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21"/>
  </p:notesMasterIdLst>
  <p:handoutMasterIdLst>
    <p:handoutMasterId r:id="rId22"/>
  </p:handoutMasterIdLst>
  <p:sldIdLst>
    <p:sldId id="256" r:id="rId2"/>
    <p:sldId id="257" r:id="rId3"/>
    <p:sldId id="320" r:id="rId4"/>
    <p:sldId id="312" r:id="rId5"/>
    <p:sldId id="335" r:id="rId6"/>
    <p:sldId id="321" r:id="rId7"/>
    <p:sldId id="322" r:id="rId8"/>
    <p:sldId id="314" r:id="rId9"/>
    <p:sldId id="315" r:id="rId10"/>
    <p:sldId id="316" r:id="rId11"/>
    <p:sldId id="333" r:id="rId12"/>
    <p:sldId id="334" r:id="rId13"/>
    <p:sldId id="325" r:id="rId14"/>
    <p:sldId id="326" r:id="rId15"/>
    <p:sldId id="330" r:id="rId16"/>
    <p:sldId id="331" r:id="rId17"/>
    <p:sldId id="332" r:id="rId18"/>
    <p:sldId id="329" r:id="rId19"/>
    <p:sldId id="328"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09" autoAdjust="0"/>
  </p:normalViewPr>
  <p:slideViewPr>
    <p:cSldViewPr>
      <p:cViewPr varScale="1">
        <p:scale>
          <a:sx n="104" d="100"/>
          <a:sy n="104" d="100"/>
        </p:scale>
        <p:origin x="-17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250.4.11\&#29872;&#22659;_&#29872;&#22659;&#31185;&#23398;&#35506;\&#29872;&#22659;&#21270;&#23398;&#12539;&#27700;&#36074;&#12539;&#22823;&#27671;\01&#29872;&#22659;&#31185;&#23398;&#37096;&#38272;\11&#23398;&#20250;&#38306;&#20418;\&#27700;&#29872;&#22659;&#23398;&#20250;\&#12471;&#12531;&#12509;&#12472;&#12454;&#12512;\H27(&#31532;18&#22238;)\&#21407;&#31295;&#65381;PP\&#21442;&#32771;\LAS&#25490;&#20986;&#3732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0.250.4.11\&#29872;&#22659;_&#29872;&#22659;&#31185;&#23398;&#35506;\&#29872;&#22659;&#21270;&#23398;&#12539;&#27700;&#36074;&#12539;&#22823;&#27671;\01&#29872;&#22659;&#31185;&#23398;&#37096;&#38272;\11&#23398;&#20250;&#38306;&#20418;\&#27700;&#29872;&#22659;&#23398;&#20250;\&#12471;&#12531;&#12509;&#12472;&#12454;&#12512;\H27(&#31532;18&#22238;)\&#21407;&#31295;&#65381;PP\&#21442;&#32771;\LAS&#25490;&#20986;&#3732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0.250.4.11\&#29872;&#22659;_&#29872;&#22659;&#31185;&#23398;&#35506;\&#29872;&#22659;&#21270;&#23398;&#12539;&#27700;&#36074;&#12539;&#22823;&#27671;\01&#29872;&#22659;&#31185;&#23398;&#37096;&#38272;\11&#23398;&#20250;&#38306;&#20418;\&#27700;&#29872;&#22659;&#23398;&#20250;\&#12471;&#12531;&#12509;&#12472;&#12454;&#12512;\H27(&#31532;18&#22238;)\&#21407;&#31295;&#65381;PP\&#21442;&#32771;\LAS&#25490;&#20986;&#373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title>
      <c:layout/>
      <c:txPr>
        <a:bodyPr/>
        <a:lstStyle/>
        <a:p>
          <a:pPr>
            <a:defRPr>
              <a:ea typeface="ＤＦ平成ゴシック体W5" pitchFamily="1" charset="-128"/>
            </a:defRPr>
          </a:pPr>
          <a:endParaRPr lang="ja-JP"/>
        </a:p>
      </c:txPr>
    </c:title>
    <c:plotArea>
      <c:layout/>
      <c:lineChart>
        <c:grouping val="standard"/>
        <c:ser>
          <c:idx val="0"/>
          <c:order val="0"/>
          <c:tx>
            <c:strRef>
              <c:f>全国!$A$2</c:f>
              <c:strCache>
                <c:ptCount val="1"/>
                <c:pt idx="0">
                  <c:v>LASの環境中への排出量の推移</c:v>
                </c:pt>
              </c:strCache>
            </c:strRef>
          </c:tx>
          <c:spPr>
            <a:ln w="38100"/>
          </c:spPr>
          <c:marker>
            <c:symbol val="none"/>
          </c:marker>
          <c:dLbls>
            <c:dLbl>
              <c:idx val="12"/>
              <c:layout>
                <c:manualLayout>
                  <c:x val="-3.6311324885470349E-2"/>
                  <c:y val="6.1523525809793873E-2"/>
                </c:manualLayout>
              </c:layout>
              <c:showVal val="1"/>
            </c:dLbl>
            <c:delete val="1"/>
          </c:dLbls>
          <c:cat>
            <c:strRef>
              <c:f>全国!$A$3:$A$15</c:f>
              <c:strCache>
                <c:ptCount val="13"/>
                <c:pt idx="0">
                  <c:v>H13</c:v>
                </c:pt>
                <c:pt idx="1">
                  <c:v>H14</c:v>
                </c:pt>
                <c:pt idx="2">
                  <c:v>H15</c:v>
                </c:pt>
                <c:pt idx="3">
                  <c:v>H16</c:v>
                </c:pt>
                <c:pt idx="4">
                  <c:v>H17</c:v>
                </c:pt>
                <c:pt idx="5">
                  <c:v>H18</c:v>
                </c:pt>
                <c:pt idx="6">
                  <c:v>H19</c:v>
                </c:pt>
                <c:pt idx="7">
                  <c:v>H20</c:v>
                </c:pt>
                <c:pt idx="8">
                  <c:v>H21</c:v>
                </c:pt>
                <c:pt idx="9">
                  <c:v>H22</c:v>
                </c:pt>
                <c:pt idx="10">
                  <c:v>H23</c:v>
                </c:pt>
                <c:pt idx="11">
                  <c:v>H24</c:v>
                </c:pt>
                <c:pt idx="12">
                  <c:v>H25</c:v>
                </c:pt>
              </c:strCache>
            </c:strRef>
          </c:cat>
          <c:val>
            <c:numRef>
              <c:f>全国!$E$3:$E$15</c:f>
              <c:numCache>
                <c:formatCode>General</c:formatCode>
                <c:ptCount val="13"/>
                <c:pt idx="0">
                  <c:v>33099.480000000003</c:v>
                </c:pt>
                <c:pt idx="1">
                  <c:v>20201.134999999933</c:v>
                </c:pt>
                <c:pt idx="2">
                  <c:v>20988.638999999996</c:v>
                </c:pt>
                <c:pt idx="3">
                  <c:v>19512.064999999999</c:v>
                </c:pt>
                <c:pt idx="4">
                  <c:v>14087.901</c:v>
                </c:pt>
                <c:pt idx="5">
                  <c:v>11604.4</c:v>
                </c:pt>
                <c:pt idx="6">
                  <c:v>13123.11</c:v>
                </c:pt>
                <c:pt idx="7">
                  <c:v>17204.338999999996</c:v>
                </c:pt>
                <c:pt idx="8">
                  <c:v>15661.75</c:v>
                </c:pt>
                <c:pt idx="9">
                  <c:v>15065.214000000014</c:v>
                </c:pt>
                <c:pt idx="10">
                  <c:v>13334.52</c:v>
                </c:pt>
                <c:pt idx="11">
                  <c:v>12338.263000000004</c:v>
                </c:pt>
                <c:pt idx="12">
                  <c:v>11664.156000000001</c:v>
                </c:pt>
              </c:numCache>
            </c:numRef>
          </c:val>
        </c:ser>
        <c:marker val="1"/>
        <c:axId val="104646528"/>
        <c:axId val="104648064"/>
      </c:lineChart>
      <c:catAx>
        <c:axId val="104646528"/>
        <c:scaling>
          <c:orientation val="minMax"/>
        </c:scaling>
        <c:axPos val="b"/>
        <c:tickLblPos val="nextTo"/>
        <c:txPr>
          <a:bodyPr/>
          <a:lstStyle/>
          <a:p>
            <a:pPr>
              <a:defRPr sz="1100"/>
            </a:pPr>
            <a:endParaRPr lang="ja-JP"/>
          </a:p>
        </c:txPr>
        <c:crossAx val="104648064"/>
        <c:crosses val="autoZero"/>
        <c:auto val="1"/>
        <c:lblAlgn val="ctr"/>
        <c:lblOffset val="100"/>
      </c:catAx>
      <c:valAx>
        <c:axId val="104648064"/>
        <c:scaling>
          <c:orientation val="minMax"/>
        </c:scaling>
        <c:axPos val="l"/>
        <c:majorGridlines/>
        <c:numFmt formatCode="General" sourceLinked="1"/>
        <c:tickLblPos val="nextTo"/>
        <c:crossAx val="104646528"/>
        <c:crosses val="autoZero"/>
        <c:crossBetween val="between"/>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600">
                <a:ea typeface="ＤＦ平成ゴシック体W5" pitchFamily="1" charset="-128"/>
              </a:defRPr>
            </a:pPr>
            <a:r>
              <a:rPr lang="en-US" altLang="ja-JP" sz="1600" b="1" i="0" u="none" strike="noStrike" baseline="0" dirty="0" smtClean="0">
                <a:ea typeface="ＤＦ平成ゴシック体W5" pitchFamily="1" charset="-128"/>
              </a:rPr>
              <a:t>LAS</a:t>
            </a:r>
            <a:r>
              <a:rPr lang="ja-JP" altLang="ja-JP" sz="1600" b="1" i="0" u="none" strike="noStrike" baseline="0" dirty="0" err="1" smtClean="0">
                <a:ea typeface="ＤＦ平成ゴシック体W5" pitchFamily="1" charset="-128"/>
              </a:rPr>
              <a:t>の</a:t>
            </a:r>
            <a:r>
              <a:rPr lang="ja-JP" altLang="en-US" sz="1600" dirty="0" err="1" smtClean="0">
                <a:ea typeface="ＤＦ平成ゴシック体W5" pitchFamily="1" charset="-128"/>
              </a:rPr>
              <a:t>排</a:t>
            </a:r>
            <a:r>
              <a:rPr lang="ja-JP" altLang="en-US" sz="1600" dirty="0" smtClean="0">
                <a:ea typeface="ＤＦ平成ゴシック体W5" pitchFamily="1" charset="-128"/>
              </a:rPr>
              <a:t>出源</a:t>
            </a:r>
            <a:r>
              <a:rPr lang="ja-JP" altLang="en-US" sz="1600" dirty="0">
                <a:ea typeface="ＤＦ平成ゴシック体W5" pitchFamily="1" charset="-128"/>
              </a:rPr>
              <a:t>別の割合</a:t>
            </a:r>
            <a:r>
              <a:rPr lang="en-US" altLang="ja-JP" sz="1600" dirty="0">
                <a:ea typeface="ＤＦ平成ゴシック体W5" pitchFamily="1" charset="-128"/>
              </a:rPr>
              <a:t>(</a:t>
            </a:r>
            <a:r>
              <a:rPr lang="en-US" altLang="en-US" sz="1600" dirty="0">
                <a:ea typeface="ＤＦ平成ゴシック体W5" pitchFamily="1" charset="-128"/>
              </a:rPr>
              <a:t>H25</a:t>
            </a:r>
            <a:r>
              <a:rPr lang="ja-JP" altLang="en-US" sz="1600" dirty="0">
                <a:ea typeface="ＤＦ平成ゴシック体W5" pitchFamily="1" charset="-128"/>
              </a:rPr>
              <a:t>年度</a:t>
            </a:r>
            <a:r>
              <a:rPr lang="en-US" altLang="ja-JP" sz="1600" dirty="0">
                <a:ea typeface="ＤＦ平成ゴシック体W5" pitchFamily="1" charset="-128"/>
              </a:rPr>
              <a:t>)</a:t>
            </a:r>
          </a:p>
        </c:rich>
      </c:tx>
      <c:layout/>
    </c:title>
    <c:plotArea>
      <c:layout/>
      <c:pieChart>
        <c:varyColors val="1"/>
        <c:ser>
          <c:idx val="0"/>
          <c:order val="0"/>
          <c:tx>
            <c:strRef>
              <c:f>T3_2013999999!$A$2</c:f>
              <c:strCache>
                <c:ptCount val="1"/>
                <c:pt idx="0">
                  <c:v>排出源別の割合(H25年度)</c:v>
                </c:pt>
              </c:strCache>
            </c:strRef>
          </c:tx>
          <c:dLbls>
            <c:dLbl>
              <c:idx val="0"/>
              <c:layout>
                <c:manualLayout>
                  <c:x val="0.10578357392825975"/>
                  <c:y val="0.13108304170312043"/>
                </c:manualLayout>
              </c:layout>
              <c:showCatName val="1"/>
              <c:showPercent val="1"/>
            </c:dLbl>
            <c:dLbl>
              <c:idx val="1"/>
              <c:layout>
                <c:manualLayout>
                  <c:x val="6.0265966754155728E-2"/>
                  <c:y val="7.4812263050452424E-2"/>
                </c:manualLayout>
              </c:layout>
              <c:showCatName val="1"/>
              <c:showPercent val="1"/>
            </c:dLbl>
            <c:dLbl>
              <c:idx val="2"/>
              <c:layout>
                <c:manualLayout>
                  <c:x val="-4.4682397315672813E-2"/>
                  <c:y val="-0.24640128317293813"/>
                </c:manualLayout>
              </c:layout>
              <c:spPr>
                <a:noFill/>
                <a:ln w="25400">
                  <a:solidFill>
                    <a:srgbClr val="006600"/>
                  </a:solidFill>
                </a:ln>
              </c:spPr>
              <c:txPr>
                <a:bodyPr/>
                <a:lstStyle/>
                <a:p>
                  <a:pPr>
                    <a:defRPr sz="1200" b="1" baseline="0">
                      <a:solidFill>
                        <a:srgbClr val="006600"/>
                      </a:solidFill>
                    </a:defRPr>
                  </a:pPr>
                  <a:endParaRPr lang="ja-JP"/>
                </a:p>
              </c:txPr>
              <c:showCatName val="1"/>
              <c:showPercent val="1"/>
            </c:dLbl>
            <c:dLbl>
              <c:idx val="3"/>
              <c:layout>
                <c:manualLayout>
                  <c:x val="-0.15431014873140952"/>
                  <c:y val="5.2083333333333648E-2"/>
                </c:manualLayout>
              </c:layout>
              <c:showCatName val="1"/>
              <c:showPercent val="1"/>
            </c:dLbl>
            <c:spPr>
              <a:noFill/>
            </c:spPr>
            <c:showCatName val="1"/>
            <c:showPercent val="1"/>
            <c:showLeaderLines val="1"/>
          </c:dLbls>
          <c:cat>
            <c:strRef>
              <c:f>T3_2013999999!$C$3:$F$3</c:f>
              <c:strCache>
                <c:ptCount val="4"/>
                <c:pt idx="0">
                  <c:v>対象業種を営む事業者</c:v>
                </c:pt>
                <c:pt idx="1">
                  <c:v>非対象業種を営む事業者</c:v>
                </c:pt>
                <c:pt idx="2">
                  <c:v>家庭</c:v>
                </c:pt>
                <c:pt idx="3">
                  <c:v>届出排出量</c:v>
                </c:pt>
              </c:strCache>
            </c:strRef>
          </c:cat>
          <c:val>
            <c:numRef>
              <c:f>T3_2013999999!$C$4:$F$4</c:f>
              <c:numCache>
                <c:formatCode>General</c:formatCode>
                <c:ptCount val="4"/>
                <c:pt idx="0">
                  <c:v>2504379</c:v>
                </c:pt>
                <c:pt idx="1">
                  <c:v>1344279</c:v>
                </c:pt>
                <c:pt idx="2">
                  <c:v>7800708</c:v>
                </c:pt>
                <c:pt idx="3">
                  <c:v>14791</c:v>
                </c:pt>
              </c:numCache>
            </c:numRef>
          </c:val>
        </c:ser>
        <c:firstSliceAng val="0"/>
      </c:pie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title>
      <c:layout/>
      <c:txPr>
        <a:bodyPr/>
        <a:lstStyle/>
        <a:p>
          <a:pPr>
            <a:defRPr sz="1600">
              <a:ea typeface="ＤＦ平成ゴシック体W5" pitchFamily="1" charset="-128"/>
            </a:defRPr>
          </a:pPr>
          <a:endParaRPr lang="ja-JP"/>
        </a:p>
      </c:txPr>
    </c:title>
    <c:plotArea>
      <c:layout/>
      <c:pieChart>
        <c:varyColors val="1"/>
        <c:ser>
          <c:idx val="0"/>
          <c:order val="0"/>
          <c:tx>
            <c:strRef>
              <c:f>Sheet2!$A$22</c:f>
              <c:strCache>
                <c:ptCount val="1"/>
                <c:pt idx="0">
                  <c:v>家庭から環境中に排出された物質の割合(H25年度)</c:v>
                </c:pt>
              </c:strCache>
            </c:strRef>
          </c:tx>
          <c:dLbls>
            <c:dLbl>
              <c:idx val="0"/>
              <c:layout>
                <c:manualLayout>
                  <c:x val="4.4531646658921946E-2"/>
                  <c:y val="1.9480434263898928E-2"/>
                </c:manualLayout>
              </c:layout>
              <c:spPr/>
              <c:txPr>
                <a:bodyPr/>
                <a:lstStyle/>
                <a:p>
                  <a:pPr>
                    <a:defRPr sz="900"/>
                  </a:pPr>
                  <a:endParaRPr lang="ja-JP"/>
                </a:p>
              </c:txPr>
              <c:showCatName val="1"/>
              <c:showPercent val="1"/>
            </c:dLbl>
            <c:dLbl>
              <c:idx val="1"/>
              <c:layout>
                <c:manualLayout>
                  <c:x val="0.17454000665348121"/>
                  <c:y val="0"/>
                </c:manualLayout>
              </c:layout>
              <c:spPr/>
              <c:txPr>
                <a:bodyPr/>
                <a:lstStyle/>
                <a:p>
                  <a:pPr>
                    <a:defRPr sz="900"/>
                  </a:pPr>
                  <a:endParaRPr lang="ja-JP"/>
                </a:p>
              </c:txPr>
              <c:showCatName val="1"/>
              <c:showPercent val="1"/>
            </c:dLbl>
            <c:dLbl>
              <c:idx val="2"/>
              <c:layout>
                <c:manualLayout>
                  <c:x val="-3.9625911725455501E-2"/>
                  <c:y val="8.0883142513023726E-2"/>
                </c:manualLayout>
              </c:layout>
              <c:tx>
                <c:rich>
                  <a:bodyPr/>
                  <a:lstStyle/>
                  <a:p>
                    <a:pPr>
                      <a:defRPr sz="1100">
                        <a:solidFill>
                          <a:srgbClr val="008000"/>
                        </a:solidFill>
                      </a:defRPr>
                    </a:pPr>
                    <a:r>
                      <a:rPr lang="en-US" altLang="ja-JP" sz="1200" b="1" dirty="0">
                        <a:solidFill>
                          <a:srgbClr val="008000"/>
                        </a:solidFill>
                      </a:rPr>
                      <a:t>LAS</a:t>
                    </a:r>
                    <a:r>
                      <a:rPr lang="ja-JP" altLang="en-US" sz="1200" b="1" dirty="0">
                        <a:solidFill>
                          <a:srgbClr val="008000"/>
                        </a:solidFill>
                      </a:rPr>
                      <a:t>
</a:t>
                    </a:r>
                    <a:r>
                      <a:rPr lang="en-US" altLang="ja-JP" sz="1200" b="1" dirty="0">
                        <a:solidFill>
                          <a:srgbClr val="008000"/>
                        </a:solidFill>
                      </a:rPr>
                      <a:t>15%</a:t>
                    </a:r>
                  </a:p>
                </c:rich>
              </c:tx>
              <c:spPr>
                <a:ln w="28575">
                  <a:solidFill>
                    <a:srgbClr val="006600"/>
                  </a:solidFill>
                </a:ln>
              </c:spPr>
              <c:showCatName val="1"/>
              <c:showPercent val="1"/>
            </c:dLbl>
            <c:dLbl>
              <c:idx val="3"/>
              <c:layout>
                <c:manualLayout>
                  <c:x val="-0.13140430033189499"/>
                  <c:y val="0.31804276663308562"/>
                </c:manualLayout>
              </c:layout>
              <c:spPr/>
              <c:txPr>
                <a:bodyPr/>
                <a:lstStyle/>
                <a:p>
                  <a:pPr>
                    <a:defRPr sz="900"/>
                  </a:pPr>
                  <a:endParaRPr lang="ja-JP"/>
                </a:p>
              </c:txPr>
              <c:showCatName val="1"/>
              <c:showPercent val="1"/>
            </c:dLbl>
            <c:dLbl>
              <c:idx val="4"/>
              <c:layout>
                <c:manualLayout>
                  <c:x val="-0.16772684861511439"/>
                  <c:y val="0.19005750804592075"/>
                </c:manualLayout>
              </c:layout>
              <c:spPr/>
              <c:txPr>
                <a:bodyPr/>
                <a:lstStyle/>
                <a:p>
                  <a:pPr>
                    <a:defRPr sz="900"/>
                  </a:pPr>
                  <a:endParaRPr lang="ja-JP"/>
                </a:p>
              </c:txPr>
              <c:showCatName val="1"/>
              <c:showPercent val="1"/>
            </c:dLbl>
            <c:dLbl>
              <c:idx val="5"/>
              <c:layout>
                <c:manualLayout>
                  <c:x val="-0.15485122040153371"/>
                  <c:y val="0.12869995501574447"/>
                </c:manualLayout>
              </c:layout>
              <c:spPr/>
              <c:txPr>
                <a:bodyPr/>
                <a:lstStyle/>
                <a:p>
                  <a:pPr>
                    <a:defRPr sz="900"/>
                  </a:pPr>
                  <a:endParaRPr lang="ja-JP"/>
                </a:p>
              </c:txPr>
              <c:showCatName val="1"/>
              <c:showPercent val="1"/>
            </c:dLbl>
            <c:dLbl>
              <c:idx val="6"/>
              <c:layout>
                <c:manualLayout>
                  <c:x val="-0.18201974888493652"/>
                  <c:y val="3.8722374588248988E-2"/>
                </c:manualLayout>
              </c:layout>
              <c:spPr/>
              <c:txPr>
                <a:bodyPr/>
                <a:lstStyle/>
                <a:p>
                  <a:pPr>
                    <a:defRPr sz="900"/>
                  </a:pPr>
                  <a:endParaRPr lang="ja-JP"/>
                </a:p>
              </c:txPr>
              <c:showCatName val="1"/>
              <c:showPercent val="1"/>
            </c:dLbl>
            <c:dLbl>
              <c:idx val="7"/>
              <c:layout>
                <c:manualLayout>
                  <c:x val="-4.9535343825312113E-2"/>
                  <c:y val="4.8221670802315993E-2"/>
                </c:manualLayout>
              </c:layout>
              <c:spPr/>
              <c:txPr>
                <a:bodyPr/>
                <a:lstStyle/>
                <a:p>
                  <a:pPr>
                    <a:defRPr sz="900"/>
                  </a:pPr>
                  <a:endParaRPr lang="ja-JP"/>
                </a:p>
              </c:txPr>
              <c:showCatName val="1"/>
              <c:showPercent val="1"/>
            </c:dLbl>
            <c:showCatName val="1"/>
            <c:showPercent val="1"/>
            <c:showLeaderLines val="1"/>
          </c:dLbls>
          <c:cat>
            <c:strRef>
              <c:f>Sheet2!$B$26:$B$33</c:f>
              <c:strCache>
                <c:ptCount val="8"/>
                <c:pt idx="0">
                  <c:v>ポリ（オキシエチレン）＝アルキルエーテル</c:v>
                </c:pt>
                <c:pt idx="1">
                  <c:v>ジクロロベンゼン</c:v>
                </c:pt>
                <c:pt idx="2">
                  <c:v>直鎖アルキルベンゼンスルホン酸及びその塩</c:v>
                </c:pt>
                <c:pt idx="3">
                  <c:v>ポリ（オキシエチレン）＝ドデシルエーテル硫酸エステルナトリウム</c:v>
                </c:pt>
                <c:pt idx="4">
                  <c:v>２－アミノエタノール</c:v>
                </c:pt>
                <c:pt idx="5">
                  <c:v>ドデシル硫酸ナトリウム</c:v>
                </c:pt>
                <c:pt idx="6">
                  <c:v>Ｎ，Ｎ－ジメチルドデシルアミン＝Ｎ－オキシド</c:v>
                </c:pt>
                <c:pt idx="7">
                  <c:v>その他</c:v>
                </c:pt>
              </c:strCache>
            </c:strRef>
          </c:cat>
          <c:val>
            <c:numRef>
              <c:f>Sheet2!$C$26:$C$33</c:f>
              <c:numCache>
                <c:formatCode>General</c:formatCode>
                <c:ptCount val="8"/>
                <c:pt idx="0">
                  <c:v>39</c:v>
                </c:pt>
                <c:pt idx="1">
                  <c:v>22</c:v>
                </c:pt>
                <c:pt idx="2">
                  <c:v>15</c:v>
                </c:pt>
                <c:pt idx="3">
                  <c:v>6</c:v>
                </c:pt>
                <c:pt idx="4">
                  <c:v>3</c:v>
                </c:pt>
                <c:pt idx="5">
                  <c:v>3</c:v>
                </c:pt>
                <c:pt idx="6">
                  <c:v>1</c:v>
                </c:pt>
                <c:pt idx="7">
                  <c:v>11</c:v>
                </c:pt>
              </c:numCache>
            </c:numRef>
          </c:val>
        </c:ser>
        <c:firstSliceAng val="0"/>
      </c:pieChart>
    </c:plotArea>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0.83824</cdr:x>
      <cdr:y>0.72093</cdr:y>
    </cdr:from>
    <cdr:to>
      <cdr:x>0.97059</cdr:x>
      <cdr:y>0.80542</cdr:y>
    </cdr:to>
    <cdr:sp macro="" textlink="">
      <cdr:nvSpPr>
        <cdr:cNvPr id="2" name="テキスト ボックス 6"/>
        <cdr:cNvSpPr txBox="1"/>
      </cdr:nvSpPr>
      <cdr:spPr>
        <a:xfrm xmlns:a="http://schemas.openxmlformats.org/drawingml/2006/main">
          <a:off x="4104456" y="2232248"/>
          <a:ext cx="64807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entury Schoolbook"/>
            </a:defRPr>
          </a:lvl1pPr>
          <a:lvl2pPr marL="457200" algn="l" defTabSz="914400" rtl="0" eaLnBrk="1" latinLnBrk="0" hangingPunct="1">
            <a:defRPr kumimoji="1" sz="1800" kern="1200">
              <a:solidFill>
                <a:sysClr val="windowText" lastClr="000000"/>
              </a:solidFill>
              <a:latin typeface="Century Schoolbook"/>
            </a:defRPr>
          </a:lvl2pPr>
          <a:lvl3pPr marL="914400" algn="l" defTabSz="914400" rtl="0" eaLnBrk="1" latinLnBrk="0" hangingPunct="1">
            <a:defRPr kumimoji="1" sz="1800" kern="1200">
              <a:solidFill>
                <a:sysClr val="windowText" lastClr="000000"/>
              </a:solidFill>
              <a:latin typeface="Century Schoolbook"/>
            </a:defRPr>
          </a:lvl3pPr>
          <a:lvl4pPr marL="1371600" algn="l" defTabSz="914400" rtl="0" eaLnBrk="1" latinLnBrk="0" hangingPunct="1">
            <a:defRPr kumimoji="1" sz="1800" kern="1200">
              <a:solidFill>
                <a:sysClr val="windowText" lastClr="000000"/>
              </a:solidFill>
              <a:latin typeface="Century Schoolbook"/>
            </a:defRPr>
          </a:lvl4pPr>
          <a:lvl5pPr marL="1828800" algn="l" defTabSz="914400" rtl="0" eaLnBrk="1" latinLnBrk="0" hangingPunct="1">
            <a:defRPr kumimoji="1" sz="1800" kern="1200">
              <a:solidFill>
                <a:sysClr val="windowText" lastClr="000000"/>
              </a:solidFill>
              <a:latin typeface="Century Schoolbook"/>
            </a:defRPr>
          </a:lvl5pPr>
          <a:lvl6pPr marL="2286000" algn="l" defTabSz="914400" rtl="0" eaLnBrk="1" latinLnBrk="0" hangingPunct="1">
            <a:defRPr kumimoji="1" sz="1800" kern="1200">
              <a:solidFill>
                <a:sysClr val="windowText" lastClr="000000"/>
              </a:solidFill>
              <a:latin typeface="Century Schoolbook"/>
            </a:defRPr>
          </a:lvl6pPr>
          <a:lvl7pPr marL="2743200" algn="l" defTabSz="914400" rtl="0" eaLnBrk="1" latinLnBrk="0" hangingPunct="1">
            <a:defRPr kumimoji="1" sz="1800" kern="1200">
              <a:solidFill>
                <a:sysClr val="windowText" lastClr="000000"/>
              </a:solidFill>
              <a:latin typeface="Century Schoolbook"/>
            </a:defRPr>
          </a:lvl7pPr>
          <a:lvl8pPr marL="3200400" algn="l" defTabSz="914400" rtl="0" eaLnBrk="1" latinLnBrk="0" hangingPunct="1">
            <a:defRPr kumimoji="1" sz="1800" kern="1200">
              <a:solidFill>
                <a:sysClr val="windowText" lastClr="000000"/>
              </a:solidFill>
              <a:latin typeface="Century Schoolbook"/>
            </a:defRPr>
          </a:lvl8pPr>
          <a:lvl9pPr marL="3657600" algn="l" defTabSz="914400" rtl="0" eaLnBrk="1" latinLnBrk="0" hangingPunct="1">
            <a:defRPr kumimoji="1" sz="1800" kern="1200">
              <a:solidFill>
                <a:sysClr val="windowText" lastClr="000000"/>
              </a:solidFill>
              <a:latin typeface="Century Schoolbook"/>
            </a:defRPr>
          </a:lvl9pPr>
        </a:lstStyle>
        <a:p xmlns:a="http://schemas.openxmlformats.org/drawingml/2006/main">
          <a:pPr algn="r"/>
          <a:r>
            <a:rPr lang="ja-JP" altLang="en-US" sz="1100" dirty="0" smtClean="0"/>
            <a:t>（</a:t>
          </a:r>
          <a:r>
            <a:rPr kumimoji="1" lang="en-US" altLang="ja-JP" sz="1100" dirty="0" smtClean="0"/>
            <a:t>t/</a:t>
          </a:r>
          <a:r>
            <a:rPr kumimoji="1" lang="ja-JP" altLang="en-US" sz="1100" dirty="0" smtClean="0"/>
            <a:t>年）</a:t>
          </a:r>
          <a:endParaRPr kumimoji="1"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6" cy="496967"/>
          </a:xfrm>
          <a:prstGeom prst="rect">
            <a:avLst/>
          </a:prstGeom>
        </p:spPr>
        <p:txBody>
          <a:bodyPr vert="horz" lIns="91440" tIns="45720" rIns="91440" bIns="45720" rtlCol="0"/>
          <a:lstStyle>
            <a:lvl1pPr algn="r">
              <a:defRPr sz="1200"/>
            </a:lvl1pPr>
          </a:lstStyle>
          <a:p>
            <a:fld id="{6A59B6AE-4D54-4716-BB11-AA0165990F9C}" type="datetimeFigureOut">
              <a:rPr kumimoji="1" lang="ja-JP" altLang="en-US" smtClean="0"/>
              <a:pPr/>
              <a:t>2015/9/24</a:t>
            </a:fld>
            <a:endParaRPr kumimoji="1" lang="ja-JP" altLang="en-US"/>
          </a:p>
        </p:txBody>
      </p:sp>
      <p:sp>
        <p:nvSpPr>
          <p:cNvPr id="4" name="フッター プレースホルダー 3"/>
          <p:cNvSpPr>
            <a:spLocks noGrp="1"/>
          </p:cNvSpPr>
          <p:nvPr>
            <p:ph type="ftr" sz="quarter" idx="2"/>
          </p:nvPr>
        </p:nvSpPr>
        <p:spPr>
          <a:xfrm>
            <a:off x="0" y="9440647"/>
            <a:ext cx="2949786"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6" cy="496967"/>
          </a:xfrm>
          <a:prstGeom prst="rect">
            <a:avLst/>
          </a:prstGeom>
        </p:spPr>
        <p:txBody>
          <a:bodyPr vert="horz" lIns="91440" tIns="45720" rIns="91440" bIns="45720" rtlCol="0" anchor="b"/>
          <a:lstStyle>
            <a:lvl1pPr algn="r">
              <a:defRPr sz="1200"/>
            </a:lvl1pPr>
          </a:lstStyle>
          <a:p>
            <a:fld id="{5A863A5C-7F14-4BDE-B025-DE5DA8E4EBB7}" type="slidenum">
              <a:rPr kumimoji="1" lang="ja-JP" altLang="en-US" smtClean="0"/>
              <a:pPr/>
              <a:t>&lt;#&gt;</a:t>
            </a:fld>
            <a:endParaRPr kumimoji="1" lang="ja-JP" altLang="en-US"/>
          </a:p>
        </p:txBody>
      </p:sp>
    </p:spTree>
    <p:extLst>
      <p:ext uri="{BB962C8B-B14F-4D97-AF65-F5344CB8AC3E}">
        <p14:creationId xmlns="" xmlns:p14="http://schemas.microsoft.com/office/powerpoint/2010/main" val="25812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1440" tIns="45720" rIns="91440" bIns="45720" rtlCol="0"/>
          <a:lstStyle>
            <a:lvl1pPr algn="r">
              <a:defRPr sz="1200"/>
            </a:lvl1pPr>
          </a:lstStyle>
          <a:p>
            <a:fld id="{26A116B2-1D0E-4D5E-882A-586EF879B215}" type="datetimeFigureOut">
              <a:rPr kumimoji="1" lang="ja-JP" altLang="en-US" smtClean="0"/>
              <a:pPr/>
              <a:t>2015/9/24</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6"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6967"/>
          </a:xfrm>
          <a:prstGeom prst="rect">
            <a:avLst/>
          </a:prstGeom>
        </p:spPr>
        <p:txBody>
          <a:bodyPr vert="horz" lIns="91440" tIns="45720" rIns="91440" bIns="45720" rtlCol="0" anchor="b"/>
          <a:lstStyle>
            <a:lvl1pPr algn="r">
              <a:defRPr sz="1200"/>
            </a:lvl1pPr>
          </a:lstStyle>
          <a:p>
            <a:fld id="{B3A63532-2F96-42E4-8172-B5136FECC8B0}" type="slidenum">
              <a:rPr kumimoji="1" lang="ja-JP" altLang="en-US" smtClean="0"/>
              <a:pPr/>
              <a:t>&lt;#&gt;</a:t>
            </a:fld>
            <a:endParaRPr kumimoji="1" lang="ja-JP" altLang="en-US"/>
          </a:p>
        </p:txBody>
      </p:sp>
    </p:spTree>
    <p:extLst>
      <p:ext uri="{BB962C8B-B14F-4D97-AF65-F5344CB8AC3E}">
        <p14:creationId xmlns="" xmlns:p14="http://schemas.microsoft.com/office/powerpoint/2010/main" val="35899688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3A63532-2F96-42E4-8172-B5136FECC8B0}" type="slidenum">
              <a:rPr kumimoji="1" lang="ja-JP" altLang="en-US" smtClean="0"/>
              <a:pPr/>
              <a:t>1</a:t>
            </a:fld>
            <a:endParaRPr kumimoji="1" lang="ja-JP" altLang="en-US"/>
          </a:p>
        </p:txBody>
      </p:sp>
    </p:spTree>
    <p:extLst>
      <p:ext uri="{BB962C8B-B14F-4D97-AF65-F5344CB8AC3E}">
        <p14:creationId xmlns="" xmlns:p14="http://schemas.microsoft.com/office/powerpoint/2010/main" val="566884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3A63532-2F96-42E4-8172-B5136FECC8B0}" type="slidenum">
              <a:rPr kumimoji="1" lang="ja-JP" altLang="en-US"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2B9486-B0C9-48A8-A1CB-724C659A8DF9}" type="slidenum">
              <a:rPr kumimoji="1" lang="ja-JP" altLang="en-US" smtClean="0"/>
              <a:pPr/>
              <a:t>13</a:t>
            </a:fld>
            <a:endParaRPr kumimoji="1" lang="ja-JP" altLang="en-US"/>
          </a:p>
        </p:txBody>
      </p:sp>
    </p:spTree>
    <p:extLst>
      <p:ext uri="{BB962C8B-B14F-4D97-AF65-F5344CB8AC3E}">
        <p14:creationId xmlns:p14="http://schemas.microsoft.com/office/powerpoint/2010/main" xmlns="" val="25617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2B9486-B0C9-48A8-A1CB-724C659A8DF9}" type="slidenum">
              <a:rPr kumimoji="1" lang="ja-JP" altLang="en-US" smtClean="0"/>
              <a:pPr/>
              <a:t>14</a:t>
            </a:fld>
            <a:endParaRPr kumimoji="1" lang="ja-JP" altLang="en-US"/>
          </a:p>
        </p:txBody>
      </p:sp>
    </p:spTree>
    <p:extLst>
      <p:ext uri="{BB962C8B-B14F-4D97-AF65-F5344CB8AC3E}">
        <p14:creationId xmlns:p14="http://schemas.microsoft.com/office/powerpoint/2010/main" xmlns="" val="25617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 サブタイトルの書式設定</a:t>
            </a:r>
            <a:endParaRPr kumimoji="0" lang="en-US"/>
          </a:p>
        </p:txBody>
      </p:sp>
      <p:sp>
        <p:nvSpPr>
          <p:cNvPr id="29" name="日付プレースホルダ 28"/>
          <p:cNvSpPr>
            <a:spLocks noGrp="1"/>
          </p:cNvSpPr>
          <p:nvPr>
            <p:ph type="dt" sz="half" idx="10"/>
          </p:nvPr>
        </p:nvSpPr>
        <p:spPr/>
        <p:txBody>
          <a:bodyPr/>
          <a:lstStyle/>
          <a:p>
            <a:fld id="{185F10BC-E9DE-45B1-9825-DD728CEEDC4E}" type="datetime1">
              <a:rPr kumimoji="1" lang="ja-JP" altLang="en-US" smtClean="0"/>
              <a:pPr/>
              <a:t>2015/9/24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14" name="スライド番号プレースホルダ 13"/>
          <p:cNvSpPr>
            <a:spLocks noGrp="1"/>
          </p:cNvSpPr>
          <p:nvPr>
            <p:ph type="sldNum" sz="quarter" idx="12"/>
          </p:nvPr>
        </p:nvSpPr>
        <p:spPr/>
        <p:txBody>
          <a:bodyPr/>
          <a:lstStyle/>
          <a:p>
            <a:fld id="{87AB83F8-17F7-47AB-9D98-E785A5029EE3}"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CD4F2555-664C-4CCA-BFBD-000A370DDF7A}" type="datetime1">
              <a:rPr kumimoji="1" lang="ja-JP" altLang="en-US" smtClean="0"/>
              <a:pPr/>
              <a:t>2015/9/24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7AB83F8-17F7-47AB-9D98-E785A5029EE3}" type="slidenum">
              <a:rPr kumimoji="1" lang="ja-JP" altLang="en-US" smtClean="0"/>
              <a:pPr/>
              <a:t>&lt;#&gt;</a:t>
            </a:fld>
            <a:endParaRPr kumimoji="1" lang="ja-JP"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CD4F2555-664C-4CCA-BFBD-000A370DDF7A}" type="datetime1">
              <a:rPr kumimoji="1" lang="ja-JP" altLang="en-US" smtClean="0"/>
              <a:pPr/>
              <a:t>2015/9/24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7AB83F8-17F7-47AB-9D98-E785A5029EE3}" type="slidenum">
              <a:rPr kumimoji="1" lang="ja-JP" altLang="en-US" smtClean="0"/>
              <a:pPr/>
              <a:t>&lt;#&gt;</a:t>
            </a:fld>
            <a:endParaRPr kumimoji="1" lang="ja-JP"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80959C82-4B20-48A5-9E85-9B3631C1C860}" type="datetime1">
              <a:rPr kumimoji="1" lang="ja-JP" altLang="en-US" smtClean="0"/>
              <a:pPr/>
              <a:t>2015/9/24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7AB83F8-17F7-47AB-9D98-E785A5029EE3}"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04DDF64F-3963-4CBE-A741-140A7F8F9965}" type="datetime1">
              <a:rPr kumimoji="1" lang="ja-JP" altLang="en-US" smtClean="0"/>
              <a:pPr/>
              <a:t>2015/9/24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7AB83F8-17F7-47AB-9D98-E785A5029EE3}" type="slidenum">
              <a:rPr kumimoji="1" lang="ja-JP" altLang="en-US" smtClean="0"/>
              <a:pPr/>
              <a:t>&lt;#&gt;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3F836AEB-3226-4AC1-B96F-AD988D449D33}" type="datetime1">
              <a:rPr kumimoji="1" lang="ja-JP" altLang="en-US" smtClean="0"/>
              <a:pPr/>
              <a:t>2015/9/24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7AB83F8-17F7-47AB-9D98-E785A5029EE3}"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F7919AFB-3FBD-4E7B-9AC8-4724E0AC84EC}" type="datetime1">
              <a:rPr kumimoji="1" lang="ja-JP" altLang="en-US" smtClean="0"/>
              <a:pPr/>
              <a:t>2015/9/24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7AB83F8-17F7-47AB-9D98-E785A5029EE3}"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FEAF990F-8FF8-413A-B0A3-794096730FAC}" type="datetime1">
              <a:rPr kumimoji="1" lang="ja-JP" altLang="en-US" smtClean="0"/>
              <a:pPr/>
              <a:t>2015/9/24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7AB83F8-17F7-47AB-9D98-E785A5029EE3}"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CEBCCDE-3123-4A10-BA5E-67B2EEF0BFD0}" type="datetime1">
              <a:rPr kumimoji="1" lang="ja-JP" altLang="en-US" smtClean="0"/>
              <a:pPr/>
              <a:t>2015/9/24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7AB83F8-17F7-47AB-9D98-E785A5029EE3}"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CD4F2555-664C-4CCA-BFBD-000A370DDF7A}" type="datetime1">
              <a:rPr kumimoji="1" lang="ja-JP" altLang="en-US" smtClean="0"/>
              <a:pPr/>
              <a:t>2015/9/24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7AB83F8-17F7-47AB-9D98-E785A5029EE3}" type="slidenum">
              <a:rPr kumimoji="1" lang="ja-JP" altLang="en-US" smtClean="0"/>
              <a:pPr/>
              <a:t>&lt;#&gt;</a:t>
            </a:fld>
            <a:endParaRPr kumimoji="1" lang="ja-JP"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9DA8C7C2-A5D6-4AF7-BC44-A331C458E084}" type="datetime1">
              <a:rPr kumimoji="1" lang="ja-JP" altLang="en-US" smtClean="0"/>
              <a:pPr/>
              <a:t>2015/9/24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7AB83F8-17F7-47AB-9D98-E785A5029EE3}"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CD4F2555-664C-4CCA-BFBD-000A370DDF7A}" type="datetime1">
              <a:rPr kumimoji="1" lang="ja-JP" altLang="en-US" smtClean="0"/>
              <a:pPr/>
              <a:t>2015/9/24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a:p>
        </p:txBody>
      </p:sp>
      <p:sp>
        <p:nvSpPr>
          <p:cNvPr id="12" name="スライド番号プレースホルダ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87AB83F8-17F7-47AB-9D98-E785A5029EE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dt="0"/>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196752"/>
            <a:ext cx="8640960" cy="1829761"/>
          </a:xfrm>
        </p:spPr>
        <p:txBody>
          <a:bodyPr>
            <a:normAutofit/>
          </a:bodyPr>
          <a:lstStyle/>
          <a:p>
            <a:r>
              <a:rPr lang="ja-JP" altLang="ja-JP" sz="4800" dirty="0" smtClean="0"/>
              <a:t>福岡市内の公共用水域における</a:t>
            </a:r>
            <a:r>
              <a:rPr lang="en-US" altLang="ja-JP" sz="4800" dirty="0" smtClean="0"/>
              <a:t>LAS</a:t>
            </a:r>
            <a:r>
              <a:rPr lang="ja-JP" altLang="ja-JP" sz="4800" dirty="0" smtClean="0"/>
              <a:t>の調査結果について</a:t>
            </a:r>
            <a:endParaRPr lang="ja-JP" altLang="ja-JP" sz="4800" dirty="0"/>
          </a:p>
        </p:txBody>
      </p:sp>
      <p:sp>
        <p:nvSpPr>
          <p:cNvPr id="3" name="サブタイトル 2"/>
          <p:cNvSpPr>
            <a:spLocks noGrp="1"/>
          </p:cNvSpPr>
          <p:nvPr>
            <p:ph type="subTitle" idx="1"/>
          </p:nvPr>
        </p:nvSpPr>
        <p:spPr>
          <a:xfrm>
            <a:off x="685800" y="3611607"/>
            <a:ext cx="8278688" cy="1199704"/>
          </a:xfrm>
        </p:spPr>
        <p:txBody>
          <a:bodyPr/>
          <a:lstStyle/>
          <a:p>
            <a:endParaRPr kumimoji="1" lang="en-US" altLang="ja-JP" dirty="0" smtClean="0"/>
          </a:p>
          <a:p>
            <a:r>
              <a:rPr lang="ja-JP" altLang="en-US" dirty="0" smtClean="0"/>
              <a:t>福岡市保健環境研究所　　</a:t>
            </a:r>
            <a:r>
              <a:rPr lang="ja-JP" altLang="ja-JP" dirty="0" smtClean="0"/>
              <a:t>田辺</a:t>
            </a:r>
            <a:r>
              <a:rPr lang="en-US" altLang="ja-JP" dirty="0" smtClean="0"/>
              <a:t> </a:t>
            </a:r>
            <a:r>
              <a:rPr lang="ja-JP" altLang="ja-JP" dirty="0" smtClean="0"/>
              <a:t>智子</a:t>
            </a:r>
            <a:r>
              <a:rPr lang="ja-JP" altLang="en-US" dirty="0" smtClean="0"/>
              <a:t>　</a:t>
            </a:r>
            <a:endParaRPr kumimoji="1" lang="ja-JP" altLang="en-US" dirty="0"/>
          </a:p>
        </p:txBody>
      </p:sp>
      <p:sp>
        <p:nvSpPr>
          <p:cNvPr id="6" name="スライド番号プレースホルダー 5"/>
          <p:cNvSpPr>
            <a:spLocks noGrp="1"/>
          </p:cNvSpPr>
          <p:nvPr>
            <p:ph type="sldNum" sz="quarter" idx="12"/>
          </p:nvPr>
        </p:nvSpPr>
        <p:spPr>
          <a:xfrm>
            <a:off x="3491880" y="6381328"/>
            <a:ext cx="2133600" cy="365125"/>
          </a:xfrm>
        </p:spPr>
        <p:txBody>
          <a:bodyPr/>
          <a:lstStyle/>
          <a:p>
            <a:fld id="{87AB83F8-17F7-47AB-9D98-E785A5029EE3}" type="slidenum">
              <a:rPr kumimoji="1" lang="ja-JP" altLang="en-US" smtClean="0"/>
              <a:pPr/>
              <a:t>1</a:t>
            </a:fld>
            <a:endParaRPr kumimoji="1" lang="ja-JP" altLang="en-US" dirty="0"/>
          </a:p>
        </p:txBody>
      </p:sp>
    </p:spTree>
    <p:extLst>
      <p:ext uri="{BB962C8B-B14F-4D97-AF65-F5344CB8AC3E}">
        <p14:creationId xmlns="" xmlns:p14="http://schemas.microsoft.com/office/powerpoint/2010/main" val="2385341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6"/>
          <p:cNvSpPr txBox="1">
            <a:spLocks noChangeArrowheads="1"/>
          </p:cNvSpPr>
          <p:nvPr/>
        </p:nvSpPr>
        <p:spPr bwMode="auto">
          <a:xfrm>
            <a:off x="899592" y="6309320"/>
            <a:ext cx="74168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t>浜田橋、香椎橋、諸岡橋では常態的に他地点よりも高濃度である傾向</a:t>
            </a:r>
            <a:endParaRPr lang="ja-JP" altLang="en-US" dirty="0"/>
          </a:p>
        </p:txBody>
      </p:sp>
      <p:sp>
        <p:nvSpPr>
          <p:cNvPr id="5" name="正方形/長方形 4"/>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福岡市における</a:t>
            </a:r>
            <a:r>
              <a:rPr lang="en-US" altLang="ja-JP" sz="2800" b="1" dirty="0"/>
              <a:t>LAS</a:t>
            </a:r>
            <a:r>
              <a:rPr lang="ja-JP" altLang="en-US" sz="2800" b="1" dirty="0"/>
              <a:t>の実態調査</a:t>
            </a:r>
          </a:p>
        </p:txBody>
      </p:sp>
      <p:pic>
        <p:nvPicPr>
          <p:cNvPr id="6146" name="Picture 2" descr="C:\Users\12111\Desktop\図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1200" y="691200"/>
            <a:ext cx="7500145" cy="56160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6" name="円/楕円 5"/>
          <p:cNvSpPr>
            <a:spLocks noChangeAspect="1"/>
          </p:cNvSpPr>
          <p:nvPr/>
        </p:nvSpPr>
        <p:spPr>
          <a:xfrm>
            <a:off x="6228185" y="3933057"/>
            <a:ext cx="126000" cy="1260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3"/>
          <p:cNvSpPr>
            <a:spLocks noGrp="1"/>
          </p:cNvSpPr>
          <p:nvPr>
            <p:ph type="sldNum" sz="quarter" idx="12"/>
          </p:nvPr>
        </p:nvSpPr>
        <p:spPr>
          <a:xfrm>
            <a:off x="3347864" y="6609507"/>
            <a:ext cx="2160240" cy="248493"/>
          </a:xfrm>
        </p:spPr>
        <p:txBody>
          <a:bodyPr>
            <a:noAutofit/>
          </a:bodyPr>
          <a:lstStyle/>
          <a:p>
            <a:fld id="{87AB83F8-17F7-47AB-9D98-E785A5029EE3}" type="slidenum">
              <a:rPr kumimoji="1" lang="ja-JP" altLang="en-US" smtClean="0"/>
              <a:pPr/>
              <a:t>10</a:t>
            </a:fld>
            <a:endParaRPr kumimoji="1" lang="ja-JP" altLang="en-US" dirty="0"/>
          </a:p>
        </p:txBody>
      </p:sp>
    </p:spTree>
    <p:extLst>
      <p:ext uri="{BB962C8B-B14F-4D97-AF65-F5344CB8AC3E}">
        <p14:creationId xmlns="" xmlns:p14="http://schemas.microsoft.com/office/powerpoint/2010/main" val="14324738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6"/>
          <p:cNvSpPr txBox="1">
            <a:spLocks noChangeArrowheads="1"/>
          </p:cNvSpPr>
          <p:nvPr/>
        </p:nvSpPr>
        <p:spPr bwMode="auto">
          <a:xfrm>
            <a:off x="611560" y="6309320"/>
            <a:ext cx="85324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smtClean="0"/>
              <a:t>0.02mg/L</a:t>
            </a:r>
            <a:r>
              <a:rPr lang="ja-JP" altLang="en-US" dirty="0" err="1" smtClean="0"/>
              <a:t>を超</a:t>
            </a:r>
            <a:r>
              <a:rPr lang="ja-JP" altLang="en-US" dirty="0" smtClean="0"/>
              <a:t>過した地点は，</a:t>
            </a:r>
            <a:r>
              <a:rPr lang="en-US" altLang="ja-JP" dirty="0" smtClean="0"/>
              <a:t>H25</a:t>
            </a:r>
            <a:r>
              <a:rPr lang="ja-JP" altLang="en-US" dirty="0" smtClean="0"/>
              <a:t>は浜田・那の津・天代，</a:t>
            </a:r>
            <a:r>
              <a:rPr lang="en-US" altLang="ja-JP" dirty="0" smtClean="0"/>
              <a:t>H26</a:t>
            </a:r>
            <a:r>
              <a:rPr lang="ja-JP" altLang="en-US" dirty="0" smtClean="0"/>
              <a:t>は壱岐・香椎であった。</a:t>
            </a:r>
            <a:endParaRPr lang="ja-JP" altLang="en-US" dirty="0"/>
          </a:p>
        </p:txBody>
      </p:sp>
      <p:sp>
        <p:nvSpPr>
          <p:cNvPr id="5" name="正方形/長方形 4"/>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福岡市における</a:t>
            </a:r>
            <a:r>
              <a:rPr lang="en-US" altLang="ja-JP" sz="2800" b="1" dirty="0"/>
              <a:t>LAS</a:t>
            </a:r>
            <a:r>
              <a:rPr lang="ja-JP" altLang="en-US" sz="2800" b="1" dirty="0"/>
              <a:t>の実態調査</a:t>
            </a:r>
          </a:p>
        </p:txBody>
      </p:sp>
      <p:pic>
        <p:nvPicPr>
          <p:cNvPr id="6146" name="Picture 2" descr="C:\Users\12111\Desktop\図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8279" y="692696"/>
            <a:ext cx="7500145" cy="56160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6" name="円/楕円 5"/>
          <p:cNvSpPr>
            <a:spLocks noChangeAspect="1"/>
          </p:cNvSpPr>
          <p:nvPr/>
        </p:nvSpPr>
        <p:spPr>
          <a:xfrm>
            <a:off x="6228185" y="3933057"/>
            <a:ext cx="126000" cy="1260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3"/>
          <p:cNvSpPr>
            <a:spLocks noGrp="1"/>
          </p:cNvSpPr>
          <p:nvPr>
            <p:ph type="sldNum" sz="quarter" idx="12"/>
          </p:nvPr>
        </p:nvSpPr>
        <p:spPr>
          <a:xfrm>
            <a:off x="3419872" y="6609507"/>
            <a:ext cx="2133600" cy="248493"/>
          </a:xfrm>
        </p:spPr>
        <p:txBody>
          <a:bodyPr>
            <a:noAutofit/>
          </a:bodyPr>
          <a:lstStyle/>
          <a:p>
            <a:fld id="{87AB83F8-17F7-47AB-9D98-E785A5029EE3}" type="slidenum">
              <a:rPr kumimoji="1" lang="ja-JP" altLang="en-US" smtClean="0"/>
              <a:pPr/>
              <a:t>11</a:t>
            </a:fld>
            <a:endParaRPr kumimoji="1" lang="ja-JP" altLang="en-US" dirty="0"/>
          </a:p>
        </p:txBody>
      </p:sp>
      <p:sp>
        <p:nvSpPr>
          <p:cNvPr id="8" name="円/楕円 7"/>
          <p:cNvSpPr>
            <a:spLocks noChangeAspect="1"/>
          </p:cNvSpPr>
          <p:nvPr/>
        </p:nvSpPr>
        <p:spPr>
          <a:xfrm>
            <a:off x="5886160" y="3375008"/>
            <a:ext cx="126000" cy="126000"/>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a:spLocks noChangeAspect="1"/>
          </p:cNvSpPr>
          <p:nvPr/>
        </p:nvSpPr>
        <p:spPr>
          <a:xfrm>
            <a:off x="6840000" y="1700808"/>
            <a:ext cx="126000" cy="126000"/>
          </a:xfrm>
          <a:prstGeom prst="ellipse">
            <a:avLst/>
          </a:prstGeom>
          <a:solidFill>
            <a:schemeClr val="tx2">
              <a:lumMod val="90000"/>
              <a:lumOff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a:spLocks noChangeAspect="1"/>
          </p:cNvSpPr>
          <p:nvPr/>
        </p:nvSpPr>
        <p:spPr>
          <a:xfrm>
            <a:off x="6768000" y="1188000"/>
            <a:ext cx="126000" cy="126000"/>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a:spLocks noChangeAspect="1"/>
          </p:cNvSpPr>
          <p:nvPr/>
        </p:nvSpPr>
        <p:spPr>
          <a:xfrm>
            <a:off x="6228184" y="3942000"/>
            <a:ext cx="129600" cy="129600"/>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a:spLocks noChangeAspect="1"/>
          </p:cNvSpPr>
          <p:nvPr/>
        </p:nvSpPr>
        <p:spPr>
          <a:xfrm>
            <a:off x="3744000" y="3672000"/>
            <a:ext cx="126000" cy="126000"/>
          </a:xfrm>
          <a:prstGeom prst="ellipse">
            <a:avLst/>
          </a:prstGeom>
          <a:solidFill>
            <a:schemeClr val="tx2">
              <a:lumMod val="90000"/>
              <a:lumOff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a:spLocks noChangeAspect="1"/>
          </p:cNvSpPr>
          <p:nvPr/>
        </p:nvSpPr>
        <p:spPr>
          <a:xfrm>
            <a:off x="6984000" y="4140000"/>
            <a:ext cx="126000" cy="1260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1432473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250" autoRev="1" fill="hold"/>
                                        <p:tgtEl>
                                          <p:spTgt spid="10"/>
                                        </p:tgtEl>
                                        <p:attrNameLst>
                                          <p:attrName>style.color</p:attrName>
                                        </p:attrNameLst>
                                      </p:cBhvr>
                                      <p:to>
                                        <a:schemeClr val="bg1"/>
                                      </p:to>
                                    </p:animClr>
                                    <p:animClr clrSpc="rgb">
                                      <p:cBhvr>
                                        <p:cTn id="7" dur="250" autoRev="1" fill="hold"/>
                                        <p:tgtEl>
                                          <p:spTgt spid="10"/>
                                        </p:tgtEl>
                                        <p:attrNameLst>
                                          <p:attrName>fillcolor</p:attrName>
                                        </p:attrNameLst>
                                      </p:cBhvr>
                                      <p:to>
                                        <a:schemeClr val="bg1"/>
                                      </p:to>
                                    </p:animClr>
                                    <p:set>
                                      <p:cBhvr>
                                        <p:cTn id="8" dur="250" autoRev="1" fill="hold"/>
                                        <p:tgtEl>
                                          <p:spTgt spid="10"/>
                                        </p:tgtEl>
                                        <p:attrNameLst>
                                          <p:attrName>fill.type</p:attrName>
                                        </p:attrNameLst>
                                      </p:cBhvr>
                                      <p:to>
                                        <p:strVal val="solid"/>
                                      </p:to>
                                    </p:set>
                                    <p:set>
                                      <p:cBhvr>
                                        <p:cTn id="9" dur="250" autoRev="1" fill="hold"/>
                                        <p:tgtEl>
                                          <p:spTgt spid="10"/>
                                        </p:tgtEl>
                                        <p:attrNameLst>
                                          <p:attrName>fill.on</p:attrName>
                                        </p:attrNameLst>
                                      </p:cBhvr>
                                      <p:to>
                                        <p:strVal val="true"/>
                                      </p:to>
                                    </p:set>
                                  </p:childTnLst>
                                </p:cTn>
                              </p:par>
                              <p:par>
                                <p:cTn id="10" presetID="27" presetClass="emph" presetSubtype="0" fill="hold" grpId="0" nodeType="withEffect">
                                  <p:stCondLst>
                                    <p:cond delay="0"/>
                                  </p:stCondLst>
                                  <p:childTnLst>
                                    <p:animClr clrSpc="rgb">
                                      <p:cBhvr override="childStyle">
                                        <p:cTn id="11" dur="250" autoRev="1" fill="hold"/>
                                        <p:tgtEl>
                                          <p:spTgt spid="8"/>
                                        </p:tgtEl>
                                        <p:attrNameLst>
                                          <p:attrName>style.color</p:attrName>
                                        </p:attrNameLst>
                                      </p:cBhvr>
                                      <p:to>
                                        <a:schemeClr val="bg1"/>
                                      </p:to>
                                    </p:animClr>
                                    <p:animClr clrSpc="rgb">
                                      <p:cBhvr>
                                        <p:cTn id="12" dur="250" autoRev="1" fill="hold"/>
                                        <p:tgtEl>
                                          <p:spTgt spid="8"/>
                                        </p:tgtEl>
                                        <p:attrNameLst>
                                          <p:attrName>fillcolor</p:attrName>
                                        </p:attrNameLst>
                                      </p:cBhvr>
                                      <p:to>
                                        <a:schemeClr val="bg1"/>
                                      </p:to>
                                    </p:animClr>
                                    <p:set>
                                      <p:cBhvr>
                                        <p:cTn id="13" dur="250" autoRev="1" fill="hold"/>
                                        <p:tgtEl>
                                          <p:spTgt spid="8"/>
                                        </p:tgtEl>
                                        <p:attrNameLst>
                                          <p:attrName>fill.type</p:attrName>
                                        </p:attrNameLst>
                                      </p:cBhvr>
                                      <p:to>
                                        <p:strVal val="solid"/>
                                      </p:to>
                                    </p:set>
                                    <p:set>
                                      <p:cBhvr>
                                        <p:cTn id="14" dur="250" autoRev="1" fill="hold"/>
                                        <p:tgtEl>
                                          <p:spTgt spid="8"/>
                                        </p:tgtEl>
                                        <p:attrNameLst>
                                          <p:attrName>fill.on</p:attrName>
                                        </p:attrNameLst>
                                      </p:cBhvr>
                                      <p:to>
                                        <p:strVal val="true"/>
                                      </p:to>
                                    </p:set>
                                  </p:childTnLst>
                                </p:cTn>
                              </p:par>
                              <p:par>
                                <p:cTn id="15" presetID="27" presetClass="emph" presetSubtype="0" fill="hold" grpId="0" nodeType="withEffect">
                                  <p:stCondLst>
                                    <p:cond delay="0"/>
                                  </p:stCondLst>
                                  <p:childTnLst>
                                    <p:animClr clrSpc="rgb">
                                      <p:cBhvr override="childStyle">
                                        <p:cTn id="16" dur="250" autoRev="1" fill="hold"/>
                                        <p:tgtEl>
                                          <p:spTgt spid="11"/>
                                        </p:tgtEl>
                                        <p:attrNameLst>
                                          <p:attrName>style.color</p:attrName>
                                        </p:attrNameLst>
                                      </p:cBhvr>
                                      <p:to>
                                        <a:schemeClr val="bg1"/>
                                      </p:to>
                                    </p:animClr>
                                    <p:animClr clrSpc="rgb">
                                      <p:cBhvr>
                                        <p:cTn id="17" dur="250" autoRev="1" fill="hold"/>
                                        <p:tgtEl>
                                          <p:spTgt spid="11"/>
                                        </p:tgtEl>
                                        <p:attrNameLst>
                                          <p:attrName>fillcolor</p:attrName>
                                        </p:attrNameLst>
                                      </p:cBhvr>
                                      <p:to>
                                        <a:schemeClr val="bg1"/>
                                      </p:to>
                                    </p:animClr>
                                    <p:set>
                                      <p:cBhvr>
                                        <p:cTn id="18" dur="250" autoRev="1" fill="hold"/>
                                        <p:tgtEl>
                                          <p:spTgt spid="11"/>
                                        </p:tgtEl>
                                        <p:attrNameLst>
                                          <p:attrName>fill.type</p:attrName>
                                        </p:attrNameLst>
                                      </p:cBhvr>
                                      <p:to>
                                        <p:strVal val="solid"/>
                                      </p:to>
                                    </p:set>
                                    <p:set>
                                      <p:cBhvr>
                                        <p:cTn id="19" dur="250" autoRev="1" fill="hold"/>
                                        <p:tgtEl>
                                          <p:spTgt spid="11"/>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hold" grpId="0" nodeType="clickEffect">
                                  <p:stCondLst>
                                    <p:cond delay="0"/>
                                  </p:stCondLst>
                                  <p:childTnLst>
                                    <p:animClr clrSpc="rgb">
                                      <p:cBhvr override="childStyle">
                                        <p:cTn id="23" dur="250" autoRev="1" fill="hold"/>
                                        <p:tgtEl>
                                          <p:spTgt spid="12"/>
                                        </p:tgtEl>
                                        <p:attrNameLst>
                                          <p:attrName>style.color</p:attrName>
                                        </p:attrNameLst>
                                      </p:cBhvr>
                                      <p:to>
                                        <a:schemeClr val="bg1"/>
                                      </p:to>
                                    </p:animClr>
                                    <p:animClr clrSpc="rgb">
                                      <p:cBhvr>
                                        <p:cTn id="24" dur="250" autoRev="1" fill="hold"/>
                                        <p:tgtEl>
                                          <p:spTgt spid="12"/>
                                        </p:tgtEl>
                                        <p:attrNameLst>
                                          <p:attrName>fillcolor</p:attrName>
                                        </p:attrNameLst>
                                      </p:cBhvr>
                                      <p:to>
                                        <a:schemeClr val="bg1"/>
                                      </p:to>
                                    </p:animClr>
                                    <p:set>
                                      <p:cBhvr>
                                        <p:cTn id="25" dur="250" autoRev="1" fill="hold"/>
                                        <p:tgtEl>
                                          <p:spTgt spid="12"/>
                                        </p:tgtEl>
                                        <p:attrNameLst>
                                          <p:attrName>fill.type</p:attrName>
                                        </p:attrNameLst>
                                      </p:cBhvr>
                                      <p:to>
                                        <p:strVal val="solid"/>
                                      </p:to>
                                    </p:set>
                                    <p:set>
                                      <p:cBhvr>
                                        <p:cTn id="26" dur="250" autoRev="1" fill="hold"/>
                                        <p:tgtEl>
                                          <p:spTgt spid="12"/>
                                        </p:tgtEl>
                                        <p:attrNameLst>
                                          <p:attrName>fill.on</p:attrName>
                                        </p:attrNameLst>
                                      </p:cBhvr>
                                      <p:to>
                                        <p:strVal val="true"/>
                                      </p:to>
                                    </p:set>
                                  </p:childTnLst>
                                </p:cTn>
                              </p:par>
                              <p:par>
                                <p:cTn id="27" presetID="27" presetClass="emph" presetSubtype="0" fill="hold" grpId="0" nodeType="withEffect">
                                  <p:stCondLst>
                                    <p:cond delay="0"/>
                                  </p:stCondLst>
                                  <p:childTnLst>
                                    <p:animClr clrSpc="rgb">
                                      <p:cBhvr override="childStyle">
                                        <p:cTn id="28" dur="250" autoRev="1" fill="hold"/>
                                        <p:tgtEl>
                                          <p:spTgt spid="9"/>
                                        </p:tgtEl>
                                        <p:attrNameLst>
                                          <p:attrName>style.color</p:attrName>
                                        </p:attrNameLst>
                                      </p:cBhvr>
                                      <p:to>
                                        <a:schemeClr val="bg1"/>
                                      </p:to>
                                    </p:animClr>
                                    <p:animClr clrSpc="rgb">
                                      <p:cBhvr>
                                        <p:cTn id="29" dur="250" autoRev="1" fill="hold"/>
                                        <p:tgtEl>
                                          <p:spTgt spid="9"/>
                                        </p:tgtEl>
                                        <p:attrNameLst>
                                          <p:attrName>fillcolor</p:attrName>
                                        </p:attrNameLst>
                                      </p:cBhvr>
                                      <p:to>
                                        <a:schemeClr val="bg1"/>
                                      </p:to>
                                    </p:animClr>
                                    <p:set>
                                      <p:cBhvr>
                                        <p:cTn id="30" dur="250" autoRev="1" fill="hold"/>
                                        <p:tgtEl>
                                          <p:spTgt spid="9"/>
                                        </p:tgtEl>
                                        <p:attrNameLst>
                                          <p:attrName>fill.type</p:attrName>
                                        </p:attrNameLst>
                                      </p:cBhvr>
                                      <p:to>
                                        <p:strVal val="solid"/>
                                      </p:to>
                                    </p:set>
                                    <p:set>
                                      <p:cBhvr>
                                        <p:cTn id="31" dur="250" autoRev="1"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ＭＳ Ｐゴシック" pitchFamily="50" charset="-128"/>
                <a:ea typeface="ＭＳ Ｐゴシック" pitchFamily="50" charset="-128"/>
              </a:rPr>
              <a:t>調査結果</a:t>
            </a:r>
          </a:p>
        </p:txBody>
      </p:sp>
      <p:sp>
        <p:nvSpPr>
          <p:cNvPr id="21" name="テキスト ボックス 20"/>
          <p:cNvSpPr txBox="1"/>
          <p:nvPr/>
        </p:nvSpPr>
        <p:spPr>
          <a:xfrm>
            <a:off x="251520" y="6093296"/>
            <a:ext cx="8656537" cy="452432"/>
          </a:xfrm>
          <a:prstGeom prst="rect">
            <a:avLst/>
          </a:prstGeom>
          <a:noFill/>
        </p:spPr>
        <p:txBody>
          <a:bodyPr wrap="none" rtlCol="0">
            <a:spAutoFit/>
          </a:bodyPr>
          <a:lstStyle/>
          <a:p>
            <a:pPr algn="ctr">
              <a:lnSpc>
                <a:spcPct val="130000"/>
              </a:lnSpc>
            </a:pPr>
            <a:r>
              <a:rPr lang="ja-JP" altLang="en-US" dirty="0" smtClean="0">
                <a:latin typeface="ＭＳ Ｐゴシック" pitchFamily="50" charset="-128"/>
                <a:ea typeface="ＭＳ Ｐゴシック" pitchFamily="50" charset="-128"/>
              </a:rPr>
              <a:t>浜田橋，</a:t>
            </a:r>
            <a:r>
              <a:rPr kumimoji="1" lang="ja-JP" altLang="en-US" dirty="0" smtClean="0">
                <a:latin typeface="ＭＳ Ｐゴシック" pitchFamily="50" charset="-128"/>
                <a:ea typeface="ＭＳ Ｐゴシック" pitchFamily="50" charset="-128"/>
              </a:rPr>
              <a:t>那</a:t>
            </a:r>
            <a:r>
              <a:rPr lang="ja-JP" altLang="en-US" dirty="0" smtClean="0">
                <a:latin typeface="ＭＳ Ｐゴシック" pitchFamily="50" charset="-128"/>
                <a:ea typeface="ＭＳ Ｐゴシック" pitchFamily="50" charset="-128"/>
              </a:rPr>
              <a:t>の津大橋，壱岐橋，香椎橋，天代橋では特異的に高濃度になった回があった</a:t>
            </a:r>
            <a:endParaRPr kumimoji="1" lang="ja-JP" altLang="en-US" dirty="0">
              <a:latin typeface="ＭＳ Ｐゴシック" pitchFamily="50" charset="-128"/>
              <a:ea typeface="ＭＳ Ｐゴシック" pitchFamily="50" charset="-128"/>
            </a:endParaRPr>
          </a:p>
        </p:txBody>
      </p:sp>
      <p:pic>
        <p:nvPicPr>
          <p:cNvPr id="1026" name="Picture 2"/>
          <p:cNvPicPr>
            <a:picLocks noChangeAspect="1" noChangeArrowheads="1"/>
          </p:cNvPicPr>
          <p:nvPr/>
        </p:nvPicPr>
        <p:blipFill>
          <a:blip r:embed="rId2" cstate="print"/>
          <a:srcRect/>
          <a:stretch>
            <a:fillRect/>
          </a:stretch>
        </p:blipFill>
        <p:spPr bwMode="auto">
          <a:xfrm>
            <a:off x="107504" y="620689"/>
            <a:ext cx="4395939" cy="244827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7504" y="3212976"/>
            <a:ext cx="4395936" cy="244827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644008" y="620688"/>
            <a:ext cx="4392488" cy="24463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644008" y="3212976"/>
            <a:ext cx="4392487" cy="2449807"/>
          </a:xfrm>
          <a:prstGeom prst="rect">
            <a:avLst/>
          </a:prstGeom>
          <a:noFill/>
          <a:ln w="9525">
            <a:noFill/>
            <a:miter lim="800000"/>
            <a:headEnd/>
            <a:tailEnd/>
          </a:ln>
        </p:spPr>
      </p:pic>
      <p:sp>
        <p:nvSpPr>
          <p:cNvPr id="29" name="円/楕円 28"/>
          <p:cNvSpPr/>
          <p:nvPr/>
        </p:nvSpPr>
        <p:spPr>
          <a:xfrm>
            <a:off x="1763688" y="908720"/>
            <a:ext cx="288032" cy="288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1403648" y="3501008"/>
            <a:ext cx="288032" cy="288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7740352" y="980728"/>
            <a:ext cx="288032" cy="288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5292080" y="3501008"/>
            <a:ext cx="288032" cy="288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635896" y="1052736"/>
            <a:ext cx="720080" cy="216024"/>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8172400" y="1772816"/>
            <a:ext cx="720080" cy="216024"/>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8172400" y="1988840"/>
            <a:ext cx="720080" cy="216024"/>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25872" y="5661248"/>
            <a:ext cx="7420621" cy="452432"/>
          </a:xfrm>
          <a:prstGeom prst="rect">
            <a:avLst/>
          </a:prstGeom>
          <a:noFill/>
        </p:spPr>
        <p:txBody>
          <a:bodyPr wrap="none" rtlCol="0">
            <a:spAutoFit/>
          </a:bodyPr>
          <a:lstStyle/>
          <a:p>
            <a:pPr algn="ctr">
              <a:lnSpc>
                <a:spcPct val="130000"/>
              </a:lnSpc>
            </a:pPr>
            <a:r>
              <a:rPr lang="ja-JP" altLang="en-US" dirty="0" smtClean="0">
                <a:latin typeface="ＭＳ Ｐゴシック" pitchFamily="50" charset="-128"/>
                <a:ea typeface="ＭＳ Ｐゴシック" pitchFamily="50" charset="-128"/>
              </a:rPr>
              <a:t>浜田橋、香椎橋、諸岡橋では常態的に他地点より濃度が高い傾向にあった</a:t>
            </a:r>
            <a:endParaRPr lang="en-US" altLang="ja-JP" dirty="0" smtClean="0">
              <a:latin typeface="ＭＳ Ｐゴシック" pitchFamily="50" charset="-128"/>
              <a:ea typeface="ＭＳ Ｐゴシック" pitchFamily="50" charset="-128"/>
            </a:endParaRPr>
          </a:p>
        </p:txBody>
      </p:sp>
      <p:sp>
        <p:nvSpPr>
          <p:cNvPr id="37" name="円/楕円 36"/>
          <p:cNvSpPr/>
          <p:nvPr/>
        </p:nvSpPr>
        <p:spPr>
          <a:xfrm>
            <a:off x="3131840" y="4437112"/>
            <a:ext cx="288032" cy="288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5"/>
          <p:cNvSpPr>
            <a:spLocks noGrp="1"/>
          </p:cNvSpPr>
          <p:nvPr>
            <p:ph type="sldNum" sz="quarter" idx="12"/>
          </p:nvPr>
        </p:nvSpPr>
        <p:spPr>
          <a:xfrm>
            <a:off x="3491880" y="6525344"/>
            <a:ext cx="2133600" cy="221109"/>
          </a:xfrm>
        </p:spPr>
        <p:txBody>
          <a:bodyPr/>
          <a:lstStyle/>
          <a:p>
            <a:fld id="{87AB83F8-17F7-47AB-9D98-E785A5029EE3}" type="slidenum">
              <a:rPr kumimoji="1" lang="ja-JP" altLang="en-US" smtClean="0"/>
              <a:pPr/>
              <a:t>12</a:t>
            </a:fld>
            <a:endParaRPr kumimoji="1" lang="ja-JP" altLang="en-US" dirty="0"/>
          </a:p>
        </p:txBody>
      </p:sp>
    </p:spTree>
    <p:extLst>
      <p:ext uri="{BB962C8B-B14F-4D97-AF65-F5344CB8AC3E}">
        <p14:creationId xmlns:p14="http://schemas.microsoft.com/office/powerpoint/2010/main" xmlns="" val="1285740095"/>
      </p:ext>
    </p:extLst>
  </p:cSld>
  <p:clrMapOvr>
    <a:masterClrMapping/>
  </p:clrMapOvr>
  <p:transition advTm="649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dissolve">
                                      <p:cBhvr>
                                        <p:cTn id="14" dur="500"/>
                                        <p:tgtEl>
                                          <p:spTgt spid="34"/>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dissolv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animBg="1"/>
      <p:bldP spid="30" grpId="0" animBg="1"/>
      <p:bldP spid="31" grpId="0" animBg="1"/>
      <p:bldP spid="32" grpId="0" animBg="1"/>
      <p:bldP spid="33" grpId="0" animBg="1"/>
      <p:bldP spid="34" grpId="0" animBg="1"/>
      <p:bldP spid="35" grpId="0" animBg="1"/>
      <p:bldP spid="36"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6"/>
          <p:cNvSpPr txBox="1">
            <a:spLocks noChangeArrowheads="1"/>
          </p:cNvSpPr>
          <p:nvPr/>
        </p:nvSpPr>
        <p:spPr bwMode="auto">
          <a:xfrm>
            <a:off x="344265" y="6237312"/>
            <a:ext cx="85482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t>天代橋、那の津大橋、浜田橋の</a:t>
            </a:r>
            <a:r>
              <a:rPr lang="en-US" altLang="ja-JP" dirty="0" smtClean="0"/>
              <a:t>3</a:t>
            </a:r>
            <a:r>
              <a:rPr lang="ja-JP" altLang="en-US" dirty="0" smtClean="0"/>
              <a:t>地点で</a:t>
            </a:r>
            <a:r>
              <a:rPr lang="en-US" altLang="ja-JP" dirty="0" smtClean="0"/>
              <a:t>0.02</a:t>
            </a:r>
            <a:r>
              <a:rPr lang="ja-JP" altLang="en-US" dirty="0" smtClean="0"/>
              <a:t>ｍｇ</a:t>
            </a:r>
            <a:r>
              <a:rPr lang="en-US" altLang="ja-JP" dirty="0" smtClean="0"/>
              <a:t>/L</a:t>
            </a:r>
            <a:r>
              <a:rPr lang="ja-JP" altLang="en-US" dirty="0" err="1" smtClean="0"/>
              <a:t>を超</a:t>
            </a:r>
            <a:r>
              <a:rPr lang="ja-JP" altLang="en-US" dirty="0" smtClean="0"/>
              <a:t>過した回があった。</a:t>
            </a:r>
            <a:endParaRPr lang="ja-JP" altLang="en-US" dirty="0"/>
          </a:p>
        </p:txBody>
      </p:sp>
      <p:sp>
        <p:nvSpPr>
          <p:cNvPr id="5" name="正方形/長方形 4"/>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ＭＳ Ｐゴシック" pitchFamily="50" charset="-128"/>
                <a:ea typeface="ＭＳ Ｐゴシック" pitchFamily="50" charset="-128"/>
              </a:rPr>
              <a:t>調査結果</a:t>
            </a:r>
          </a:p>
        </p:txBody>
      </p:sp>
      <p:sp>
        <p:nvSpPr>
          <p:cNvPr id="7" name="正方形/長方形 6"/>
          <p:cNvSpPr/>
          <p:nvPr/>
        </p:nvSpPr>
        <p:spPr>
          <a:xfrm>
            <a:off x="775455" y="564649"/>
            <a:ext cx="6912768" cy="400110"/>
          </a:xfrm>
          <a:prstGeom prst="rect">
            <a:avLst/>
          </a:prstGeom>
        </p:spPr>
        <p:txBody>
          <a:bodyPr wrap="square">
            <a:spAutoFit/>
          </a:bodyPr>
          <a:lstStyle/>
          <a:p>
            <a:pPr algn="ctr"/>
            <a:r>
              <a:rPr lang="ja-JP" altLang="en-US" sz="2000" b="1" dirty="0" smtClean="0">
                <a:latin typeface="ＭＳ Ｐゴシック" pitchFamily="50" charset="-128"/>
                <a:ea typeface="ＭＳ Ｐゴシック" pitchFamily="50" charset="-128"/>
              </a:rPr>
              <a:t>濃度の高かった</a:t>
            </a:r>
            <a:r>
              <a:rPr lang="en-US" altLang="ja-JP" sz="2000" b="1" dirty="0" smtClean="0">
                <a:latin typeface="ＭＳ Ｐゴシック" pitchFamily="50" charset="-128"/>
                <a:ea typeface="ＭＳ Ｐゴシック" pitchFamily="50" charset="-128"/>
              </a:rPr>
              <a:t>5</a:t>
            </a:r>
            <a:r>
              <a:rPr lang="ja-JP" altLang="en-US" sz="2000" b="1" dirty="0" smtClean="0">
                <a:latin typeface="ＭＳ Ｐゴシック" pitchFamily="50" charset="-128"/>
                <a:ea typeface="ＭＳ Ｐゴシック" pitchFamily="50" charset="-128"/>
              </a:rPr>
              <a:t>地点</a:t>
            </a:r>
            <a:r>
              <a:rPr lang="ja-JP" altLang="en-US" sz="2000" b="1" dirty="0">
                <a:latin typeface="ＭＳ Ｐゴシック" pitchFamily="50" charset="-128"/>
                <a:ea typeface="ＭＳ Ｐゴシック" pitchFamily="50" charset="-128"/>
              </a:rPr>
              <a:t>に</a:t>
            </a:r>
            <a:r>
              <a:rPr lang="ja-JP" altLang="en-US" sz="2000" b="1" dirty="0" smtClean="0">
                <a:latin typeface="ＭＳ Ｐゴシック" pitchFamily="50" charset="-128"/>
                <a:ea typeface="ＭＳ Ｐゴシック" pitchFamily="50" charset="-128"/>
              </a:rPr>
              <a:t>おける</a:t>
            </a:r>
            <a:r>
              <a:rPr lang="en-US" altLang="ja-JP" sz="2000" b="1" dirty="0" smtClean="0">
                <a:latin typeface="ＭＳ Ｐゴシック" pitchFamily="50" charset="-128"/>
                <a:ea typeface="ＭＳ Ｐゴシック" pitchFamily="50" charset="-128"/>
              </a:rPr>
              <a:t>LAS</a:t>
            </a:r>
            <a:r>
              <a:rPr lang="ja-JP" altLang="en-US" sz="2000" b="1" dirty="0" smtClean="0">
                <a:latin typeface="ＭＳ Ｐゴシック" pitchFamily="50" charset="-128"/>
                <a:ea typeface="ＭＳ Ｐゴシック" pitchFamily="50" charset="-128"/>
              </a:rPr>
              <a:t>濃度の推移（平成</a:t>
            </a:r>
            <a:r>
              <a:rPr lang="en-US" altLang="ja-JP" sz="2000" b="1" dirty="0" smtClean="0">
                <a:latin typeface="ＭＳ Ｐゴシック" pitchFamily="50" charset="-128"/>
                <a:ea typeface="ＭＳ Ｐゴシック" pitchFamily="50" charset="-128"/>
              </a:rPr>
              <a:t>25</a:t>
            </a:r>
            <a:r>
              <a:rPr lang="ja-JP" altLang="en-US" sz="2000" b="1" dirty="0" smtClean="0">
                <a:latin typeface="ＭＳ Ｐゴシック" pitchFamily="50" charset="-128"/>
                <a:ea typeface="ＭＳ Ｐゴシック" pitchFamily="50" charset="-128"/>
              </a:rPr>
              <a:t>年度）</a:t>
            </a:r>
            <a:endParaRPr lang="ja-JP" altLang="en-US" sz="2000" b="1" dirty="0">
              <a:latin typeface="ＭＳ Ｐゴシック" pitchFamily="50" charset="-128"/>
              <a:ea typeface="ＭＳ Ｐゴシック" pitchFamily="50" charset="-128"/>
            </a:endParaRPr>
          </a:p>
        </p:txBody>
      </p:sp>
      <p:pic>
        <p:nvPicPr>
          <p:cNvPr id="1027" name="Picture 3"/>
          <p:cNvPicPr>
            <a:picLocks noChangeAspect="1" noChangeArrowheads="1"/>
          </p:cNvPicPr>
          <p:nvPr/>
        </p:nvPicPr>
        <p:blipFill>
          <a:blip r:embed="rId3" cstate="print"/>
          <a:srcRect/>
          <a:stretch>
            <a:fillRect/>
          </a:stretch>
        </p:blipFill>
        <p:spPr bwMode="auto">
          <a:xfrm>
            <a:off x="179512" y="908720"/>
            <a:ext cx="8861117" cy="4896544"/>
          </a:xfrm>
          <a:prstGeom prst="rect">
            <a:avLst/>
          </a:prstGeom>
          <a:noFill/>
          <a:ln w="9525">
            <a:noFill/>
            <a:miter lim="800000"/>
            <a:headEnd/>
            <a:tailEnd/>
          </a:ln>
        </p:spPr>
      </p:pic>
      <p:sp>
        <p:nvSpPr>
          <p:cNvPr id="18" name="円/楕円 17"/>
          <p:cNvSpPr/>
          <p:nvPr/>
        </p:nvSpPr>
        <p:spPr>
          <a:xfrm>
            <a:off x="1691680" y="2492896"/>
            <a:ext cx="288032" cy="288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796136" y="1196752"/>
            <a:ext cx="288032" cy="288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7812360" y="2852936"/>
            <a:ext cx="288032" cy="288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6"/>
          <p:cNvSpPr txBox="1">
            <a:spLocks noChangeArrowheads="1"/>
          </p:cNvSpPr>
          <p:nvPr/>
        </p:nvSpPr>
        <p:spPr bwMode="auto">
          <a:xfrm>
            <a:off x="323528" y="5877272"/>
            <a:ext cx="85482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t>浜田橋、天代橋、諸岡橋、那の津大橋、香椎橋の順に年平均値が高かった。</a:t>
            </a:r>
            <a:endParaRPr lang="ja-JP" altLang="en-US" dirty="0"/>
          </a:p>
        </p:txBody>
      </p:sp>
      <p:sp>
        <p:nvSpPr>
          <p:cNvPr id="10" name="スライド番号プレースホルダー 13"/>
          <p:cNvSpPr>
            <a:spLocks noGrp="1"/>
          </p:cNvSpPr>
          <p:nvPr>
            <p:ph type="sldNum" sz="quarter" idx="12"/>
          </p:nvPr>
        </p:nvSpPr>
        <p:spPr>
          <a:xfrm>
            <a:off x="3347864" y="6609507"/>
            <a:ext cx="2133600" cy="248493"/>
          </a:xfrm>
        </p:spPr>
        <p:txBody>
          <a:bodyPr>
            <a:noAutofit/>
          </a:bodyPr>
          <a:lstStyle/>
          <a:p>
            <a:fld id="{87AB83F8-17F7-47AB-9D98-E785A5029EE3}" type="slidenum">
              <a:rPr kumimoji="1" lang="ja-JP" altLang="en-US" smtClean="0"/>
              <a:pPr/>
              <a:t>13</a:t>
            </a:fld>
            <a:endParaRPr kumimoji="1" lang="ja-JP" altLang="en-US" dirty="0"/>
          </a:p>
        </p:txBody>
      </p:sp>
    </p:spTree>
    <p:extLst>
      <p:ext uri="{BB962C8B-B14F-4D97-AF65-F5344CB8AC3E}">
        <p14:creationId xmlns:p14="http://schemas.microsoft.com/office/powerpoint/2010/main" xmlns="" val="2138051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500"/>
                                        <p:tgtEl>
                                          <p:spTgt spid="819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18" grpId="0" animBg="1"/>
      <p:bldP spid="19" grpId="0" animBg="1"/>
      <p:bldP spid="20"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ＭＳ Ｐゴシック" pitchFamily="50" charset="-128"/>
                <a:ea typeface="ＭＳ Ｐゴシック" pitchFamily="50" charset="-128"/>
              </a:rPr>
              <a:t>調査結果</a:t>
            </a:r>
          </a:p>
        </p:txBody>
      </p:sp>
      <p:sp>
        <p:nvSpPr>
          <p:cNvPr id="7" name="正方形/長方形 6"/>
          <p:cNvSpPr/>
          <p:nvPr/>
        </p:nvSpPr>
        <p:spPr>
          <a:xfrm>
            <a:off x="775455" y="564649"/>
            <a:ext cx="6912768" cy="400110"/>
          </a:xfrm>
          <a:prstGeom prst="rect">
            <a:avLst/>
          </a:prstGeom>
        </p:spPr>
        <p:txBody>
          <a:bodyPr wrap="square">
            <a:spAutoFit/>
          </a:bodyPr>
          <a:lstStyle/>
          <a:p>
            <a:pPr algn="ctr"/>
            <a:r>
              <a:rPr lang="ja-JP" altLang="en-US" sz="2000" b="1" dirty="0" smtClean="0">
                <a:latin typeface="ＭＳ Ｐゴシック" pitchFamily="50" charset="-128"/>
                <a:ea typeface="ＭＳ Ｐゴシック" pitchFamily="50" charset="-128"/>
              </a:rPr>
              <a:t>濃度の高かった</a:t>
            </a:r>
            <a:r>
              <a:rPr lang="en-US" altLang="ja-JP" sz="2000" b="1" dirty="0" smtClean="0">
                <a:latin typeface="ＭＳ Ｐゴシック" pitchFamily="50" charset="-128"/>
                <a:ea typeface="ＭＳ Ｐゴシック" pitchFamily="50" charset="-128"/>
              </a:rPr>
              <a:t>5</a:t>
            </a:r>
            <a:r>
              <a:rPr lang="ja-JP" altLang="en-US" sz="2000" b="1" dirty="0" smtClean="0">
                <a:latin typeface="ＭＳ Ｐゴシック" pitchFamily="50" charset="-128"/>
                <a:ea typeface="ＭＳ Ｐゴシック" pitchFamily="50" charset="-128"/>
              </a:rPr>
              <a:t>地点</a:t>
            </a:r>
            <a:r>
              <a:rPr lang="ja-JP" altLang="en-US" sz="2000" b="1" dirty="0">
                <a:latin typeface="ＭＳ Ｐゴシック" pitchFamily="50" charset="-128"/>
                <a:ea typeface="ＭＳ Ｐゴシック" pitchFamily="50" charset="-128"/>
              </a:rPr>
              <a:t>に</a:t>
            </a:r>
            <a:r>
              <a:rPr lang="ja-JP" altLang="en-US" sz="2000" b="1" dirty="0" smtClean="0">
                <a:latin typeface="ＭＳ Ｐゴシック" pitchFamily="50" charset="-128"/>
                <a:ea typeface="ＭＳ Ｐゴシック" pitchFamily="50" charset="-128"/>
              </a:rPr>
              <a:t>おける</a:t>
            </a:r>
            <a:r>
              <a:rPr lang="en-US" altLang="ja-JP" sz="2000" b="1" dirty="0" smtClean="0">
                <a:latin typeface="ＭＳ Ｐゴシック" pitchFamily="50" charset="-128"/>
                <a:ea typeface="ＭＳ Ｐゴシック" pitchFamily="50" charset="-128"/>
              </a:rPr>
              <a:t>LAS</a:t>
            </a:r>
            <a:r>
              <a:rPr lang="ja-JP" altLang="en-US" sz="2000" b="1" dirty="0" smtClean="0">
                <a:latin typeface="ＭＳ Ｐゴシック" pitchFamily="50" charset="-128"/>
                <a:ea typeface="ＭＳ Ｐゴシック" pitchFamily="50" charset="-128"/>
              </a:rPr>
              <a:t>濃度の推移（平成</a:t>
            </a:r>
            <a:r>
              <a:rPr lang="en-US" altLang="ja-JP" sz="2000" b="1" dirty="0" smtClean="0">
                <a:latin typeface="ＭＳ Ｐゴシック" pitchFamily="50" charset="-128"/>
                <a:ea typeface="ＭＳ Ｐゴシック" pitchFamily="50" charset="-128"/>
              </a:rPr>
              <a:t>26</a:t>
            </a:r>
            <a:r>
              <a:rPr lang="ja-JP" altLang="en-US" sz="2000" b="1" dirty="0" smtClean="0">
                <a:latin typeface="ＭＳ Ｐゴシック" pitchFamily="50" charset="-128"/>
                <a:ea typeface="ＭＳ Ｐゴシック" pitchFamily="50" charset="-128"/>
              </a:rPr>
              <a:t>年度）</a:t>
            </a:r>
            <a:endParaRPr lang="ja-JP" altLang="en-US" sz="2000" b="1" dirty="0">
              <a:latin typeface="ＭＳ Ｐゴシック" pitchFamily="50" charset="-128"/>
              <a:ea typeface="ＭＳ Ｐゴシック" pitchFamily="50" charset="-128"/>
            </a:endParaRPr>
          </a:p>
        </p:txBody>
      </p:sp>
      <p:pic>
        <p:nvPicPr>
          <p:cNvPr id="2050" name="Picture 2"/>
          <p:cNvPicPr>
            <a:picLocks noChangeAspect="1" noChangeArrowheads="1"/>
          </p:cNvPicPr>
          <p:nvPr/>
        </p:nvPicPr>
        <p:blipFill>
          <a:blip r:embed="rId3" cstate="print"/>
          <a:srcRect/>
          <a:stretch>
            <a:fillRect/>
          </a:stretch>
        </p:blipFill>
        <p:spPr bwMode="auto">
          <a:xfrm>
            <a:off x="179512" y="980728"/>
            <a:ext cx="8797486" cy="4896544"/>
          </a:xfrm>
          <a:prstGeom prst="rect">
            <a:avLst/>
          </a:prstGeom>
          <a:noFill/>
          <a:ln w="9525">
            <a:noFill/>
            <a:miter lim="800000"/>
            <a:headEnd/>
            <a:tailEnd/>
          </a:ln>
        </p:spPr>
      </p:pic>
      <p:sp>
        <p:nvSpPr>
          <p:cNvPr id="17" name="Text Box 6"/>
          <p:cNvSpPr txBox="1">
            <a:spLocks noChangeArrowheads="1"/>
          </p:cNvSpPr>
          <p:nvPr/>
        </p:nvSpPr>
        <p:spPr bwMode="auto">
          <a:xfrm>
            <a:off x="467544" y="6309320"/>
            <a:ext cx="76110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t>香椎橋、壱岐橋の</a:t>
            </a:r>
            <a:r>
              <a:rPr lang="en-US" altLang="ja-JP" dirty="0" smtClean="0"/>
              <a:t>2</a:t>
            </a:r>
            <a:r>
              <a:rPr lang="ja-JP" altLang="en-US" dirty="0" smtClean="0"/>
              <a:t>地点で</a:t>
            </a:r>
            <a:r>
              <a:rPr lang="en-US" altLang="ja-JP" dirty="0" smtClean="0"/>
              <a:t>0.02</a:t>
            </a:r>
            <a:r>
              <a:rPr lang="ja-JP" altLang="en-US" dirty="0" smtClean="0"/>
              <a:t>ｍｇ</a:t>
            </a:r>
            <a:r>
              <a:rPr lang="en-US" altLang="ja-JP" dirty="0" smtClean="0"/>
              <a:t>/L</a:t>
            </a:r>
            <a:r>
              <a:rPr lang="ja-JP" altLang="en-US" dirty="0" err="1" smtClean="0"/>
              <a:t>を超</a:t>
            </a:r>
            <a:r>
              <a:rPr lang="ja-JP" altLang="en-US" dirty="0" smtClean="0"/>
              <a:t>過した回があった。</a:t>
            </a:r>
            <a:endParaRPr lang="ja-JP" altLang="en-US" dirty="0"/>
          </a:p>
        </p:txBody>
      </p:sp>
      <p:sp>
        <p:nvSpPr>
          <p:cNvPr id="18" name="円/楕円 17"/>
          <p:cNvSpPr/>
          <p:nvPr/>
        </p:nvSpPr>
        <p:spPr>
          <a:xfrm>
            <a:off x="7812360" y="1556792"/>
            <a:ext cx="288032" cy="288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7812360" y="1772816"/>
            <a:ext cx="288032" cy="288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6"/>
          <p:cNvSpPr txBox="1">
            <a:spLocks noChangeArrowheads="1"/>
          </p:cNvSpPr>
          <p:nvPr/>
        </p:nvSpPr>
        <p:spPr bwMode="auto">
          <a:xfrm>
            <a:off x="467544" y="5949280"/>
            <a:ext cx="85482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t>香椎橋、諸岡橋、浜田橋、天代橋、壱岐橋の順に年平均値が高かった。</a:t>
            </a:r>
            <a:endParaRPr lang="ja-JP" altLang="en-US" dirty="0"/>
          </a:p>
        </p:txBody>
      </p:sp>
      <p:sp>
        <p:nvSpPr>
          <p:cNvPr id="9" name="スライド番号プレースホルダー 13"/>
          <p:cNvSpPr>
            <a:spLocks noGrp="1"/>
          </p:cNvSpPr>
          <p:nvPr>
            <p:ph type="sldNum" sz="quarter" idx="12"/>
          </p:nvPr>
        </p:nvSpPr>
        <p:spPr>
          <a:xfrm>
            <a:off x="3275856" y="6609507"/>
            <a:ext cx="2133600" cy="248493"/>
          </a:xfrm>
        </p:spPr>
        <p:txBody>
          <a:bodyPr>
            <a:noAutofit/>
          </a:bodyPr>
          <a:lstStyle/>
          <a:p>
            <a:fld id="{87AB83F8-17F7-47AB-9D98-E785A5029EE3}" type="slidenum">
              <a:rPr kumimoji="1" lang="ja-JP" altLang="en-US" smtClean="0"/>
              <a:pPr/>
              <a:t>14</a:t>
            </a:fld>
            <a:endParaRPr kumimoji="1" lang="ja-JP" altLang="en-US" dirty="0"/>
          </a:p>
        </p:txBody>
      </p:sp>
    </p:spTree>
    <p:extLst>
      <p:ext uri="{BB962C8B-B14F-4D97-AF65-F5344CB8AC3E}">
        <p14:creationId xmlns:p14="http://schemas.microsoft.com/office/powerpoint/2010/main" xmlns="" val="2138051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5949280"/>
            <a:ext cx="7920880" cy="504056"/>
          </a:xfrm>
        </p:spPr>
        <p:txBody>
          <a:bodyPr>
            <a:normAutofit/>
          </a:bodyPr>
          <a:lstStyle/>
          <a:p>
            <a:pPr>
              <a:buNone/>
            </a:pPr>
            <a:r>
              <a:rPr kumimoji="1" lang="ja-JP" altLang="en-US" sz="2600" dirty="0" smtClean="0">
                <a:latin typeface="ＭＳ Ｐゴシック" pitchFamily="50" charset="-128"/>
                <a:ea typeface="ＭＳ Ｐゴシック" pitchFamily="50" charset="-128"/>
              </a:rPr>
              <a:t>夏は低く，冬に高くなる傾向が見られた。</a:t>
            </a:r>
            <a:endParaRPr kumimoji="1" lang="ja-JP" altLang="en-US" sz="2600" dirty="0">
              <a:latin typeface="ＭＳ Ｐゴシック" pitchFamily="50" charset="-128"/>
              <a:ea typeface="ＭＳ Ｐゴシック" pitchFamily="50" charset="-128"/>
            </a:endParaRPr>
          </a:p>
        </p:txBody>
      </p:sp>
      <p:sp>
        <p:nvSpPr>
          <p:cNvPr id="4" name="スライド番号プレースホルダ 3"/>
          <p:cNvSpPr>
            <a:spLocks noGrp="1"/>
          </p:cNvSpPr>
          <p:nvPr>
            <p:ph type="sldNum" sz="quarter" idx="12"/>
          </p:nvPr>
        </p:nvSpPr>
        <p:spPr>
          <a:xfrm>
            <a:off x="3347864" y="6492875"/>
            <a:ext cx="2133600" cy="248493"/>
          </a:xfrm>
        </p:spPr>
        <p:txBody>
          <a:bodyPr/>
          <a:lstStyle/>
          <a:p>
            <a:fld id="{87AB83F8-17F7-47AB-9D98-E785A5029EE3}" type="slidenum">
              <a:rPr kumimoji="1" lang="ja-JP" altLang="en-US" smtClean="0"/>
              <a:pPr/>
              <a:t>15</a:t>
            </a:fld>
            <a:endParaRPr kumimoji="1" lang="ja-JP" altLang="en-US" dirty="0"/>
          </a:p>
        </p:txBody>
      </p:sp>
      <p:sp>
        <p:nvSpPr>
          <p:cNvPr id="7" name="正方形/長方形 6"/>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ＭＳ Ｐゴシック" pitchFamily="50" charset="-128"/>
                <a:ea typeface="ＭＳ Ｐゴシック" pitchFamily="50" charset="-128"/>
              </a:rPr>
              <a:t>調査結果</a:t>
            </a:r>
          </a:p>
        </p:txBody>
      </p:sp>
      <p:pic>
        <p:nvPicPr>
          <p:cNvPr id="1026" name="Picture 2"/>
          <p:cNvPicPr>
            <a:picLocks noChangeAspect="1" noChangeArrowheads="1"/>
          </p:cNvPicPr>
          <p:nvPr/>
        </p:nvPicPr>
        <p:blipFill>
          <a:blip r:embed="rId2" cstate="print"/>
          <a:srcRect/>
          <a:stretch>
            <a:fillRect/>
          </a:stretch>
        </p:blipFill>
        <p:spPr bwMode="auto">
          <a:xfrm>
            <a:off x="251520" y="1196752"/>
            <a:ext cx="8617222" cy="4320480"/>
          </a:xfrm>
          <a:prstGeom prst="rect">
            <a:avLst/>
          </a:prstGeom>
          <a:noFill/>
          <a:ln w="9525">
            <a:noFill/>
            <a:miter lim="800000"/>
            <a:headEnd/>
            <a:tailEnd/>
          </a:ln>
        </p:spPr>
      </p:pic>
      <p:sp>
        <p:nvSpPr>
          <p:cNvPr id="10" name="正方形/長方形 9"/>
          <p:cNvSpPr/>
          <p:nvPr/>
        </p:nvSpPr>
        <p:spPr>
          <a:xfrm>
            <a:off x="251520" y="692696"/>
            <a:ext cx="8208912" cy="461665"/>
          </a:xfrm>
          <a:prstGeom prst="rect">
            <a:avLst/>
          </a:prstGeom>
        </p:spPr>
        <p:txBody>
          <a:bodyPr wrap="square">
            <a:spAutoFit/>
          </a:bodyPr>
          <a:lstStyle/>
          <a:p>
            <a:r>
              <a:rPr lang="ja-JP" altLang="en-US" sz="2400" b="1" dirty="0" smtClean="0">
                <a:latin typeface="ＭＳ Ｐゴシック" pitchFamily="50" charset="-128"/>
                <a:ea typeface="ＭＳ Ｐゴシック" pitchFamily="50" charset="-128"/>
              </a:rPr>
              <a:t>○各月における濃度の平均値の推移</a:t>
            </a:r>
            <a:endParaRPr lang="ja-JP" altLang="en-US" sz="2400" b="1" dirty="0">
              <a:latin typeface="ＭＳ Ｐゴシック" pitchFamily="50" charset="-128"/>
              <a:ea typeface="ＭＳ Ｐゴシック" pitchFamily="50" charset="-128"/>
            </a:endParaRPr>
          </a:p>
        </p:txBody>
      </p:sp>
      <p:sp>
        <p:nvSpPr>
          <p:cNvPr id="11" name="上矢印 10"/>
          <p:cNvSpPr/>
          <p:nvPr/>
        </p:nvSpPr>
        <p:spPr>
          <a:xfrm>
            <a:off x="3707904" y="3861048"/>
            <a:ext cx="576064" cy="64807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a:off x="7020272" y="3068960"/>
            <a:ext cx="576064" cy="64807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275856" y="6525344"/>
            <a:ext cx="2133600" cy="332656"/>
          </a:xfrm>
        </p:spPr>
        <p:txBody>
          <a:bodyPr/>
          <a:lstStyle/>
          <a:p>
            <a:fld id="{87AB83F8-17F7-47AB-9D98-E785A5029EE3}" type="slidenum">
              <a:rPr kumimoji="1" lang="ja-JP" altLang="en-US" smtClean="0"/>
              <a:pPr/>
              <a:t>16</a:t>
            </a:fld>
            <a:endParaRPr kumimoji="1" lang="ja-JP" altLang="en-US" dirty="0"/>
          </a:p>
        </p:txBody>
      </p:sp>
      <p:sp>
        <p:nvSpPr>
          <p:cNvPr id="7" name="正方形/長方形 6"/>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ＭＳ Ｐゴシック" pitchFamily="50" charset="-128"/>
                <a:ea typeface="ＭＳ Ｐゴシック" pitchFamily="50" charset="-128"/>
              </a:rPr>
              <a:t>調査結果</a:t>
            </a:r>
          </a:p>
        </p:txBody>
      </p:sp>
      <p:sp>
        <p:nvSpPr>
          <p:cNvPr id="8" name="正方形/長方形 7"/>
          <p:cNvSpPr/>
          <p:nvPr/>
        </p:nvSpPr>
        <p:spPr>
          <a:xfrm>
            <a:off x="0" y="764704"/>
            <a:ext cx="9036496" cy="504056"/>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400" b="1" dirty="0" smtClean="0">
                <a:solidFill>
                  <a:srgbClr val="002060"/>
                </a:solidFill>
                <a:latin typeface="ＭＳ Ｐゴシック" pitchFamily="50" charset="-128"/>
                <a:ea typeface="ＭＳ Ｐゴシック" pitchFamily="50" charset="-128"/>
              </a:rPr>
              <a:t>○</a:t>
            </a:r>
            <a:r>
              <a:rPr lang="ja-JP" altLang="en-US" sz="2400" baseline="0" dirty="0" smtClean="0">
                <a:solidFill>
                  <a:sysClr val="windowText" lastClr="000000"/>
                </a:solidFill>
                <a:latin typeface="ＭＳ Ｐゴシック" pitchFamily="50" charset="-128"/>
                <a:ea typeface="ＭＳ Ｐゴシック" pitchFamily="50" charset="-128"/>
              </a:rPr>
              <a:t>調査</a:t>
            </a:r>
            <a:r>
              <a:rPr lang="ja-JP" altLang="en-US" sz="2400" baseline="0" dirty="0">
                <a:solidFill>
                  <a:sysClr val="windowText" lastClr="000000"/>
                </a:solidFill>
                <a:latin typeface="ＭＳ Ｐゴシック" pitchFamily="50" charset="-128"/>
                <a:ea typeface="ＭＳ Ｐゴシック" pitchFamily="50" charset="-128"/>
              </a:rPr>
              <a:t>地点ごとの</a:t>
            </a:r>
            <a:r>
              <a:rPr lang="en-US" altLang="ja-JP" sz="2400" baseline="0" dirty="0">
                <a:solidFill>
                  <a:sysClr val="windowText" lastClr="000000"/>
                </a:solidFill>
                <a:latin typeface="ＭＳ Ｐゴシック" pitchFamily="50" charset="-128"/>
                <a:ea typeface="ＭＳ Ｐゴシック" pitchFamily="50" charset="-128"/>
              </a:rPr>
              <a:t>LAS</a:t>
            </a:r>
            <a:r>
              <a:rPr lang="ja-JP" altLang="en-US" sz="2400" baseline="0" dirty="0">
                <a:solidFill>
                  <a:sysClr val="windowText" lastClr="000000"/>
                </a:solidFill>
                <a:latin typeface="ＭＳ Ｐゴシック" pitchFamily="50" charset="-128"/>
                <a:ea typeface="ＭＳ Ｐゴシック" pitchFamily="50" charset="-128"/>
              </a:rPr>
              <a:t>濃度</a:t>
            </a:r>
            <a:r>
              <a:rPr lang="ja-JP" altLang="en-US" sz="2400" baseline="0" dirty="0" smtClean="0">
                <a:solidFill>
                  <a:sysClr val="windowText" lastClr="000000"/>
                </a:solidFill>
                <a:latin typeface="ＭＳ Ｐゴシック" pitchFamily="50" charset="-128"/>
                <a:ea typeface="ＭＳ Ｐゴシック" pitchFamily="50" charset="-128"/>
              </a:rPr>
              <a:t>及び</a:t>
            </a:r>
            <a:r>
              <a:rPr lang="ja-JP" altLang="ja-JP" sz="2400" dirty="0" smtClean="0">
                <a:solidFill>
                  <a:schemeClr val="tx1"/>
                </a:solidFill>
                <a:latin typeface="ＭＳ Ｐゴシック" pitchFamily="50" charset="-128"/>
                <a:ea typeface="ＭＳ Ｐゴシック" pitchFamily="50" charset="-128"/>
              </a:rPr>
              <a:t>同族</a:t>
            </a:r>
            <a:r>
              <a:rPr lang="ja-JP" altLang="en-US" sz="2400" baseline="0" dirty="0" smtClean="0">
                <a:solidFill>
                  <a:sysClr val="windowText" lastClr="000000"/>
                </a:solidFill>
                <a:latin typeface="ＭＳ Ｐゴシック" pitchFamily="50" charset="-128"/>
                <a:ea typeface="ＭＳ Ｐゴシック" pitchFamily="50" charset="-128"/>
              </a:rPr>
              <a:t>体</a:t>
            </a:r>
            <a:r>
              <a:rPr lang="ja-JP" altLang="en-US" sz="2400" baseline="0" dirty="0">
                <a:solidFill>
                  <a:sysClr val="windowText" lastClr="000000"/>
                </a:solidFill>
                <a:latin typeface="ＭＳ Ｐゴシック" pitchFamily="50" charset="-128"/>
                <a:ea typeface="ＭＳ Ｐゴシック" pitchFamily="50" charset="-128"/>
              </a:rPr>
              <a:t>の</a:t>
            </a:r>
            <a:r>
              <a:rPr lang="ja-JP" altLang="en-US" sz="2400" baseline="0" dirty="0" smtClean="0">
                <a:solidFill>
                  <a:sysClr val="windowText" lastClr="000000"/>
                </a:solidFill>
                <a:latin typeface="ＭＳ Ｐゴシック" pitchFamily="50" charset="-128"/>
                <a:ea typeface="ＭＳ Ｐゴシック" pitchFamily="50" charset="-128"/>
              </a:rPr>
              <a:t>構成比（Ｈ</a:t>
            </a:r>
            <a:r>
              <a:rPr lang="en-US" altLang="ja-JP" sz="2400" baseline="0" dirty="0" smtClean="0">
                <a:solidFill>
                  <a:sysClr val="windowText" lastClr="000000"/>
                </a:solidFill>
                <a:latin typeface="ＭＳ Ｐゴシック" pitchFamily="50" charset="-128"/>
                <a:ea typeface="ＭＳ Ｐゴシック" pitchFamily="50" charset="-128"/>
              </a:rPr>
              <a:t>25</a:t>
            </a:r>
            <a:r>
              <a:rPr lang="ja-JP" altLang="en-US" sz="2400" baseline="0" dirty="0" smtClean="0">
                <a:solidFill>
                  <a:sysClr val="windowText" lastClr="000000"/>
                </a:solidFill>
                <a:latin typeface="ＭＳ Ｐゴシック" pitchFamily="50" charset="-128"/>
                <a:ea typeface="ＭＳ Ｐゴシック" pitchFamily="50" charset="-128"/>
              </a:rPr>
              <a:t>～</a:t>
            </a:r>
            <a:r>
              <a:rPr lang="en-US" altLang="ja-JP" sz="2400" baseline="0" dirty="0" smtClean="0">
                <a:solidFill>
                  <a:sysClr val="windowText" lastClr="000000"/>
                </a:solidFill>
                <a:latin typeface="ＭＳ Ｐゴシック" pitchFamily="50" charset="-128"/>
                <a:ea typeface="ＭＳ Ｐゴシック" pitchFamily="50" charset="-128"/>
              </a:rPr>
              <a:t>26</a:t>
            </a:r>
            <a:r>
              <a:rPr lang="ja-JP" altLang="en-US" sz="2400" baseline="0" dirty="0" smtClean="0">
                <a:solidFill>
                  <a:sysClr val="windowText" lastClr="000000"/>
                </a:solidFill>
                <a:latin typeface="ＭＳ Ｐゴシック" pitchFamily="50" charset="-128"/>
                <a:ea typeface="ＭＳ Ｐゴシック" pitchFamily="50" charset="-128"/>
              </a:rPr>
              <a:t>平均値）</a:t>
            </a:r>
            <a:endParaRPr lang="ja-JP" sz="2400" baseline="0" dirty="0">
              <a:solidFill>
                <a:sysClr val="windowText" lastClr="000000"/>
              </a:solidFill>
              <a:latin typeface="ＭＳ Ｐゴシック" pitchFamily="50" charset="-128"/>
              <a:ea typeface="ＭＳ Ｐゴシック" pitchFamily="50" charset="-128"/>
            </a:endParaRPr>
          </a:p>
        </p:txBody>
      </p:sp>
      <p:pic>
        <p:nvPicPr>
          <p:cNvPr id="1027" name="Picture 3"/>
          <p:cNvPicPr>
            <a:picLocks noChangeAspect="1" noChangeArrowheads="1"/>
          </p:cNvPicPr>
          <p:nvPr/>
        </p:nvPicPr>
        <p:blipFill>
          <a:blip r:embed="rId2" cstate="print"/>
          <a:srcRect/>
          <a:stretch>
            <a:fillRect/>
          </a:stretch>
        </p:blipFill>
        <p:spPr bwMode="auto">
          <a:xfrm>
            <a:off x="251520" y="1196752"/>
            <a:ext cx="8620125" cy="5124450"/>
          </a:xfrm>
          <a:prstGeom prst="rect">
            <a:avLst/>
          </a:prstGeom>
          <a:noFill/>
          <a:ln w="9525">
            <a:noFill/>
            <a:miter lim="800000"/>
            <a:headEnd/>
            <a:tailEnd/>
          </a:ln>
        </p:spPr>
      </p:pic>
      <p:sp>
        <p:nvSpPr>
          <p:cNvPr id="6" name="コンテンツ プレースホルダ 2"/>
          <p:cNvSpPr>
            <a:spLocks noGrp="1"/>
          </p:cNvSpPr>
          <p:nvPr>
            <p:ph idx="1"/>
          </p:nvPr>
        </p:nvSpPr>
        <p:spPr>
          <a:xfrm>
            <a:off x="6948264" y="1268760"/>
            <a:ext cx="1872208" cy="288032"/>
          </a:xfrm>
        </p:spPr>
        <p:txBody>
          <a:bodyPr>
            <a:normAutofit/>
          </a:bodyPr>
          <a:lstStyle/>
          <a:p>
            <a:pPr>
              <a:buNone/>
            </a:pPr>
            <a:r>
              <a:rPr lang="en-US" altLang="ja-JP" sz="1100" b="1" dirty="0" smtClean="0">
                <a:latin typeface="ＭＳ Ｐゴシック" pitchFamily="50" charset="-128"/>
                <a:ea typeface="ＭＳ Ｐゴシック" pitchFamily="50" charset="-128"/>
              </a:rPr>
              <a:t>※C14</a:t>
            </a:r>
            <a:r>
              <a:rPr lang="ja-JP" altLang="en-US" sz="1100" b="1" dirty="0" err="1" smtClean="0">
                <a:latin typeface="ＭＳ Ｐゴシック" pitchFamily="50" charset="-128"/>
                <a:ea typeface="ＭＳ Ｐゴシック" pitchFamily="50" charset="-128"/>
              </a:rPr>
              <a:t>は検</a:t>
            </a:r>
            <a:r>
              <a:rPr lang="ja-JP" altLang="en-US" sz="1100" b="1" dirty="0" smtClean="0">
                <a:latin typeface="ＭＳ Ｐゴシック" pitchFamily="50" charset="-128"/>
                <a:ea typeface="ＭＳ Ｐゴシック" pitchFamily="50" charset="-128"/>
              </a:rPr>
              <a:t>出されなかった</a:t>
            </a:r>
            <a:endParaRPr kumimoji="1" lang="ja-JP" altLang="en-US" sz="1100" b="1" dirty="0">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347864" y="6492875"/>
            <a:ext cx="2133600" cy="365125"/>
          </a:xfrm>
        </p:spPr>
        <p:txBody>
          <a:bodyPr/>
          <a:lstStyle/>
          <a:p>
            <a:fld id="{87AB83F8-17F7-47AB-9D98-E785A5029EE3}" type="slidenum">
              <a:rPr kumimoji="1" lang="ja-JP" altLang="en-US" smtClean="0"/>
              <a:pPr/>
              <a:t>17</a:t>
            </a:fld>
            <a:endParaRPr kumimoji="1" lang="ja-JP" altLang="en-US" dirty="0"/>
          </a:p>
        </p:txBody>
      </p:sp>
      <p:sp>
        <p:nvSpPr>
          <p:cNvPr id="7" name="正方形/長方形 6"/>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ＭＳ Ｐゴシック" pitchFamily="50" charset="-128"/>
                <a:ea typeface="ＭＳ Ｐゴシック" pitchFamily="50" charset="-128"/>
              </a:rPr>
              <a:t>調査結果</a:t>
            </a:r>
          </a:p>
        </p:txBody>
      </p:sp>
      <p:sp>
        <p:nvSpPr>
          <p:cNvPr id="8" name="正方形/長方形 7"/>
          <p:cNvSpPr/>
          <p:nvPr/>
        </p:nvSpPr>
        <p:spPr>
          <a:xfrm>
            <a:off x="683568" y="764704"/>
            <a:ext cx="6840760" cy="504056"/>
          </a:xfrm>
          <a:prstGeom prst="rect">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400" b="1" dirty="0" smtClean="0">
                <a:solidFill>
                  <a:schemeClr val="tx1"/>
                </a:solidFill>
                <a:latin typeface="ＭＳ Ｐゴシック" pitchFamily="50" charset="-128"/>
                <a:ea typeface="ＭＳ Ｐゴシック" pitchFamily="50" charset="-128"/>
              </a:rPr>
              <a:t>○</a:t>
            </a:r>
            <a:r>
              <a:rPr lang="ja-JP" altLang="en-US" sz="2400" dirty="0" smtClean="0">
                <a:solidFill>
                  <a:schemeClr val="tx1"/>
                </a:solidFill>
                <a:latin typeface="ＭＳ Ｐゴシック" pitchFamily="50" charset="-128"/>
                <a:ea typeface="ＭＳ Ｐゴシック" pitchFamily="50" charset="-128"/>
              </a:rPr>
              <a:t>炭素数ごと</a:t>
            </a:r>
            <a:r>
              <a:rPr lang="ja-JP" altLang="en-US" sz="2400" dirty="0" smtClean="0">
                <a:solidFill>
                  <a:schemeClr val="tx1"/>
                </a:solidFill>
                <a:latin typeface="ＭＳ Ｐゴシック" pitchFamily="50" charset="-128"/>
                <a:ea typeface="ＭＳ Ｐゴシック" pitchFamily="50" charset="-128"/>
              </a:rPr>
              <a:t>の</a:t>
            </a:r>
            <a:r>
              <a:rPr lang="ja-JP" altLang="ja-JP" sz="2400" dirty="0" smtClean="0">
                <a:solidFill>
                  <a:schemeClr val="tx1"/>
                </a:solidFill>
                <a:latin typeface="ＭＳ Ｐゴシック" pitchFamily="50" charset="-128"/>
                <a:ea typeface="ＭＳ Ｐゴシック" pitchFamily="50" charset="-128"/>
              </a:rPr>
              <a:t>同族</a:t>
            </a:r>
            <a:r>
              <a:rPr lang="ja-JP" altLang="en-US" sz="2400" baseline="0" dirty="0" smtClean="0">
                <a:solidFill>
                  <a:schemeClr val="tx1"/>
                </a:solidFill>
                <a:latin typeface="ＭＳ Ｐゴシック" pitchFamily="50" charset="-128"/>
                <a:ea typeface="ＭＳ Ｐゴシック" pitchFamily="50" charset="-128"/>
              </a:rPr>
              <a:t>体</a:t>
            </a:r>
            <a:r>
              <a:rPr lang="ja-JP" altLang="en-US" sz="2400" baseline="0" dirty="0" smtClean="0">
                <a:solidFill>
                  <a:sysClr val="windowText" lastClr="000000"/>
                </a:solidFill>
                <a:latin typeface="ＭＳ Ｐゴシック" pitchFamily="50" charset="-128"/>
                <a:ea typeface="ＭＳ Ｐゴシック" pitchFamily="50" charset="-128"/>
              </a:rPr>
              <a:t>の構成比</a:t>
            </a:r>
            <a:r>
              <a:rPr lang="en-US" altLang="ja-JP" sz="2400" baseline="0" dirty="0" smtClean="0">
                <a:solidFill>
                  <a:sysClr val="windowText" lastClr="000000"/>
                </a:solidFill>
                <a:latin typeface="ＭＳ Ｐゴシック" pitchFamily="50" charset="-128"/>
                <a:ea typeface="ＭＳ Ｐゴシック" pitchFamily="50" charset="-128"/>
              </a:rPr>
              <a:t>(</a:t>
            </a:r>
            <a:r>
              <a:rPr lang="ja-JP" altLang="en-US" sz="2400" dirty="0" smtClean="0">
                <a:solidFill>
                  <a:sysClr val="windowText" lastClr="000000"/>
                </a:solidFill>
                <a:latin typeface="ＭＳ Ｐゴシック" pitchFamily="50" charset="-128"/>
                <a:ea typeface="ＭＳ Ｐゴシック" pitchFamily="50" charset="-128"/>
              </a:rPr>
              <a:t>Ｈ</a:t>
            </a:r>
            <a:r>
              <a:rPr lang="en-US" altLang="ja-JP" sz="2400" dirty="0" smtClean="0">
                <a:solidFill>
                  <a:sysClr val="windowText" lastClr="000000"/>
                </a:solidFill>
                <a:latin typeface="ＭＳ Ｐゴシック" pitchFamily="50" charset="-128"/>
                <a:ea typeface="ＭＳ Ｐゴシック" pitchFamily="50" charset="-128"/>
              </a:rPr>
              <a:t>25</a:t>
            </a:r>
            <a:r>
              <a:rPr lang="ja-JP" altLang="en-US" sz="2400" dirty="0" smtClean="0">
                <a:solidFill>
                  <a:sysClr val="windowText" lastClr="000000"/>
                </a:solidFill>
                <a:latin typeface="ＭＳ Ｐゴシック" pitchFamily="50" charset="-128"/>
                <a:ea typeface="ＭＳ Ｐゴシック" pitchFamily="50" charset="-128"/>
              </a:rPr>
              <a:t>～</a:t>
            </a:r>
            <a:r>
              <a:rPr lang="en-US" altLang="ja-JP" sz="2400" dirty="0" smtClean="0">
                <a:solidFill>
                  <a:sysClr val="windowText" lastClr="000000"/>
                </a:solidFill>
                <a:latin typeface="ＭＳ Ｐゴシック" pitchFamily="50" charset="-128"/>
                <a:ea typeface="ＭＳ Ｐゴシック" pitchFamily="50" charset="-128"/>
              </a:rPr>
              <a:t>26</a:t>
            </a:r>
            <a:r>
              <a:rPr lang="ja-JP" altLang="en-US" sz="2400" baseline="0" dirty="0" smtClean="0">
                <a:solidFill>
                  <a:sysClr val="windowText" lastClr="000000"/>
                </a:solidFill>
                <a:latin typeface="ＭＳ Ｐゴシック" pitchFamily="50" charset="-128"/>
                <a:ea typeface="ＭＳ Ｐゴシック" pitchFamily="50" charset="-128"/>
              </a:rPr>
              <a:t>平均値</a:t>
            </a:r>
            <a:r>
              <a:rPr lang="en-US" altLang="ja-JP" sz="2400" baseline="0" dirty="0" smtClean="0">
                <a:solidFill>
                  <a:sysClr val="windowText" lastClr="000000"/>
                </a:solidFill>
                <a:latin typeface="ＭＳ Ｐゴシック" pitchFamily="50" charset="-128"/>
                <a:ea typeface="ＭＳ Ｐゴシック" pitchFamily="50" charset="-128"/>
              </a:rPr>
              <a:t>)</a:t>
            </a:r>
            <a:endParaRPr lang="ja-JP" sz="2400" baseline="0" dirty="0">
              <a:solidFill>
                <a:sysClr val="windowText" lastClr="000000"/>
              </a:solidFill>
              <a:latin typeface="ＭＳ Ｐゴシック" pitchFamily="50" charset="-128"/>
              <a:ea typeface="ＭＳ Ｐゴシック" pitchFamily="50" charset="-128"/>
            </a:endParaRPr>
          </a:p>
        </p:txBody>
      </p:sp>
      <p:pic>
        <p:nvPicPr>
          <p:cNvPr id="2050" name="Picture 2"/>
          <p:cNvPicPr>
            <a:picLocks noChangeAspect="1" noChangeArrowheads="1"/>
          </p:cNvPicPr>
          <p:nvPr/>
        </p:nvPicPr>
        <p:blipFill>
          <a:blip r:embed="rId2" cstate="print"/>
          <a:srcRect/>
          <a:stretch>
            <a:fillRect/>
          </a:stretch>
        </p:blipFill>
        <p:spPr bwMode="auto">
          <a:xfrm>
            <a:off x="1403648" y="1340768"/>
            <a:ext cx="5975922" cy="3600400"/>
          </a:xfrm>
          <a:prstGeom prst="rect">
            <a:avLst/>
          </a:prstGeom>
          <a:noFill/>
          <a:ln w="9525">
            <a:noFill/>
            <a:miter lim="800000"/>
            <a:headEnd/>
            <a:tailEnd/>
          </a:ln>
        </p:spPr>
      </p:pic>
      <p:sp>
        <p:nvSpPr>
          <p:cNvPr id="9" name="テキスト ボックス 8"/>
          <p:cNvSpPr txBox="1"/>
          <p:nvPr/>
        </p:nvSpPr>
        <p:spPr>
          <a:xfrm>
            <a:off x="467544" y="5229200"/>
            <a:ext cx="8280920" cy="830997"/>
          </a:xfrm>
          <a:prstGeom prst="rect">
            <a:avLst/>
          </a:prstGeom>
          <a:noFill/>
        </p:spPr>
        <p:txBody>
          <a:bodyPr wrap="square" rtlCol="0">
            <a:spAutoFit/>
          </a:bodyPr>
          <a:lstStyle/>
          <a:p>
            <a:r>
              <a:rPr lang="ja-JP" altLang="en-US" sz="2400" dirty="0" smtClean="0">
                <a:latin typeface="ＭＳ Ｐゴシック" pitchFamily="50" charset="-128"/>
                <a:ea typeface="ＭＳ Ｐゴシック" pitchFamily="50" charset="-128"/>
              </a:rPr>
              <a:t>・ Ｃ１１</a:t>
            </a:r>
            <a:r>
              <a:rPr lang="en-US" altLang="ja-JP" sz="2400" dirty="0" smtClean="0">
                <a:latin typeface="ＭＳ Ｐゴシック" pitchFamily="50" charset="-128"/>
                <a:ea typeface="ＭＳ Ｐゴシック" pitchFamily="50" charset="-128"/>
              </a:rPr>
              <a:t>&gt;</a:t>
            </a:r>
            <a:r>
              <a:rPr lang="ja-JP" altLang="en-US" sz="2400" dirty="0" smtClean="0">
                <a:latin typeface="ＭＳ Ｐゴシック" pitchFamily="50" charset="-128"/>
                <a:ea typeface="ＭＳ Ｐゴシック" pitchFamily="50" charset="-128"/>
              </a:rPr>
              <a:t>Ｃ１２</a:t>
            </a:r>
            <a:r>
              <a:rPr lang="en-US" altLang="ja-JP" sz="2400" dirty="0" smtClean="0">
                <a:latin typeface="ＭＳ Ｐゴシック" pitchFamily="50" charset="-128"/>
                <a:ea typeface="ＭＳ Ｐゴシック" pitchFamily="50" charset="-128"/>
              </a:rPr>
              <a:t> &gt;</a:t>
            </a:r>
            <a:r>
              <a:rPr lang="ja-JP" altLang="en-US" sz="2400" dirty="0" smtClean="0">
                <a:latin typeface="ＭＳ Ｐゴシック" pitchFamily="50" charset="-128"/>
                <a:ea typeface="ＭＳ Ｐゴシック" pitchFamily="50" charset="-128"/>
              </a:rPr>
              <a:t>Ｃ１０</a:t>
            </a:r>
            <a:r>
              <a:rPr lang="en-US" altLang="ja-JP" sz="2400" dirty="0" smtClean="0">
                <a:latin typeface="ＭＳ Ｐゴシック" pitchFamily="50" charset="-128"/>
                <a:ea typeface="ＭＳ Ｐゴシック" pitchFamily="50" charset="-128"/>
              </a:rPr>
              <a:t> &gt;</a:t>
            </a:r>
            <a:r>
              <a:rPr lang="ja-JP" altLang="en-US" sz="2400" dirty="0" smtClean="0">
                <a:latin typeface="ＭＳ Ｐゴシック" pitchFamily="50" charset="-128"/>
                <a:ea typeface="ＭＳ Ｐゴシック" pitchFamily="50" charset="-128"/>
              </a:rPr>
              <a:t>Ｃ１３の順に高く，Ｃ１４はすべての地点で定量下限値未満であった。</a:t>
            </a:r>
            <a:endParaRPr kumimoji="1" lang="ja-JP" altLang="en-US" sz="2400" dirty="0">
              <a:latin typeface="ＭＳ Ｐゴシック" pitchFamily="50" charset="-128"/>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11560" y="980728"/>
            <a:ext cx="7670690" cy="461665"/>
          </a:xfrm>
          <a:prstGeom prst="rect">
            <a:avLst/>
          </a:prstGeom>
          <a:noFill/>
        </p:spPr>
        <p:txBody>
          <a:bodyPr wrap="none" rtlCol="0">
            <a:spAutoFit/>
          </a:bodyPr>
          <a:lstStyle/>
          <a:p>
            <a:r>
              <a:rPr kumimoji="1" lang="ja-JP" altLang="en-US" sz="2400" dirty="0" smtClean="0">
                <a:latin typeface="ＭＳ Ｐゴシック" pitchFamily="50" charset="-128"/>
                <a:ea typeface="ＭＳ Ｐゴシック" pitchFamily="50" charset="-128"/>
              </a:rPr>
              <a:t>・ 博多湾では検出されず</a:t>
            </a:r>
            <a:r>
              <a:rPr lang="ja-JP" altLang="en-US" sz="2400" dirty="0" smtClean="0">
                <a:latin typeface="ＭＳ Ｐゴシック" pitchFamily="50" charset="-128"/>
                <a:ea typeface="ＭＳ Ｐゴシック" pitchFamily="50" charset="-128"/>
              </a:rPr>
              <a:t>，</a:t>
            </a:r>
            <a:r>
              <a:rPr kumimoji="1" lang="ja-JP" altLang="en-US" sz="2400" dirty="0" smtClean="0">
                <a:latin typeface="ＭＳ Ｐゴシック" pitchFamily="50" charset="-128"/>
                <a:ea typeface="ＭＳ Ｐゴシック" pitchFamily="50" charset="-128"/>
              </a:rPr>
              <a:t>河川では全地点で検出された。</a:t>
            </a:r>
            <a:endParaRPr kumimoji="1" lang="ja-JP" altLang="en-US" sz="2400" dirty="0">
              <a:latin typeface="ＭＳ Ｐゴシック" pitchFamily="50" charset="-128"/>
              <a:ea typeface="ＭＳ Ｐゴシック" pitchFamily="50" charset="-128"/>
            </a:endParaRPr>
          </a:p>
        </p:txBody>
      </p:sp>
      <p:sp>
        <p:nvSpPr>
          <p:cNvPr id="7" name="テキスト ボックス 6"/>
          <p:cNvSpPr txBox="1"/>
          <p:nvPr/>
        </p:nvSpPr>
        <p:spPr>
          <a:xfrm>
            <a:off x="611560" y="2708920"/>
            <a:ext cx="8208912" cy="1200329"/>
          </a:xfrm>
          <a:prstGeom prst="rect">
            <a:avLst/>
          </a:prstGeom>
          <a:noFill/>
        </p:spPr>
        <p:txBody>
          <a:bodyPr wrap="square" rtlCol="0">
            <a:spAutoFit/>
          </a:bodyPr>
          <a:lstStyle/>
          <a:p>
            <a:r>
              <a:rPr lang="ja-JP" altLang="en-US" sz="2400" dirty="0" smtClean="0">
                <a:latin typeface="ＭＳ Ｐゴシック" pitchFamily="50" charset="-128"/>
                <a:ea typeface="ＭＳ Ｐゴシック" pitchFamily="50" charset="-128"/>
              </a:rPr>
              <a:t>・ 季節変動について，地点や測定回ごとにばらつきがあるが，平均すると気温の高い夏季に低下し，冬季に高濃度になる傾向が見られた。</a:t>
            </a:r>
            <a:endParaRPr kumimoji="1" lang="ja-JP" altLang="en-US" sz="2400" dirty="0">
              <a:latin typeface="ＭＳ Ｐゴシック" pitchFamily="50" charset="-128"/>
              <a:ea typeface="ＭＳ Ｐゴシック" pitchFamily="50" charset="-128"/>
            </a:endParaRPr>
          </a:p>
        </p:txBody>
      </p:sp>
      <p:sp>
        <p:nvSpPr>
          <p:cNvPr id="8" name="テキスト ボックス 7"/>
          <p:cNvSpPr txBox="1"/>
          <p:nvPr/>
        </p:nvSpPr>
        <p:spPr>
          <a:xfrm>
            <a:off x="611560" y="1628800"/>
            <a:ext cx="7920880" cy="830997"/>
          </a:xfrm>
          <a:prstGeom prst="rect">
            <a:avLst/>
          </a:prstGeom>
          <a:noFill/>
        </p:spPr>
        <p:txBody>
          <a:bodyPr wrap="square" rtlCol="0">
            <a:spAutoFit/>
          </a:bodyPr>
          <a:lstStyle/>
          <a:p>
            <a:r>
              <a:rPr lang="ja-JP" altLang="en-US" sz="2400" dirty="0">
                <a:latin typeface="ＭＳ Ｐゴシック" pitchFamily="50" charset="-128"/>
                <a:ea typeface="ＭＳ Ｐゴシック" pitchFamily="50" charset="-128"/>
              </a:rPr>
              <a:t>・ </a:t>
            </a:r>
            <a:r>
              <a:rPr lang="ja-JP" altLang="en-US" sz="2400" dirty="0" smtClean="0">
                <a:latin typeface="ＭＳ Ｐゴシック" pitchFamily="50" charset="-128"/>
                <a:ea typeface="ＭＳ Ｐゴシック" pitchFamily="50" charset="-128"/>
              </a:rPr>
              <a:t>河川</a:t>
            </a:r>
            <a:r>
              <a:rPr lang="en-US" altLang="ja-JP" sz="2400" dirty="0" smtClean="0">
                <a:latin typeface="ＭＳ Ｐゴシック" pitchFamily="50" charset="-128"/>
                <a:ea typeface="ＭＳ Ｐゴシック" pitchFamily="50" charset="-128"/>
              </a:rPr>
              <a:t>31</a:t>
            </a:r>
            <a:r>
              <a:rPr lang="ja-JP" altLang="en-US" sz="2400" dirty="0" smtClean="0">
                <a:latin typeface="ＭＳ Ｐゴシック" pitchFamily="50" charset="-128"/>
                <a:ea typeface="ＭＳ Ｐゴシック" pitchFamily="50" charset="-128"/>
              </a:rPr>
              <a:t>地点中</a:t>
            </a:r>
            <a:r>
              <a:rPr lang="en-US" altLang="ja-JP" sz="2400" dirty="0" smtClean="0">
                <a:latin typeface="ＭＳ Ｐゴシック" pitchFamily="50" charset="-128"/>
                <a:ea typeface="ＭＳ Ｐゴシック" pitchFamily="50" charset="-128"/>
              </a:rPr>
              <a:t>5</a:t>
            </a:r>
            <a:r>
              <a:rPr lang="ja-JP" altLang="en-US" sz="2400" dirty="0" smtClean="0">
                <a:latin typeface="ＭＳ Ｐゴシック" pitchFamily="50" charset="-128"/>
                <a:ea typeface="ＭＳ Ｐゴシック" pitchFamily="50" charset="-128"/>
              </a:rPr>
              <a:t>地点で環境基準値（最も厳しい値）を超過した月があった。</a:t>
            </a:r>
            <a:endParaRPr kumimoji="1" lang="ja-JP" altLang="en-US" sz="2400" dirty="0">
              <a:latin typeface="ＭＳ Ｐゴシック" pitchFamily="50" charset="-128"/>
              <a:ea typeface="ＭＳ Ｐゴシック" pitchFamily="50" charset="-128"/>
            </a:endParaRPr>
          </a:p>
        </p:txBody>
      </p:sp>
      <p:sp>
        <p:nvSpPr>
          <p:cNvPr id="9" name="正方形/長方形 8"/>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ＭＳ Ｐゴシック" pitchFamily="50" charset="-128"/>
                <a:ea typeface="ＭＳ Ｐゴシック" pitchFamily="50" charset="-128"/>
              </a:rPr>
              <a:t>結果及び考察</a:t>
            </a:r>
            <a:endParaRPr lang="ja-JP" altLang="en-US" sz="2800" b="1" dirty="0">
              <a:latin typeface="ＭＳ Ｐゴシック" pitchFamily="50" charset="-128"/>
              <a:ea typeface="ＭＳ Ｐゴシック" pitchFamily="50" charset="-128"/>
            </a:endParaRPr>
          </a:p>
        </p:txBody>
      </p:sp>
      <p:sp>
        <p:nvSpPr>
          <p:cNvPr id="10" name="テキスト ボックス 9"/>
          <p:cNvSpPr txBox="1"/>
          <p:nvPr/>
        </p:nvSpPr>
        <p:spPr>
          <a:xfrm>
            <a:off x="611560" y="4149080"/>
            <a:ext cx="8280920" cy="1200329"/>
          </a:xfrm>
          <a:prstGeom prst="rect">
            <a:avLst/>
          </a:prstGeom>
          <a:noFill/>
        </p:spPr>
        <p:txBody>
          <a:bodyPr wrap="square" rtlCol="0">
            <a:spAutoFit/>
          </a:bodyPr>
          <a:lstStyle/>
          <a:p>
            <a:r>
              <a:rPr lang="ja-JP" altLang="en-US" sz="2400" dirty="0" smtClean="0">
                <a:latin typeface="ＭＳ Ｐゴシック" pitchFamily="50" charset="-128"/>
                <a:ea typeface="ＭＳ Ｐゴシック" pitchFamily="50" charset="-128"/>
              </a:rPr>
              <a:t>・ 炭素数ごと</a:t>
            </a:r>
            <a:r>
              <a:rPr lang="ja-JP" altLang="en-US" sz="2400" dirty="0" smtClean="0">
                <a:latin typeface="ＭＳ Ｐゴシック" pitchFamily="50" charset="-128"/>
                <a:ea typeface="ＭＳ Ｐゴシック" pitchFamily="50" charset="-128"/>
              </a:rPr>
              <a:t>の</a:t>
            </a:r>
            <a:r>
              <a:rPr lang="ja-JP" altLang="ja-JP" sz="2400" dirty="0" smtClean="0">
                <a:latin typeface="ＭＳ Ｐゴシック" pitchFamily="50" charset="-128"/>
                <a:ea typeface="ＭＳ Ｐゴシック" pitchFamily="50" charset="-128"/>
              </a:rPr>
              <a:t>同族</a:t>
            </a:r>
            <a:r>
              <a:rPr lang="ja-JP" altLang="en-US" sz="2400" dirty="0" smtClean="0">
                <a:latin typeface="ＭＳ Ｐゴシック" pitchFamily="50" charset="-128"/>
                <a:ea typeface="ＭＳ Ｐゴシック" pitchFamily="50" charset="-128"/>
              </a:rPr>
              <a:t>体</a:t>
            </a:r>
            <a:r>
              <a:rPr lang="ja-JP" altLang="en-US" sz="2400" dirty="0" smtClean="0">
                <a:latin typeface="ＭＳ Ｐゴシック" pitchFamily="50" charset="-128"/>
                <a:ea typeface="ＭＳ Ｐゴシック" pitchFamily="50" charset="-128"/>
              </a:rPr>
              <a:t>の比率は，平均するとＣ１１，Ｃ１２，Ｃ１０，Ｃ１３の順に高く，Ｃ１４はすべての地点で定量下限値未満であった。</a:t>
            </a:r>
            <a:endParaRPr kumimoji="1" lang="ja-JP" altLang="en-US" sz="2400" dirty="0">
              <a:latin typeface="ＭＳ Ｐゴシック" pitchFamily="50" charset="-128"/>
              <a:ea typeface="ＭＳ Ｐゴシック" pitchFamily="50" charset="-128"/>
            </a:endParaRPr>
          </a:p>
        </p:txBody>
      </p:sp>
      <p:sp>
        <p:nvSpPr>
          <p:cNvPr id="11" name="スライド番号プレースホルダー 13"/>
          <p:cNvSpPr>
            <a:spLocks noGrp="1"/>
          </p:cNvSpPr>
          <p:nvPr>
            <p:ph type="sldNum" sz="quarter" idx="12"/>
          </p:nvPr>
        </p:nvSpPr>
        <p:spPr>
          <a:xfrm>
            <a:off x="3347864" y="6453336"/>
            <a:ext cx="2133600" cy="248493"/>
          </a:xfrm>
        </p:spPr>
        <p:txBody>
          <a:bodyPr>
            <a:noAutofit/>
          </a:bodyPr>
          <a:lstStyle/>
          <a:p>
            <a:fld id="{87AB83F8-17F7-47AB-9D98-E785A5029EE3}" type="slidenum">
              <a:rPr kumimoji="1" lang="ja-JP" altLang="en-US" smtClean="0"/>
              <a:pPr/>
              <a:t>18</a:t>
            </a:fld>
            <a:endParaRPr kumimoji="1" lang="ja-JP" altLang="en-US" dirty="0"/>
          </a:p>
        </p:txBody>
      </p:sp>
    </p:spTree>
    <p:extLst>
      <p:ext uri="{BB962C8B-B14F-4D97-AF65-F5344CB8AC3E}">
        <p14:creationId xmlns:p14="http://schemas.microsoft.com/office/powerpoint/2010/main" xmlns="" val="220426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6"/>
                                        </p:tgtEl>
                                        <p:attrNameLst>
                                          <p:attrName>style.color</p:attrName>
                                        </p:attrNameLst>
                                      </p:cBhvr>
                                      <p:to>
                                        <a:schemeClr val="hlink"/>
                                      </p:to>
                                    </p:animClr>
                                  </p:childTnLst>
                                  <p:subTnLst>
                                    <p:animClr>
                                      <p:cBhvr override="childStyle">
                                        <p:cTn dur="1" fill="hold" display="0" masterRel="nextClick" afterEffect="1"/>
                                        <p:tgtEl>
                                          <p:spTgt spid="6"/>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p:cBhvr override="childStyle">
                                        <p:cTn id="10" dur="500" fill="hold"/>
                                        <p:tgtEl>
                                          <p:spTgt spid="8"/>
                                        </p:tgtEl>
                                        <p:attrNameLst>
                                          <p:attrName>style.color</p:attrName>
                                        </p:attrNameLst>
                                      </p:cBhvr>
                                      <p:to>
                                        <a:schemeClr val="hlink"/>
                                      </p:to>
                                    </p:animClr>
                                  </p:childTnLst>
                                  <p:subTnLst>
                                    <p:animClr>
                                      <p:cBhvr override="childStyle">
                                        <p:cTn dur="1" fill="hold" display="0" masterRel="nextClick" afterEffect="1"/>
                                        <p:tgtEl>
                                          <p:spTgt spid="8"/>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p:cBhvr override="childStyle">
                                        <p:cTn id="14" dur="500" fill="hold"/>
                                        <p:tgtEl>
                                          <p:spTgt spid="7"/>
                                        </p:tgtEl>
                                        <p:attrNameLst>
                                          <p:attrName>style.color</p:attrName>
                                        </p:attrNameLst>
                                      </p:cBhvr>
                                      <p:to>
                                        <a:schemeClr val="hlink"/>
                                      </p:to>
                                    </p:animClr>
                                  </p:childTnLst>
                                  <p:subTnLst>
                                    <p:animClr>
                                      <p:cBhvr override="childStyle">
                                        <p:cTn dur="1" fill="hold" display="0" masterRel="nextClick" afterEffect="1"/>
                                        <p:tgtEl>
                                          <p:spTgt spid="7"/>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p:cBhvr override="childStyle">
                                        <p:cTn id="18" dur="500" fill="hold"/>
                                        <p:tgtEl>
                                          <p:spTgt spid="10"/>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971600" y="2564904"/>
            <a:ext cx="7326660" cy="785818"/>
          </a:xfrm>
        </p:spPr>
        <p:txBody>
          <a:bodyPr>
            <a:normAutofit/>
          </a:bodyPr>
          <a:lstStyle/>
          <a:p>
            <a:r>
              <a:rPr lang="ja-JP" altLang="en-US" b="1" dirty="0" smtClean="0"/>
              <a:t>ご清聴ありがとうございました</a:t>
            </a:r>
            <a:endParaRPr kumimoji="1" lang="ja-JP" altLang="en-US" dirty="0"/>
          </a:p>
        </p:txBody>
      </p:sp>
      <p:sp>
        <p:nvSpPr>
          <p:cNvPr id="4" name="スライド番号プレースホルダ 3"/>
          <p:cNvSpPr>
            <a:spLocks noGrp="1"/>
          </p:cNvSpPr>
          <p:nvPr>
            <p:ph type="sldNum" sz="quarter" idx="12"/>
          </p:nvPr>
        </p:nvSpPr>
        <p:spPr>
          <a:xfrm>
            <a:off x="3491880" y="6381328"/>
            <a:ext cx="2133600" cy="365125"/>
          </a:xfrm>
        </p:spPr>
        <p:txBody>
          <a:bodyPr/>
          <a:lstStyle/>
          <a:p>
            <a:fld id="{87AB83F8-17F7-47AB-9D98-E785A5029EE3}" type="slidenum">
              <a:rPr kumimoji="1" lang="ja-JP" altLang="en-US" smtClean="0"/>
              <a:pPr/>
              <a:t>19</a:t>
            </a:fld>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3"/>
          <p:cNvSpPr>
            <a:spLocks noGrp="1"/>
          </p:cNvSpPr>
          <p:nvPr>
            <p:ph type="sldNum" sz="quarter" idx="12"/>
          </p:nvPr>
        </p:nvSpPr>
        <p:spPr>
          <a:xfrm>
            <a:off x="3419872" y="6609507"/>
            <a:ext cx="2133600" cy="248493"/>
          </a:xfrm>
        </p:spPr>
        <p:txBody>
          <a:bodyPr>
            <a:noAutofit/>
          </a:bodyPr>
          <a:lstStyle/>
          <a:p>
            <a:fld id="{87AB83F8-17F7-47AB-9D98-E785A5029EE3}" type="slidenum">
              <a:rPr kumimoji="1" lang="ja-JP" altLang="en-US" smtClean="0"/>
              <a:pPr/>
              <a:t>2</a:t>
            </a:fld>
            <a:endParaRPr kumimoji="1" lang="ja-JP" altLang="en-US" dirty="0"/>
          </a:p>
        </p:txBody>
      </p:sp>
      <p:sp>
        <p:nvSpPr>
          <p:cNvPr id="6" name="角丸四角形 5"/>
          <p:cNvSpPr/>
          <p:nvPr/>
        </p:nvSpPr>
        <p:spPr>
          <a:xfrm>
            <a:off x="2051720" y="692696"/>
            <a:ext cx="4536504" cy="2033111"/>
          </a:xfrm>
          <a:prstGeom prst="roundRect">
            <a:avLst>
              <a:gd name="adj" fmla="val 7546"/>
            </a:avLst>
          </a:prstGeom>
          <a:no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descr="C:\Users\12111\Desktop\k06_las.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23728" y="764704"/>
            <a:ext cx="4392488" cy="191940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正方形/長方形 10"/>
          <p:cNvSpPr/>
          <p:nvPr/>
        </p:nvSpPr>
        <p:spPr>
          <a:xfrm>
            <a:off x="539552" y="2780928"/>
            <a:ext cx="8136904" cy="707886"/>
          </a:xfrm>
          <a:prstGeom prst="rect">
            <a:avLst/>
          </a:prstGeom>
        </p:spPr>
        <p:txBody>
          <a:bodyPr wrap="square">
            <a:spAutoFit/>
          </a:bodyPr>
          <a:lstStyle/>
          <a:p>
            <a:pPr marL="163513" indent="-163513"/>
            <a:r>
              <a:rPr lang="ja-JP" altLang="en-US" sz="2000" dirty="0" smtClean="0">
                <a:latin typeface="ＭＳ Ｐゴシック" pitchFamily="50" charset="-128"/>
                <a:ea typeface="ＭＳ Ｐゴシック" pitchFamily="50" charset="-128"/>
              </a:rPr>
              <a:t>・ ベンゼン環にスルホ基と直鎖のアルキル基が結合した化合物で、アルキル基の炭素数により</a:t>
            </a:r>
            <a:r>
              <a:rPr lang="en-US" altLang="ja-JP" sz="2000" dirty="0" smtClean="0">
                <a:latin typeface="ＭＳ Ｐゴシック" pitchFamily="50" charset="-128"/>
                <a:ea typeface="ＭＳ Ｐゴシック" pitchFamily="50" charset="-128"/>
              </a:rPr>
              <a:t>C10</a:t>
            </a:r>
            <a:r>
              <a:rPr lang="ja-JP" altLang="en-US" sz="2000" dirty="0" smtClean="0">
                <a:latin typeface="ＭＳ Ｐゴシック" pitchFamily="50" charset="-128"/>
                <a:ea typeface="ＭＳ Ｐゴシック" pitchFamily="50" charset="-128"/>
              </a:rPr>
              <a:t>～</a:t>
            </a:r>
            <a:r>
              <a:rPr lang="en-US" altLang="ja-JP" sz="2000" dirty="0" smtClean="0">
                <a:latin typeface="ＭＳ Ｐゴシック" pitchFamily="50" charset="-128"/>
                <a:ea typeface="ＭＳ Ｐゴシック" pitchFamily="50" charset="-128"/>
              </a:rPr>
              <a:t>14</a:t>
            </a:r>
            <a:r>
              <a:rPr lang="ja-JP" altLang="en-US" sz="2000" dirty="0" smtClean="0">
                <a:latin typeface="ＭＳ Ｐゴシック" pitchFamily="50" charset="-128"/>
                <a:ea typeface="ＭＳ Ｐゴシック" pitchFamily="50" charset="-128"/>
              </a:rPr>
              <a:t>の同族体が主に存在する。</a:t>
            </a:r>
            <a:endParaRPr lang="en-US" altLang="ja-JP" sz="2000" dirty="0">
              <a:solidFill>
                <a:srgbClr val="FF0000"/>
              </a:solidFill>
              <a:latin typeface="ＭＳ Ｐゴシック" pitchFamily="50" charset="-128"/>
              <a:ea typeface="ＭＳ Ｐゴシック" pitchFamily="50" charset="-128"/>
            </a:endParaRPr>
          </a:p>
        </p:txBody>
      </p:sp>
      <p:sp>
        <p:nvSpPr>
          <p:cNvPr id="12" name="テキスト ボックス 11"/>
          <p:cNvSpPr txBox="1"/>
          <p:nvPr/>
        </p:nvSpPr>
        <p:spPr>
          <a:xfrm>
            <a:off x="539552" y="5445224"/>
            <a:ext cx="8064896" cy="1015663"/>
          </a:xfrm>
          <a:prstGeom prst="rect">
            <a:avLst/>
          </a:prstGeom>
          <a:solidFill>
            <a:schemeClr val="bg1">
              <a:alpha val="50000"/>
            </a:schemeClr>
          </a:solidFill>
          <a:ln w="25400" cmpd="dbl">
            <a:solidFill>
              <a:schemeClr val="accent1"/>
            </a:solidFill>
          </a:ln>
        </p:spPr>
        <p:txBody>
          <a:bodyPr wrap="square" rtlCol="0">
            <a:spAutoFit/>
          </a:bodyPr>
          <a:lstStyle/>
          <a:p>
            <a:r>
              <a:rPr lang="ja-JP" altLang="en-US" sz="2000" dirty="0" smtClean="0">
                <a:latin typeface="ＭＳ Ｐゴシック" pitchFamily="50" charset="-128"/>
                <a:ea typeface="ＭＳ Ｐゴシック" pitchFamily="50" charset="-128"/>
              </a:rPr>
              <a:t>　</a:t>
            </a:r>
            <a:r>
              <a:rPr lang="ja-JP" altLang="ja-JP" sz="2000" dirty="0" smtClean="0">
                <a:latin typeface="ＭＳ Ｐゴシック" pitchFamily="50" charset="-128"/>
                <a:ea typeface="ＭＳ Ｐゴシック" pitchFamily="50" charset="-128"/>
              </a:rPr>
              <a:t>それに伴い，本研究所では平成</a:t>
            </a:r>
            <a:r>
              <a:rPr lang="en-US" altLang="ja-JP" sz="2000" dirty="0" smtClean="0">
                <a:latin typeface="ＭＳ Ｐゴシック" pitchFamily="50" charset="-128"/>
                <a:ea typeface="ＭＳ Ｐゴシック" pitchFamily="50" charset="-128"/>
              </a:rPr>
              <a:t>25</a:t>
            </a:r>
            <a:r>
              <a:rPr lang="ja-JP" altLang="ja-JP" sz="2000" dirty="0" smtClean="0">
                <a:latin typeface="ＭＳ Ｐゴシック" pitchFamily="50" charset="-128"/>
                <a:ea typeface="ＭＳ Ｐゴシック" pitchFamily="50" charset="-128"/>
              </a:rPr>
              <a:t>年度から市内の河川および博多湾における</a:t>
            </a:r>
            <a:r>
              <a:rPr lang="en-US" altLang="ja-JP" sz="2000" dirty="0" smtClean="0">
                <a:latin typeface="ＭＳ Ｐゴシック" pitchFamily="50" charset="-128"/>
                <a:ea typeface="ＭＳ Ｐゴシック" pitchFamily="50" charset="-128"/>
              </a:rPr>
              <a:t>LAS</a:t>
            </a:r>
            <a:r>
              <a:rPr lang="ja-JP" altLang="ja-JP" sz="2000" dirty="0" smtClean="0">
                <a:latin typeface="ＭＳ Ｐゴシック" pitchFamily="50" charset="-128"/>
                <a:ea typeface="ＭＳ Ｐゴシック" pitchFamily="50" charset="-128"/>
              </a:rPr>
              <a:t>の水質実態調査を開始しており，今回はこれまでの調査結果から得られた傾向について報告する。</a:t>
            </a:r>
            <a:endParaRPr lang="en-US" altLang="ja-JP" sz="2000" dirty="0">
              <a:latin typeface="ＭＳ Ｐゴシック" pitchFamily="50" charset="-128"/>
              <a:ea typeface="ＭＳ Ｐゴシック" pitchFamily="50" charset="-128"/>
            </a:endParaRPr>
          </a:p>
        </p:txBody>
      </p:sp>
      <p:sp>
        <p:nvSpPr>
          <p:cNvPr id="13" name="正方形/長方形 12"/>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600" dirty="0" smtClean="0">
                <a:ea typeface="ＤＦＰ平成ゴシック体W5" pitchFamily="1" charset="-128"/>
              </a:rPr>
              <a:t>直鎖アルキルベンゼンスルホン酸及びその塩</a:t>
            </a:r>
            <a:r>
              <a:rPr lang="ja-JP" altLang="en-US" sz="2600" dirty="0" smtClean="0">
                <a:ea typeface="ＤＦＰ平成ゴシック体W5" pitchFamily="1" charset="-128"/>
              </a:rPr>
              <a:t>（</a:t>
            </a:r>
            <a:r>
              <a:rPr lang="en-US" altLang="ja-JP" sz="2600" dirty="0" smtClean="0">
                <a:ea typeface="ＤＦＰ平成ゴシック体W5" pitchFamily="1" charset="-128"/>
              </a:rPr>
              <a:t>LAS</a:t>
            </a:r>
            <a:r>
              <a:rPr lang="ja-JP" altLang="en-US" sz="2600" dirty="0" smtClean="0">
                <a:ea typeface="ＤＦＰ平成ゴシック体W5" pitchFamily="1" charset="-128"/>
              </a:rPr>
              <a:t>）とは</a:t>
            </a:r>
            <a:endParaRPr lang="ja-JP" altLang="en-US" sz="2600" b="1" dirty="0"/>
          </a:p>
        </p:txBody>
      </p:sp>
      <p:sp>
        <p:nvSpPr>
          <p:cNvPr id="15" name="テキスト ボックス 14"/>
          <p:cNvSpPr txBox="1"/>
          <p:nvPr/>
        </p:nvSpPr>
        <p:spPr>
          <a:xfrm>
            <a:off x="2195736" y="2276872"/>
            <a:ext cx="2419252"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（代表的な</a:t>
            </a:r>
            <a:r>
              <a:rPr kumimoji="1" lang="en-US" altLang="ja-JP" dirty="0" smtClean="0">
                <a:latin typeface="ＭＳ Ｐゴシック" pitchFamily="50" charset="-128"/>
                <a:ea typeface="ＭＳ Ｐゴシック" pitchFamily="50" charset="-128"/>
              </a:rPr>
              <a:t>LAS</a:t>
            </a:r>
            <a:r>
              <a:rPr kumimoji="1" lang="ja-JP" altLang="en-US" dirty="0" smtClean="0">
                <a:latin typeface="ＭＳ Ｐゴシック" pitchFamily="50" charset="-128"/>
                <a:ea typeface="ＭＳ Ｐゴシック" pitchFamily="50" charset="-128"/>
              </a:rPr>
              <a:t>の構造）</a:t>
            </a:r>
            <a:endParaRPr kumimoji="1" lang="ja-JP" altLang="en-US" dirty="0">
              <a:latin typeface="ＭＳ Ｐゴシック" pitchFamily="50" charset="-128"/>
              <a:ea typeface="ＭＳ Ｐゴシック" pitchFamily="50" charset="-128"/>
            </a:endParaRPr>
          </a:p>
        </p:txBody>
      </p:sp>
      <p:sp>
        <p:nvSpPr>
          <p:cNvPr id="16" name="正方形/長方形 15"/>
          <p:cNvSpPr/>
          <p:nvPr/>
        </p:nvSpPr>
        <p:spPr>
          <a:xfrm>
            <a:off x="539552" y="3573016"/>
            <a:ext cx="8136904" cy="707886"/>
          </a:xfrm>
          <a:prstGeom prst="rect">
            <a:avLst/>
          </a:prstGeom>
        </p:spPr>
        <p:txBody>
          <a:bodyPr wrap="square">
            <a:spAutoFit/>
          </a:bodyPr>
          <a:lstStyle/>
          <a:p>
            <a:pPr marL="163513" indent="-163513"/>
            <a:r>
              <a:rPr lang="ja-JP" altLang="en-US" sz="2000" dirty="0" smtClean="0">
                <a:latin typeface="ＭＳ Ｐゴシック" pitchFamily="50" charset="-128"/>
                <a:ea typeface="ＭＳ Ｐゴシック" pitchFamily="50" charset="-128"/>
              </a:rPr>
              <a:t>・主に家庭用及び業務用の合成洗剤 </a:t>
            </a:r>
            <a:r>
              <a:rPr lang="en-US" altLang="ja-JP" sz="2000" dirty="0" smtClean="0">
                <a:latin typeface="ＭＳ Ｐゴシック" pitchFamily="50" charset="-128"/>
                <a:ea typeface="ＭＳ Ｐゴシック" pitchFamily="50" charset="-128"/>
              </a:rPr>
              <a:t>(</a:t>
            </a:r>
            <a:r>
              <a:rPr lang="ja-JP" altLang="en-US" sz="2000" dirty="0" smtClean="0">
                <a:latin typeface="ＭＳ Ｐゴシック" pitchFamily="50" charset="-128"/>
                <a:ea typeface="ＭＳ Ｐゴシック" pitchFamily="50" charset="-128"/>
              </a:rPr>
              <a:t>洗濯用、台所用</a:t>
            </a:r>
            <a:r>
              <a:rPr lang="en-US" altLang="ja-JP" sz="2000" dirty="0" smtClean="0">
                <a:latin typeface="ＭＳ Ｐゴシック" pitchFamily="50" charset="-128"/>
                <a:ea typeface="ＭＳ Ｐゴシック" pitchFamily="50" charset="-128"/>
              </a:rPr>
              <a:t>)</a:t>
            </a:r>
            <a:r>
              <a:rPr lang="ja-JP" altLang="en-US" sz="2000" dirty="0" smtClean="0">
                <a:latin typeface="ＭＳ Ｐゴシック" pitchFamily="50" charset="-128"/>
                <a:ea typeface="ＭＳ Ｐゴシック" pitchFamily="50" charset="-128"/>
              </a:rPr>
              <a:t>として使用される他、繊維工業用染色助剤、一般洗浄剤、農薬乳化剤などの用途がある。</a:t>
            </a:r>
          </a:p>
        </p:txBody>
      </p:sp>
      <p:sp>
        <p:nvSpPr>
          <p:cNvPr id="17" name="正方形/長方形 16"/>
          <p:cNvSpPr/>
          <p:nvPr/>
        </p:nvSpPr>
        <p:spPr>
          <a:xfrm>
            <a:off x="539552" y="4365104"/>
            <a:ext cx="8136904" cy="707886"/>
          </a:xfrm>
          <a:prstGeom prst="rect">
            <a:avLst/>
          </a:prstGeom>
        </p:spPr>
        <p:txBody>
          <a:bodyPr wrap="square">
            <a:spAutoFit/>
          </a:bodyPr>
          <a:lstStyle/>
          <a:p>
            <a:pPr marL="163513" indent="-163513"/>
            <a:r>
              <a:rPr lang="ja-JP" altLang="en-US" sz="2000" dirty="0" smtClean="0">
                <a:latin typeface="ＭＳ Ｐゴシック" pitchFamily="50" charset="-128"/>
                <a:ea typeface="ＭＳ Ｐゴシック" pitchFamily="50" charset="-128"/>
              </a:rPr>
              <a:t>・</a:t>
            </a:r>
            <a:r>
              <a:rPr lang="ja-JP" altLang="ja-JP" sz="2000" dirty="0" smtClean="0">
                <a:latin typeface="ＭＳ Ｐゴシック" pitchFamily="50" charset="-128"/>
                <a:ea typeface="ＭＳ Ｐゴシック" pitchFamily="50" charset="-128"/>
              </a:rPr>
              <a:t>水生生物への影響が懸念されており，平成</a:t>
            </a:r>
            <a:r>
              <a:rPr lang="en-US" altLang="ja-JP" sz="2000" dirty="0" smtClean="0">
                <a:latin typeface="ＭＳ Ｐゴシック" pitchFamily="50" charset="-128"/>
                <a:ea typeface="ＭＳ Ｐゴシック" pitchFamily="50" charset="-128"/>
              </a:rPr>
              <a:t>25</a:t>
            </a:r>
            <a:r>
              <a:rPr lang="ja-JP" altLang="ja-JP" sz="2000" dirty="0" smtClean="0">
                <a:latin typeface="ＭＳ Ｐゴシック" pitchFamily="50" charset="-128"/>
                <a:ea typeface="ＭＳ Ｐゴシック" pitchFamily="50" charset="-128"/>
              </a:rPr>
              <a:t>年</a:t>
            </a:r>
            <a:r>
              <a:rPr lang="en-US" altLang="ja-JP" sz="2000" dirty="0" smtClean="0">
                <a:latin typeface="ＭＳ Ｐゴシック" pitchFamily="50" charset="-128"/>
                <a:ea typeface="ＭＳ Ｐゴシック" pitchFamily="50" charset="-128"/>
              </a:rPr>
              <a:t>3</a:t>
            </a:r>
            <a:r>
              <a:rPr lang="ja-JP" altLang="ja-JP" sz="2000" dirty="0" smtClean="0">
                <a:latin typeface="ＭＳ Ｐゴシック" pitchFamily="50" charset="-128"/>
                <a:ea typeface="ＭＳ Ｐゴシック" pitchFamily="50" charset="-128"/>
              </a:rPr>
              <a:t>月に公共用水域における水生生物保全環境基準の項目に追加された。</a:t>
            </a:r>
            <a:endParaRPr lang="ja-JP" altLang="en-US" sz="2000" dirty="0" smtClean="0">
              <a:latin typeface="ＭＳ Ｐゴシック" pitchFamily="50" charset="-128"/>
              <a:ea typeface="ＭＳ Ｐゴシック" pitchFamily="50" charset="-128"/>
            </a:endParaRPr>
          </a:p>
        </p:txBody>
      </p:sp>
    </p:spTree>
    <p:extLst>
      <p:ext uri="{BB962C8B-B14F-4D97-AF65-F5344CB8AC3E}">
        <p14:creationId xmlns="" xmlns:p14="http://schemas.microsoft.com/office/powerpoint/2010/main" val="70907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A4715D">
            <a:lumMod val="20000"/>
            <a:lumOff val="80000"/>
          </a:srgbClr>
        </a:solidFill>
        <a:effectLst/>
      </p:bgPr>
    </p:bg>
    <p:spTree>
      <p:nvGrpSpPr>
        <p:cNvPr id="1" name=""/>
        <p:cNvGrpSpPr/>
        <p:nvPr/>
      </p:nvGrpSpPr>
      <p:grpSpPr>
        <a:xfrm>
          <a:off x="0" y="0"/>
          <a:ext cx="0" cy="0"/>
          <a:chOff x="0" y="0"/>
          <a:chExt cx="0" cy="0"/>
        </a:xfrm>
      </p:grpSpPr>
      <p:sp>
        <p:nvSpPr>
          <p:cNvPr id="21" name="正方形/長方形 20"/>
          <p:cNvSpPr/>
          <p:nvPr/>
        </p:nvSpPr>
        <p:spPr>
          <a:xfrm>
            <a:off x="5220072" y="1988840"/>
            <a:ext cx="3802446" cy="277099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121482" y="3831231"/>
            <a:ext cx="5674654" cy="2915007"/>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角丸四角形吹き出し 14"/>
          <p:cNvSpPr/>
          <p:nvPr/>
        </p:nvSpPr>
        <p:spPr>
          <a:xfrm>
            <a:off x="5703845" y="5373216"/>
            <a:ext cx="3257397" cy="864096"/>
          </a:xfrm>
          <a:prstGeom prst="wedgeRoundRectCallout">
            <a:avLst>
              <a:gd name="adj1" fmla="val -65665"/>
              <a:gd name="adj2" fmla="val 8169"/>
              <a:gd name="adj3" fmla="val 16667"/>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130201" y="568828"/>
            <a:ext cx="4873847" cy="31187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角丸四角形吹き出し 2"/>
          <p:cNvSpPr/>
          <p:nvPr/>
        </p:nvSpPr>
        <p:spPr>
          <a:xfrm>
            <a:off x="5004048" y="620688"/>
            <a:ext cx="3888432" cy="1080120"/>
          </a:xfrm>
          <a:prstGeom prst="wedgeRoundRectCallout">
            <a:avLst>
              <a:gd name="adj1" fmla="val -58037"/>
              <a:gd name="adj2" fmla="val 23449"/>
              <a:gd name="adj3" fmla="val 16667"/>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5220072" y="692696"/>
            <a:ext cx="3600400" cy="923330"/>
          </a:xfrm>
          <a:prstGeom prst="rect">
            <a:avLst/>
          </a:prstGeom>
          <a:noFill/>
        </p:spPr>
        <p:txBody>
          <a:bodyPr wrap="square" rtlCol="0">
            <a:spAutoFit/>
          </a:bodyPr>
          <a:lstStyle/>
          <a:p>
            <a:r>
              <a:rPr lang="en-US" altLang="ja-JP" dirty="0" smtClean="0">
                <a:latin typeface="ＭＳ Ｐゴシック" pitchFamily="50" charset="-128"/>
                <a:ea typeface="ＭＳ Ｐゴシック" pitchFamily="50" charset="-128"/>
              </a:rPr>
              <a:t>LAS </a:t>
            </a:r>
            <a:r>
              <a:rPr lang="ja-JP" altLang="en-US" dirty="0" smtClean="0">
                <a:latin typeface="ＭＳ Ｐゴシック" pitchFamily="50" charset="-128"/>
                <a:ea typeface="ＭＳ Ｐゴシック" pitchFamily="50" charset="-128"/>
              </a:rPr>
              <a:t>の生産量は、近年多様な</a:t>
            </a:r>
          </a:p>
          <a:p>
            <a:r>
              <a:rPr lang="ja-JP" altLang="en-US" dirty="0" smtClean="0">
                <a:latin typeface="ＭＳ Ｐゴシック" pitchFamily="50" charset="-128"/>
                <a:ea typeface="ＭＳ Ｐゴシック" pitchFamily="50" charset="-128"/>
              </a:rPr>
              <a:t>界面活性剤が開発されたことにより、少しずつ減る傾向にある。</a:t>
            </a:r>
            <a:endParaRPr lang="en-US" altLang="ja-JP" dirty="0" smtClean="0">
              <a:latin typeface="ＭＳ Ｐゴシック" pitchFamily="50" charset="-128"/>
              <a:ea typeface="ＭＳ Ｐゴシック" pitchFamily="50" charset="-128"/>
            </a:endParaRPr>
          </a:p>
        </p:txBody>
      </p:sp>
      <p:sp>
        <p:nvSpPr>
          <p:cNvPr id="8" name="正方形/長方形 7"/>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latin typeface="ＭＳ Ｐゴシック" pitchFamily="50" charset="-128"/>
                <a:ea typeface="ＭＳ Ｐゴシック" pitchFamily="50" charset="-128"/>
              </a:rPr>
              <a:t>LAS</a:t>
            </a:r>
            <a:r>
              <a:rPr lang="ja-JP" altLang="en-US" sz="2800" b="1" dirty="0" err="1" smtClean="0">
                <a:latin typeface="ＭＳ Ｐゴシック" pitchFamily="50" charset="-128"/>
                <a:ea typeface="ＭＳ Ｐゴシック" pitchFamily="50" charset="-128"/>
              </a:rPr>
              <a:t>の排</a:t>
            </a:r>
            <a:r>
              <a:rPr lang="ja-JP" altLang="en-US" sz="2800" b="1" dirty="0" smtClean="0">
                <a:latin typeface="ＭＳ Ｐゴシック" pitchFamily="50" charset="-128"/>
                <a:ea typeface="ＭＳ Ｐゴシック" pitchFamily="50" charset="-128"/>
              </a:rPr>
              <a:t>出量について</a:t>
            </a:r>
            <a:endParaRPr lang="ja-JP" altLang="en-US" sz="2800" b="1" dirty="0">
              <a:latin typeface="ＭＳ Ｐゴシック" pitchFamily="50" charset="-128"/>
              <a:ea typeface="ＭＳ Ｐゴシック" pitchFamily="50" charset="-128"/>
            </a:endParaRPr>
          </a:p>
        </p:txBody>
      </p:sp>
      <p:sp>
        <p:nvSpPr>
          <p:cNvPr id="14" name="テキスト ボックス 13"/>
          <p:cNvSpPr txBox="1"/>
          <p:nvPr/>
        </p:nvSpPr>
        <p:spPr>
          <a:xfrm>
            <a:off x="5820374" y="5465219"/>
            <a:ext cx="3144113" cy="646331"/>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家庭から</a:t>
            </a:r>
            <a:r>
              <a:rPr lang="ja-JP" altLang="en-US" dirty="0">
                <a:latin typeface="ＭＳ Ｐゴシック" pitchFamily="50" charset="-128"/>
                <a:ea typeface="ＭＳ Ｐゴシック" pitchFamily="50" charset="-128"/>
              </a:rPr>
              <a:t>環境中</a:t>
            </a:r>
            <a:r>
              <a:rPr lang="ja-JP" altLang="en-US" dirty="0" smtClean="0">
                <a:latin typeface="ＭＳ Ｐゴシック" pitchFamily="50" charset="-128"/>
                <a:ea typeface="ＭＳ Ｐゴシック" pitchFamily="50" charset="-128"/>
              </a:rPr>
              <a:t>へ排出された物質の中で</a:t>
            </a:r>
            <a:r>
              <a:rPr lang="en-US" altLang="ja-JP" dirty="0" smtClean="0">
                <a:latin typeface="ＭＳ Ｐゴシック" pitchFamily="50" charset="-128"/>
                <a:ea typeface="ＭＳ Ｐゴシック" pitchFamily="50" charset="-128"/>
              </a:rPr>
              <a:t>3</a:t>
            </a:r>
            <a:r>
              <a:rPr lang="ja-JP" altLang="en-US" dirty="0" smtClean="0">
                <a:latin typeface="ＭＳ Ｐゴシック" pitchFamily="50" charset="-128"/>
                <a:ea typeface="ＭＳ Ｐゴシック" pitchFamily="50" charset="-128"/>
              </a:rPr>
              <a:t>番目に多い。</a:t>
            </a:r>
            <a:endParaRPr lang="en-US" altLang="ja-JP" dirty="0" smtClean="0">
              <a:latin typeface="ＭＳ Ｐゴシック" pitchFamily="50" charset="-128"/>
              <a:ea typeface="ＭＳ Ｐゴシック" pitchFamily="50" charset="-128"/>
            </a:endParaRPr>
          </a:p>
        </p:txBody>
      </p:sp>
      <p:sp>
        <p:nvSpPr>
          <p:cNvPr id="2" name="テキスト ボックス 1"/>
          <p:cNvSpPr txBox="1"/>
          <p:nvPr/>
        </p:nvSpPr>
        <p:spPr>
          <a:xfrm>
            <a:off x="2123728" y="6453336"/>
            <a:ext cx="1944216" cy="276999"/>
          </a:xfrm>
          <a:prstGeom prst="rect">
            <a:avLst/>
          </a:prstGeom>
          <a:noFill/>
          <a:ln w="12700">
            <a:solidFill>
              <a:schemeClr val="tx1"/>
            </a:solidFill>
          </a:ln>
        </p:spPr>
        <p:txBody>
          <a:bodyPr wrap="square" rtlCol="0">
            <a:spAutoFit/>
          </a:bodyPr>
          <a:lstStyle/>
          <a:p>
            <a:r>
              <a:rPr lang="ja-JP" altLang="en-US" sz="1200" b="1" dirty="0" smtClean="0"/>
              <a:t>合計排出量  </a:t>
            </a:r>
            <a:r>
              <a:rPr kumimoji="1" lang="en-US" altLang="ja-JP" sz="1200" b="1" dirty="0" smtClean="0"/>
              <a:t>51,074t/</a:t>
            </a:r>
            <a:r>
              <a:rPr kumimoji="1" lang="ja-JP" altLang="en-US" sz="1200" b="1" dirty="0" smtClean="0"/>
              <a:t>年</a:t>
            </a:r>
            <a:endParaRPr kumimoji="1" lang="ja-JP" altLang="en-US" sz="1200" b="1" dirty="0"/>
          </a:p>
        </p:txBody>
      </p:sp>
      <p:sp>
        <p:nvSpPr>
          <p:cNvPr id="9" name="テキスト ボックス 8"/>
          <p:cNvSpPr txBox="1"/>
          <p:nvPr/>
        </p:nvSpPr>
        <p:spPr>
          <a:xfrm>
            <a:off x="7812360" y="6519446"/>
            <a:ext cx="1221170" cy="338554"/>
          </a:xfrm>
          <a:prstGeom prst="rect">
            <a:avLst/>
          </a:prstGeom>
          <a:noFill/>
        </p:spPr>
        <p:txBody>
          <a:bodyPr wrap="square" rtlCol="0">
            <a:spAutoFit/>
          </a:bodyPr>
          <a:lstStyle/>
          <a:p>
            <a:r>
              <a:rPr lang="ja-JP" altLang="en-US" sz="1600" dirty="0" smtClean="0"/>
              <a:t>出典</a:t>
            </a:r>
            <a:r>
              <a:rPr lang="en-US" altLang="ja-JP" sz="1600" dirty="0" smtClean="0"/>
              <a:t>:PRTR</a:t>
            </a:r>
            <a:endParaRPr kumimoji="1" lang="ja-JP" altLang="en-US" sz="1600" dirty="0"/>
          </a:p>
        </p:txBody>
      </p:sp>
      <p:graphicFrame>
        <p:nvGraphicFramePr>
          <p:cNvPr id="19" name="グラフ 18"/>
          <p:cNvGraphicFramePr/>
          <p:nvPr/>
        </p:nvGraphicFramePr>
        <p:xfrm>
          <a:off x="179512" y="548680"/>
          <a:ext cx="4896544" cy="3096344"/>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p:cNvSpPr txBox="1"/>
          <p:nvPr/>
        </p:nvSpPr>
        <p:spPr>
          <a:xfrm>
            <a:off x="107504" y="836712"/>
            <a:ext cx="1008112" cy="261610"/>
          </a:xfrm>
          <a:prstGeom prst="rect">
            <a:avLst/>
          </a:prstGeom>
          <a:noFill/>
        </p:spPr>
        <p:txBody>
          <a:bodyPr wrap="square" rtlCol="0">
            <a:spAutoFit/>
          </a:bodyPr>
          <a:lstStyle/>
          <a:p>
            <a:r>
              <a:rPr lang="ja-JP" altLang="en-US" sz="1100" dirty="0" smtClean="0"/>
              <a:t>排出量（</a:t>
            </a:r>
            <a:r>
              <a:rPr kumimoji="1" lang="en-US" altLang="ja-JP" sz="1100" dirty="0" smtClean="0"/>
              <a:t>t/</a:t>
            </a:r>
            <a:r>
              <a:rPr kumimoji="1" lang="ja-JP" altLang="en-US" sz="1100" dirty="0" smtClean="0"/>
              <a:t>年）</a:t>
            </a:r>
            <a:endParaRPr kumimoji="1" lang="ja-JP" altLang="en-US" sz="1100" dirty="0"/>
          </a:p>
        </p:txBody>
      </p:sp>
      <p:graphicFrame>
        <p:nvGraphicFramePr>
          <p:cNvPr id="20" name="グラフ 19"/>
          <p:cNvGraphicFramePr/>
          <p:nvPr/>
        </p:nvGraphicFramePr>
        <p:xfrm>
          <a:off x="4932040" y="1916832"/>
          <a:ext cx="421196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p:cNvGraphicFramePr/>
          <p:nvPr/>
        </p:nvGraphicFramePr>
        <p:xfrm>
          <a:off x="0" y="3789040"/>
          <a:ext cx="6516216" cy="2756520"/>
        </p:xfrm>
        <a:graphic>
          <a:graphicData uri="http://schemas.openxmlformats.org/drawingml/2006/chart">
            <c:chart xmlns:c="http://schemas.openxmlformats.org/drawingml/2006/chart" xmlns:r="http://schemas.openxmlformats.org/officeDocument/2006/relationships" r:id="rId6"/>
          </a:graphicData>
        </a:graphic>
      </p:graphicFrame>
      <p:sp>
        <p:nvSpPr>
          <p:cNvPr id="17" name="スライド番号プレースホルダー 13"/>
          <p:cNvSpPr>
            <a:spLocks noGrp="1"/>
          </p:cNvSpPr>
          <p:nvPr>
            <p:ph type="sldNum" sz="quarter" idx="12"/>
          </p:nvPr>
        </p:nvSpPr>
        <p:spPr>
          <a:xfrm>
            <a:off x="5724128" y="6525344"/>
            <a:ext cx="2016224" cy="332656"/>
          </a:xfrm>
        </p:spPr>
        <p:txBody>
          <a:bodyPr>
            <a:normAutofit/>
          </a:bodyPr>
          <a:lstStyle/>
          <a:p>
            <a:fld id="{87AB83F8-17F7-47AB-9D98-E785A5029EE3}" type="slidenum">
              <a:rPr kumimoji="1" lang="ja-JP" altLang="en-US" smtClean="0"/>
              <a:pPr/>
              <a:t>3</a:t>
            </a:fld>
            <a:endParaRPr kumimoji="1" lang="ja-JP" altLang="en-US" dirty="0"/>
          </a:p>
        </p:txBody>
      </p:sp>
    </p:spTree>
    <p:custDataLst>
      <p:tags r:id="rId1"/>
    </p:custDataLst>
    <p:extLst>
      <p:ext uri="{BB962C8B-B14F-4D97-AF65-F5344CB8AC3E}">
        <p14:creationId xmlns:p14="http://schemas.microsoft.com/office/powerpoint/2010/main" xmlns="" val="387301225"/>
      </p:ext>
    </p:extLst>
  </p:cSld>
  <p:clrMapOvr>
    <a:masterClrMapping/>
  </p:clrMapOvr>
  <mc:AlternateContent xmlns:mc="http://schemas.openxmlformats.org/markup-compatibility/2006">
    <mc:Choice xmlns:p14="http://schemas.microsoft.com/office/powerpoint/2010/main" xmlns="" Requires="p14">
      <p:transition spd="slow" p14:dur="2000" advTm="38947"/>
    </mc:Choice>
    <mc:Fallback>
      <p:transition spd="slow" advTm="38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15" grpId="0" animBg="1"/>
      <p:bldP spid="3" grpId="0" animBg="1"/>
      <p:bldP spid="5" grpId="0"/>
      <p:bldP spid="14" grpId="0"/>
      <p:bldP spid="2" grpId="0" animBg="1"/>
      <p:bldGraphic spid="20" grpId="0">
        <p:bldAsOne/>
      </p:bldGraphic>
      <p:bldGraphic spid="1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5165229"/>
            <a:ext cx="8538808" cy="1138773"/>
          </a:xfrm>
          <a:prstGeom prst="rect">
            <a:avLst/>
          </a:prstGeom>
          <a:noFill/>
        </p:spPr>
        <p:txBody>
          <a:bodyPr wrap="square" rtlCol="0">
            <a:spAutoFit/>
          </a:bodyPr>
          <a:lstStyle/>
          <a:p>
            <a:endParaRPr lang="en-US" altLang="ja-JP" dirty="0">
              <a:ea typeface="ＤＦ平成ゴシック体W5" pitchFamily="1" charset="-128"/>
            </a:endParaRPr>
          </a:p>
          <a:p>
            <a:endParaRPr lang="en-US" altLang="ja-JP" dirty="0" smtClean="0">
              <a:ea typeface="ＤＦ平成ゴシック体W5" pitchFamily="1" charset="-128"/>
            </a:endParaRPr>
          </a:p>
          <a:p>
            <a:endParaRPr lang="en-US" altLang="ja-JP" dirty="0" smtClean="0">
              <a:ea typeface="ＤＦ平成ゴシック体W5" pitchFamily="1" charset="-128"/>
            </a:endParaRPr>
          </a:p>
          <a:p>
            <a:endParaRPr lang="en-US" altLang="ja-JP" sz="800" dirty="0">
              <a:ea typeface="ＤＦ平成ゴシック体W5" pitchFamily="1" charset="-128"/>
            </a:endParaRPr>
          </a:p>
          <a:p>
            <a:endParaRPr lang="en-US" altLang="ja-JP" sz="600" dirty="0" smtClean="0">
              <a:ea typeface="ＤＦ平成ゴシック体W5" pitchFamily="1" charset="-128"/>
            </a:endParaRPr>
          </a:p>
        </p:txBody>
      </p:sp>
      <p:pic>
        <p:nvPicPr>
          <p:cNvPr id="1027" name="Picture 3" descr="水の循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630736"/>
            <a:ext cx="6318877" cy="441302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5" name="テキスト ボックス 4"/>
          <p:cNvSpPr txBox="1"/>
          <p:nvPr/>
        </p:nvSpPr>
        <p:spPr>
          <a:xfrm>
            <a:off x="1043608" y="5445224"/>
            <a:ext cx="7216258" cy="369332"/>
          </a:xfrm>
          <a:prstGeom prst="rect">
            <a:avLst/>
          </a:prstGeom>
          <a:noFill/>
        </p:spPr>
        <p:txBody>
          <a:bodyPr wrap="square" rtlCol="0">
            <a:spAutoFit/>
          </a:bodyPr>
          <a:lstStyle/>
          <a:p>
            <a:r>
              <a:rPr lang="ja-JP" altLang="en-US" dirty="0">
                <a:ea typeface="ＤＦ平成ゴシック体W5" pitchFamily="1" charset="-128"/>
              </a:rPr>
              <a:t>下水に排出された</a:t>
            </a:r>
            <a:r>
              <a:rPr lang="en-US" altLang="ja-JP" b="1" dirty="0">
                <a:solidFill>
                  <a:srgbClr val="008000"/>
                </a:solidFill>
                <a:ea typeface="ＤＦ平成ゴシック体W5" pitchFamily="1" charset="-128"/>
              </a:rPr>
              <a:t>LAS</a:t>
            </a:r>
            <a:r>
              <a:rPr lang="ja-JP" altLang="en-US" dirty="0">
                <a:ea typeface="ＤＦ平成ゴシック体W5" pitchFamily="1" charset="-128"/>
              </a:rPr>
              <a:t>は下水処理に</a:t>
            </a:r>
            <a:r>
              <a:rPr lang="ja-JP" altLang="en-US" dirty="0" smtClean="0">
                <a:ea typeface="ＤＦ平成ゴシック体W5" pitchFamily="1" charset="-128"/>
              </a:rPr>
              <a:t>よってほぼ</a:t>
            </a:r>
            <a:r>
              <a:rPr lang="en-US" altLang="ja-JP" dirty="0" smtClean="0">
                <a:ea typeface="ＤＦ平成ゴシック体W5" pitchFamily="1" charset="-128"/>
              </a:rPr>
              <a:t>100%</a:t>
            </a:r>
            <a:r>
              <a:rPr lang="ja-JP" altLang="en-US" dirty="0" smtClean="0">
                <a:ea typeface="ＤＦ平成ゴシック体W5" pitchFamily="1" charset="-128"/>
              </a:rPr>
              <a:t>除去される</a:t>
            </a:r>
            <a:endParaRPr lang="en-US" altLang="ja-JP" sz="800" dirty="0" smtClean="0">
              <a:ea typeface="ＤＦ平成ゴシック体W5" pitchFamily="1" charset="-128"/>
            </a:endParaRPr>
          </a:p>
        </p:txBody>
      </p:sp>
      <p:sp>
        <p:nvSpPr>
          <p:cNvPr id="3" name="角丸四角形 2"/>
          <p:cNvSpPr/>
          <p:nvPr/>
        </p:nvSpPr>
        <p:spPr>
          <a:xfrm>
            <a:off x="971600" y="5445224"/>
            <a:ext cx="7333096" cy="360040"/>
          </a:xfrm>
          <a:prstGeom prst="roundRect">
            <a:avLst>
              <a:gd name="adj" fmla="val 3963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971600" y="5877272"/>
            <a:ext cx="7333096" cy="357497"/>
          </a:xfrm>
          <a:prstGeom prst="roundRect">
            <a:avLst>
              <a:gd name="adj" fmla="val 3361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921288" y="3632166"/>
            <a:ext cx="377510" cy="213582"/>
          </a:xfrm>
          <a:prstGeom prst="ellipse">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851920" y="3599438"/>
            <a:ext cx="510940" cy="261610"/>
          </a:xfrm>
          <a:prstGeom prst="rect">
            <a:avLst/>
          </a:prstGeom>
          <a:noFill/>
        </p:spPr>
        <p:txBody>
          <a:bodyPr wrap="square" rtlCol="0">
            <a:spAutoFit/>
          </a:bodyPr>
          <a:lstStyle/>
          <a:p>
            <a:r>
              <a:rPr kumimoji="1" lang="en-US" altLang="ja-JP" sz="1100" b="1" dirty="0" smtClean="0">
                <a:solidFill>
                  <a:schemeClr val="bg1"/>
                </a:solidFill>
              </a:rPr>
              <a:t>LAS</a:t>
            </a:r>
            <a:endParaRPr kumimoji="1" lang="ja-JP" altLang="en-US" sz="1100" b="1" dirty="0">
              <a:solidFill>
                <a:schemeClr val="bg1"/>
              </a:solidFill>
            </a:endParaRPr>
          </a:p>
        </p:txBody>
      </p:sp>
      <p:sp>
        <p:nvSpPr>
          <p:cNvPr id="26" name="円/楕円 25"/>
          <p:cNvSpPr/>
          <p:nvPr/>
        </p:nvSpPr>
        <p:spPr>
          <a:xfrm>
            <a:off x="4421166" y="4461469"/>
            <a:ext cx="377510" cy="213582"/>
          </a:xfrm>
          <a:prstGeom prst="ellipse">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355976" y="4437112"/>
            <a:ext cx="510940" cy="261610"/>
          </a:xfrm>
          <a:prstGeom prst="rect">
            <a:avLst/>
          </a:prstGeom>
          <a:noFill/>
        </p:spPr>
        <p:txBody>
          <a:bodyPr wrap="square" rtlCol="0">
            <a:spAutoFit/>
          </a:bodyPr>
          <a:lstStyle/>
          <a:p>
            <a:r>
              <a:rPr kumimoji="1" lang="en-US" altLang="ja-JP" sz="1100" b="1" dirty="0" smtClean="0">
                <a:solidFill>
                  <a:schemeClr val="bg1"/>
                </a:solidFill>
              </a:rPr>
              <a:t>LAS</a:t>
            </a:r>
            <a:endParaRPr kumimoji="1" lang="ja-JP" altLang="en-US" sz="1100" b="1" dirty="0">
              <a:solidFill>
                <a:schemeClr val="bg1"/>
              </a:solidFill>
            </a:endParaRPr>
          </a:p>
        </p:txBody>
      </p:sp>
      <p:sp>
        <p:nvSpPr>
          <p:cNvPr id="28" name="円/楕円 27"/>
          <p:cNvSpPr/>
          <p:nvPr/>
        </p:nvSpPr>
        <p:spPr>
          <a:xfrm>
            <a:off x="4446339" y="4151522"/>
            <a:ext cx="377510" cy="213582"/>
          </a:xfrm>
          <a:prstGeom prst="ellipse">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421166" y="4106995"/>
            <a:ext cx="510940" cy="261610"/>
          </a:xfrm>
          <a:prstGeom prst="rect">
            <a:avLst/>
          </a:prstGeom>
          <a:noFill/>
        </p:spPr>
        <p:txBody>
          <a:bodyPr wrap="square" rtlCol="0">
            <a:spAutoFit/>
          </a:bodyPr>
          <a:lstStyle/>
          <a:p>
            <a:r>
              <a:rPr kumimoji="1" lang="en-US" altLang="ja-JP" sz="1100" b="1" dirty="0" smtClean="0">
                <a:solidFill>
                  <a:schemeClr val="bg1"/>
                </a:solidFill>
              </a:rPr>
              <a:t>LAS</a:t>
            </a:r>
            <a:endParaRPr kumimoji="1" lang="ja-JP" altLang="en-US" sz="1100" b="1" dirty="0">
              <a:solidFill>
                <a:schemeClr val="bg1"/>
              </a:solidFill>
            </a:endParaRPr>
          </a:p>
        </p:txBody>
      </p:sp>
      <p:sp>
        <p:nvSpPr>
          <p:cNvPr id="18" name="正方形/長方形 17"/>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ＭＳ Ｐゴシック" pitchFamily="50" charset="-128"/>
                <a:ea typeface="ＭＳ Ｐゴシック" pitchFamily="50" charset="-128"/>
              </a:rPr>
              <a:t>水環境中</a:t>
            </a:r>
            <a:r>
              <a:rPr lang="ja-JP" altLang="en-US" sz="2800" b="1" dirty="0" smtClean="0">
                <a:latin typeface="ＭＳ Ｐゴシック" pitchFamily="50" charset="-128"/>
                <a:ea typeface="ＭＳ Ｐゴシック" pitchFamily="50" charset="-128"/>
              </a:rPr>
              <a:t>における</a:t>
            </a:r>
            <a:r>
              <a:rPr lang="en-US" altLang="ja-JP" sz="2800" b="1" dirty="0" smtClean="0">
                <a:latin typeface="ＭＳ Ｐゴシック" pitchFamily="50" charset="-128"/>
                <a:ea typeface="ＭＳ Ｐゴシック" pitchFamily="50" charset="-128"/>
              </a:rPr>
              <a:t>LAS</a:t>
            </a:r>
            <a:r>
              <a:rPr lang="ja-JP" altLang="en-US" sz="2800" b="1" dirty="0" smtClean="0">
                <a:latin typeface="ＭＳ Ｐゴシック" pitchFamily="50" charset="-128"/>
                <a:ea typeface="ＭＳ Ｐゴシック" pitchFamily="50" charset="-128"/>
              </a:rPr>
              <a:t>の挙動について</a:t>
            </a:r>
            <a:endParaRPr lang="ja-JP" altLang="en-US" sz="2800" b="1" dirty="0">
              <a:latin typeface="ＭＳ Ｐゴシック" pitchFamily="50" charset="-128"/>
              <a:ea typeface="ＭＳ Ｐゴシック" pitchFamily="50" charset="-128"/>
            </a:endParaRPr>
          </a:p>
        </p:txBody>
      </p:sp>
      <p:sp>
        <p:nvSpPr>
          <p:cNvPr id="14" name="テキスト ボックス 13"/>
          <p:cNvSpPr txBox="1"/>
          <p:nvPr/>
        </p:nvSpPr>
        <p:spPr>
          <a:xfrm>
            <a:off x="1115616" y="5877272"/>
            <a:ext cx="7216258" cy="369332"/>
          </a:xfrm>
          <a:prstGeom prst="rect">
            <a:avLst/>
          </a:prstGeom>
          <a:noFill/>
        </p:spPr>
        <p:txBody>
          <a:bodyPr wrap="square" rtlCol="0">
            <a:spAutoFit/>
          </a:bodyPr>
          <a:lstStyle/>
          <a:p>
            <a:r>
              <a:rPr lang="ja-JP" altLang="en-US" dirty="0" smtClean="0">
                <a:ea typeface="ＤＦ平成ゴシック体W5" pitchFamily="1" charset="-128"/>
              </a:rPr>
              <a:t>河川</a:t>
            </a:r>
            <a:r>
              <a:rPr lang="ja-JP" altLang="en-US" dirty="0">
                <a:ea typeface="ＤＦ平成ゴシック体W5" pitchFamily="1" charset="-128"/>
              </a:rPr>
              <a:t>等に直接排出</a:t>
            </a:r>
            <a:r>
              <a:rPr lang="ja-JP" altLang="en-US" dirty="0" smtClean="0">
                <a:ea typeface="ＤＦ平成ゴシック体W5" pitchFamily="1" charset="-128"/>
              </a:rPr>
              <a:t>された</a:t>
            </a:r>
            <a:r>
              <a:rPr lang="en-US" altLang="ja-JP" b="1" dirty="0" smtClean="0">
                <a:solidFill>
                  <a:srgbClr val="008000"/>
                </a:solidFill>
                <a:ea typeface="ＤＦ平成ゴシック体W5" pitchFamily="1" charset="-128"/>
              </a:rPr>
              <a:t>LAS</a:t>
            </a:r>
            <a:r>
              <a:rPr lang="ja-JP" altLang="en-US" dirty="0" smtClean="0">
                <a:ea typeface="ＤＦ平成ゴシック体W5" pitchFamily="1" charset="-128"/>
              </a:rPr>
              <a:t>は</a:t>
            </a:r>
            <a:r>
              <a:rPr lang="ja-JP" altLang="en-US" dirty="0">
                <a:ea typeface="ＤＦ平成ゴシック体W5" pitchFamily="1" charset="-128"/>
              </a:rPr>
              <a:t>環境中で分解</a:t>
            </a:r>
            <a:r>
              <a:rPr lang="ja-JP" altLang="en-US" dirty="0" smtClean="0">
                <a:ea typeface="ＤＦ平成ゴシック体W5" pitchFamily="1" charset="-128"/>
              </a:rPr>
              <a:t>される</a:t>
            </a:r>
            <a:endParaRPr lang="en-US" altLang="ja-JP" dirty="0">
              <a:ea typeface="ＤＦ平成ゴシック体W5" pitchFamily="1" charset="-128"/>
            </a:endParaRPr>
          </a:p>
        </p:txBody>
      </p:sp>
      <p:sp>
        <p:nvSpPr>
          <p:cNvPr id="15" name="スライド番号プレースホルダー 13"/>
          <p:cNvSpPr>
            <a:spLocks noGrp="1"/>
          </p:cNvSpPr>
          <p:nvPr>
            <p:ph type="sldNum" sz="quarter" idx="12"/>
          </p:nvPr>
        </p:nvSpPr>
        <p:spPr>
          <a:xfrm>
            <a:off x="3419872" y="6609507"/>
            <a:ext cx="2133600" cy="248493"/>
          </a:xfrm>
        </p:spPr>
        <p:txBody>
          <a:bodyPr>
            <a:noAutofit/>
          </a:bodyPr>
          <a:lstStyle/>
          <a:p>
            <a:fld id="{87AB83F8-17F7-47AB-9D98-E785A5029EE3}" type="slidenum">
              <a:rPr kumimoji="1" lang="ja-JP" altLang="en-US" smtClean="0"/>
              <a:pPr/>
              <a:t>4</a:t>
            </a:fld>
            <a:endParaRPr kumimoji="1" lang="ja-JP" altLang="en-US" dirty="0"/>
          </a:p>
        </p:txBody>
      </p:sp>
    </p:spTree>
    <p:extLst>
      <p:ext uri="{BB962C8B-B14F-4D97-AF65-F5344CB8AC3E}">
        <p14:creationId xmlns="" xmlns:p14="http://schemas.microsoft.com/office/powerpoint/2010/main" val="125267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17" grpId="0" animBg="1"/>
      <p:bldP spid="24" grpId="0" animBg="1"/>
      <p:bldP spid="25" grpId="0"/>
      <p:bldP spid="26" grpId="0" animBg="1"/>
      <p:bldP spid="27" grpId="0"/>
      <p:bldP spid="28" grpId="0" animBg="1"/>
      <p:bldP spid="2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111\Desktop\図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4000" y="648000"/>
            <a:ext cx="7452067" cy="55800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5" name="正方形/長方形 4"/>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ＭＳ Ｐゴシック" pitchFamily="50" charset="-128"/>
                <a:ea typeface="ＭＳ Ｐゴシック" pitchFamily="50" charset="-128"/>
              </a:rPr>
              <a:t>福岡市内の水処理センター</a:t>
            </a:r>
            <a:r>
              <a:rPr lang="en-US" altLang="ja-JP" sz="2800" b="1" dirty="0" smtClean="0">
                <a:latin typeface="ＭＳ Ｐゴシック" pitchFamily="50" charset="-128"/>
                <a:ea typeface="ＭＳ Ｐゴシック" pitchFamily="50" charset="-128"/>
              </a:rPr>
              <a:t>(</a:t>
            </a:r>
            <a:r>
              <a:rPr lang="ja-JP" altLang="en-US" sz="2800" b="1" dirty="0" smtClean="0">
                <a:latin typeface="ＭＳ Ｐゴシック" pitchFamily="50" charset="-128"/>
                <a:ea typeface="ＭＳ Ｐゴシック" pitchFamily="50" charset="-128"/>
              </a:rPr>
              <a:t>下水処理場</a:t>
            </a:r>
            <a:r>
              <a:rPr lang="en-US" altLang="ja-JP" sz="2800" b="1" dirty="0" smtClean="0">
                <a:latin typeface="ＭＳ Ｐゴシック" pitchFamily="50" charset="-128"/>
                <a:ea typeface="ＭＳ Ｐゴシック" pitchFamily="50" charset="-128"/>
              </a:rPr>
              <a:t>)</a:t>
            </a:r>
            <a:endParaRPr lang="ja-JP" altLang="en-US" sz="2800" b="1" dirty="0">
              <a:latin typeface="ＭＳ Ｐゴシック" pitchFamily="50" charset="-128"/>
              <a:ea typeface="ＭＳ Ｐゴシック" pitchFamily="50" charset="-128"/>
            </a:endParaRPr>
          </a:p>
        </p:txBody>
      </p:sp>
      <p:sp>
        <p:nvSpPr>
          <p:cNvPr id="8" name="Text Box 6"/>
          <p:cNvSpPr txBox="1">
            <a:spLocks noChangeArrowheads="1"/>
          </p:cNvSpPr>
          <p:nvPr/>
        </p:nvSpPr>
        <p:spPr bwMode="auto">
          <a:xfrm>
            <a:off x="827584" y="6237312"/>
            <a:ext cx="64171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t>市内に下水処理施設のうち，河川に放流するのは３か所である。</a:t>
            </a:r>
            <a:endParaRPr lang="ja-JP" altLang="en-US" dirty="0"/>
          </a:p>
        </p:txBody>
      </p:sp>
      <p:sp>
        <p:nvSpPr>
          <p:cNvPr id="10" name="円/楕円 9"/>
          <p:cNvSpPr>
            <a:spLocks noChangeAspect="1"/>
          </p:cNvSpPr>
          <p:nvPr/>
        </p:nvSpPr>
        <p:spPr>
          <a:xfrm>
            <a:off x="6192000" y="3880800"/>
            <a:ext cx="126000" cy="1260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a:spLocks noChangeAspect="1"/>
          </p:cNvSpPr>
          <p:nvPr/>
        </p:nvSpPr>
        <p:spPr>
          <a:xfrm>
            <a:off x="5824800" y="3312000"/>
            <a:ext cx="126000" cy="1260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a:spLocks noChangeAspect="1"/>
          </p:cNvSpPr>
          <p:nvPr/>
        </p:nvSpPr>
        <p:spPr>
          <a:xfrm>
            <a:off x="6696000" y="1124744"/>
            <a:ext cx="126000" cy="1260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 判断 12"/>
          <p:cNvSpPr/>
          <p:nvPr/>
        </p:nvSpPr>
        <p:spPr>
          <a:xfrm>
            <a:off x="1979712" y="3429000"/>
            <a:ext cx="144000" cy="180000"/>
          </a:xfrm>
          <a:prstGeom prst="flowChartDecision">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 判断 14"/>
          <p:cNvSpPr/>
          <p:nvPr/>
        </p:nvSpPr>
        <p:spPr>
          <a:xfrm>
            <a:off x="6840000" y="3915072"/>
            <a:ext cx="144000" cy="180000"/>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 判断 15"/>
          <p:cNvSpPr/>
          <p:nvPr/>
        </p:nvSpPr>
        <p:spPr>
          <a:xfrm>
            <a:off x="6634800" y="2304000"/>
            <a:ext cx="144000" cy="180000"/>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13"/>
          <p:cNvSpPr>
            <a:spLocks noGrp="1"/>
          </p:cNvSpPr>
          <p:nvPr>
            <p:ph type="sldNum" sz="quarter" idx="12"/>
          </p:nvPr>
        </p:nvSpPr>
        <p:spPr>
          <a:xfrm>
            <a:off x="3419872" y="6609507"/>
            <a:ext cx="2133600" cy="248493"/>
          </a:xfrm>
        </p:spPr>
        <p:txBody>
          <a:bodyPr>
            <a:noAutofit/>
          </a:bodyPr>
          <a:lstStyle/>
          <a:p>
            <a:fld id="{87AB83F8-17F7-47AB-9D98-E785A5029EE3}" type="slidenum">
              <a:rPr kumimoji="1" lang="ja-JP" altLang="en-US" smtClean="0"/>
              <a:pPr/>
              <a:t>5</a:t>
            </a:fld>
            <a:endParaRPr kumimoji="1" lang="ja-JP" altLang="en-US" dirty="0"/>
          </a:p>
        </p:txBody>
      </p:sp>
    </p:spTree>
    <p:extLst>
      <p:ext uri="{BB962C8B-B14F-4D97-AF65-F5344CB8AC3E}">
        <p14:creationId xmlns="" xmlns:p14="http://schemas.microsoft.com/office/powerpoint/2010/main" val="3130580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p:cBhvr>
                                        <p:cTn id="6" dur="500" fill="hold"/>
                                        <p:tgtEl>
                                          <p:spTgt spid="15"/>
                                        </p:tgtEl>
                                        <p:attrNameLst>
                                          <p:attrName>fillcolor</p:attrName>
                                        </p:attrNameLst>
                                      </p:cBhvr>
                                      <p:to>
                                        <a:schemeClr val="hlink"/>
                                      </p:to>
                                    </p:animClr>
                                    <p:set>
                                      <p:cBhvr>
                                        <p:cTn id="7" dur="500" fill="hold"/>
                                        <p:tgtEl>
                                          <p:spTgt spid="15"/>
                                        </p:tgtEl>
                                        <p:attrNameLst>
                                          <p:attrName>fill.type</p:attrName>
                                        </p:attrNameLst>
                                      </p:cBhvr>
                                      <p:to>
                                        <p:strVal val="solid"/>
                                      </p:to>
                                    </p:set>
                                    <p:set>
                                      <p:cBhvr>
                                        <p:cTn id="8" dur="500" fill="hold"/>
                                        <p:tgtEl>
                                          <p:spTgt spid="15"/>
                                        </p:tgtEl>
                                        <p:attrNameLst>
                                          <p:attrName>fill.on</p:attrName>
                                        </p:attrNameLst>
                                      </p:cBhvr>
                                      <p:to>
                                        <p:strVal val="true"/>
                                      </p:to>
                                    </p:set>
                                  </p:childTnLst>
                                </p:cTn>
                              </p:par>
                              <p:par>
                                <p:cTn id="9" presetID="1" presetClass="emph" presetSubtype="2" fill="hold" grpId="0" nodeType="withEffect">
                                  <p:stCondLst>
                                    <p:cond delay="0"/>
                                  </p:stCondLst>
                                  <p:childTnLst>
                                    <p:animClr clrSpc="rgb">
                                      <p:cBhvr>
                                        <p:cTn id="10" dur="500" fill="hold"/>
                                        <p:tgtEl>
                                          <p:spTgt spid="16"/>
                                        </p:tgtEl>
                                        <p:attrNameLst>
                                          <p:attrName>fillcolor</p:attrName>
                                        </p:attrNameLst>
                                      </p:cBhvr>
                                      <p:to>
                                        <a:schemeClr val="hlink"/>
                                      </p:to>
                                    </p:animClr>
                                    <p:set>
                                      <p:cBhvr>
                                        <p:cTn id="11" dur="500" fill="hold"/>
                                        <p:tgtEl>
                                          <p:spTgt spid="16"/>
                                        </p:tgtEl>
                                        <p:attrNameLst>
                                          <p:attrName>fill.type</p:attrName>
                                        </p:attrNameLst>
                                      </p:cBhvr>
                                      <p:to>
                                        <p:strVal val="solid"/>
                                      </p:to>
                                    </p:set>
                                    <p:set>
                                      <p:cBhvr>
                                        <p:cTn id="12" dur="500" fill="hold"/>
                                        <p:tgtEl>
                                          <p:spTgt spid="16"/>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円/楕円 12"/>
          <p:cNvSpPr/>
          <p:nvPr/>
        </p:nvSpPr>
        <p:spPr>
          <a:xfrm>
            <a:off x="179512" y="980728"/>
            <a:ext cx="2232248" cy="504056"/>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347322" y="1054054"/>
            <a:ext cx="1662635" cy="369332"/>
          </a:xfrm>
          <a:prstGeom prst="rect">
            <a:avLst/>
          </a:prstGeom>
          <a:noFill/>
        </p:spPr>
        <p:txBody>
          <a:bodyPr wrap="none" rtlCol="0">
            <a:spAutoFit/>
          </a:bodyPr>
          <a:lstStyle/>
          <a:p>
            <a:r>
              <a:rPr lang="ja-JP" altLang="en-US" b="1" dirty="0" smtClean="0">
                <a:solidFill>
                  <a:schemeClr val="bg1"/>
                </a:solidFill>
              </a:rPr>
              <a:t>試料水</a:t>
            </a:r>
            <a:r>
              <a:rPr lang="en-US" altLang="ja-JP" b="1" dirty="0" smtClean="0">
                <a:solidFill>
                  <a:schemeClr val="bg1"/>
                </a:solidFill>
              </a:rPr>
              <a:t>(600mL)</a:t>
            </a:r>
          </a:p>
        </p:txBody>
      </p:sp>
      <p:sp>
        <p:nvSpPr>
          <p:cNvPr id="6" name="テキスト ボックス 5"/>
          <p:cNvSpPr txBox="1"/>
          <p:nvPr/>
        </p:nvSpPr>
        <p:spPr>
          <a:xfrm>
            <a:off x="1477171" y="3078273"/>
            <a:ext cx="5471094" cy="369332"/>
          </a:xfrm>
          <a:prstGeom prst="rect">
            <a:avLst/>
          </a:prstGeom>
          <a:noFill/>
        </p:spPr>
        <p:txBody>
          <a:bodyPr wrap="square" rtlCol="0">
            <a:spAutoFit/>
          </a:bodyPr>
          <a:lstStyle/>
          <a:p>
            <a:r>
              <a:rPr lang="ja-JP" altLang="en-US" dirty="0" smtClean="0"/>
              <a:t>固相カートリッジ</a:t>
            </a:r>
            <a:r>
              <a:rPr lang="en-US" altLang="ja-JP" dirty="0" smtClean="0"/>
              <a:t>(</a:t>
            </a:r>
            <a:r>
              <a:rPr lang="en-US" altLang="ja-JP" dirty="0" err="1" smtClean="0"/>
              <a:t>Inertsep</a:t>
            </a:r>
            <a:r>
              <a:rPr lang="en-US" altLang="ja-JP" dirty="0" smtClean="0"/>
              <a:t> </a:t>
            </a:r>
            <a:r>
              <a:rPr lang="en-US" altLang="ja-JP" dirty="0" err="1" smtClean="0"/>
              <a:t>SlimJ</a:t>
            </a:r>
            <a:r>
              <a:rPr lang="ja-JP" altLang="en-US" dirty="0" smtClean="0"/>
              <a:t> </a:t>
            </a:r>
            <a:r>
              <a:rPr lang="en-US" altLang="ja-JP" dirty="0" smtClean="0"/>
              <a:t>C18-ENV)</a:t>
            </a:r>
            <a:r>
              <a:rPr lang="ja-JP" altLang="en-US" dirty="0" smtClean="0"/>
              <a:t>に通水</a:t>
            </a:r>
            <a:endParaRPr lang="en-US" altLang="ja-JP" dirty="0" smtClean="0"/>
          </a:p>
        </p:txBody>
      </p:sp>
      <p:sp>
        <p:nvSpPr>
          <p:cNvPr id="7" name="テキスト ボックス 6"/>
          <p:cNvSpPr txBox="1"/>
          <p:nvPr/>
        </p:nvSpPr>
        <p:spPr>
          <a:xfrm>
            <a:off x="1477171" y="3682743"/>
            <a:ext cx="3166251" cy="369332"/>
          </a:xfrm>
          <a:prstGeom prst="rect">
            <a:avLst/>
          </a:prstGeom>
          <a:noFill/>
        </p:spPr>
        <p:txBody>
          <a:bodyPr wrap="none" rtlCol="0">
            <a:spAutoFit/>
          </a:bodyPr>
          <a:lstStyle/>
          <a:p>
            <a:r>
              <a:rPr lang="ja-JP" altLang="en-US" dirty="0" smtClean="0"/>
              <a:t>窒素吹付けによる固相の乾燥</a:t>
            </a:r>
            <a:endParaRPr lang="en-US" altLang="ja-JP" dirty="0" smtClean="0"/>
          </a:p>
        </p:txBody>
      </p:sp>
      <p:sp>
        <p:nvSpPr>
          <p:cNvPr id="8" name="テキスト ボックス 7"/>
          <p:cNvSpPr txBox="1"/>
          <p:nvPr/>
        </p:nvSpPr>
        <p:spPr>
          <a:xfrm>
            <a:off x="1477171" y="4287213"/>
            <a:ext cx="1813317" cy="369332"/>
          </a:xfrm>
          <a:prstGeom prst="rect">
            <a:avLst/>
          </a:prstGeom>
          <a:noFill/>
        </p:spPr>
        <p:txBody>
          <a:bodyPr wrap="none" rtlCol="0">
            <a:spAutoFit/>
          </a:bodyPr>
          <a:lstStyle/>
          <a:p>
            <a:r>
              <a:rPr lang="ja-JP" altLang="en-US" dirty="0" smtClean="0"/>
              <a:t>メタノールで溶出</a:t>
            </a:r>
            <a:endParaRPr lang="en-US" altLang="ja-JP" dirty="0" smtClean="0"/>
          </a:p>
        </p:txBody>
      </p:sp>
      <p:sp>
        <p:nvSpPr>
          <p:cNvPr id="9" name="テキスト ボックス 8"/>
          <p:cNvSpPr txBox="1"/>
          <p:nvPr/>
        </p:nvSpPr>
        <p:spPr>
          <a:xfrm>
            <a:off x="1477171" y="4891684"/>
            <a:ext cx="3805850" cy="369332"/>
          </a:xfrm>
          <a:prstGeom prst="rect">
            <a:avLst/>
          </a:prstGeom>
          <a:noFill/>
        </p:spPr>
        <p:txBody>
          <a:bodyPr wrap="none" rtlCol="0">
            <a:spAutoFit/>
          </a:bodyPr>
          <a:lstStyle/>
          <a:p>
            <a:r>
              <a:rPr lang="ja-JP" altLang="en-US" dirty="0" smtClean="0"/>
              <a:t>窒素吹付けにより濃縮し</a:t>
            </a:r>
            <a:r>
              <a:rPr lang="en-US" altLang="ja-JP" dirty="0" smtClean="0"/>
              <a:t>0.5mL</a:t>
            </a:r>
            <a:r>
              <a:rPr lang="ja-JP" altLang="en-US" dirty="0" smtClean="0"/>
              <a:t>に定容</a:t>
            </a:r>
            <a:endParaRPr lang="en-US" altLang="ja-JP" dirty="0" smtClean="0"/>
          </a:p>
        </p:txBody>
      </p:sp>
      <p:sp>
        <p:nvSpPr>
          <p:cNvPr id="11" name="テキスト ボックス 10"/>
          <p:cNvSpPr txBox="1"/>
          <p:nvPr/>
        </p:nvSpPr>
        <p:spPr>
          <a:xfrm>
            <a:off x="1477171" y="2473803"/>
            <a:ext cx="2913683" cy="369332"/>
          </a:xfrm>
          <a:prstGeom prst="rect">
            <a:avLst/>
          </a:prstGeom>
          <a:noFill/>
        </p:spPr>
        <p:txBody>
          <a:bodyPr wrap="none" rtlCol="0">
            <a:spAutoFit/>
          </a:bodyPr>
          <a:lstStyle/>
          <a:p>
            <a:r>
              <a:rPr lang="ja-JP" altLang="en-US" dirty="0" smtClean="0"/>
              <a:t>ガラス繊維</a:t>
            </a:r>
            <a:r>
              <a:rPr lang="ja-JP" altLang="en-US" dirty="0" err="1" smtClean="0"/>
              <a:t>ろ</a:t>
            </a:r>
            <a:r>
              <a:rPr lang="ja-JP" altLang="en-US" dirty="0" smtClean="0"/>
              <a:t>紙</a:t>
            </a:r>
            <a:r>
              <a:rPr lang="en-US" altLang="ja-JP" dirty="0" smtClean="0"/>
              <a:t>(GF/C)</a:t>
            </a:r>
            <a:r>
              <a:rPr lang="ja-JP" altLang="en-US" dirty="0" smtClean="0"/>
              <a:t>でろ過</a:t>
            </a:r>
            <a:endParaRPr lang="en-US" altLang="ja-JP" dirty="0" smtClean="0"/>
          </a:p>
        </p:txBody>
      </p:sp>
      <p:sp>
        <p:nvSpPr>
          <p:cNvPr id="12" name="テキスト ボックス 11"/>
          <p:cNvSpPr txBox="1"/>
          <p:nvPr/>
        </p:nvSpPr>
        <p:spPr>
          <a:xfrm>
            <a:off x="1477171" y="1869333"/>
            <a:ext cx="4116833" cy="369332"/>
          </a:xfrm>
          <a:prstGeom prst="rect">
            <a:avLst/>
          </a:prstGeom>
          <a:noFill/>
        </p:spPr>
        <p:txBody>
          <a:bodyPr wrap="none" rtlCol="0">
            <a:spAutoFit/>
          </a:bodyPr>
          <a:lstStyle/>
          <a:p>
            <a:r>
              <a:rPr lang="ja-JP" altLang="en-US" dirty="0" smtClean="0"/>
              <a:t>サロゲートとして</a:t>
            </a:r>
            <a:r>
              <a:rPr lang="en-US" altLang="ja-JP" dirty="0" smtClean="0"/>
              <a:t>C8-LAS</a:t>
            </a:r>
            <a:r>
              <a:rPr lang="ja-JP" altLang="en-US" dirty="0" smtClean="0"/>
              <a:t>溶液を</a:t>
            </a:r>
            <a:r>
              <a:rPr lang="en-US" altLang="ja-JP" dirty="0" smtClean="0"/>
              <a:t>150ng</a:t>
            </a:r>
            <a:r>
              <a:rPr lang="ja-JP" altLang="en-US" dirty="0" smtClean="0"/>
              <a:t>添加</a:t>
            </a:r>
            <a:endParaRPr lang="en-US" altLang="ja-JP" dirty="0" smtClean="0"/>
          </a:p>
        </p:txBody>
      </p:sp>
      <p:cxnSp>
        <p:nvCxnSpPr>
          <p:cNvPr id="15" name="直線矢印コネクタ 14"/>
          <p:cNvCxnSpPr/>
          <p:nvPr/>
        </p:nvCxnSpPr>
        <p:spPr>
          <a:xfrm>
            <a:off x="1187624" y="1495394"/>
            <a:ext cx="0" cy="4165854"/>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67544" y="5661248"/>
            <a:ext cx="2212792" cy="400110"/>
          </a:xfrm>
          <a:prstGeom prst="rect">
            <a:avLst/>
          </a:prstGeom>
          <a:noFill/>
        </p:spPr>
        <p:txBody>
          <a:bodyPr wrap="square" rtlCol="0">
            <a:spAutoFit/>
          </a:bodyPr>
          <a:lstStyle/>
          <a:p>
            <a:r>
              <a:rPr kumimoji="1" lang="en-US" altLang="ja-JP" sz="2000" b="1" dirty="0" smtClean="0">
                <a:solidFill>
                  <a:srgbClr val="FF3300"/>
                </a:solidFill>
              </a:rPr>
              <a:t>LC/MS/MS</a:t>
            </a:r>
            <a:r>
              <a:rPr kumimoji="1" lang="ja-JP" altLang="en-US" sz="2000" b="1" dirty="0" smtClean="0">
                <a:solidFill>
                  <a:srgbClr val="FF3300"/>
                </a:solidFill>
              </a:rPr>
              <a:t>測定</a:t>
            </a:r>
            <a:endParaRPr kumimoji="1" lang="ja-JP" altLang="en-US" sz="2000" b="1" dirty="0">
              <a:solidFill>
                <a:srgbClr val="FF3300"/>
              </a:solidFill>
            </a:endParaRPr>
          </a:p>
        </p:txBody>
      </p:sp>
      <p:cxnSp>
        <p:nvCxnSpPr>
          <p:cNvPr id="19" name="直線コネクタ 18"/>
          <p:cNvCxnSpPr/>
          <p:nvPr/>
        </p:nvCxnSpPr>
        <p:spPr>
          <a:xfrm>
            <a:off x="1190237" y="2052781"/>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190237" y="2655242"/>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190237" y="3257703"/>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190237" y="3860164"/>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190237" y="4462625"/>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190237" y="5065088"/>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ＭＳ Ｐゴシック" pitchFamily="50" charset="-128"/>
                <a:ea typeface="ＭＳ Ｐゴシック" pitchFamily="50" charset="-128"/>
              </a:rPr>
              <a:t>分析法について　①前処理</a:t>
            </a:r>
            <a:endParaRPr lang="ja-JP" altLang="en-US" sz="2800" b="1" dirty="0">
              <a:latin typeface="ＭＳ Ｐゴシック" pitchFamily="50" charset="-128"/>
              <a:ea typeface="ＭＳ Ｐゴシック" pitchFamily="50" charset="-128"/>
            </a:endParaRPr>
          </a:p>
        </p:txBody>
      </p:sp>
      <p:sp>
        <p:nvSpPr>
          <p:cNvPr id="20" name="スライド番号プレースホルダー 13"/>
          <p:cNvSpPr>
            <a:spLocks noGrp="1"/>
          </p:cNvSpPr>
          <p:nvPr>
            <p:ph type="sldNum" sz="quarter" idx="12"/>
          </p:nvPr>
        </p:nvSpPr>
        <p:spPr>
          <a:xfrm>
            <a:off x="3419872" y="6609507"/>
            <a:ext cx="2133600" cy="248493"/>
          </a:xfrm>
        </p:spPr>
        <p:txBody>
          <a:bodyPr>
            <a:noAutofit/>
          </a:bodyPr>
          <a:lstStyle/>
          <a:p>
            <a:fld id="{87AB83F8-17F7-47AB-9D98-E785A5029EE3}" type="slidenum">
              <a:rPr kumimoji="1" lang="ja-JP" altLang="en-US" smtClean="0"/>
              <a:pPr/>
              <a:t>6</a:t>
            </a:fld>
            <a:endParaRPr kumimoji="1" lang="ja-JP" altLang="en-US" dirty="0"/>
          </a:p>
        </p:txBody>
      </p:sp>
    </p:spTree>
    <p:extLst>
      <p:ext uri="{BB962C8B-B14F-4D97-AF65-F5344CB8AC3E}">
        <p14:creationId xmlns:p14="http://schemas.microsoft.com/office/powerpoint/2010/main" xmlns="" val="1448633131"/>
      </p:ext>
    </p:extLst>
  </p:cSld>
  <p:clrMapOvr>
    <a:masterClrMapping/>
  </p:clrMapOvr>
  <mc:AlternateContent xmlns:mc="http://schemas.openxmlformats.org/markup-compatibility/2006">
    <mc:Choice xmlns:p14="http://schemas.microsoft.com/office/powerpoint/2010/main" xmlns="" Requires="p14">
      <p:transition spd="slow" p14:dur="2000" advTm="3346"/>
    </mc:Choice>
    <mc:Fallback>
      <p:transition spd="slow" advTm="334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t>分析法について　②</a:t>
            </a:r>
            <a:r>
              <a:rPr lang="ja-JP" altLang="en-US" sz="2800" b="1" dirty="0"/>
              <a:t>測定</a:t>
            </a:r>
            <a:r>
              <a:rPr lang="ja-JP" altLang="en-US" sz="2800" b="1" dirty="0" smtClean="0"/>
              <a:t>条件</a:t>
            </a:r>
            <a:endParaRPr lang="ja-JP" altLang="en-US" sz="2800" b="1" dirty="0"/>
          </a:p>
        </p:txBody>
      </p:sp>
      <p:pic>
        <p:nvPicPr>
          <p:cNvPr id="9222" name="Picture 6" descr="使用分析装置 イメージ画像"/>
          <p:cNvPicPr>
            <a:picLocks noChangeAspect="1" noChangeArrowheads="1"/>
          </p:cNvPicPr>
          <p:nvPr/>
        </p:nvPicPr>
        <p:blipFill>
          <a:blip r:embed="rId2" cstate="print"/>
          <a:srcRect/>
          <a:stretch>
            <a:fillRect/>
          </a:stretch>
        </p:blipFill>
        <p:spPr bwMode="auto">
          <a:xfrm>
            <a:off x="5796136" y="584514"/>
            <a:ext cx="3168352" cy="2675499"/>
          </a:xfrm>
          <a:prstGeom prst="rect">
            <a:avLst/>
          </a:prstGeom>
          <a:noFill/>
        </p:spPr>
      </p:pic>
      <p:sp>
        <p:nvSpPr>
          <p:cNvPr id="9" name="Text Box 22"/>
          <p:cNvSpPr txBox="1">
            <a:spLocks noChangeArrowheads="1"/>
          </p:cNvSpPr>
          <p:nvPr/>
        </p:nvSpPr>
        <p:spPr bwMode="auto">
          <a:xfrm>
            <a:off x="22599" y="1053083"/>
            <a:ext cx="1350113" cy="371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ct val="110000"/>
              </a:lnSpc>
            </a:pPr>
            <a:r>
              <a:rPr lang="en-US" altLang="ja-JP" dirty="0" smtClean="0"/>
              <a:t>LC</a:t>
            </a:r>
            <a:r>
              <a:rPr lang="ja-JP" altLang="en-US" dirty="0" smtClean="0"/>
              <a:t>部</a:t>
            </a:r>
            <a:endParaRPr lang="en-US" altLang="ja-JP" dirty="0" smtClean="0"/>
          </a:p>
          <a:p>
            <a:pPr algn="r" eaLnBrk="1" hangingPunct="1">
              <a:lnSpc>
                <a:spcPct val="110000"/>
              </a:lnSpc>
            </a:pPr>
            <a:r>
              <a:rPr lang="en-US" altLang="ja-JP" dirty="0"/>
              <a:t>MS/MS</a:t>
            </a:r>
            <a:r>
              <a:rPr lang="ja-JP" altLang="en-US" dirty="0" smtClean="0"/>
              <a:t>部</a:t>
            </a:r>
          </a:p>
          <a:p>
            <a:pPr algn="r" eaLnBrk="1" hangingPunct="1">
              <a:lnSpc>
                <a:spcPct val="110000"/>
              </a:lnSpc>
            </a:pPr>
            <a:r>
              <a:rPr lang="ja-JP" altLang="en-US" dirty="0" smtClean="0"/>
              <a:t>カラム</a:t>
            </a:r>
            <a:endParaRPr lang="ja-JP" altLang="en-US" dirty="0"/>
          </a:p>
          <a:p>
            <a:pPr algn="r" eaLnBrk="1" hangingPunct="1">
              <a:lnSpc>
                <a:spcPct val="110000"/>
              </a:lnSpc>
            </a:pPr>
            <a:endParaRPr lang="ja-JP" altLang="en-US" dirty="0"/>
          </a:p>
          <a:p>
            <a:pPr algn="r" eaLnBrk="1" hangingPunct="1">
              <a:lnSpc>
                <a:spcPct val="110000"/>
              </a:lnSpc>
            </a:pPr>
            <a:r>
              <a:rPr lang="ja-JP" altLang="en-US" dirty="0" smtClean="0"/>
              <a:t>移動相</a:t>
            </a:r>
            <a:endParaRPr lang="en-US" altLang="ja-JP" dirty="0" smtClean="0"/>
          </a:p>
          <a:p>
            <a:pPr algn="r" eaLnBrk="1" hangingPunct="1">
              <a:lnSpc>
                <a:spcPct val="110000"/>
              </a:lnSpc>
            </a:pPr>
            <a:endParaRPr lang="en-US" altLang="ja-JP" dirty="0" smtClean="0"/>
          </a:p>
          <a:p>
            <a:pPr algn="r" eaLnBrk="1" hangingPunct="1">
              <a:lnSpc>
                <a:spcPct val="110000"/>
              </a:lnSpc>
            </a:pPr>
            <a:r>
              <a:rPr lang="ja-JP" altLang="en-US" dirty="0" smtClean="0"/>
              <a:t>グラジエント</a:t>
            </a:r>
            <a:endParaRPr lang="en-US" altLang="ja-JP" dirty="0" smtClean="0"/>
          </a:p>
          <a:p>
            <a:pPr algn="r" eaLnBrk="1" hangingPunct="1">
              <a:lnSpc>
                <a:spcPct val="110000"/>
              </a:lnSpc>
            </a:pPr>
            <a:r>
              <a:rPr lang="ja-JP" altLang="en-US" dirty="0" smtClean="0"/>
              <a:t>流速</a:t>
            </a:r>
            <a:endParaRPr lang="en-US" altLang="ja-JP" dirty="0" smtClean="0"/>
          </a:p>
          <a:p>
            <a:pPr algn="r" eaLnBrk="1" hangingPunct="1">
              <a:lnSpc>
                <a:spcPct val="110000"/>
              </a:lnSpc>
            </a:pPr>
            <a:r>
              <a:rPr lang="ja-JP" altLang="en-US" dirty="0" smtClean="0"/>
              <a:t>注入量</a:t>
            </a:r>
            <a:endParaRPr lang="en-US" altLang="ja-JP" dirty="0" smtClean="0"/>
          </a:p>
          <a:p>
            <a:pPr algn="r" eaLnBrk="1" hangingPunct="1">
              <a:lnSpc>
                <a:spcPct val="110000"/>
              </a:lnSpc>
            </a:pPr>
            <a:r>
              <a:rPr lang="ja-JP" altLang="en-US" dirty="0" smtClean="0"/>
              <a:t>イオン化法</a:t>
            </a:r>
            <a:endParaRPr lang="en-US" altLang="ja-JP" dirty="0" smtClean="0"/>
          </a:p>
          <a:p>
            <a:pPr algn="r" eaLnBrk="1" hangingPunct="1">
              <a:lnSpc>
                <a:spcPct val="110000"/>
              </a:lnSpc>
            </a:pPr>
            <a:endParaRPr lang="ja-JP" altLang="en-US" dirty="0" smtClean="0"/>
          </a:p>
          <a:p>
            <a:pPr algn="r" eaLnBrk="1" hangingPunct="1">
              <a:lnSpc>
                <a:spcPct val="110000"/>
              </a:lnSpc>
            </a:pPr>
            <a:r>
              <a:rPr lang="en-US" altLang="ja-JP" sz="1600" dirty="0" smtClean="0"/>
              <a:t>MRM(m/z)</a:t>
            </a:r>
          </a:p>
        </p:txBody>
      </p:sp>
      <p:sp>
        <p:nvSpPr>
          <p:cNvPr id="10" name="Text Box 23"/>
          <p:cNvSpPr txBox="1">
            <a:spLocks noChangeArrowheads="1"/>
          </p:cNvSpPr>
          <p:nvPr/>
        </p:nvSpPr>
        <p:spPr bwMode="auto">
          <a:xfrm>
            <a:off x="1396525" y="1049908"/>
            <a:ext cx="3862019" cy="506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ct val="110000"/>
              </a:lnSpc>
            </a:pPr>
            <a:r>
              <a:rPr lang="en-US" altLang="ja-JP" dirty="0"/>
              <a:t>Agilent </a:t>
            </a:r>
            <a:r>
              <a:rPr lang="en-US" altLang="ja-JP" dirty="0" smtClean="0"/>
              <a:t>1200 Series</a:t>
            </a:r>
          </a:p>
          <a:p>
            <a:pPr eaLnBrk="1" hangingPunct="1">
              <a:lnSpc>
                <a:spcPct val="110000"/>
              </a:lnSpc>
            </a:pPr>
            <a:r>
              <a:rPr lang="en-US" altLang="ja-JP" dirty="0"/>
              <a:t>Agilent </a:t>
            </a:r>
            <a:r>
              <a:rPr lang="en-US" altLang="ja-JP" dirty="0" smtClean="0"/>
              <a:t>6410Q</a:t>
            </a:r>
            <a:r>
              <a:rPr lang="ja-JP" altLang="en-US" dirty="0" err="1" smtClean="0">
                <a:latin typeface="Arial Unicode MS" pitchFamily="50" charset="-128"/>
                <a:ea typeface="Arial Unicode MS" pitchFamily="50" charset="-128"/>
                <a:cs typeface="Arial Unicode MS" pitchFamily="50" charset="-128"/>
              </a:rPr>
              <a:t>ｑ</a:t>
            </a:r>
            <a:r>
              <a:rPr lang="en-US" altLang="ja-JP" dirty="0" smtClean="0"/>
              <a:t>Q</a:t>
            </a:r>
          </a:p>
          <a:p>
            <a:pPr eaLnBrk="1" hangingPunct="1">
              <a:lnSpc>
                <a:spcPct val="110000"/>
              </a:lnSpc>
            </a:pPr>
            <a:r>
              <a:rPr lang="en-US" altLang="ja-JP" dirty="0" err="1" smtClean="0"/>
              <a:t>InertSuistain</a:t>
            </a:r>
            <a:r>
              <a:rPr lang="en-US" altLang="ja-JP" dirty="0" smtClean="0"/>
              <a:t> C18 </a:t>
            </a:r>
            <a:endParaRPr lang="en-US" altLang="ja-JP" dirty="0"/>
          </a:p>
          <a:p>
            <a:pPr eaLnBrk="1" hangingPunct="1">
              <a:lnSpc>
                <a:spcPct val="110000"/>
              </a:lnSpc>
            </a:pPr>
            <a:r>
              <a:rPr lang="en-US" altLang="ja-JP" dirty="0" smtClean="0"/>
              <a:t>2.1mm×100mm×3μm</a:t>
            </a:r>
            <a:endParaRPr lang="en-US" altLang="ja-JP" dirty="0"/>
          </a:p>
          <a:p>
            <a:pPr eaLnBrk="1" hangingPunct="1">
              <a:lnSpc>
                <a:spcPct val="110000"/>
              </a:lnSpc>
            </a:pPr>
            <a:r>
              <a:rPr lang="en-US" altLang="ja-JP" dirty="0" smtClean="0"/>
              <a:t>A : 0.1%HCOOH+10mM</a:t>
            </a:r>
            <a:r>
              <a:rPr lang="en-US" altLang="ja-JP" sz="800" dirty="0" smtClean="0"/>
              <a:t> </a:t>
            </a:r>
            <a:r>
              <a:rPr lang="en-US" altLang="ja-JP" dirty="0" smtClean="0"/>
              <a:t>HCOONH</a:t>
            </a:r>
            <a:r>
              <a:rPr lang="en-US" altLang="ja-JP" sz="1200" dirty="0" smtClean="0"/>
              <a:t>4</a:t>
            </a:r>
            <a:endParaRPr lang="en-US" altLang="ja-JP" sz="1200" baseline="30000" dirty="0" smtClean="0"/>
          </a:p>
          <a:p>
            <a:pPr eaLnBrk="1" hangingPunct="1">
              <a:lnSpc>
                <a:spcPct val="110000"/>
              </a:lnSpc>
            </a:pPr>
            <a:r>
              <a:rPr lang="en-US" altLang="ja-JP" dirty="0" smtClean="0"/>
              <a:t>B : CH</a:t>
            </a:r>
            <a:r>
              <a:rPr lang="en-US" altLang="ja-JP" sz="1400" dirty="0" smtClean="0"/>
              <a:t>3</a:t>
            </a:r>
            <a:r>
              <a:rPr lang="en-US" altLang="ja-JP" dirty="0" smtClean="0"/>
              <a:t>CN</a:t>
            </a:r>
            <a:endParaRPr lang="en-US" altLang="ja-JP" dirty="0"/>
          </a:p>
          <a:p>
            <a:pPr eaLnBrk="1" hangingPunct="1">
              <a:lnSpc>
                <a:spcPct val="110000"/>
              </a:lnSpc>
            </a:pPr>
            <a:r>
              <a:rPr lang="en-US" altLang="ja-JP" dirty="0" smtClean="0"/>
              <a:t>B : 50%(4min) - 20min - 80%(1min)</a:t>
            </a:r>
          </a:p>
          <a:p>
            <a:pPr eaLnBrk="1" hangingPunct="1">
              <a:lnSpc>
                <a:spcPct val="110000"/>
              </a:lnSpc>
            </a:pPr>
            <a:r>
              <a:rPr lang="en-US" altLang="ja-JP" dirty="0" smtClean="0"/>
              <a:t>0.2mL/min</a:t>
            </a:r>
            <a:endParaRPr lang="ja-JP" altLang="en-US" dirty="0"/>
          </a:p>
          <a:p>
            <a:pPr eaLnBrk="1" hangingPunct="1">
              <a:lnSpc>
                <a:spcPct val="110000"/>
              </a:lnSpc>
            </a:pPr>
            <a:r>
              <a:rPr lang="en-US" altLang="ja-JP" dirty="0" smtClean="0"/>
              <a:t>10μL</a:t>
            </a:r>
          </a:p>
          <a:p>
            <a:pPr eaLnBrk="1" hangingPunct="1">
              <a:lnSpc>
                <a:spcPct val="110000"/>
              </a:lnSpc>
            </a:pPr>
            <a:r>
              <a:rPr lang="en-US" altLang="ja-JP" dirty="0" smtClean="0"/>
              <a:t>ESI(-)</a:t>
            </a:r>
            <a:endParaRPr lang="en-US" altLang="ja-JP" dirty="0"/>
          </a:p>
          <a:p>
            <a:pPr eaLnBrk="1" hangingPunct="1">
              <a:lnSpc>
                <a:spcPct val="110000"/>
              </a:lnSpc>
            </a:pPr>
            <a:endParaRPr lang="en-US" altLang="ja-JP" dirty="0" smtClean="0"/>
          </a:p>
          <a:p>
            <a:pPr eaLnBrk="1" hangingPunct="1">
              <a:lnSpc>
                <a:spcPct val="110000"/>
              </a:lnSpc>
            </a:pPr>
            <a:r>
              <a:rPr lang="en-US" altLang="ja-JP" sz="1600" dirty="0" smtClean="0"/>
              <a:t>C8-LAS   : 269&gt;170</a:t>
            </a:r>
          </a:p>
          <a:p>
            <a:pPr eaLnBrk="1" hangingPunct="1">
              <a:lnSpc>
                <a:spcPct val="110000"/>
              </a:lnSpc>
            </a:pPr>
            <a:r>
              <a:rPr lang="en-US" altLang="ja-JP" sz="1600" dirty="0" smtClean="0"/>
              <a:t>C10-LAS : 297&gt;183</a:t>
            </a:r>
          </a:p>
          <a:p>
            <a:pPr eaLnBrk="1" hangingPunct="1">
              <a:lnSpc>
                <a:spcPct val="110000"/>
              </a:lnSpc>
            </a:pPr>
            <a:r>
              <a:rPr lang="en-US" altLang="ja-JP" sz="1600" dirty="0" smtClean="0"/>
              <a:t>C11-LAS : 311&gt;183</a:t>
            </a:r>
          </a:p>
          <a:p>
            <a:pPr eaLnBrk="1" hangingPunct="1">
              <a:lnSpc>
                <a:spcPct val="110000"/>
              </a:lnSpc>
            </a:pPr>
            <a:r>
              <a:rPr lang="en-US" altLang="ja-JP" sz="1600" dirty="0" smtClean="0"/>
              <a:t>C12-LAS : 325&gt;183</a:t>
            </a:r>
          </a:p>
          <a:p>
            <a:pPr eaLnBrk="1" hangingPunct="1">
              <a:lnSpc>
                <a:spcPct val="110000"/>
              </a:lnSpc>
            </a:pPr>
            <a:r>
              <a:rPr lang="en-US" altLang="ja-JP" sz="1600" dirty="0" smtClean="0"/>
              <a:t>C13-LAS : 339&gt;183</a:t>
            </a:r>
          </a:p>
          <a:p>
            <a:pPr eaLnBrk="1" hangingPunct="1">
              <a:lnSpc>
                <a:spcPct val="110000"/>
              </a:lnSpc>
            </a:pPr>
            <a:r>
              <a:rPr lang="en-US" altLang="ja-JP" sz="1600" dirty="0" smtClean="0"/>
              <a:t>C14-LAS : 353&gt;183</a:t>
            </a:r>
            <a:endParaRPr lang="en-US" altLang="ja-JP" sz="1600" dirty="0"/>
          </a:p>
        </p:txBody>
      </p:sp>
      <p:sp>
        <p:nvSpPr>
          <p:cNvPr id="11" name="テキスト ボックス 26"/>
          <p:cNvSpPr txBox="1">
            <a:spLocks noChangeArrowheads="1"/>
          </p:cNvSpPr>
          <p:nvPr/>
        </p:nvSpPr>
        <p:spPr bwMode="auto">
          <a:xfrm>
            <a:off x="930530" y="692696"/>
            <a:ext cx="13484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dirty="0" smtClean="0"/>
              <a:t>《</a:t>
            </a:r>
            <a:r>
              <a:rPr lang="ja-JP" altLang="en-US" b="1" dirty="0" smtClean="0"/>
              <a:t>測定条件</a:t>
            </a:r>
            <a:r>
              <a:rPr lang="en-US" altLang="ja-JP" b="1" dirty="0"/>
              <a:t>》</a:t>
            </a:r>
            <a:endParaRPr lang="ja-JP" altLang="en-US" b="1" dirty="0"/>
          </a:p>
        </p:txBody>
      </p:sp>
      <p:sp>
        <p:nvSpPr>
          <p:cNvPr id="2" name="テキスト ボックス 1"/>
          <p:cNvSpPr txBox="1"/>
          <p:nvPr/>
        </p:nvSpPr>
        <p:spPr>
          <a:xfrm>
            <a:off x="6012160" y="2996952"/>
            <a:ext cx="2952328" cy="369332"/>
          </a:xfrm>
          <a:prstGeom prst="rect">
            <a:avLst/>
          </a:prstGeom>
          <a:noFill/>
        </p:spPr>
        <p:txBody>
          <a:bodyPr wrap="square" rtlCol="0">
            <a:spAutoFit/>
          </a:bodyPr>
          <a:lstStyle/>
          <a:p>
            <a:r>
              <a:rPr kumimoji="1" lang="en-US" altLang="ja-JP" dirty="0" smtClean="0"/>
              <a:t>Agilent 1200/6410</a:t>
            </a:r>
            <a:r>
              <a:rPr lang="en-US" altLang="ja-JP" dirty="0" smtClean="0"/>
              <a:t>Q</a:t>
            </a:r>
            <a:r>
              <a:rPr lang="ja-JP" altLang="en-US" dirty="0" err="1" smtClean="0">
                <a:latin typeface="Arial Unicode MS" pitchFamily="50" charset="-128"/>
                <a:ea typeface="Arial Unicode MS" pitchFamily="50" charset="-128"/>
                <a:cs typeface="Arial Unicode MS" pitchFamily="50" charset="-128"/>
              </a:rPr>
              <a:t>ｑ</a:t>
            </a:r>
            <a:r>
              <a:rPr lang="en-US" altLang="ja-JP" dirty="0" smtClean="0"/>
              <a:t>Q</a:t>
            </a:r>
            <a:endParaRPr kumimoji="1" lang="ja-JP" altLang="en-US" dirty="0"/>
          </a:p>
        </p:txBody>
      </p:sp>
      <p:sp>
        <p:nvSpPr>
          <p:cNvPr id="8" name="テキスト ボックス 7"/>
          <p:cNvSpPr txBox="1"/>
          <p:nvPr/>
        </p:nvSpPr>
        <p:spPr>
          <a:xfrm>
            <a:off x="5386262" y="6490332"/>
            <a:ext cx="2198038" cy="369332"/>
          </a:xfrm>
          <a:prstGeom prst="rect">
            <a:avLst/>
          </a:prstGeom>
          <a:noFill/>
        </p:spPr>
        <p:txBody>
          <a:bodyPr wrap="none" rtlCol="0">
            <a:spAutoFit/>
          </a:bodyPr>
          <a:lstStyle/>
          <a:p>
            <a:r>
              <a:rPr kumimoji="1" lang="en-US" altLang="ja-JP" dirty="0" smtClean="0">
                <a:latin typeface="ＭＳ Ｐゴシック" pitchFamily="50" charset="-128"/>
                <a:ea typeface="ＭＳ Ｐゴシック" pitchFamily="50" charset="-128"/>
              </a:rPr>
              <a:t>LAS</a:t>
            </a:r>
            <a:r>
              <a:rPr kumimoji="1" lang="ja-JP" altLang="en-US" dirty="0" smtClean="0">
                <a:latin typeface="ＭＳ Ｐゴシック" pitchFamily="50" charset="-128"/>
                <a:ea typeface="ＭＳ Ｐゴシック" pitchFamily="50" charset="-128"/>
              </a:rPr>
              <a:t>のクロマトグラム</a:t>
            </a:r>
            <a:endParaRPr kumimoji="1" lang="en-US" altLang="ja-JP" dirty="0" smtClean="0">
              <a:latin typeface="ＭＳ Ｐゴシック" pitchFamily="50" charset="-128"/>
              <a:ea typeface="ＭＳ Ｐゴシック" pitchFamily="50" charset="-128"/>
            </a:endParaRPr>
          </a:p>
        </p:txBody>
      </p:sp>
      <p:pic>
        <p:nvPicPr>
          <p:cNvPr id="14" name="Picture 1" descr="SampleChromatogram.0.19.emf"/>
          <p:cNvPicPr>
            <a:picLocks noChangeAspect="1"/>
          </p:cNvPicPr>
          <p:nvPr/>
        </p:nvPicPr>
        <p:blipFill rotWithShape="1">
          <a:blip r:embed="rId3" cstate="print"/>
          <a:srcRect l="-762" t="-3552" r="-2132"/>
          <a:stretch/>
        </p:blipFill>
        <p:spPr>
          <a:xfrm>
            <a:off x="3758514" y="4118207"/>
            <a:ext cx="5379796" cy="2336508"/>
          </a:xfrm>
          <a:prstGeom prst="rect">
            <a:avLst/>
          </a:prstGeom>
        </p:spPr>
      </p:pic>
      <p:sp>
        <p:nvSpPr>
          <p:cNvPr id="3" name="テキスト ボックス 2"/>
          <p:cNvSpPr txBox="1"/>
          <p:nvPr/>
        </p:nvSpPr>
        <p:spPr>
          <a:xfrm>
            <a:off x="4355976" y="4437112"/>
            <a:ext cx="729687" cy="369332"/>
          </a:xfrm>
          <a:prstGeom prst="rect">
            <a:avLst/>
          </a:prstGeom>
          <a:noFill/>
        </p:spPr>
        <p:txBody>
          <a:bodyPr wrap="none" rtlCol="0">
            <a:spAutoFit/>
          </a:bodyPr>
          <a:lstStyle/>
          <a:p>
            <a:r>
              <a:rPr kumimoji="1" lang="en-US" altLang="ja-JP" dirty="0" smtClean="0">
                <a:solidFill>
                  <a:srgbClr val="FF0000"/>
                </a:solidFill>
              </a:rPr>
              <a:t>C8(IS)</a:t>
            </a:r>
            <a:endParaRPr kumimoji="1" lang="ja-JP" altLang="en-US" dirty="0">
              <a:solidFill>
                <a:srgbClr val="FF0000"/>
              </a:solidFill>
            </a:endParaRPr>
          </a:p>
        </p:txBody>
      </p:sp>
      <p:sp>
        <p:nvSpPr>
          <p:cNvPr id="15" name="テキスト ボックス 14"/>
          <p:cNvSpPr txBox="1"/>
          <p:nvPr/>
        </p:nvSpPr>
        <p:spPr>
          <a:xfrm>
            <a:off x="5220072" y="5303858"/>
            <a:ext cx="540533" cy="369332"/>
          </a:xfrm>
          <a:prstGeom prst="rect">
            <a:avLst/>
          </a:prstGeom>
          <a:noFill/>
        </p:spPr>
        <p:txBody>
          <a:bodyPr wrap="none" rtlCol="0">
            <a:spAutoFit/>
          </a:bodyPr>
          <a:lstStyle/>
          <a:p>
            <a:r>
              <a:rPr kumimoji="1" lang="en-US" altLang="ja-JP" dirty="0" smtClean="0">
                <a:solidFill>
                  <a:srgbClr val="FF0000"/>
                </a:solidFill>
              </a:rPr>
              <a:t>C10</a:t>
            </a:r>
            <a:endParaRPr kumimoji="1" lang="ja-JP" altLang="en-US" dirty="0">
              <a:solidFill>
                <a:srgbClr val="FF0000"/>
              </a:solidFill>
            </a:endParaRPr>
          </a:p>
        </p:txBody>
      </p:sp>
      <p:sp>
        <p:nvSpPr>
          <p:cNvPr id="16" name="テキスト ボックス 15"/>
          <p:cNvSpPr txBox="1"/>
          <p:nvPr/>
        </p:nvSpPr>
        <p:spPr>
          <a:xfrm>
            <a:off x="5708149" y="4882223"/>
            <a:ext cx="540533" cy="369332"/>
          </a:xfrm>
          <a:prstGeom prst="rect">
            <a:avLst/>
          </a:prstGeom>
          <a:noFill/>
        </p:spPr>
        <p:txBody>
          <a:bodyPr wrap="none" rtlCol="0">
            <a:spAutoFit/>
          </a:bodyPr>
          <a:lstStyle/>
          <a:p>
            <a:r>
              <a:rPr kumimoji="1" lang="en-US" altLang="ja-JP" dirty="0" smtClean="0">
                <a:solidFill>
                  <a:srgbClr val="FF0000"/>
                </a:solidFill>
              </a:rPr>
              <a:t>C11</a:t>
            </a:r>
            <a:endParaRPr kumimoji="1" lang="ja-JP" altLang="en-US" dirty="0">
              <a:solidFill>
                <a:srgbClr val="FF0000"/>
              </a:solidFill>
            </a:endParaRPr>
          </a:p>
        </p:txBody>
      </p:sp>
      <p:sp>
        <p:nvSpPr>
          <p:cNvPr id="17" name="テキスト ボックス 16"/>
          <p:cNvSpPr txBox="1"/>
          <p:nvPr/>
        </p:nvSpPr>
        <p:spPr>
          <a:xfrm>
            <a:off x="5708148" y="4882223"/>
            <a:ext cx="540533" cy="369332"/>
          </a:xfrm>
          <a:prstGeom prst="rect">
            <a:avLst/>
          </a:prstGeom>
          <a:noFill/>
        </p:spPr>
        <p:txBody>
          <a:bodyPr wrap="none" rtlCol="0">
            <a:spAutoFit/>
          </a:bodyPr>
          <a:lstStyle/>
          <a:p>
            <a:r>
              <a:rPr kumimoji="1" lang="en-US" altLang="ja-JP" dirty="0" smtClean="0">
                <a:solidFill>
                  <a:srgbClr val="FF0000"/>
                </a:solidFill>
              </a:rPr>
              <a:t>C11</a:t>
            </a:r>
            <a:endParaRPr kumimoji="1" lang="ja-JP" altLang="en-US" dirty="0">
              <a:solidFill>
                <a:srgbClr val="FF0000"/>
              </a:solidFill>
            </a:endParaRPr>
          </a:p>
        </p:txBody>
      </p:sp>
      <p:sp>
        <p:nvSpPr>
          <p:cNvPr id="18" name="テキスト ボックス 17"/>
          <p:cNvSpPr txBox="1"/>
          <p:nvPr/>
        </p:nvSpPr>
        <p:spPr>
          <a:xfrm>
            <a:off x="6509846" y="4949067"/>
            <a:ext cx="542136" cy="369332"/>
          </a:xfrm>
          <a:prstGeom prst="rect">
            <a:avLst/>
          </a:prstGeom>
          <a:noFill/>
        </p:spPr>
        <p:txBody>
          <a:bodyPr wrap="none" rtlCol="0">
            <a:spAutoFit/>
          </a:bodyPr>
          <a:lstStyle/>
          <a:p>
            <a:r>
              <a:rPr kumimoji="1" lang="en-US" altLang="ja-JP" dirty="0" smtClean="0">
                <a:solidFill>
                  <a:srgbClr val="FF0000"/>
                </a:solidFill>
              </a:rPr>
              <a:t>C12</a:t>
            </a:r>
            <a:endParaRPr kumimoji="1" lang="ja-JP" altLang="en-US" dirty="0">
              <a:solidFill>
                <a:srgbClr val="FF0000"/>
              </a:solidFill>
            </a:endParaRPr>
          </a:p>
        </p:txBody>
      </p:sp>
      <p:sp>
        <p:nvSpPr>
          <p:cNvPr id="19" name="テキスト ボックス 18"/>
          <p:cNvSpPr txBox="1"/>
          <p:nvPr/>
        </p:nvSpPr>
        <p:spPr>
          <a:xfrm>
            <a:off x="7309660" y="5069619"/>
            <a:ext cx="542136" cy="369332"/>
          </a:xfrm>
          <a:prstGeom prst="rect">
            <a:avLst/>
          </a:prstGeom>
          <a:noFill/>
        </p:spPr>
        <p:txBody>
          <a:bodyPr wrap="none" rtlCol="0">
            <a:spAutoFit/>
          </a:bodyPr>
          <a:lstStyle/>
          <a:p>
            <a:r>
              <a:rPr kumimoji="1" lang="en-US" altLang="ja-JP" dirty="0" smtClean="0">
                <a:solidFill>
                  <a:srgbClr val="FF0000"/>
                </a:solidFill>
              </a:rPr>
              <a:t>C13</a:t>
            </a:r>
            <a:endParaRPr kumimoji="1" lang="ja-JP" altLang="en-US" dirty="0">
              <a:solidFill>
                <a:srgbClr val="FF0000"/>
              </a:solidFill>
            </a:endParaRPr>
          </a:p>
        </p:txBody>
      </p:sp>
      <p:sp>
        <p:nvSpPr>
          <p:cNvPr id="20" name="テキスト ボックス 19"/>
          <p:cNvSpPr txBox="1"/>
          <p:nvPr/>
        </p:nvSpPr>
        <p:spPr>
          <a:xfrm>
            <a:off x="8012807" y="5380559"/>
            <a:ext cx="542136" cy="369332"/>
          </a:xfrm>
          <a:prstGeom prst="rect">
            <a:avLst/>
          </a:prstGeom>
          <a:noFill/>
        </p:spPr>
        <p:txBody>
          <a:bodyPr wrap="none" rtlCol="0">
            <a:spAutoFit/>
          </a:bodyPr>
          <a:lstStyle/>
          <a:p>
            <a:r>
              <a:rPr kumimoji="1" lang="en-US" altLang="ja-JP" dirty="0" smtClean="0">
                <a:solidFill>
                  <a:srgbClr val="FF0000"/>
                </a:solidFill>
              </a:rPr>
              <a:t>C14</a:t>
            </a:r>
            <a:endParaRPr kumimoji="1" lang="ja-JP" altLang="en-US" dirty="0">
              <a:solidFill>
                <a:srgbClr val="FF0000"/>
              </a:solidFill>
            </a:endParaRPr>
          </a:p>
        </p:txBody>
      </p:sp>
      <p:sp>
        <p:nvSpPr>
          <p:cNvPr id="21" name="スライド番号プレースホルダー 13"/>
          <p:cNvSpPr>
            <a:spLocks noGrp="1"/>
          </p:cNvSpPr>
          <p:nvPr>
            <p:ph type="sldNum" sz="quarter" idx="12"/>
          </p:nvPr>
        </p:nvSpPr>
        <p:spPr>
          <a:xfrm>
            <a:off x="3419872" y="6609507"/>
            <a:ext cx="2133600" cy="248493"/>
          </a:xfrm>
        </p:spPr>
        <p:txBody>
          <a:bodyPr>
            <a:noAutofit/>
          </a:bodyPr>
          <a:lstStyle/>
          <a:p>
            <a:fld id="{87AB83F8-17F7-47AB-9D98-E785A5029EE3}" type="slidenum">
              <a:rPr kumimoji="1" lang="ja-JP" altLang="en-US" smtClean="0"/>
              <a:pPr/>
              <a:t>7</a:t>
            </a:fld>
            <a:endParaRPr kumimoji="1" lang="ja-JP" altLang="en-US" dirty="0"/>
          </a:p>
        </p:txBody>
      </p:sp>
    </p:spTree>
    <p:extLst>
      <p:ext uri="{BB962C8B-B14F-4D97-AF65-F5344CB8AC3E}">
        <p14:creationId xmlns:p14="http://schemas.microsoft.com/office/powerpoint/2010/main" xmlns="" val="3690083605"/>
      </p:ext>
    </p:extLst>
  </p:cSld>
  <p:clrMapOvr>
    <a:masterClrMapping/>
  </p:clrMapOvr>
  <mc:AlternateContent xmlns:mc="http://schemas.openxmlformats.org/markup-compatibility/2006">
    <mc:Choice xmlns:p14="http://schemas.microsoft.com/office/powerpoint/2010/main" xmlns="" Requires="p14">
      <p:transition spd="slow" p14:dur="2000" advTm="872"/>
    </mc:Choice>
    <mc:Fallback>
      <p:transition spd="slow" advTm="87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6"/>
          <p:cNvSpPr txBox="1">
            <a:spLocks noChangeArrowheads="1"/>
          </p:cNvSpPr>
          <p:nvPr/>
        </p:nvSpPr>
        <p:spPr bwMode="auto">
          <a:xfrm>
            <a:off x="453801" y="6309320"/>
            <a:ext cx="869019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smtClean="0"/>
              <a:t>H25</a:t>
            </a:r>
            <a:r>
              <a:rPr lang="ja-JP" altLang="en-US" dirty="0" smtClean="0"/>
              <a:t>年度より市内河川および博多湾の</a:t>
            </a:r>
            <a:r>
              <a:rPr lang="en-US" altLang="ja-JP" dirty="0" smtClean="0"/>
              <a:t>34</a:t>
            </a:r>
            <a:r>
              <a:rPr lang="ja-JP" altLang="en-US" dirty="0" smtClean="0"/>
              <a:t>地点</a:t>
            </a:r>
            <a:r>
              <a:rPr lang="ja-JP" altLang="en-US" dirty="0"/>
              <a:t>で、年</a:t>
            </a:r>
            <a:r>
              <a:rPr lang="ja-JP" altLang="en-US" dirty="0" smtClean="0"/>
              <a:t>に</a:t>
            </a:r>
            <a:r>
              <a:rPr lang="en-US" altLang="ja-JP" dirty="0"/>
              <a:t>4</a:t>
            </a:r>
            <a:r>
              <a:rPr lang="ja-JP" altLang="en-US" dirty="0" smtClean="0"/>
              <a:t>回（</a:t>
            </a:r>
            <a:r>
              <a:rPr lang="en-US" altLang="ja-JP" dirty="0"/>
              <a:t>4</a:t>
            </a:r>
            <a:r>
              <a:rPr lang="ja-JP" altLang="en-US" dirty="0" err="1" smtClean="0"/>
              <a:t>、</a:t>
            </a:r>
            <a:r>
              <a:rPr lang="en-US" altLang="ja-JP" dirty="0" smtClean="0"/>
              <a:t>7</a:t>
            </a:r>
            <a:r>
              <a:rPr lang="ja-JP" altLang="en-US" dirty="0" err="1" smtClean="0"/>
              <a:t>、</a:t>
            </a:r>
            <a:r>
              <a:rPr lang="en-US" altLang="ja-JP" dirty="0" smtClean="0"/>
              <a:t>10</a:t>
            </a:r>
            <a:r>
              <a:rPr lang="ja-JP" altLang="en-US" dirty="0" err="1" smtClean="0"/>
              <a:t>、</a:t>
            </a:r>
            <a:r>
              <a:rPr lang="en-US" altLang="ja-JP" dirty="0" smtClean="0"/>
              <a:t>1</a:t>
            </a:r>
            <a:r>
              <a:rPr lang="ja-JP" altLang="en-US" dirty="0" smtClean="0"/>
              <a:t>月</a:t>
            </a:r>
            <a:r>
              <a:rPr lang="en-US" altLang="ja-JP" dirty="0" smtClean="0"/>
              <a:t>)</a:t>
            </a:r>
            <a:r>
              <a:rPr lang="ja-JP" altLang="en-US" dirty="0" smtClean="0"/>
              <a:t>調査</a:t>
            </a:r>
            <a:r>
              <a:rPr lang="ja-JP" altLang="en-US" dirty="0"/>
              <a:t>を実施</a:t>
            </a:r>
          </a:p>
        </p:txBody>
      </p:sp>
      <p:sp>
        <p:nvSpPr>
          <p:cNvPr id="5" name="正方形/長方形 4"/>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福岡市における</a:t>
            </a:r>
            <a:r>
              <a:rPr lang="en-US" altLang="ja-JP" sz="2800" b="1" dirty="0"/>
              <a:t>LAS</a:t>
            </a:r>
            <a:r>
              <a:rPr lang="ja-JP" altLang="en-US" sz="2800" b="1" dirty="0"/>
              <a:t>の実態調査</a:t>
            </a:r>
          </a:p>
        </p:txBody>
      </p:sp>
      <p:pic>
        <p:nvPicPr>
          <p:cNvPr id="4098" name="Picture 2" descr="C:\Users\12111\Desktop\図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1200" y="691200"/>
            <a:ext cx="7500145" cy="56160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6" name="スライド番号プレースホルダー 13"/>
          <p:cNvSpPr>
            <a:spLocks noGrp="1"/>
          </p:cNvSpPr>
          <p:nvPr>
            <p:ph type="sldNum" sz="quarter" idx="12"/>
          </p:nvPr>
        </p:nvSpPr>
        <p:spPr>
          <a:xfrm>
            <a:off x="3419872" y="6669360"/>
            <a:ext cx="2133600" cy="188640"/>
          </a:xfrm>
        </p:spPr>
        <p:txBody>
          <a:bodyPr>
            <a:noAutofit/>
          </a:bodyPr>
          <a:lstStyle/>
          <a:p>
            <a:fld id="{87AB83F8-17F7-47AB-9D98-E785A5029EE3}" type="slidenum">
              <a:rPr kumimoji="1" lang="ja-JP" altLang="en-US" smtClean="0"/>
              <a:pPr/>
              <a:t>8</a:t>
            </a:fld>
            <a:endParaRPr kumimoji="1" lang="ja-JP" altLang="en-US" dirty="0"/>
          </a:p>
        </p:txBody>
      </p:sp>
    </p:spTree>
    <p:extLst>
      <p:ext uri="{BB962C8B-B14F-4D97-AF65-F5344CB8AC3E}">
        <p14:creationId xmlns="" xmlns:p14="http://schemas.microsoft.com/office/powerpoint/2010/main" val="11313069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6"/>
          <p:cNvSpPr txBox="1">
            <a:spLocks noChangeArrowheads="1"/>
          </p:cNvSpPr>
          <p:nvPr/>
        </p:nvSpPr>
        <p:spPr bwMode="auto">
          <a:xfrm>
            <a:off x="1907704" y="6309320"/>
            <a:ext cx="544892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t>博多湾では検出されず、河川では全地点で検出された</a:t>
            </a:r>
            <a:endParaRPr lang="ja-JP" altLang="en-US" dirty="0"/>
          </a:p>
        </p:txBody>
      </p:sp>
      <p:sp>
        <p:nvSpPr>
          <p:cNvPr id="5" name="正方形/長方形 4"/>
          <p:cNvSpPr/>
          <p:nvPr/>
        </p:nvSpPr>
        <p:spPr>
          <a:xfrm>
            <a:off x="-5690" y="-27384"/>
            <a:ext cx="9144000" cy="504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福岡市における</a:t>
            </a:r>
            <a:r>
              <a:rPr lang="en-US" altLang="ja-JP" sz="2800" b="1" dirty="0"/>
              <a:t>LAS</a:t>
            </a:r>
            <a:r>
              <a:rPr lang="ja-JP" altLang="en-US" sz="2800" b="1" dirty="0"/>
              <a:t>の実態調査</a:t>
            </a:r>
          </a:p>
        </p:txBody>
      </p:sp>
      <p:pic>
        <p:nvPicPr>
          <p:cNvPr id="5122" name="Picture 2" descr="C:\Users\12111\Desktop\図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1200" y="692696"/>
            <a:ext cx="7500145" cy="56160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6" name="スライド番号プレースホルダー 13"/>
          <p:cNvSpPr>
            <a:spLocks noGrp="1"/>
          </p:cNvSpPr>
          <p:nvPr>
            <p:ph type="sldNum" sz="quarter" idx="12"/>
          </p:nvPr>
        </p:nvSpPr>
        <p:spPr>
          <a:xfrm>
            <a:off x="3491880" y="6609507"/>
            <a:ext cx="2133600" cy="248493"/>
          </a:xfrm>
        </p:spPr>
        <p:txBody>
          <a:bodyPr>
            <a:noAutofit/>
          </a:bodyPr>
          <a:lstStyle/>
          <a:p>
            <a:fld id="{87AB83F8-17F7-47AB-9D98-E785A5029EE3}" type="slidenum">
              <a:rPr kumimoji="1" lang="ja-JP" altLang="en-US" smtClean="0"/>
              <a:pPr/>
              <a:t>9</a:t>
            </a:fld>
            <a:endParaRPr kumimoji="1" lang="ja-JP" altLang="en-US" dirty="0"/>
          </a:p>
        </p:txBody>
      </p:sp>
    </p:spTree>
    <p:extLst>
      <p:ext uri="{BB962C8B-B14F-4D97-AF65-F5344CB8AC3E}">
        <p14:creationId xmlns="" xmlns:p14="http://schemas.microsoft.com/office/powerpoint/2010/main" val="353137788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7|21.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3305</TotalTime>
  <Words>1002</Words>
  <Application>Microsoft Office PowerPoint</Application>
  <PresentationFormat>画面に合わせる (4:3)</PresentationFormat>
  <Paragraphs>150</Paragraphs>
  <Slides>19</Slides>
  <Notes>4</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雪藤</vt:lpstr>
      <vt:lpstr>福岡市内の公共用水域におけるLASの調査結果について</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ご清聴ありがとうございました</vt:lpstr>
    </vt:vector>
  </TitlesOfParts>
  <Company>福岡市役所</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FINE_User</dc:creator>
  <cp:lastModifiedBy>FINE_User</cp:lastModifiedBy>
  <cp:revision>261</cp:revision>
  <dcterms:created xsi:type="dcterms:W3CDTF">2014-08-18T10:13:32Z</dcterms:created>
  <dcterms:modified xsi:type="dcterms:W3CDTF">2015-09-24T00:42:38Z</dcterms:modified>
</cp:coreProperties>
</file>