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3"/>
  </p:notesMasterIdLst>
  <p:sldIdLst>
    <p:sldId id="269" r:id="rId4"/>
    <p:sldId id="278" r:id="rId5"/>
    <p:sldId id="277" r:id="rId6"/>
    <p:sldId id="279" r:id="rId7"/>
    <p:sldId id="272" r:id="rId8"/>
    <p:sldId id="314" r:id="rId9"/>
    <p:sldId id="316" r:id="rId10"/>
    <p:sldId id="318" r:id="rId11"/>
    <p:sldId id="315" r:id="rId12"/>
    <p:sldId id="317" r:id="rId13"/>
    <p:sldId id="271" r:id="rId14"/>
    <p:sldId id="276" r:id="rId15"/>
    <p:sldId id="281" r:id="rId16"/>
    <p:sldId id="282" r:id="rId17"/>
    <p:sldId id="280" r:id="rId18"/>
    <p:sldId id="283" r:id="rId19"/>
    <p:sldId id="313" r:id="rId20"/>
    <p:sldId id="285" r:id="rId21"/>
    <p:sldId id="310" r:id="rId22"/>
    <p:sldId id="311" r:id="rId23"/>
    <p:sldId id="312" r:id="rId24"/>
    <p:sldId id="309" r:id="rId25"/>
    <p:sldId id="295" r:id="rId26"/>
    <p:sldId id="296" r:id="rId27"/>
    <p:sldId id="297" r:id="rId28"/>
    <p:sldId id="298" r:id="rId29"/>
    <p:sldId id="308" r:id="rId30"/>
    <p:sldId id="275" r:id="rId31"/>
    <p:sldId id="319" r:id="rId3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91547" autoAdjust="0"/>
  </p:normalViewPr>
  <p:slideViewPr>
    <p:cSldViewPr snapToGrid="0">
      <p:cViewPr varScale="1">
        <p:scale>
          <a:sx n="58" d="100"/>
          <a:sy n="58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erbia\__&#30740;&#31350;-Pancevo\PCB-PFR-PAH-serbi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keshi\Desktop\serbia\PCB-soil-Pancev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akeshi\Desktop\serbia\PCB-soil-Pancevo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erbia\__&#30740;&#31350;-Pancevo\PCB-PFR-PAH-serbi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30737651578217"/>
          <c:y val="0.1442611789039446"/>
          <c:w val="0.84203185427860394"/>
          <c:h val="0.574247575836030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PCB!$E$49:$E$57</c:f>
              <c:strCache>
                <c:ptCount val="9"/>
                <c:pt idx="0">
                  <c:v>CR</c:v>
                </c:pt>
                <c:pt idx="1">
                  <c:v>ZK</c:v>
                </c:pt>
                <c:pt idx="2">
                  <c:v>MD</c:v>
                </c:pt>
                <c:pt idx="3">
                  <c:v>U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</c:strCache>
            </c:strRef>
          </c:cat>
          <c:val>
            <c:numRef>
              <c:f>PCB!$F$49:$F$57</c:f>
              <c:numCache>
                <c:formatCode>0</c:formatCode>
                <c:ptCount val="9"/>
                <c:pt idx="0">
                  <c:v>216.78946019121247</c:v>
                </c:pt>
                <c:pt idx="1">
                  <c:v>6.5157568393172323</c:v>
                </c:pt>
                <c:pt idx="2">
                  <c:v>28.643133311988031</c:v>
                </c:pt>
                <c:pt idx="3">
                  <c:v>3.868950735087429</c:v>
                </c:pt>
                <c:pt idx="4" formatCode="0.0">
                  <c:v>8.8361555259822655</c:v>
                </c:pt>
                <c:pt idx="5" formatCode="0.0">
                  <c:v>5.1100663591462423</c:v>
                </c:pt>
                <c:pt idx="6" formatCode="0.0">
                  <c:v>60.552291450095538</c:v>
                </c:pt>
                <c:pt idx="7" formatCode="0.0">
                  <c:v>99.720612033478972</c:v>
                </c:pt>
                <c:pt idx="8" formatCode="0.0">
                  <c:v>92.274239187728313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2920"/>
        <c:axId val="251498056"/>
      </c:barChart>
      <c:catAx>
        <c:axId val="428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51498056"/>
        <c:crosses val="autoZero"/>
        <c:auto val="1"/>
        <c:lblAlgn val="ctr"/>
        <c:lblOffset val="100"/>
        <c:noMultiLvlLbl val="0"/>
      </c:catAx>
      <c:valAx>
        <c:axId val="25149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28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 b="1"/>
              <a:t>PCB in Soil</a:t>
            </a:r>
            <a:endParaRPr lang="ja-JP" altLang="en-US" sz="20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'PCB data'!$P$35:$P$61</c:f>
              <c:strCach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HIP</c:v>
                </c:pt>
                <c:pt idx="25">
                  <c:v>STAR</c:v>
                </c:pt>
                <c:pt idx="26">
                  <c:v>OMOL</c:v>
                </c:pt>
              </c:strCache>
            </c:strRef>
          </c:cat>
          <c:val>
            <c:numRef>
              <c:f>'PCB data'!$AB$35:$AB$61</c:f>
              <c:numCache>
                <c:formatCode>0_ </c:formatCode>
                <c:ptCount val="27"/>
                <c:pt idx="0">
                  <c:v>1.1634965226585341</c:v>
                </c:pt>
                <c:pt idx="1">
                  <c:v>0.66235294229991848</c:v>
                </c:pt>
                <c:pt idx="2">
                  <c:v>1.09967914973593</c:v>
                </c:pt>
                <c:pt idx="3">
                  <c:v>0.582017238070343</c:v>
                </c:pt>
                <c:pt idx="4">
                  <c:v>0.86883888403062048</c:v>
                </c:pt>
                <c:pt idx="5">
                  <c:v>0.8858310812246547</c:v>
                </c:pt>
                <c:pt idx="6">
                  <c:v>0.79356120893448623</c:v>
                </c:pt>
                <c:pt idx="7">
                  <c:v>0.82073464789766049</c:v>
                </c:pt>
                <c:pt idx="8">
                  <c:v>0.9300489849252298</c:v>
                </c:pt>
                <c:pt idx="9">
                  <c:v>0.76417635134142858</c:v>
                </c:pt>
                <c:pt idx="10">
                  <c:v>1.9173090650304967</c:v>
                </c:pt>
                <c:pt idx="11">
                  <c:v>5.7309111971552165</c:v>
                </c:pt>
                <c:pt idx="12">
                  <c:v>3.3863275474541745</c:v>
                </c:pt>
                <c:pt idx="13">
                  <c:v>1.7605951565807159</c:v>
                </c:pt>
                <c:pt idx="14">
                  <c:v>2.3403560306168734</c:v>
                </c:pt>
                <c:pt idx="15">
                  <c:v>1.5391921496168317</c:v>
                </c:pt>
                <c:pt idx="16">
                  <c:v>1.3043748257256442</c:v>
                </c:pt>
                <c:pt idx="17">
                  <c:v>1.0265872010620034</c:v>
                </c:pt>
                <c:pt idx="18">
                  <c:v>1.3070364425577545</c:v>
                </c:pt>
                <c:pt idx="19">
                  <c:v>1.0506800976216146</c:v>
                </c:pt>
                <c:pt idx="20">
                  <c:v>0.93952561504125109</c:v>
                </c:pt>
                <c:pt idx="21">
                  <c:v>1.5241561302200715</c:v>
                </c:pt>
                <c:pt idx="22">
                  <c:v>0.99809598597686766</c:v>
                </c:pt>
                <c:pt idx="23">
                  <c:v>1.7581436666277732</c:v>
                </c:pt>
                <c:pt idx="24">
                  <c:v>11.279906010426611</c:v>
                </c:pt>
                <c:pt idx="25">
                  <c:v>9.4200316682997123</c:v>
                </c:pt>
                <c:pt idx="26">
                  <c:v>3.6040222491734646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588424"/>
        <c:axId val="228589208"/>
      </c:barChart>
      <c:catAx>
        <c:axId val="22858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28589208"/>
        <c:crosses val="autoZero"/>
        <c:auto val="1"/>
        <c:lblAlgn val="ctr"/>
        <c:lblOffset val="100"/>
        <c:tickLblSkip val="1"/>
        <c:noMultiLvlLbl val="0"/>
      </c:catAx>
      <c:valAx>
        <c:axId val="22858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2858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2000" b="1" dirty="0"/>
              <a:t>PCB in Soil</a:t>
            </a:r>
            <a:endParaRPr lang="ja-JP" alt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'PCB data'!$P$35:$P$61</c:f>
              <c:strCach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HIP</c:v>
                </c:pt>
                <c:pt idx="25">
                  <c:v>STAR</c:v>
                </c:pt>
                <c:pt idx="26">
                  <c:v>OMOL</c:v>
                </c:pt>
              </c:strCache>
            </c:strRef>
          </c:cat>
          <c:val>
            <c:numRef>
              <c:f>'PCB data'!$AB$35:$AB$61</c:f>
              <c:numCache>
                <c:formatCode>0_ </c:formatCode>
                <c:ptCount val="27"/>
                <c:pt idx="0">
                  <c:v>1.1634965226585341</c:v>
                </c:pt>
                <c:pt idx="1">
                  <c:v>0.66235294229991848</c:v>
                </c:pt>
                <c:pt idx="2">
                  <c:v>1.09967914973593</c:v>
                </c:pt>
                <c:pt idx="3">
                  <c:v>0.582017238070343</c:v>
                </c:pt>
                <c:pt idx="4">
                  <c:v>0.86883888403062048</c:v>
                </c:pt>
                <c:pt idx="5">
                  <c:v>0.8858310812246547</c:v>
                </c:pt>
                <c:pt idx="6">
                  <c:v>0.79356120893448623</c:v>
                </c:pt>
                <c:pt idx="7">
                  <c:v>0.82073464789766049</c:v>
                </c:pt>
                <c:pt idx="8">
                  <c:v>0.9300489849252298</c:v>
                </c:pt>
                <c:pt idx="9">
                  <c:v>0.76417635134142858</c:v>
                </c:pt>
                <c:pt idx="10">
                  <c:v>1.9173090650304967</c:v>
                </c:pt>
                <c:pt idx="11">
                  <c:v>5.7309111971552165</c:v>
                </c:pt>
                <c:pt idx="12">
                  <c:v>3.3863275474541745</c:v>
                </c:pt>
                <c:pt idx="13">
                  <c:v>1.7605951565807159</c:v>
                </c:pt>
                <c:pt idx="14">
                  <c:v>2.3403560306168734</c:v>
                </c:pt>
                <c:pt idx="15">
                  <c:v>1.5391921496168317</c:v>
                </c:pt>
                <c:pt idx="16">
                  <c:v>1.3043748257256442</c:v>
                </c:pt>
                <c:pt idx="17">
                  <c:v>1.0265872010620034</c:v>
                </c:pt>
                <c:pt idx="18">
                  <c:v>1.3070364425577545</c:v>
                </c:pt>
                <c:pt idx="19">
                  <c:v>1.0506800976216146</c:v>
                </c:pt>
                <c:pt idx="20">
                  <c:v>0.93952561504125109</c:v>
                </c:pt>
                <c:pt idx="21">
                  <c:v>1.5241561302200715</c:v>
                </c:pt>
                <c:pt idx="22">
                  <c:v>0.99809598597686766</c:v>
                </c:pt>
                <c:pt idx="23">
                  <c:v>1.7581436666277732</c:v>
                </c:pt>
                <c:pt idx="24">
                  <c:v>11.279906010426611</c:v>
                </c:pt>
                <c:pt idx="25">
                  <c:v>9.4200316682997123</c:v>
                </c:pt>
                <c:pt idx="26">
                  <c:v>3.6040222491734646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522928"/>
        <c:axId val="347524888"/>
      </c:barChart>
      <c:catAx>
        <c:axId val="34752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7524888"/>
        <c:crosses val="autoZero"/>
        <c:auto val="1"/>
        <c:lblAlgn val="ctr"/>
        <c:lblOffset val="100"/>
        <c:tickLblSkip val="1"/>
        <c:noMultiLvlLbl val="0"/>
      </c:catAx>
      <c:valAx>
        <c:axId val="347524888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752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3619426115881"/>
          <c:y val="0.17129198823414227"/>
          <c:w val="0.84203185427860394"/>
          <c:h val="0.574247575836030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PCB!$E$49:$E$57</c:f>
              <c:strCache>
                <c:ptCount val="9"/>
                <c:pt idx="0">
                  <c:v>CR</c:v>
                </c:pt>
                <c:pt idx="1">
                  <c:v>ZK</c:v>
                </c:pt>
                <c:pt idx="2">
                  <c:v>MD</c:v>
                </c:pt>
                <c:pt idx="3">
                  <c:v>U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</c:strCache>
            </c:strRef>
          </c:cat>
          <c:val>
            <c:numRef>
              <c:f>PCB!$F$49:$F$57</c:f>
              <c:numCache>
                <c:formatCode>0</c:formatCode>
                <c:ptCount val="9"/>
                <c:pt idx="0">
                  <c:v>216.78946019121247</c:v>
                </c:pt>
                <c:pt idx="1">
                  <c:v>6.5157568393172323</c:v>
                </c:pt>
                <c:pt idx="2">
                  <c:v>28.643133311988031</c:v>
                </c:pt>
                <c:pt idx="3">
                  <c:v>3.868950735087429</c:v>
                </c:pt>
                <c:pt idx="4" formatCode="0.0">
                  <c:v>8.8361555259822655</c:v>
                </c:pt>
                <c:pt idx="5" formatCode="0.0">
                  <c:v>5.1100663591462423</c:v>
                </c:pt>
                <c:pt idx="6" formatCode="0.0">
                  <c:v>60.552291450095538</c:v>
                </c:pt>
                <c:pt idx="7" formatCode="0.0">
                  <c:v>99.720612033478972</c:v>
                </c:pt>
                <c:pt idx="8" formatCode="0.0">
                  <c:v>92.274239187728313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7527240"/>
        <c:axId val="347530376"/>
      </c:barChart>
      <c:catAx>
        <c:axId val="347527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7530376"/>
        <c:crosses val="autoZero"/>
        <c:auto val="1"/>
        <c:lblAlgn val="ctr"/>
        <c:lblOffset val="100"/>
        <c:noMultiLvlLbl val="0"/>
      </c:catAx>
      <c:valAx>
        <c:axId val="347530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47527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0.37083</cdr:x>
      <cdr:y>0.04757</cdr:y>
    </cdr:from>
    <cdr:to>
      <cdr:x>0.8737</cdr:x>
      <cdr:y>0.19348</cdr:y>
    </cdr:to>
    <cdr:sp macro="" textlink="">
      <cdr:nvSpPr>
        <cdr:cNvPr id="2" name="テキスト ボックス 2"/>
        <cdr:cNvSpPr txBox="1"/>
      </cdr:nvSpPr>
      <cdr:spPr>
        <a:xfrm xmlns:a="http://schemas.openxmlformats.org/drawingml/2006/main">
          <a:off x="1699734" y="128381"/>
          <a:ext cx="2304954" cy="39382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2000" b="1" dirty="0" smtClean="0"/>
            <a:t>PCB in sediment </a:t>
          </a:r>
          <a:endParaRPr kumimoji="1" lang="ja-JP" alt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0.01574</cdr:x>
      <cdr:y>0.02659</cdr:y>
    </cdr:from>
    <cdr:to>
      <cdr:x>0.15659</cdr:x>
      <cdr:y>0.11381</cdr:y>
    </cdr:to>
    <cdr:sp macro="" textlink="">
      <cdr:nvSpPr>
        <cdr:cNvPr id="2" name="テキスト ボックス 2"/>
        <cdr:cNvSpPr txBox="1"/>
      </cdr:nvSpPr>
      <cdr:spPr>
        <a:xfrm xmlns:a="http://schemas.openxmlformats.org/drawingml/2006/main">
          <a:off x="96287" y="78275"/>
          <a:ext cx="861392" cy="25676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400" b="1" dirty="0"/>
            <a:t>ng/g-dry</a:t>
          </a:r>
          <a:endParaRPr kumimoji="1" lang="ja-JP" altLang="en-US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D5449-D489-4FDA-A30F-7C986B2B3B50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D4F12-A1A3-4A6C-83D0-48934EBC9A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23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D4F12-A1A3-4A6C-83D0-48934EBC9AF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4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Designation of the sample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depth (m)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Latitude (N)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Longitude (E)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Navigation canal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6m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Confluence of the WWCV with the Danube River (downstream from the industrial area and all effluents)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1.2m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Mouth of the fertilizer factory outlet in WWCV and downstream 0.1-0.4m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Mouth of the petrochemical factory WWTP outlet in WWCV and downstream 0.1-0.5m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Mouth of the oil refinery new outlet for emergency situations in WWCV and downstream 0.1-0.6m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 smtClean="0"/>
          </a:p>
          <a:p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Designation of the sample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depth (m)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GPS Latitude (N) Longitude (E)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 Navigation canal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6m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50.404N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39.650E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Confluence of the WWCV with the Danube River (downstream from the industrial area)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1.2m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50.098N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38.678E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Mouth of the fertilizer factory outlet in WWCV 0.1-0.4m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50.260N 20 39.844E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Mouth of the petrochemical factory WWTP outlet in WWCV 0.1-0.5m 44 50.340N 20 39.327E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 Mouth of the oil refinery new outlet for emergency situations in WWCV 0.1-0.6m 44 50.338N 20 39.143E</a:t>
            </a: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D4F12-A1A3-4A6C-83D0-48934EBC9AF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13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Usce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0ABE3-7AB6-455F-AF2F-6AE697D977EF}" type="slidenum">
              <a:rPr kumimoji="1" lang="ja-JP" altLang="en-US" smtClean="0">
                <a:solidFill>
                  <a:prstClr val="black"/>
                </a:solidFill>
              </a:rPr>
              <a:pPr/>
              <a:t>13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2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0ABE3-7AB6-455F-AF2F-6AE697D977EF}" type="slidenum">
              <a:rPr kumimoji="1" lang="ja-JP" altLang="en-US" smtClean="0">
                <a:solidFill>
                  <a:prstClr val="black"/>
                </a:solidFill>
              </a:rPr>
              <a:pPr/>
              <a:t>14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2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0ABE3-7AB6-455F-AF2F-6AE697D977EF}" type="slidenum">
              <a:rPr kumimoji="1" lang="ja-JP" altLang="en-US" smtClean="0">
                <a:solidFill>
                  <a:prstClr val="black"/>
                </a:solidFill>
              </a:rPr>
              <a:pPr/>
              <a:t>16</a:t>
            </a:fld>
            <a:endParaRPr kumimoji="1"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5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07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62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51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DD319-FCFA-41B6-9789-6A02788A1452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6B0CB-EB93-4017-8F84-8B92EADB973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4964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E7B1A4-566D-41BB-9782-C1B7CC34319B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101B-9B87-4925-86DC-12B9FAE1F4E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176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5A8910-7361-4F21-85E6-D03AF7684360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C0632-6B09-4A2F-B5C4-98CC537D126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7096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746C23-DC64-4DF1-A74A-F3EF9EAA86B3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C79E4-BECA-4D21-AE8F-79FCDF807EE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433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02B340-C92F-478C-9EA9-4FBC679B366B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3B2FA-9FB8-4568-B330-A5540A3027E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53368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89B8-D136-4C8C-B8E8-AA552131E1F3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9E597-220A-4CE7-96EA-EEA64DF080A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1814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DF378D-1490-4180-B856-87F0711508CA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47B27-A728-4C85-BCD7-FF64BCAD056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870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04ED2D-EBFA-40E1-943E-2E51F595BD94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78001-C4AB-4B8B-AAAB-54137280C9F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32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6670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FCBD6C-3645-4E85-94E3-3A5BCF0CA7EB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38C1A-686E-441C-A12F-A7CDF373A4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0635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E3FAC9-2D8F-45B0-9E25-CC4180A5324C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7C8E7-57F8-4885-A141-C028BD271EA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7409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109BAF-230D-411A-8DAF-99FEBE52A4CC}" type="datetimeFigureOut">
              <a:rPr lang="en-US" altLang="ja-JP"/>
              <a:pPr/>
              <a:t>9/11/2015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149AC-8FA7-4553-9171-6F30B4AB164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9481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99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68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43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84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448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21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971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2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33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85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7A73-7F59-4FFA-9B46-7250B184E2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38779-8542-4BA4-BB73-3CE3D9DFE7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3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519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38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40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65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07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35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727AD-9AFE-4CA0-8D6D-B7EF88C4BC33}" type="datetimeFigureOut">
              <a:rPr kumimoji="1" lang="ja-JP" altLang="en-US" smtClean="0"/>
              <a:t>2015/9/11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8701A-7A95-4FC8-B5C4-1FDDA46416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7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439C8B-D37A-4A43-8CE0-9394F0A93A6E}" type="datetimeFigureOut">
              <a:rPr kumimoji="0" lang="en-US" altLang="ja-JP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9/11/2015</a:t>
            </a:fld>
            <a:endParaRPr kumimoji="0" lang="en-US" altLang="ja-JP" smtClean="0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 smtClean="0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F9AB59-F335-4EC8-96A1-15F4E76B16DB}" type="slidenum">
              <a:rPr kumimoji="0" lang="en-US" altLang="ja-JP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altLang="ja-JP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7A73-7F59-4FFA-9B46-7250B184E22B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9/11/2015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38779-8542-4BA4-BB73-3CE3D9DFE7BF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9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82851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sz="32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3200" kern="100" dirty="0" smtClean="0">
                          <a:effectLst/>
                        </a:rPr>
                        <a:t>​</a:t>
                      </a:r>
                      <a:r>
                        <a:rPr lang="ja-JP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セルビアの環境中</a:t>
                      </a:r>
                      <a:r>
                        <a:rPr lang="en-US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 PCB</a:t>
                      </a:r>
                      <a:r>
                        <a:rPr lang="ja-JP" altLang="ja-JP" sz="3200" b="1" kern="100" dirty="0" err="1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PFR</a:t>
                      </a:r>
                      <a:r>
                        <a:rPr lang="ja-JP" altLang="ja-JP" sz="3200" b="1" kern="100" dirty="0" err="1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PAH </a:t>
                      </a:r>
                      <a:r>
                        <a:rPr lang="ja-JP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の分布と</a:t>
                      </a:r>
                      <a:endParaRPr lang="en-US" altLang="ja-JP" sz="3200" b="1" kern="100" dirty="0" smtClean="0">
                        <a:effectLst/>
                        <a:ea typeface="ＭＳ ゴシック" panose="020B06090702050802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ja-JP" altLang="ja-JP" sz="3200" b="1" kern="100" dirty="0" smtClean="0">
                          <a:effectLst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a:t>環境浄化の試み</a:t>
                      </a:r>
                      <a:endParaRPr lang="en-US" altLang="ja-JP" sz="24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ja-JP" sz="2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ja-JP" altLang="en-US" sz="2400" kern="100" dirty="0" smtClean="0">
                          <a:effectLst/>
                        </a:rPr>
                        <a:t>中野　武</a:t>
                      </a:r>
                      <a:endParaRPr lang="en-US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2400" kern="100" dirty="0" smtClean="0">
                          <a:effectLst/>
                        </a:rPr>
                        <a:t>Aleksandra Djuric</a:t>
                      </a:r>
                      <a:r>
                        <a:rPr lang="en-US" sz="2400" kern="100" baseline="30000" dirty="0" smtClean="0">
                          <a:effectLst/>
                        </a:rPr>
                        <a:t>2</a:t>
                      </a:r>
                      <a:r>
                        <a:rPr lang="ja-JP" sz="2400" kern="100" dirty="0" err="1" smtClean="0">
                          <a:effectLst/>
                        </a:rPr>
                        <a:t>，</a:t>
                      </a:r>
                      <a:r>
                        <a:rPr lang="en-US" sz="2400" kern="100" dirty="0" smtClean="0">
                          <a:effectLst/>
                        </a:rPr>
                        <a:t>Vladimir </a:t>
                      </a:r>
                      <a:r>
                        <a:rPr lang="en-US" sz="2400" kern="100" dirty="0">
                          <a:effectLst/>
                        </a:rPr>
                        <a:t>P. </a:t>
                      </a:r>
                      <a:r>
                        <a:rPr lang="en-US" sz="2400" kern="100" dirty="0" smtClean="0">
                          <a:effectLst/>
                        </a:rPr>
                        <a:t>Beskoski</a:t>
                      </a:r>
                      <a:r>
                        <a:rPr lang="en-US" sz="2400" kern="100" baseline="30000" dirty="0" smtClean="0">
                          <a:effectLst/>
                        </a:rPr>
                        <a:t>2</a:t>
                      </a:r>
                      <a:r>
                        <a:rPr lang="ja-JP" sz="2400" kern="100" dirty="0" err="1" smtClean="0">
                          <a:effectLst/>
                        </a:rPr>
                        <a:t>，</a:t>
                      </a: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2400" kern="100" dirty="0" smtClean="0">
                          <a:effectLst/>
                        </a:rPr>
                        <a:t>Ivana Ugljesic</a:t>
                      </a:r>
                      <a:r>
                        <a:rPr lang="en-US" sz="2400" kern="100" baseline="30000" dirty="0" smtClean="0">
                          <a:effectLst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</a:rPr>
                        <a:t>Srdjan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Miletic</a:t>
                      </a:r>
                      <a:r>
                        <a:rPr lang="en-US" sz="2400" kern="100" baseline="30000" dirty="0">
                          <a:effectLst/>
                        </a:rPr>
                        <a:t> 3</a:t>
                      </a:r>
                      <a:r>
                        <a:rPr lang="ja-JP" sz="2400" kern="100" dirty="0" err="1">
                          <a:effectLst/>
                        </a:rPr>
                        <a:t>，</a:t>
                      </a:r>
                      <a:r>
                        <a:rPr lang="en-US" sz="2400" kern="100" dirty="0" err="1">
                          <a:effectLst/>
                        </a:rPr>
                        <a:t>Jelena</a:t>
                      </a:r>
                      <a:r>
                        <a:rPr lang="en-US" sz="2400" kern="100" dirty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Avdalovic</a:t>
                      </a:r>
                      <a:r>
                        <a:rPr lang="en-US" sz="2400" kern="100" baseline="30000" dirty="0">
                          <a:effectLst/>
                        </a:rPr>
                        <a:t> 3</a:t>
                      </a:r>
                      <a:r>
                        <a:rPr lang="ja-JP" sz="2400" kern="100" dirty="0" err="1" smtClean="0">
                          <a:effectLst/>
                        </a:rPr>
                        <a:t>，</a:t>
                      </a: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2400" kern="100" dirty="0" err="1" smtClean="0">
                          <a:effectLst/>
                        </a:rPr>
                        <a:t>Gordana</a:t>
                      </a:r>
                      <a:r>
                        <a:rPr lang="en-US" sz="2400" kern="100" dirty="0" smtClean="0">
                          <a:effectLst/>
                        </a:rPr>
                        <a:t> </a:t>
                      </a:r>
                      <a:r>
                        <a:rPr lang="en-US" sz="2400" kern="100" dirty="0" err="1">
                          <a:effectLst/>
                        </a:rPr>
                        <a:t>Gojgic-Cvijovic</a:t>
                      </a:r>
                      <a:r>
                        <a:rPr lang="en-US" sz="2400" kern="100" baseline="30000" dirty="0">
                          <a:effectLst/>
                        </a:rPr>
                        <a:t> 3</a:t>
                      </a:r>
                      <a:r>
                        <a:rPr lang="ja-JP" sz="2400" kern="100" dirty="0" err="1">
                          <a:effectLst/>
                        </a:rPr>
                        <a:t>，</a:t>
                      </a:r>
                      <a:r>
                        <a:rPr lang="en-US" sz="2400" kern="100" dirty="0">
                          <a:effectLst/>
                        </a:rPr>
                        <a:t>Mila </a:t>
                      </a:r>
                      <a:r>
                        <a:rPr lang="en-US" sz="2400" kern="100" dirty="0" err="1">
                          <a:effectLst/>
                        </a:rPr>
                        <a:t>Ilic</a:t>
                      </a:r>
                      <a:r>
                        <a:rPr lang="en-US" sz="2400" kern="100" baseline="30000" dirty="0">
                          <a:effectLst/>
                        </a:rPr>
                        <a:t> 3</a:t>
                      </a:r>
                      <a:r>
                        <a:rPr lang="ja-JP" sz="2400" kern="100" dirty="0" err="1">
                          <a:effectLst/>
                        </a:rPr>
                        <a:t>，</a:t>
                      </a:r>
                      <a:r>
                        <a:rPr lang="en-US" sz="2400" kern="100" dirty="0">
                          <a:effectLst/>
                        </a:rPr>
                        <a:t>Miroslav M. </a:t>
                      </a:r>
                      <a:r>
                        <a:rPr lang="en-US" sz="2400" kern="100" dirty="0" err="1">
                          <a:effectLst/>
                        </a:rPr>
                        <a:t>Vrvic</a:t>
                      </a:r>
                      <a:r>
                        <a:rPr lang="en-US" sz="2400" kern="100" baseline="30000" dirty="0">
                          <a:effectLst/>
                        </a:rPr>
                        <a:t> </a:t>
                      </a:r>
                      <a:r>
                        <a:rPr lang="en-US" sz="2400" kern="100" baseline="30000" dirty="0" smtClean="0">
                          <a:effectLst/>
                        </a:rPr>
                        <a:t>2</a:t>
                      </a:r>
                      <a:endParaRPr lang="en-US" sz="2400" kern="1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altLang="ja-JP" sz="2400" kern="1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90975" algn="l"/>
                        </a:tabLst>
                        <a:defRPr/>
                      </a:pPr>
                      <a:r>
                        <a:rPr lang="en-US" altLang="ja-JP" sz="2400" kern="100" baseline="30000" dirty="0" smtClean="0">
                          <a:effectLst/>
                        </a:rPr>
                        <a:t>1</a:t>
                      </a:r>
                      <a:r>
                        <a:rPr kumimoji="1" lang="ja-JP" altLang="ja-JP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大阪大学　環境安全研究管理センター</a:t>
                      </a: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2400" kern="100" baseline="30000" dirty="0" smtClean="0">
                          <a:effectLst/>
                        </a:rPr>
                        <a:t>2</a:t>
                      </a:r>
                      <a:r>
                        <a:rPr lang="en-US" sz="2400" kern="100" dirty="0" smtClean="0">
                          <a:effectLst/>
                        </a:rPr>
                        <a:t>Faculty </a:t>
                      </a:r>
                      <a:r>
                        <a:rPr lang="en-US" sz="2400" kern="100" dirty="0">
                          <a:effectLst/>
                        </a:rPr>
                        <a:t>of Chemistry, University of </a:t>
                      </a:r>
                      <a:r>
                        <a:rPr lang="en-US" sz="2400" kern="100" dirty="0" smtClean="0">
                          <a:effectLst/>
                        </a:rPr>
                        <a:t>Belgrade</a:t>
                      </a:r>
                      <a:endParaRPr lang="en-US" altLang="ja-JP" sz="2400" kern="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2400" kern="100" baseline="30000" dirty="0" smtClean="0">
                          <a:effectLst/>
                        </a:rPr>
                        <a:t>3</a:t>
                      </a:r>
                      <a:r>
                        <a:rPr lang="en-US" sz="2400" kern="100" dirty="0" smtClean="0">
                          <a:effectLst/>
                        </a:rPr>
                        <a:t>Institute </a:t>
                      </a:r>
                      <a:r>
                        <a:rPr lang="en-US" sz="2400" kern="100" dirty="0">
                          <a:effectLst/>
                        </a:rPr>
                        <a:t>of Chemistry, </a:t>
                      </a:r>
                      <a:r>
                        <a:rPr lang="en-US" sz="2400" kern="100" dirty="0" smtClean="0">
                          <a:effectLst/>
                        </a:rPr>
                        <a:t>Technology, Metallurgy</a:t>
                      </a:r>
                      <a:r>
                        <a:rPr lang="en-US" sz="2400" kern="100" dirty="0">
                          <a:effectLst/>
                        </a:rPr>
                        <a:t>, University of </a:t>
                      </a:r>
                      <a:r>
                        <a:rPr lang="en-US" sz="2400" kern="100" dirty="0" smtClean="0">
                          <a:effectLst/>
                        </a:rPr>
                        <a:t>Belgrade</a:t>
                      </a:r>
                      <a:endParaRPr lang="ja-JP" sz="2400" kern="100" dirty="0">
                        <a:effectLst/>
                        <a:latin typeface="Century" panose="020406040505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180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5122" name="Picture 2" descr="図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08" y="4762"/>
            <a:ext cx="3857625" cy="567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402319" y="6167477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パンチェボ市内土壌中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PCB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同族体分布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6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1086677" y="198780"/>
            <a:ext cx="6942305" cy="6565128"/>
            <a:chOff x="0" y="0"/>
            <a:chExt cx="4793710" cy="4765008"/>
          </a:xfrm>
        </p:grpSpPr>
        <p:pic>
          <p:nvPicPr>
            <p:cNvPr id="20" name="Picture 1" descr="C:\Users\Vlada\Documents\JICA KANSAI projekat\Projekat realizacija\Uzorkovanje\Pancevo Uzorkovanje 27042015.tif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4793710" cy="4765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テキスト ボックス 2"/>
            <p:cNvSpPr txBox="1"/>
            <p:nvPr/>
          </p:nvSpPr>
          <p:spPr>
            <a:xfrm>
              <a:off x="862524" y="441083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23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2" name="テキスト ボックス 3"/>
            <p:cNvSpPr txBox="1"/>
            <p:nvPr/>
          </p:nvSpPr>
          <p:spPr>
            <a:xfrm>
              <a:off x="919843" y="1001485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22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3" name="テキスト ボックス 4"/>
            <p:cNvSpPr txBox="1"/>
            <p:nvPr/>
          </p:nvSpPr>
          <p:spPr>
            <a:xfrm>
              <a:off x="1442358" y="941614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21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4" name="テキスト ボックス 5"/>
            <p:cNvSpPr txBox="1"/>
            <p:nvPr/>
          </p:nvSpPr>
          <p:spPr>
            <a:xfrm>
              <a:off x="1371600" y="1420586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24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5" name="テキスト ボックス 8"/>
            <p:cNvSpPr txBox="1"/>
            <p:nvPr/>
          </p:nvSpPr>
          <p:spPr>
            <a:xfrm>
              <a:off x="1366157" y="1714500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26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6" name="テキスト ボックス 9"/>
            <p:cNvSpPr txBox="1"/>
            <p:nvPr/>
          </p:nvSpPr>
          <p:spPr>
            <a:xfrm>
              <a:off x="1785257" y="1496785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16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10"/>
            <p:cNvSpPr txBox="1"/>
            <p:nvPr/>
          </p:nvSpPr>
          <p:spPr>
            <a:xfrm>
              <a:off x="1964871" y="1240970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17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8" name="テキスト ボックス 11"/>
            <p:cNvSpPr txBox="1"/>
            <p:nvPr/>
          </p:nvSpPr>
          <p:spPr>
            <a:xfrm>
              <a:off x="1877786" y="805543"/>
              <a:ext cx="305511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18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29" name="テキスト ボックス 12"/>
            <p:cNvSpPr txBox="1"/>
            <p:nvPr/>
          </p:nvSpPr>
          <p:spPr>
            <a:xfrm>
              <a:off x="2533649" y="996185"/>
              <a:ext cx="304508" cy="21291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19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0" name="テキスト ボックス 13"/>
            <p:cNvSpPr txBox="1"/>
            <p:nvPr/>
          </p:nvSpPr>
          <p:spPr>
            <a:xfrm>
              <a:off x="2793331" y="289474"/>
              <a:ext cx="306514" cy="212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20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1" name="テキスト ボックス 14"/>
            <p:cNvSpPr txBox="1"/>
            <p:nvPr/>
          </p:nvSpPr>
          <p:spPr>
            <a:xfrm>
              <a:off x="3473805" y="1243325"/>
              <a:ext cx="304321" cy="21291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15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2" name="テキスト ボックス 15"/>
            <p:cNvSpPr txBox="1"/>
            <p:nvPr/>
          </p:nvSpPr>
          <p:spPr>
            <a:xfrm>
              <a:off x="2743200" y="1890397"/>
              <a:ext cx="304321" cy="2151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14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3" name="テキスト ボックス 16"/>
            <p:cNvSpPr txBox="1"/>
            <p:nvPr/>
          </p:nvSpPr>
          <p:spPr>
            <a:xfrm rot="242956">
              <a:off x="2154972" y="1876457"/>
              <a:ext cx="304321" cy="2151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13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4" name="テキスト ボックス 17"/>
            <p:cNvSpPr txBox="1"/>
            <p:nvPr/>
          </p:nvSpPr>
          <p:spPr>
            <a:xfrm>
              <a:off x="1390316" y="1925173"/>
              <a:ext cx="307369" cy="21066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25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35" name="テキスト ボックス 18"/>
            <p:cNvSpPr txBox="1"/>
            <p:nvPr/>
          </p:nvSpPr>
          <p:spPr>
            <a:xfrm rot="242956">
              <a:off x="1719449" y="2169429"/>
              <a:ext cx="304321" cy="21291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>
                  <a:solidFill>
                    <a:srgbClr val="FFFF00"/>
                  </a:solidFill>
                </a:rPr>
                <a:t>12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36" name="テキスト ボックス 19"/>
            <p:cNvSpPr txBox="1"/>
            <p:nvPr/>
          </p:nvSpPr>
          <p:spPr>
            <a:xfrm rot="242956">
              <a:off x="2045059" y="2266535"/>
              <a:ext cx="302462" cy="21291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>
                  <a:solidFill>
                    <a:srgbClr val="FFFF00"/>
                  </a:solidFill>
                </a:rPr>
                <a:t>11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37" name="テキスト ボックス 20"/>
            <p:cNvSpPr txBox="1"/>
            <p:nvPr/>
          </p:nvSpPr>
          <p:spPr>
            <a:xfrm>
              <a:off x="2183297" y="2453407"/>
              <a:ext cx="303392" cy="21384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>
                  <a:solidFill>
                    <a:srgbClr val="FFFF00"/>
                  </a:solidFill>
                </a:rPr>
                <a:t>10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38" name="テキスト ボックス 21"/>
            <p:cNvSpPr txBox="1"/>
            <p:nvPr/>
          </p:nvSpPr>
          <p:spPr>
            <a:xfrm rot="242956">
              <a:off x="1831336" y="2310729"/>
              <a:ext cx="35825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 err="1">
                  <a:solidFill>
                    <a:srgbClr val="FFFF00"/>
                  </a:solidFill>
                </a:rPr>
                <a:t>HiP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39" name="テキスト ボックス 22"/>
            <p:cNvSpPr txBox="1"/>
            <p:nvPr/>
          </p:nvSpPr>
          <p:spPr>
            <a:xfrm rot="242956">
              <a:off x="1766661" y="2396590"/>
              <a:ext cx="13463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>
                  <a:solidFill>
                    <a:srgbClr val="FFFF00"/>
                  </a:solidFill>
                </a:rPr>
                <a:t>1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40" name="テキスト ボックス 24"/>
            <p:cNvSpPr txBox="1"/>
            <p:nvPr/>
          </p:nvSpPr>
          <p:spPr>
            <a:xfrm rot="242956">
              <a:off x="1664970" y="2457450"/>
              <a:ext cx="13463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2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1" name="テキスト ボックス 25"/>
            <p:cNvSpPr txBox="1"/>
            <p:nvPr/>
          </p:nvSpPr>
          <p:spPr>
            <a:xfrm rot="242956">
              <a:off x="1623060" y="2753541"/>
              <a:ext cx="134630" cy="2156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3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2" name="テキスト ボックス 26"/>
            <p:cNvSpPr txBox="1"/>
            <p:nvPr/>
          </p:nvSpPr>
          <p:spPr>
            <a:xfrm rot="242956">
              <a:off x="1653540" y="3014253"/>
              <a:ext cx="134630" cy="21291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4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3" name="テキスト ボックス 27"/>
            <p:cNvSpPr txBox="1"/>
            <p:nvPr/>
          </p:nvSpPr>
          <p:spPr>
            <a:xfrm rot="242956">
              <a:off x="2165518" y="2553544"/>
              <a:ext cx="13463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dirty="0">
                  <a:solidFill>
                    <a:srgbClr val="FFFF00"/>
                  </a:solidFill>
                </a:rPr>
                <a:t>9</a:t>
              </a:r>
              <a:endParaRPr kumimoji="1" lang="ja-JP" altLang="en-US" sz="900" dirty="0">
                <a:solidFill>
                  <a:srgbClr val="FFFF00"/>
                </a:solidFill>
              </a:endParaRPr>
            </a:p>
          </p:txBody>
        </p:sp>
        <p:sp>
          <p:nvSpPr>
            <p:cNvPr id="44" name="テキスト ボックス 28"/>
            <p:cNvSpPr txBox="1"/>
            <p:nvPr/>
          </p:nvSpPr>
          <p:spPr>
            <a:xfrm rot="21363226">
              <a:off x="1702031" y="3217000"/>
              <a:ext cx="13463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5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5" name="テキスト ボックス 29"/>
            <p:cNvSpPr txBox="1"/>
            <p:nvPr/>
          </p:nvSpPr>
          <p:spPr>
            <a:xfrm>
              <a:off x="2396490" y="3461656"/>
              <a:ext cx="134630" cy="2156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6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6" name="テキスト ボックス 30"/>
            <p:cNvSpPr txBox="1"/>
            <p:nvPr/>
          </p:nvSpPr>
          <p:spPr>
            <a:xfrm rot="189421">
              <a:off x="2883628" y="3550882"/>
              <a:ext cx="138094" cy="20945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8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7" name="テキスト ボックス 31"/>
            <p:cNvSpPr txBox="1"/>
            <p:nvPr/>
          </p:nvSpPr>
          <p:spPr>
            <a:xfrm>
              <a:off x="2453640" y="4063092"/>
              <a:ext cx="134630" cy="21291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7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8" name="テキスト ボックス 32"/>
            <p:cNvSpPr txBox="1"/>
            <p:nvPr/>
          </p:nvSpPr>
          <p:spPr>
            <a:xfrm>
              <a:off x="1946644" y="2753110"/>
              <a:ext cx="750040" cy="2156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Starcevo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  <p:sp>
          <p:nvSpPr>
            <p:cNvPr id="49" name="テキスト ボックス 33"/>
            <p:cNvSpPr txBox="1"/>
            <p:nvPr/>
          </p:nvSpPr>
          <p:spPr>
            <a:xfrm>
              <a:off x="2533384" y="3271815"/>
              <a:ext cx="750040" cy="2156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>
                  <a:solidFill>
                    <a:srgbClr val="FFFF00"/>
                  </a:solidFill>
                </a:rPr>
                <a:t>Omoljica</a:t>
              </a:r>
              <a:endParaRPr kumimoji="1" lang="ja-JP" altLang="en-US" sz="900">
                <a:solidFill>
                  <a:srgbClr val="FFFF00"/>
                </a:solidFill>
              </a:endParaRPr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2651877" y="6011774"/>
            <a:ext cx="2964273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土壌採取地点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514006" y="1957048"/>
            <a:ext cx="6115987" cy="2943904"/>
            <a:chOff x="1514006" y="1957048"/>
            <a:chExt cx="6115987" cy="2943904"/>
          </a:xfrm>
        </p:grpSpPr>
        <p:graphicFrame>
          <p:nvGraphicFramePr>
            <p:cNvPr id="51" name="グラフ 5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72304803"/>
                </p:ext>
              </p:extLst>
            </p:nvPr>
          </p:nvGraphicFramePr>
          <p:xfrm>
            <a:off x="1514006" y="1957048"/>
            <a:ext cx="6115987" cy="29439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2" name="テキスト ボックス 2"/>
            <p:cNvSpPr txBox="1"/>
            <p:nvPr/>
          </p:nvSpPr>
          <p:spPr>
            <a:xfrm>
              <a:off x="1649165" y="2055239"/>
              <a:ext cx="861392" cy="25676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/>
                <a:t>ng/g-dry</a:t>
              </a:r>
              <a:endParaRPr kumimoji="1" lang="ja-JP" altLang="en-US" sz="1400" b="1" dirty="0"/>
            </a:p>
          </p:txBody>
        </p:sp>
      </p:grpSp>
      <p:graphicFrame>
        <p:nvGraphicFramePr>
          <p:cNvPr id="53" name="グラフ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4703236"/>
              </p:ext>
            </p:extLst>
          </p:nvPr>
        </p:nvGraphicFramePr>
        <p:xfrm>
          <a:off x="1596793" y="2115173"/>
          <a:ext cx="6115987" cy="2943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479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テキスト ボックス 49"/>
          <p:cNvSpPr txBox="1"/>
          <p:nvPr/>
        </p:nvSpPr>
        <p:spPr>
          <a:xfrm>
            <a:off x="2167041" y="6206384"/>
            <a:ext cx="3355406" cy="58477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底質コア採取地点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29789"/>
            <a:ext cx="905139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53"/>
          <p:cNvSpPr txBox="1"/>
          <p:nvPr/>
        </p:nvSpPr>
        <p:spPr>
          <a:xfrm>
            <a:off x="806066" y="5139733"/>
            <a:ext cx="7958106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</a:rPr>
              <a:t>CR - </a:t>
            </a:r>
            <a:r>
              <a:rPr lang="en-US" altLang="ja-JP" sz="2800" b="1" dirty="0" err="1">
                <a:solidFill>
                  <a:srgbClr val="FFFF00"/>
                </a:solidFill>
              </a:rPr>
              <a:t>Cukaricki</a:t>
            </a:r>
            <a:r>
              <a:rPr lang="en-US" altLang="ja-JP" sz="2800" b="1" dirty="0">
                <a:solidFill>
                  <a:srgbClr val="FFFF00"/>
                </a:solidFill>
              </a:rPr>
              <a:t> </a:t>
            </a:r>
            <a:r>
              <a:rPr lang="en-US" altLang="ja-JP" sz="2800" b="1" dirty="0" err="1" smtClean="0">
                <a:solidFill>
                  <a:srgbClr val="FFFF00"/>
                </a:solidFill>
              </a:rPr>
              <a:t>rukavac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    ZK- </a:t>
            </a:r>
            <a:r>
              <a:rPr lang="en-US" altLang="ja-JP" sz="2800" b="1" dirty="0" err="1">
                <a:solidFill>
                  <a:srgbClr val="FFFF00"/>
                </a:solidFill>
              </a:rPr>
              <a:t>Zemunski</a:t>
            </a:r>
            <a:r>
              <a:rPr lang="en-US" altLang="ja-JP" sz="2800" b="1" dirty="0">
                <a:solidFill>
                  <a:srgbClr val="FFFF00"/>
                </a:solidFill>
              </a:rPr>
              <a:t> </a:t>
            </a:r>
            <a:r>
              <a:rPr lang="en-US" altLang="ja-JP" sz="2800" b="1" dirty="0" err="1">
                <a:solidFill>
                  <a:srgbClr val="FFFF00"/>
                </a:solidFill>
              </a:rPr>
              <a:t>kej</a:t>
            </a:r>
            <a:r>
              <a:rPr lang="en-US" altLang="ja-JP" sz="2800" b="1" dirty="0">
                <a:solidFill>
                  <a:srgbClr val="FFFF00"/>
                </a:solidFill>
              </a:rPr>
              <a:t> </a:t>
            </a:r>
            <a:endParaRPr lang="en-US" altLang="ja-JP" sz="2800" b="1" dirty="0" smtClean="0">
              <a:solidFill>
                <a:srgbClr val="FFFF00"/>
              </a:solidFill>
            </a:endParaRPr>
          </a:p>
          <a:p>
            <a:pPr algn="ctr"/>
            <a:r>
              <a:rPr lang="en-US" altLang="ja-JP" sz="2800" b="1" dirty="0" smtClean="0">
                <a:solidFill>
                  <a:srgbClr val="FFFF00"/>
                </a:solidFill>
              </a:rPr>
              <a:t>MD- </a:t>
            </a:r>
            <a:r>
              <a:rPr lang="en-US" altLang="ja-JP" sz="2800" b="1" dirty="0">
                <a:solidFill>
                  <a:srgbClr val="FFFF00"/>
                </a:solidFill>
              </a:rPr>
              <a:t>Marina </a:t>
            </a:r>
            <a:r>
              <a:rPr lang="en-US" altLang="ja-JP" sz="2800" b="1" dirty="0" err="1">
                <a:solidFill>
                  <a:srgbClr val="FFFF00"/>
                </a:solidFill>
              </a:rPr>
              <a:t>Dorcol</a:t>
            </a:r>
            <a:r>
              <a:rPr lang="en-US" altLang="ja-JP" sz="2800" b="1" dirty="0">
                <a:solidFill>
                  <a:srgbClr val="FFFF00"/>
                </a:solidFill>
              </a:rPr>
              <a:t> </a:t>
            </a:r>
            <a:r>
              <a:rPr lang="en-US" altLang="ja-JP" sz="2800" b="1" dirty="0" smtClean="0">
                <a:solidFill>
                  <a:srgbClr val="FFFF00"/>
                </a:solidFill>
              </a:rPr>
              <a:t>         U </a:t>
            </a:r>
            <a:r>
              <a:rPr lang="en-US" altLang="ja-JP" sz="2800" b="1" dirty="0">
                <a:solidFill>
                  <a:srgbClr val="FFFF00"/>
                </a:solidFill>
              </a:rPr>
              <a:t>- </a:t>
            </a:r>
            <a:r>
              <a:rPr lang="en-US" altLang="ja-JP" sz="2800" b="1" dirty="0" err="1" smtClean="0">
                <a:solidFill>
                  <a:srgbClr val="FFFF00"/>
                </a:solidFill>
              </a:rPr>
              <a:t>Usce</a:t>
            </a:r>
            <a:endParaRPr lang="en-US" altLang="ja-JP" sz="2800" b="1" dirty="0">
              <a:solidFill>
                <a:srgbClr val="FFFF00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 rot="4200000">
            <a:off x="2314423" y="3966696"/>
            <a:ext cx="1242414" cy="975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/>
          <p:cNvGrpSpPr/>
          <p:nvPr/>
        </p:nvGrpSpPr>
        <p:grpSpPr>
          <a:xfrm>
            <a:off x="4072639" y="2734291"/>
            <a:ext cx="3994696" cy="2349170"/>
            <a:chOff x="3775783" y="2058581"/>
            <a:chExt cx="3994696" cy="2349170"/>
          </a:xfrm>
        </p:grpSpPr>
        <p:graphicFrame>
          <p:nvGraphicFramePr>
            <p:cNvPr id="56" name="グラフ 55"/>
            <p:cNvGraphicFramePr/>
            <p:nvPr>
              <p:extLst>
                <p:ext uri="{D42A27DB-BD31-4B8C-83A1-F6EECF244321}">
                  <p14:modId xmlns:p14="http://schemas.microsoft.com/office/powerpoint/2010/main" val="1859559174"/>
                </p:ext>
              </p:extLst>
            </p:nvPr>
          </p:nvGraphicFramePr>
          <p:xfrm>
            <a:off x="3782775" y="2058581"/>
            <a:ext cx="3987704" cy="234917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7" name="テキスト ボックス 2"/>
            <p:cNvSpPr txBox="1"/>
            <p:nvPr/>
          </p:nvSpPr>
          <p:spPr>
            <a:xfrm>
              <a:off x="3775783" y="2069633"/>
              <a:ext cx="861392" cy="25676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/>
                <a:t>ng/g-dry</a:t>
              </a:r>
              <a:endParaRPr kumimoji="1" lang="ja-JP" altLang="en-US" sz="1400" b="1" dirty="0"/>
            </a:p>
          </p:txBody>
        </p:sp>
      </p:grpSp>
      <p:sp>
        <p:nvSpPr>
          <p:cNvPr id="58" name="円/楕円 57"/>
          <p:cNvSpPr/>
          <p:nvPr/>
        </p:nvSpPr>
        <p:spPr>
          <a:xfrm rot="5400000">
            <a:off x="3950295" y="3398568"/>
            <a:ext cx="1665237" cy="675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2"/>
          <p:cNvSpPr txBox="1"/>
          <p:nvPr/>
        </p:nvSpPr>
        <p:spPr>
          <a:xfrm>
            <a:off x="5338257" y="2881892"/>
            <a:ext cx="2511017" cy="406703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000" b="1" dirty="0" smtClean="0"/>
              <a:t>PCB in sediment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021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U – </a:t>
            </a:r>
            <a:r>
              <a:rPr kumimoji="0" lang="ja-JP" altLang="en-US" sz="3200" dirty="0" smtClean="0">
                <a:solidFill>
                  <a:prstClr val="black"/>
                </a:solidFill>
              </a:rPr>
              <a:t>サヴァ川とドナウ川の合流点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Vlada\Documents\JICA KANSAI projekat\Japan Srbija 2014 Uzorci\Slike sa uzorkovanja\Usce\Us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10000"/>
            <a:ext cx="7023100" cy="2781300"/>
          </a:xfrm>
          <a:prstGeom prst="rect">
            <a:avLst/>
          </a:prstGeom>
          <a:noFill/>
        </p:spPr>
      </p:pic>
      <p:pic>
        <p:nvPicPr>
          <p:cNvPr id="2051" name="Picture 3" descr="C:\Users\Vlada\Documents\JICA KANSAI projekat\Japan Srbija 2014 Uzorci\Slike sa uzorkovanja\Usce\P10100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1200150"/>
            <a:ext cx="3276600" cy="245745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 l="16105" t="27119" r="19096" b="3390"/>
          <a:stretch>
            <a:fillRect/>
          </a:stretch>
        </p:blipFill>
        <p:spPr bwMode="auto">
          <a:xfrm>
            <a:off x="4648200" y="1143000"/>
            <a:ext cx="4191000" cy="25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6781800" y="2209800"/>
            <a:ext cx="762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1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Z – </a:t>
            </a:r>
            <a:r>
              <a:rPr kumimoji="0" lang="ja-JP" altLang="en-US" sz="3200" dirty="0" smtClean="0">
                <a:solidFill>
                  <a:prstClr val="black"/>
                </a:solidFill>
              </a:rPr>
              <a:t>ゼムン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pic>
        <p:nvPicPr>
          <p:cNvPr id="3075" name="Picture 3" descr="C:\Users\Vlada\Documents\JICA KANSAI projekat\Japan Srbija 2014 Uzorci\Slike sa uzorkovanja\Zemun\DSCN39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658" y="3970026"/>
            <a:ext cx="2939825" cy="2200275"/>
          </a:xfrm>
          <a:prstGeom prst="rect">
            <a:avLst/>
          </a:prstGeom>
          <a:noFill/>
        </p:spPr>
      </p:pic>
      <p:pic>
        <p:nvPicPr>
          <p:cNvPr id="3076" name="Picture 4" descr="C:\Users\Vlada\Documents\JICA KANSAI projekat\Japan Srbija 2014 Uzorci\Slike sa uzorkovanja\Zemun\Zemuski ke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742" y="2692120"/>
            <a:ext cx="4844143" cy="363783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 l="16105" t="27119" r="19096" b="3390"/>
          <a:stretch>
            <a:fillRect/>
          </a:stretch>
        </p:blipFill>
        <p:spPr bwMode="auto">
          <a:xfrm>
            <a:off x="5399314" y="1502601"/>
            <a:ext cx="3570514" cy="215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5431974" y="1193803"/>
            <a:ext cx="762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81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MD – </a:t>
            </a:r>
            <a:r>
              <a:rPr kumimoji="0" lang="ja-JP" altLang="en-US" sz="3200" dirty="0" smtClean="0">
                <a:solidFill>
                  <a:prstClr val="black"/>
                </a:solidFill>
              </a:rPr>
              <a:t>ボートの港</a:t>
            </a:r>
            <a:r>
              <a:rPr kumimoji="0" lang="en-US" sz="3200" dirty="0" smtClean="0">
                <a:solidFill>
                  <a:prstClr val="black"/>
                </a:solidFill>
              </a:rPr>
              <a:t> “Marina </a:t>
            </a:r>
            <a:r>
              <a:rPr kumimoji="0" lang="en-US" sz="3200" dirty="0" err="1" smtClean="0">
                <a:solidFill>
                  <a:prstClr val="black"/>
                </a:solidFill>
              </a:rPr>
              <a:t>Dorcol</a:t>
            </a:r>
            <a:r>
              <a:rPr kumimoji="0" lang="en-US" sz="3200" dirty="0" smtClean="0">
                <a:solidFill>
                  <a:prstClr val="black"/>
                </a:solidFill>
              </a:rPr>
              <a:t>”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Vlada\Documents\JICA KANSAI projekat\Japan Srbija 2014 Uzorci\Slike sa uzorkovanja\MD\P1010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3429000" cy="2571750"/>
          </a:xfrm>
          <a:prstGeom prst="rect">
            <a:avLst/>
          </a:prstGeom>
          <a:noFill/>
        </p:spPr>
      </p:pic>
      <p:pic>
        <p:nvPicPr>
          <p:cNvPr id="1029" name="Picture 5" descr="C:\Users\Vlada\Documents\JICA KANSAI projekat\Japan Srbija 2014 Uzorci\Slike sa uzorkovanja\MD\P1010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43000"/>
            <a:ext cx="3429000" cy="2571750"/>
          </a:xfrm>
          <a:prstGeom prst="rect">
            <a:avLst/>
          </a:prstGeom>
          <a:noFill/>
        </p:spPr>
      </p:pic>
      <p:pic>
        <p:nvPicPr>
          <p:cNvPr id="1030" name="Picture 6" descr="C:\Users\Vlada\Documents\JICA KANSAI projekat\Japan Srbija 2014 Uzorci\Slike sa uzorkovanja\MD\P10100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962400"/>
            <a:ext cx="3429000" cy="257175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 l="27000" t="39464" r="21000"/>
          <a:stretch>
            <a:fillRect/>
          </a:stretch>
        </p:blipFill>
        <p:spPr bwMode="auto">
          <a:xfrm>
            <a:off x="381000" y="3962400"/>
            <a:ext cx="3962400" cy="259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1905000" y="4648200"/>
            <a:ext cx="1066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CR – </a:t>
            </a:r>
            <a:r>
              <a:rPr kumimoji="0" lang="ja-JP" altLang="en-US" sz="3200" dirty="0" smtClean="0">
                <a:solidFill>
                  <a:prstClr val="black"/>
                </a:solidFill>
              </a:rPr>
              <a:t>チュカリキチ　ルカバツ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pic>
        <p:nvPicPr>
          <p:cNvPr id="3" name="Picture 2" descr="D:\Documents and Settings\Administrator\My Documents\Vlada\Cukaricki rukavac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394151" cy="32798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1295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dirty="0" smtClean="0">
                <a:solidFill>
                  <a:prstClr val="black"/>
                </a:solidFill>
              </a:rPr>
              <a:t>June, 2010</a:t>
            </a:r>
            <a:endParaRPr kumimoji="0" 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Vlada\Documents\JICA KANSAI projekat\Japan Srbija 2014 Uzorci\Slike sa uzorkovanja\CR\DSCN39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886200"/>
            <a:ext cx="3653782" cy="2734627"/>
          </a:xfrm>
          <a:prstGeom prst="rect">
            <a:avLst/>
          </a:prstGeom>
          <a:noFill/>
        </p:spPr>
      </p:pic>
      <p:pic>
        <p:nvPicPr>
          <p:cNvPr id="6" name="Picture 3" descr="C:\Users\Vlada\Documents\JICA KANSAI projekat\Japan Srbija 2014 Uzorci\Slike sa uzorkovanja\CR\DSCN396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990600"/>
            <a:ext cx="3657600" cy="27374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9436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ja-JP" altLang="en-US" sz="2000" dirty="0" smtClean="0">
                <a:solidFill>
                  <a:prstClr val="black"/>
                </a:solidFill>
              </a:rPr>
              <a:t>有機化合物、無機化合物による長期汚染</a:t>
            </a:r>
            <a:endParaRPr kumimoji="0" lang="en-US" sz="2000" dirty="0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828800" y="2438400"/>
            <a:ext cx="9906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図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" y="6350"/>
            <a:ext cx="9137650" cy="562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402319" y="6051365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571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ドナウ川底質中</a:t>
            </a:r>
            <a:r>
              <a:rPr kumimoji="0" lang="en-US" altLang="ja-JP" sz="3200" dirty="0">
                <a:solidFill>
                  <a:schemeClr val="bg1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PCB,PAH,PFR (CR,ZK,MD,U) </a:t>
            </a:r>
          </a:p>
        </p:txBody>
      </p:sp>
    </p:spTree>
    <p:extLst>
      <p:ext uri="{BB962C8B-B14F-4D97-AF65-F5344CB8AC3E}">
        <p14:creationId xmlns:p14="http://schemas.microsoft.com/office/powerpoint/2010/main" val="36420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99" y="0"/>
            <a:ext cx="5179201" cy="690560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4" y="179100"/>
            <a:ext cx="8729600" cy="65472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4" y="179100"/>
            <a:ext cx="8729600" cy="65472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9354" cy="67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6"/>
            <a:ext cx="9144000" cy="684201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6"/>
            <a:ext cx="9186728" cy="6873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" y="31970"/>
            <a:ext cx="91653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grid.unep.ch/btf/images/pancevo/pance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17778" r="3461" b="5556"/>
          <a:stretch>
            <a:fillRect/>
          </a:stretch>
        </p:blipFill>
        <p:spPr bwMode="auto">
          <a:xfrm>
            <a:off x="914400" y="495300"/>
            <a:ext cx="7534275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173442" y="857250"/>
            <a:ext cx="140820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90975" algn="l"/>
              </a:tabLst>
            </a:pPr>
            <a:r>
              <a:rPr lang="ja-JP" altLang="en-US" kern="100" dirty="0" smtClean="0">
                <a:solidFill>
                  <a:schemeClr val="bg1"/>
                </a:solidFill>
              </a:rPr>
              <a:t>飛行機工場</a:t>
            </a:r>
            <a:endParaRPr lang="en-US" altLang="ja-JP" kern="100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30542" y="3086100"/>
            <a:ext cx="140820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90975" algn="l"/>
              </a:tabLst>
            </a:pPr>
            <a:r>
              <a:rPr lang="ja-JP" altLang="en-US" kern="100" dirty="0">
                <a:solidFill>
                  <a:schemeClr val="bg1"/>
                </a:solidFill>
              </a:rPr>
              <a:t>肥料</a:t>
            </a:r>
            <a:r>
              <a:rPr lang="ja-JP" altLang="en-US" kern="100" dirty="0" smtClean="0">
                <a:solidFill>
                  <a:schemeClr val="bg1"/>
                </a:solidFill>
              </a:rPr>
              <a:t>工場</a:t>
            </a:r>
            <a:endParaRPr lang="en-US" altLang="ja-JP" kern="100" dirty="0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278092" y="5206484"/>
            <a:ext cx="1922557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90975" algn="l"/>
              </a:tabLst>
            </a:pPr>
            <a:r>
              <a:rPr lang="ja-JP" altLang="en-US" kern="100" dirty="0" smtClean="0">
                <a:solidFill>
                  <a:schemeClr val="bg1"/>
                </a:solidFill>
              </a:rPr>
              <a:t>石油化学工場</a:t>
            </a:r>
            <a:endParaRPr lang="en-US" altLang="ja-JP" kern="100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173442" y="5943600"/>
            <a:ext cx="1636808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3990975" algn="l"/>
              </a:tabLst>
            </a:pPr>
            <a:r>
              <a:rPr lang="ja-JP" altLang="en-US" kern="100" dirty="0" smtClean="0">
                <a:solidFill>
                  <a:schemeClr val="bg1"/>
                </a:solidFill>
              </a:rPr>
              <a:t>石油精製工場</a:t>
            </a:r>
            <a:endParaRPr lang="en-US" altLang="ja-JP" kern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0"/>
            <a:ext cx="5133975" cy="686129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94"/>
            <a:ext cx="9169767" cy="68612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4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364" cy="6858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165364" cy="6858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9165364" cy="6858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165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33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Basic Microbiological Data </a:t>
            </a:r>
          </a:p>
          <a:p>
            <a:pPr algn="ctr"/>
            <a:r>
              <a:rPr kumimoji="0" lang="en-US" sz="3200" dirty="0" smtClean="0">
                <a:solidFill>
                  <a:prstClr val="black"/>
                </a:solidFill>
              </a:rPr>
              <a:t>-composite samples-</a:t>
            </a:r>
            <a:endParaRPr kumimoji="0" lang="en-US" sz="32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385685"/>
              </p:ext>
            </p:extLst>
          </p:nvPr>
        </p:nvGraphicFramePr>
        <p:xfrm>
          <a:off x="381000" y="1752600"/>
          <a:ext cx="8458200" cy="4123112"/>
        </p:xfrm>
        <a:graphic>
          <a:graphicData uri="http://schemas.openxmlformats.org/drawingml/2006/table">
            <a:tbl>
              <a:tblPr/>
              <a:tblGrid>
                <a:gridCol w="1989434"/>
                <a:gridCol w="1431667"/>
                <a:gridCol w="1644650"/>
                <a:gridCol w="1479421"/>
                <a:gridCol w="1913028"/>
              </a:tblGrid>
              <a:tr h="66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U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MD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Z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CR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Total </a:t>
                      </a:r>
                      <a:r>
                        <a:rPr lang="en-US" sz="1600" dirty="0" err="1" smtClean="0">
                          <a:latin typeface="Times New Roman"/>
                          <a:ea typeface="Times New Roman"/>
                        </a:rPr>
                        <a:t>Chemoorgano-heterotrophs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1.0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1.9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2.2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6.8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Facultative Anaerobes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1.5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6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1.5 x10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6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4.5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6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1.4 x10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6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Yeast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</a:rPr>
                        <a:t> and Molds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3.1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1.6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3.0 x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1.1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Hydrocarbon Degrading Bacteria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2.7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2.4 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8.9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4.6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Denitrifying Bacteria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2.5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1.4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4.5 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 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1.4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Nitrifying Bacteria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4.5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3.0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3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4.5 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x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1.1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Sulfate Reducing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</a:rPr>
                        <a:t> B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acteria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1.8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4.9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3.7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4.0 </a:t>
                      </a: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</a:rPr>
                        <a:t>Sulfate Oxidizing Bacteria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1.4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Times New Roman"/>
                        </a:rPr>
                        <a:t>4.5 x 10</a:t>
                      </a:r>
                      <a:r>
                        <a:rPr lang="en-US" sz="1600" baseline="30000">
                          <a:latin typeface="Times New Roman"/>
                          <a:ea typeface="Times New Roman"/>
                        </a:rPr>
                        <a:t>4</a:t>
                      </a:r>
                      <a:endParaRPr lang="en-US" sz="16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1.4 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</a:rPr>
                        <a:t>1.4 x 10</a:t>
                      </a:r>
                      <a:r>
                        <a:rPr lang="en-US" sz="1600" baseline="30000" dirty="0">
                          <a:latin typeface="Times New Roman"/>
                          <a:ea typeface="Times New Roman"/>
                        </a:rPr>
                        <a:t>5</a:t>
                      </a:r>
                      <a:endParaRPr lang="en-US" sz="16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円/楕円 3"/>
          <p:cNvSpPr/>
          <p:nvPr/>
        </p:nvSpPr>
        <p:spPr>
          <a:xfrm>
            <a:off x="7239048" y="2405575"/>
            <a:ext cx="1242414" cy="506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278904" y="3570850"/>
            <a:ext cx="1242414" cy="506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7318760" y="4403188"/>
            <a:ext cx="1242414" cy="332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7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888393" y="4195970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92421" y="5611742"/>
            <a:ext cx="271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(21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日後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2786" y="4043293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67899" y="4903856"/>
            <a:ext cx="384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嫌気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7440" y="4751179"/>
            <a:ext cx="3366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対照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15037" y="5525049"/>
            <a:ext cx="271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(0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日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82817" y="4253948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4852" y="5917096"/>
            <a:ext cx="637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(42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日後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655" y="4273828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9066" y="4848088"/>
            <a:ext cx="3843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3600" b="1" dirty="0">
                <a:solidFill>
                  <a:prstClr val="black"/>
                </a:solidFill>
              </a:rPr>
              <a:t>嫌気</a:t>
            </a:r>
            <a:r>
              <a:rPr lang="en-US" altLang="ja-JP" sz="3600" b="1" dirty="0">
                <a:solidFill>
                  <a:prstClr val="black"/>
                </a:solidFill>
              </a:rPr>
              <a:t>+</a:t>
            </a:r>
            <a:r>
              <a:rPr lang="ja-JP" altLang="en-US" sz="3600" b="1" dirty="0">
                <a:solidFill>
                  <a:prstClr val="black"/>
                </a:solidFill>
              </a:rPr>
              <a:t>好気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377695" y="4903856"/>
            <a:ext cx="5592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prstClr val="black"/>
                </a:solidFill>
              </a:rPr>
              <a:t>(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嫌気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+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好気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+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接種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7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82817" y="4253948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4852" y="5917096"/>
            <a:ext cx="637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(70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日後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8655" y="4273828"/>
            <a:ext cx="4161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40897" y="4858028"/>
            <a:ext cx="2716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対照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657595" y="4917664"/>
            <a:ext cx="5592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4000" b="1" dirty="0">
                <a:solidFill>
                  <a:prstClr val="black"/>
                </a:solidFill>
              </a:rPr>
              <a:t>嫌気</a:t>
            </a:r>
            <a:r>
              <a:rPr lang="en-US" altLang="ja-JP" sz="4000" b="1" dirty="0">
                <a:solidFill>
                  <a:prstClr val="black"/>
                </a:solidFill>
              </a:rPr>
              <a:t>+</a:t>
            </a:r>
            <a:r>
              <a:rPr lang="ja-JP" altLang="en-US" sz="4000" b="1" dirty="0">
                <a:solidFill>
                  <a:prstClr val="black"/>
                </a:solidFill>
              </a:rPr>
              <a:t>好気</a:t>
            </a:r>
            <a:r>
              <a:rPr lang="en-US" altLang="ja-JP" sz="4000" b="1" dirty="0">
                <a:solidFill>
                  <a:prstClr val="black"/>
                </a:solidFill>
              </a:rPr>
              <a:t>+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接種２回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97495" y="4426227"/>
            <a:ext cx="637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black"/>
                </a:solidFill>
              </a:rPr>
              <a:t>ZK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    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MD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 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Z3/6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 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CR</a:t>
            </a:r>
            <a:r>
              <a:rPr lang="ja-JP" altLang="en-US" sz="4000" b="1" dirty="0">
                <a:solidFill>
                  <a:prstClr val="black"/>
                </a:solidFill>
              </a:rPr>
              <a:t>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    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U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84852" y="5854148"/>
            <a:ext cx="637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(70 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日後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36104" y="5113130"/>
            <a:ext cx="850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prstClr val="black"/>
                </a:solidFill>
              </a:rPr>
              <a:t>(</a:t>
            </a:r>
            <a:r>
              <a:rPr lang="ja-JP" altLang="en-US" sz="4000" b="1" dirty="0">
                <a:solidFill>
                  <a:prstClr val="black"/>
                </a:solidFill>
              </a:rPr>
              <a:t>嫌気</a:t>
            </a:r>
            <a:r>
              <a:rPr lang="en-US" altLang="ja-JP" sz="4000" b="1" dirty="0">
                <a:solidFill>
                  <a:prstClr val="black"/>
                </a:solidFill>
              </a:rPr>
              <a:t>+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好気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+</a:t>
            </a:r>
            <a:r>
              <a:rPr lang="ja-JP" altLang="en-US" sz="4000" b="1" dirty="0">
                <a:solidFill>
                  <a:prstClr val="black"/>
                </a:solidFill>
              </a:rPr>
              <a:t>嫌気</a:t>
            </a:r>
            <a:r>
              <a:rPr lang="en-US" altLang="ja-JP" sz="4000" b="1" dirty="0">
                <a:solidFill>
                  <a:prstClr val="black"/>
                </a:solidFill>
              </a:rPr>
              <a:t>+</a:t>
            </a:r>
            <a:r>
              <a:rPr lang="ja-JP" altLang="en-US" sz="4000" b="1" dirty="0">
                <a:solidFill>
                  <a:prstClr val="black"/>
                </a:solidFill>
              </a:rPr>
              <a:t>好気</a:t>
            </a:r>
            <a:r>
              <a:rPr lang="en-US" altLang="ja-JP" sz="4000" b="1" dirty="0" smtClean="0">
                <a:solidFill>
                  <a:prstClr val="black"/>
                </a:solidFill>
              </a:rPr>
              <a:t>)</a:t>
            </a:r>
            <a:endParaRPr lang="ja-JP" alt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7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681575" y="299733"/>
            <a:ext cx="7998599" cy="6233589"/>
            <a:chOff x="3663315" y="1876742"/>
            <a:chExt cx="3858909" cy="3104515"/>
          </a:xfrm>
        </p:grpSpPr>
        <p:pic>
          <p:nvPicPr>
            <p:cNvPr id="22" name="図 2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315" y="1876742"/>
              <a:ext cx="1817370" cy="31045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図 2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959" y="1974574"/>
              <a:ext cx="1739265" cy="30066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正方形/長方形 4"/>
          <p:cNvSpPr/>
          <p:nvPr/>
        </p:nvSpPr>
        <p:spPr>
          <a:xfrm>
            <a:off x="3252109" y="858855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295650" y="2823659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262521" y="5030151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10682" y="2535249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639709" y="4035598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93664" y="5705063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711089" y="844335"/>
            <a:ext cx="633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日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004967" y="339811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4,4’-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582957" y="783948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145720" y="547732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3,3’-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983198" y="1987181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4,4’-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561188" y="2431318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123951" y="2195102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3,3’-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997709" y="3569240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4,4’-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575699" y="4013377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138462" y="3777161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3,3’-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012224" y="5354495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4,4’-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590214" y="5798632"/>
            <a:ext cx="510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3,4-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152977" y="5562416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3,3’-</a:t>
            </a:r>
            <a:endParaRPr lang="ja-JP" altLang="ja-JP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7561188" y="2366007"/>
            <a:ext cx="422010" cy="778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7597472" y="3911777"/>
            <a:ext cx="422010" cy="778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7611988" y="5551893"/>
            <a:ext cx="422010" cy="7788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1948354" y="645789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同族体分布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934700" y="6460665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異性体分布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</a:t>
            </a:r>
            <a:r>
              <a:rPr lang="ja-JP" alt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塩素</a:t>
            </a:r>
            <a:r>
              <a:rPr lang="en-US" altLang="ja-JP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ja-JP" altLang="ja-JP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789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0"/>
              </a:tblGrid>
              <a:tr h="685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4000" kern="100" dirty="0" smtClean="0">
                          <a:effectLst/>
                        </a:rPr>
                        <a:t>​[</a:t>
                      </a:r>
                      <a:r>
                        <a:rPr lang="ja-JP" altLang="en-US" sz="4000" kern="100" dirty="0" smtClean="0">
                          <a:effectLst/>
                        </a:rPr>
                        <a:t>結論</a:t>
                      </a:r>
                      <a:r>
                        <a:rPr lang="en-US" sz="4000" kern="100" dirty="0" smtClean="0">
                          <a:effectLst/>
                        </a:rPr>
                        <a:t>]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sz="3200" kern="1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3200" kern="100" dirty="0" smtClean="0">
                          <a:effectLst/>
                        </a:rPr>
                        <a:t>- </a:t>
                      </a:r>
                      <a:r>
                        <a:rPr lang="en-US" altLang="ja-JP" sz="3600" kern="100" baseline="0" dirty="0" err="1" smtClean="0">
                          <a:solidFill>
                            <a:srgbClr val="FFFF00"/>
                          </a:solidFill>
                          <a:effectLst/>
                        </a:rPr>
                        <a:t>autochtonous</a:t>
                      </a:r>
                      <a:r>
                        <a:rPr lang="en-US" altLang="ja-JP" sz="3600" kern="100" baseline="0" dirty="0" smtClean="0">
                          <a:effectLst/>
                        </a:rPr>
                        <a:t> </a:t>
                      </a:r>
                      <a:r>
                        <a:rPr lang="ja-JP" altLang="en-US" sz="3600" kern="100" baseline="0" dirty="0" smtClean="0">
                          <a:effectLst/>
                        </a:rPr>
                        <a:t>と同様に　</a:t>
                      </a:r>
                      <a:r>
                        <a:rPr lang="en-US" altLang="ja-JP" sz="3600" kern="100" dirty="0" err="1" smtClean="0">
                          <a:solidFill>
                            <a:srgbClr val="FFFF00"/>
                          </a:solidFill>
                          <a:effectLst/>
                        </a:rPr>
                        <a:t>allochthonous</a:t>
                      </a:r>
                      <a:r>
                        <a:rPr lang="en-US" altLang="ja-JP" sz="3600" kern="100" dirty="0" smtClean="0">
                          <a:effectLst/>
                        </a:rPr>
                        <a:t> </a:t>
                      </a:r>
                      <a:r>
                        <a:rPr lang="ja-JP" altLang="en-US" sz="3600" kern="100" dirty="0" smtClean="0">
                          <a:effectLst/>
                        </a:rPr>
                        <a:t>群を接種した試料中で</a:t>
                      </a:r>
                      <a:r>
                        <a:rPr lang="en-US" altLang="ja-JP" sz="3600" kern="100" dirty="0" smtClean="0">
                          <a:effectLst/>
                        </a:rPr>
                        <a:t>PCB</a:t>
                      </a:r>
                      <a:r>
                        <a:rPr lang="ja-JP" altLang="en-US" sz="3600" kern="100" dirty="0" smtClean="0">
                          <a:effectLst/>
                        </a:rPr>
                        <a:t>濃度低減が観察された</a:t>
                      </a:r>
                      <a:r>
                        <a:rPr lang="en-US" sz="3600" kern="100" dirty="0" smtClean="0">
                          <a:effectLst/>
                        </a:rPr>
                        <a:t>.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sz="3200" kern="1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90975" algn="l"/>
                        </a:tabLst>
                        <a:defRPr/>
                      </a:pPr>
                      <a:r>
                        <a:rPr lang="en-US" sz="3200" kern="100" dirty="0" smtClean="0">
                          <a:effectLst/>
                        </a:rPr>
                        <a:t>- </a:t>
                      </a:r>
                      <a:r>
                        <a:rPr lang="en-US" altLang="ja-JP" sz="3600" kern="100" dirty="0" err="1" smtClean="0">
                          <a:effectLst/>
                        </a:rPr>
                        <a:t>Čukarički</a:t>
                      </a:r>
                      <a:r>
                        <a:rPr lang="en-US" altLang="ja-JP" sz="3600" kern="100" dirty="0" smtClean="0">
                          <a:effectLst/>
                        </a:rPr>
                        <a:t> </a:t>
                      </a:r>
                      <a:r>
                        <a:rPr lang="en-US" altLang="ja-JP" sz="3600" kern="100" dirty="0" err="1" smtClean="0">
                          <a:effectLst/>
                        </a:rPr>
                        <a:t>Rukavac</a:t>
                      </a:r>
                      <a:r>
                        <a:rPr lang="ja-JP" altLang="en-US" sz="3600" kern="100" dirty="0" smtClean="0">
                          <a:effectLst/>
                        </a:rPr>
                        <a:t>　底質試料中</a:t>
                      </a:r>
                      <a:r>
                        <a:rPr lang="en-US" altLang="ja-JP" sz="3600" kern="100" dirty="0" smtClean="0">
                          <a:effectLst/>
                        </a:rPr>
                        <a:t>PCB</a:t>
                      </a:r>
                      <a:r>
                        <a:rPr lang="ja-JP" altLang="en-US" sz="3600" kern="100" dirty="0" smtClean="0">
                          <a:effectLst/>
                        </a:rPr>
                        <a:t>レベルは、</a:t>
                      </a:r>
                      <a:r>
                        <a:rPr lang="en-US" altLang="ja-JP" sz="3600" kern="100" dirty="0" smtClean="0">
                          <a:effectLst/>
                        </a:rPr>
                        <a:t>PCB</a:t>
                      </a:r>
                      <a:r>
                        <a:rPr lang="ja-JP" altLang="en-US" sz="3600" kern="100" dirty="0" smtClean="0">
                          <a:effectLst/>
                        </a:rPr>
                        <a:t>異性体の化学構造に対応して減少した。</a:t>
                      </a:r>
                      <a:endParaRPr lang="en-US" sz="3200" kern="1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endParaRPr lang="en-US" sz="3200" kern="1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990975" algn="l"/>
                        </a:tabLst>
                      </a:pPr>
                      <a:r>
                        <a:rPr lang="en-US" sz="3200" kern="100" dirty="0" smtClean="0">
                          <a:effectLst/>
                        </a:rPr>
                        <a:t>- </a:t>
                      </a:r>
                      <a:r>
                        <a:rPr kumimoji="1" lang="ja-JP" altLang="ja-JP" sz="36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汚染底質からの単離微生物による好気・嫌気分解で環境浄化の可能性を示した。</a:t>
                      </a:r>
                      <a:endParaRPr lang="en-US" sz="3600" kern="1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321"/>
            <a:ext cx="9144000" cy="623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0" y="3810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NATO </a:t>
            </a:r>
            <a:r>
              <a:rPr kumimoji="0" lang="ja-JP" altLang="en-US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空爆　</a:t>
            </a:r>
            <a:r>
              <a:rPr kumimoji="0" lang="en-US" altLang="ja-JP" sz="2800" dirty="0" smtClean="0">
                <a:solidFill>
                  <a:prstClr val="black"/>
                </a:solidFill>
                <a:latin typeface="Calibri" panose="020F0502020204030204" pitchFamily="34" charset="0"/>
              </a:rPr>
              <a:t>1999</a:t>
            </a:r>
          </a:p>
        </p:txBody>
      </p:sp>
      <p:pic>
        <p:nvPicPr>
          <p:cNvPr id="3" name="Picture 2" descr="http://www.slobodanjovanovic.org/wp-content/uploads/2010/02/pancevo.jpg?lang=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181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Vlada\Documents\JICA KANSAI projekat\1590956851514ed214f138a390025996_v4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462463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C:\Users\Vlada\Documents\JICA KANSAI projekat\9150841838_ae845d4d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0909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4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lada\Documents\JICA KANSAI projekat\Japan Srbija 2014 Uzorci\WWC Pance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477000" cy="55707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91440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ja-JP" altLang="en-US" sz="2800" b="1" dirty="0" smtClean="0">
                <a:solidFill>
                  <a:schemeClr val="bg1"/>
                </a:solidFill>
              </a:rPr>
              <a:t>排水運河の採取地点　（パンチェボ市）</a:t>
            </a:r>
            <a:endParaRPr kumimoji="0"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3" y="30754"/>
            <a:ext cx="7997779" cy="6878687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889284" y="173254"/>
            <a:ext cx="4583596" cy="2698986"/>
            <a:chOff x="592428" y="-502456"/>
            <a:chExt cx="4583596" cy="2698986"/>
          </a:xfrm>
        </p:grpSpPr>
        <p:graphicFrame>
          <p:nvGraphicFramePr>
            <p:cNvPr id="19" name="グラフ 18"/>
            <p:cNvGraphicFramePr/>
            <p:nvPr>
              <p:extLst>
                <p:ext uri="{D42A27DB-BD31-4B8C-83A1-F6EECF244321}">
                  <p14:modId xmlns:p14="http://schemas.microsoft.com/office/powerpoint/2010/main" val="2910653403"/>
                </p:ext>
              </p:extLst>
            </p:nvPr>
          </p:nvGraphicFramePr>
          <p:xfrm>
            <a:off x="592428" y="-502456"/>
            <a:ext cx="4583596" cy="26989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テキスト ボックス 2"/>
            <p:cNvSpPr txBox="1"/>
            <p:nvPr/>
          </p:nvSpPr>
          <p:spPr>
            <a:xfrm>
              <a:off x="779459" y="-502456"/>
              <a:ext cx="861392" cy="256762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400" b="1" dirty="0"/>
                <a:t>ng/g-dry</a:t>
              </a:r>
              <a:endParaRPr kumimoji="1" lang="ja-JP" altLang="en-US" sz="1400" b="1" dirty="0"/>
            </a:p>
          </p:txBody>
        </p:sp>
      </p:grpSp>
      <p:sp>
        <p:nvSpPr>
          <p:cNvPr id="3" name="円/楕円 2"/>
          <p:cNvSpPr/>
          <p:nvPr/>
        </p:nvSpPr>
        <p:spPr>
          <a:xfrm>
            <a:off x="6904383" y="4055165"/>
            <a:ext cx="198782" cy="1855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4512363" y="3584714"/>
            <a:ext cx="198782" cy="1855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3637715" y="3531708"/>
            <a:ext cx="198782" cy="18553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71528" y="5580472"/>
            <a:ext cx="2656496" cy="58477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ja-JP" altLang="en-US" sz="3200" b="1" dirty="0" smtClean="0">
                <a:solidFill>
                  <a:srgbClr val="FFFF00"/>
                </a:solidFill>
              </a:rPr>
              <a:t>底質採取地点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2050" name="Picture 2" descr="図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59" y="4763"/>
            <a:ext cx="7092724" cy="67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402319" y="6167477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パンチェボ市内土壌採取地点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(St-1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～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St-29) 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7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099" name="Picture 3" descr="図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" y="207963"/>
            <a:ext cx="8715241" cy="603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402319" y="6167477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パンチェボ市内土壌中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PCB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濃度</a:t>
            </a:r>
            <a:r>
              <a:rPr kumimoji="0" lang="ja-JP" altLang="en-US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(μg/g-dry)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098" name="Picture 2" descr="図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79" y="0"/>
            <a:ext cx="747154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402319" y="6167477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パンチェボ市内土壌中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PAH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濃度</a:t>
            </a:r>
            <a:r>
              <a:rPr kumimoji="0" lang="ja-JP" altLang="en-US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(μg/g-dry)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64228" y="5630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3074" name="Picture 2" descr="図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62" y="6350"/>
            <a:ext cx="4717196" cy="562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2"/>
          <p:cNvSpPr txBox="1">
            <a:spLocks noChangeArrowheads="1"/>
          </p:cNvSpPr>
          <p:nvPr/>
        </p:nvSpPr>
        <p:spPr bwMode="auto">
          <a:xfrm>
            <a:off x="402319" y="6167477"/>
            <a:ext cx="8345714" cy="697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571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パンチェボ市内土壌中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PFR</a:t>
            </a:r>
            <a:r>
              <a:rPr kumimoji="0" lang="ja-JP" alt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濃度</a:t>
            </a:r>
            <a:r>
              <a:rPr kumimoji="0" lang="ja-JP" altLang="en-US" sz="32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(ng/g-dry)</a:t>
            </a:r>
            <a:endParaRPr kumimoji="0" lang="en-US" altLang="ja-JP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89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637</Words>
  <Application>Microsoft Office PowerPoint</Application>
  <PresentationFormat>画面に合わせる (4:3)</PresentationFormat>
  <Paragraphs>196</Paragraphs>
  <Slides>29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29</vt:i4>
      </vt:variant>
    </vt:vector>
  </HeadingPairs>
  <TitlesOfParts>
    <vt:vector size="40" baseType="lpstr">
      <vt:lpstr>ＭＳ Ｐゴシック</vt:lpstr>
      <vt:lpstr>ＭＳ ゴシック</vt:lpstr>
      <vt:lpstr>ＭＳ 明朝</vt:lpstr>
      <vt:lpstr>Arial</vt:lpstr>
      <vt:lpstr>Calibri</vt:lpstr>
      <vt:lpstr>Calibri Light</vt:lpstr>
      <vt:lpstr>Century</vt:lpstr>
      <vt:lpstr>Times New Roman</vt:lpstr>
      <vt:lpstr>Office テーマ</vt:lpstr>
      <vt:lpstr>1_Office Theme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中野武</dc:creator>
  <cp:lastModifiedBy>中野武</cp:lastModifiedBy>
  <cp:revision>45</cp:revision>
  <dcterms:created xsi:type="dcterms:W3CDTF">2015-06-04T16:04:25Z</dcterms:created>
  <dcterms:modified xsi:type="dcterms:W3CDTF">2015-09-10T17:10:02Z</dcterms:modified>
</cp:coreProperties>
</file>