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6"/>
  </p:notesMasterIdLst>
  <p:sldIdLst>
    <p:sldId id="256" r:id="rId2"/>
    <p:sldId id="257" r:id="rId3"/>
    <p:sldId id="258" r:id="rId4"/>
    <p:sldId id="259" r:id="rId5"/>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162" autoAdjust="0"/>
    <p:restoredTop sz="94660"/>
  </p:normalViewPr>
  <p:slideViewPr>
    <p:cSldViewPr snapToGrid="0">
      <p:cViewPr varScale="1">
        <p:scale>
          <a:sx n="68" d="100"/>
          <a:sy n="68" d="100"/>
        </p:scale>
        <p:origin x="-1746" y="-90"/>
      </p:cViewPr>
      <p:guideLst>
        <p:guide orient="horz" pos="2160"/>
        <p:guide pos="2880"/>
      </p:guideLst>
    </p:cSldViewPr>
  </p:slideViewPr>
  <p:notesTextViewPr>
    <p:cViewPr>
      <p:scale>
        <a:sx n="1" d="1"/>
        <a:sy n="1" d="1"/>
      </p:scale>
      <p:origin x="0" y="0"/>
    </p:cViewPr>
  </p:notesTextViewPr>
  <p:notesViewPr>
    <p:cSldViewPr snapToGrid="0">
      <p:cViewPr varScale="1">
        <p:scale>
          <a:sx n="57" d="100"/>
          <a:sy n="57" d="100"/>
        </p:scale>
        <p:origin x="1770"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69EBEC-71FD-421E-8196-6ABD2C786EB4}" type="datetimeFigureOut">
              <a:rPr kumimoji="1" lang="ja-JP" altLang="en-US" smtClean="0"/>
              <a:t>2015/9/11</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0C59EB6-2369-49E2-A26B-26C0BFAA049A}" type="slidenum">
              <a:rPr kumimoji="1" lang="ja-JP" altLang="en-US" smtClean="0"/>
              <a:t>‹#›</a:t>
            </a:fld>
            <a:endParaRPr kumimoji="1" lang="ja-JP" altLang="en-US"/>
          </a:p>
        </p:txBody>
      </p:sp>
    </p:spTree>
    <p:extLst>
      <p:ext uri="{BB962C8B-B14F-4D97-AF65-F5344CB8AC3E}">
        <p14:creationId xmlns:p14="http://schemas.microsoft.com/office/powerpoint/2010/main" val="225292696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149526542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628650" y="365126"/>
            <a:ext cx="7886700" cy="1325563"/>
          </a:xfrm>
          <a:prstGeom prst="rect">
            <a:avLst/>
          </a:prstGeom>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628650" y="1825625"/>
            <a:ext cx="7886700" cy="4351338"/>
          </a:xfrm>
          <a:prstGeom prst="rect">
            <a:avLst/>
          </a:prstGeo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a:xfrm>
            <a:off x="628650" y="6356351"/>
            <a:ext cx="2057400" cy="365125"/>
          </a:xfrm>
          <a:prstGeom prst="rect">
            <a:avLst/>
          </a:prstGeom>
        </p:spPr>
        <p:txBody>
          <a:bodyPr/>
          <a:lstStyle/>
          <a:p>
            <a:fld id="{C789CCBB-4153-4DA5-87E5-05718BE27B85}" type="datetimeFigureOut">
              <a:rPr kumimoji="1" lang="ja-JP" altLang="en-US" smtClean="0"/>
              <a:t>2015/9/11</a:t>
            </a:fld>
            <a:endParaRPr kumimoji="1" lang="ja-JP" altLang="en-US"/>
          </a:p>
        </p:txBody>
      </p:sp>
      <p:sp>
        <p:nvSpPr>
          <p:cNvPr id="5" name="フッター プレースホルダー 4"/>
          <p:cNvSpPr>
            <a:spLocks noGrp="1"/>
          </p:cNvSpPr>
          <p:nvPr>
            <p:ph type="ftr" sz="quarter" idx="11"/>
          </p:nvPr>
        </p:nvSpPr>
        <p:spPr>
          <a:xfrm>
            <a:off x="3028950" y="6356351"/>
            <a:ext cx="3086100" cy="365125"/>
          </a:xfrm>
          <a:prstGeom prst="rect">
            <a:avLst/>
          </a:prstGeom>
        </p:spPr>
        <p:txBody>
          <a:bodyPr/>
          <a:lstStyle/>
          <a:p>
            <a:endParaRPr kumimoji="1" lang="ja-JP" altLang="en-US"/>
          </a:p>
        </p:txBody>
      </p:sp>
      <p:sp>
        <p:nvSpPr>
          <p:cNvPr id="6" name="スライド番号プレースホルダー 5"/>
          <p:cNvSpPr>
            <a:spLocks noGrp="1"/>
          </p:cNvSpPr>
          <p:nvPr>
            <p:ph type="sldNum" sz="quarter" idx="12"/>
          </p:nvPr>
        </p:nvSpPr>
        <p:spPr>
          <a:xfrm>
            <a:off x="6457950" y="6356351"/>
            <a:ext cx="2057400" cy="365125"/>
          </a:xfrm>
          <a:prstGeom prst="rect">
            <a:avLst/>
          </a:prstGeom>
        </p:spPr>
        <p:txBody>
          <a:bodyPr/>
          <a:lstStyle/>
          <a:p>
            <a:fld id="{D94DA861-6BC9-44D8-ABD1-D2B47546BFDE}" type="slidenum">
              <a:rPr kumimoji="1" lang="ja-JP" altLang="en-US" smtClean="0"/>
              <a:t>‹#›</a:t>
            </a:fld>
            <a:endParaRPr kumimoji="1" lang="ja-JP" altLang="en-US"/>
          </a:p>
        </p:txBody>
      </p:sp>
    </p:spTree>
    <p:extLst>
      <p:ext uri="{BB962C8B-B14F-4D97-AF65-F5344CB8AC3E}">
        <p14:creationId xmlns:p14="http://schemas.microsoft.com/office/powerpoint/2010/main" val="2370380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a:prstGeom prst="rect">
            <a:avLst/>
          </a:prstGeo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628650" y="365125"/>
            <a:ext cx="5800725" cy="5811838"/>
          </a:xfrm>
          <a:prstGeom prst="rect">
            <a:avLst/>
          </a:prstGeo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a:xfrm>
            <a:off x="628650" y="6356351"/>
            <a:ext cx="2057400" cy="365125"/>
          </a:xfrm>
          <a:prstGeom prst="rect">
            <a:avLst/>
          </a:prstGeom>
        </p:spPr>
        <p:txBody>
          <a:bodyPr/>
          <a:lstStyle/>
          <a:p>
            <a:fld id="{C789CCBB-4153-4DA5-87E5-05718BE27B85}" type="datetimeFigureOut">
              <a:rPr kumimoji="1" lang="ja-JP" altLang="en-US" smtClean="0"/>
              <a:t>2015/9/11</a:t>
            </a:fld>
            <a:endParaRPr kumimoji="1" lang="ja-JP" altLang="en-US"/>
          </a:p>
        </p:txBody>
      </p:sp>
      <p:sp>
        <p:nvSpPr>
          <p:cNvPr id="5" name="フッター プレースホルダー 4"/>
          <p:cNvSpPr>
            <a:spLocks noGrp="1"/>
          </p:cNvSpPr>
          <p:nvPr>
            <p:ph type="ftr" sz="quarter" idx="11"/>
          </p:nvPr>
        </p:nvSpPr>
        <p:spPr>
          <a:xfrm>
            <a:off x="3028950" y="6356351"/>
            <a:ext cx="3086100" cy="365125"/>
          </a:xfrm>
          <a:prstGeom prst="rect">
            <a:avLst/>
          </a:prstGeom>
        </p:spPr>
        <p:txBody>
          <a:bodyPr/>
          <a:lstStyle/>
          <a:p>
            <a:endParaRPr kumimoji="1" lang="ja-JP" altLang="en-US"/>
          </a:p>
        </p:txBody>
      </p:sp>
      <p:sp>
        <p:nvSpPr>
          <p:cNvPr id="6" name="スライド番号プレースホルダー 5"/>
          <p:cNvSpPr>
            <a:spLocks noGrp="1"/>
          </p:cNvSpPr>
          <p:nvPr>
            <p:ph type="sldNum" sz="quarter" idx="12"/>
          </p:nvPr>
        </p:nvSpPr>
        <p:spPr>
          <a:xfrm>
            <a:off x="6457950" y="6356351"/>
            <a:ext cx="2057400" cy="365125"/>
          </a:xfrm>
          <a:prstGeom prst="rect">
            <a:avLst/>
          </a:prstGeom>
        </p:spPr>
        <p:txBody>
          <a:bodyPr/>
          <a:lstStyle/>
          <a:p>
            <a:fld id="{D94DA861-6BC9-44D8-ABD1-D2B47546BFDE}" type="slidenum">
              <a:rPr kumimoji="1" lang="ja-JP" altLang="en-US" smtClean="0"/>
              <a:t>‹#›</a:t>
            </a:fld>
            <a:endParaRPr kumimoji="1" lang="ja-JP" altLang="en-US"/>
          </a:p>
        </p:txBody>
      </p:sp>
    </p:spTree>
    <p:extLst>
      <p:ext uri="{BB962C8B-B14F-4D97-AF65-F5344CB8AC3E}">
        <p14:creationId xmlns:p14="http://schemas.microsoft.com/office/powerpoint/2010/main" val="34951128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8650" y="365126"/>
            <a:ext cx="7886700" cy="1325563"/>
          </a:xfrm>
          <a:prstGeom prst="rect">
            <a:avLst/>
          </a:prstGeom>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628650" y="1825625"/>
            <a:ext cx="7886700" cy="4351338"/>
          </a:xfrm>
          <a:prstGeom prst="rect">
            <a:avLst/>
          </a:prstGeo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a:xfrm>
            <a:off x="628650" y="6356351"/>
            <a:ext cx="2057400" cy="365125"/>
          </a:xfrm>
          <a:prstGeom prst="rect">
            <a:avLst/>
          </a:prstGeom>
        </p:spPr>
        <p:txBody>
          <a:bodyPr/>
          <a:lstStyle/>
          <a:p>
            <a:fld id="{C789CCBB-4153-4DA5-87E5-05718BE27B85}" type="datetimeFigureOut">
              <a:rPr kumimoji="1" lang="ja-JP" altLang="en-US" smtClean="0"/>
              <a:t>2015/9/11</a:t>
            </a:fld>
            <a:endParaRPr kumimoji="1" lang="ja-JP" altLang="en-US"/>
          </a:p>
        </p:txBody>
      </p:sp>
      <p:sp>
        <p:nvSpPr>
          <p:cNvPr id="5" name="フッター プレースホルダー 4"/>
          <p:cNvSpPr>
            <a:spLocks noGrp="1"/>
          </p:cNvSpPr>
          <p:nvPr>
            <p:ph type="ftr" sz="quarter" idx="11"/>
          </p:nvPr>
        </p:nvSpPr>
        <p:spPr>
          <a:xfrm>
            <a:off x="3028950" y="6356351"/>
            <a:ext cx="3086100" cy="365125"/>
          </a:xfrm>
          <a:prstGeom prst="rect">
            <a:avLst/>
          </a:prstGeom>
        </p:spPr>
        <p:txBody>
          <a:bodyPr/>
          <a:lstStyle/>
          <a:p>
            <a:endParaRPr kumimoji="1" lang="ja-JP" altLang="en-US"/>
          </a:p>
        </p:txBody>
      </p:sp>
      <p:sp>
        <p:nvSpPr>
          <p:cNvPr id="6" name="スライド番号プレースホルダー 5"/>
          <p:cNvSpPr>
            <a:spLocks noGrp="1"/>
          </p:cNvSpPr>
          <p:nvPr>
            <p:ph type="sldNum" sz="quarter" idx="12"/>
          </p:nvPr>
        </p:nvSpPr>
        <p:spPr>
          <a:xfrm>
            <a:off x="6457950" y="6356351"/>
            <a:ext cx="2057400" cy="365125"/>
          </a:xfrm>
          <a:prstGeom prst="rect">
            <a:avLst/>
          </a:prstGeom>
        </p:spPr>
        <p:txBody>
          <a:bodyPr/>
          <a:lstStyle/>
          <a:p>
            <a:fld id="{D94DA861-6BC9-44D8-ABD1-D2B47546BFDE}" type="slidenum">
              <a:rPr kumimoji="1" lang="ja-JP" altLang="en-US" smtClean="0"/>
              <a:t>‹#›</a:t>
            </a:fld>
            <a:endParaRPr kumimoji="1" lang="ja-JP" altLang="en-US"/>
          </a:p>
        </p:txBody>
      </p:sp>
    </p:spTree>
    <p:extLst>
      <p:ext uri="{BB962C8B-B14F-4D97-AF65-F5344CB8AC3E}">
        <p14:creationId xmlns:p14="http://schemas.microsoft.com/office/powerpoint/2010/main" val="10054642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a:prstGeom prst="rect">
            <a:avLst/>
          </a:prstGeom>
        </p:spPr>
        <p:txBody>
          <a:bodyPr anchor="b"/>
          <a:lstStyle>
            <a:lvl1pPr>
              <a:defRPr sz="45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23888" y="4589464"/>
            <a:ext cx="7886700" cy="1500187"/>
          </a:xfrm>
          <a:prstGeom prst="rect">
            <a:avLst/>
          </a:prstGeo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a:xfrm>
            <a:off x="628650" y="6356351"/>
            <a:ext cx="2057400" cy="365125"/>
          </a:xfrm>
          <a:prstGeom prst="rect">
            <a:avLst/>
          </a:prstGeom>
        </p:spPr>
        <p:txBody>
          <a:bodyPr/>
          <a:lstStyle/>
          <a:p>
            <a:fld id="{C789CCBB-4153-4DA5-87E5-05718BE27B85}" type="datetimeFigureOut">
              <a:rPr kumimoji="1" lang="ja-JP" altLang="en-US" smtClean="0"/>
              <a:t>2015/9/11</a:t>
            </a:fld>
            <a:endParaRPr kumimoji="1" lang="ja-JP" altLang="en-US"/>
          </a:p>
        </p:txBody>
      </p:sp>
      <p:sp>
        <p:nvSpPr>
          <p:cNvPr id="5" name="フッター プレースホルダー 4"/>
          <p:cNvSpPr>
            <a:spLocks noGrp="1"/>
          </p:cNvSpPr>
          <p:nvPr>
            <p:ph type="ftr" sz="quarter" idx="11"/>
          </p:nvPr>
        </p:nvSpPr>
        <p:spPr>
          <a:xfrm>
            <a:off x="3028950" y="6356351"/>
            <a:ext cx="3086100" cy="365125"/>
          </a:xfrm>
          <a:prstGeom prst="rect">
            <a:avLst/>
          </a:prstGeom>
        </p:spPr>
        <p:txBody>
          <a:bodyPr/>
          <a:lstStyle/>
          <a:p>
            <a:endParaRPr kumimoji="1" lang="ja-JP" altLang="en-US"/>
          </a:p>
        </p:txBody>
      </p:sp>
      <p:sp>
        <p:nvSpPr>
          <p:cNvPr id="6" name="スライド番号プレースホルダー 5"/>
          <p:cNvSpPr>
            <a:spLocks noGrp="1"/>
          </p:cNvSpPr>
          <p:nvPr>
            <p:ph type="sldNum" sz="quarter" idx="12"/>
          </p:nvPr>
        </p:nvSpPr>
        <p:spPr>
          <a:xfrm>
            <a:off x="6457950" y="6356351"/>
            <a:ext cx="2057400" cy="365125"/>
          </a:xfrm>
          <a:prstGeom prst="rect">
            <a:avLst/>
          </a:prstGeom>
        </p:spPr>
        <p:txBody>
          <a:bodyPr/>
          <a:lstStyle/>
          <a:p>
            <a:fld id="{D94DA861-6BC9-44D8-ABD1-D2B47546BFDE}" type="slidenum">
              <a:rPr kumimoji="1" lang="ja-JP" altLang="en-US" smtClean="0"/>
              <a:t>‹#›</a:t>
            </a:fld>
            <a:endParaRPr kumimoji="1" lang="ja-JP" altLang="en-US"/>
          </a:p>
        </p:txBody>
      </p:sp>
    </p:spTree>
    <p:extLst>
      <p:ext uri="{BB962C8B-B14F-4D97-AF65-F5344CB8AC3E}">
        <p14:creationId xmlns:p14="http://schemas.microsoft.com/office/powerpoint/2010/main" val="28248855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8650" y="365126"/>
            <a:ext cx="7886700" cy="1325563"/>
          </a:xfrm>
          <a:prstGeom prst="rect">
            <a:avLst/>
          </a:prstGeom>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628650" y="1825625"/>
            <a:ext cx="3886200" cy="4351338"/>
          </a:xfrm>
          <a:prstGeom prst="rect">
            <a:avLst/>
          </a:prstGeo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29150" y="1825625"/>
            <a:ext cx="3886200" cy="4351338"/>
          </a:xfrm>
          <a:prstGeom prst="rect">
            <a:avLst/>
          </a:prstGeo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a:xfrm>
            <a:off x="628650" y="6356351"/>
            <a:ext cx="2057400" cy="365125"/>
          </a:xfrm>
          <a:prstGeom prst="rect">
            <a:avLst/>
          </a:prstGeom>
        </p:spPr>
        <p:txBody>
          <a:bodyPr/>
          <a:lstStyle/>
          <a:p>
            <a:fld id="{C789CCBB-4153-4DA5-87E5-05718BE27B85}" type="datetimeFigureOut">
              <a:rPr kumimoji="1" lang="ja-JP" altLang="en-US" smtClean="0"/>
              <a:t>2015/9/11</a:t>
            </a:fld>
            <a:endParaRPr kumimoji="1" lang="ja-JP" altLang="en-US"/>
          </a:p>
        </p:txBody>
      </p:sp>
      <p:sp>
        <p:nvSpPr>
          <p:cNvPr id="6" name="フッター プレースホルダー 5"/>
          <p:cNvSpPr>
            <a:spLocks noGrp="1"/>
          </p:cNvSpPr>
          <p:nvPr>
            <p:ph type="ftr" sz="quarter" idx="11"/>
          </p:nvPr>
        </p:nvSpPr>
        <p:spPr>
          <a:xfrm>
            <a:off x="3028950" y="6356351"/>
            <a:ext cx="3086100" cy="365125"/>
          </a:xfrm>
          <a:prstGeom prst="rect">
            <a:avLst/>
          </a:prstGeom>
        </p:spPr>
        <p:txBody>
          <a:bodyPr/>
          <a:lstStyle/>
          <a:p>
            <a:endParaRPr kumimoji="1" lang="ja-JP" altLang="en-US"/>
          </a:p>
        </p:txBody>
      </p:sp>
      <p:sp>
        <p:nvSpPr>
          <p:cNvPr id="7" name="スライド番号プレースホルダー 6"/>
          <p:cNvSpPr>
            <a:spLocks noGrp="1"/>
          </p:cNvSpPr>
          <p:nvPr>
            <p:ph type="sldNum" sz="quarter" idx="12"/>
          </p:nvPr>
        </p:nvSpPr>
        <p:spPr>
          <a:xfrm>
            <a:off x="6457950" y="6356351"/>
            <a:ext cx="2057400" cy="365125"/>
          </a:xfrm>
          <a:prstGeom prst="rect">
            <a:avLst/>
          </a:prstGeom>
        </p:spPr>
        <p:txBody>
          <a:bodyPr/>
          <a:lstStyle/>
          <a:p>
            <a:fld id="{D94DA861-6BC9-44D8-ABD1-D2B47546BFDE}" type="slidenum">
              <a:rPr kumimoji="1" lang="ja-JP" altLang="en-US" smtClean="0"/>
              <a:t>‹#›</a:t>
            </a:fld>
            <a:endParaRPr kumimoji="1" lang="ja-JP" altLang="en-US"/>
          </a:p>
        </p:txBody>
      </p:sp>
    </p:spTree>
    <p:extLst>
      <p:ext uri="{BB962C8B-B14F-4D97-AF65-F5344CB8AC3E}">
        <p14:creationId xmlns:p14="http://schemas.microsoft.com/office/powerpoint/2010/main" val="191755854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a:prstGeom prst="rect">
            <a:avLst/>
          </a:prstGeo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29842" y="1681163"/>
            <a:ext cx="3868340" cy="823912"/>
          </a:xfrm>
          <a:prstGeom prst="rect">
            <a:avLst/>
          </a:prstGeo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629842" y="2505075"/>
            <a:ext cx="3868340" cy="3684588"/>
          </a:xfrm>
          <a:prstGeom prst="rect">
            <a:avLst/>
          </a:prstGeo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29150" y="1681163"/>
            <a:ext cx="3887391" cy="823912"/>
          </a:xfrm>
          <a:prstGeom prst="rect">
            <a:avLst/>
          </a:prstGeo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29150" y="2505075"/>
            <a:ext cx="3887391" cy="3684588"/>
          </a:xfrm>
          <a:prstGeom prst="rect">
            <a:avLst/>
          </a:prstGeo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a:xfrm>
            <a:off x="628650" y="6356351"/>
            <a:ext cx="2057400" cy="365125"/>
          </a:xfrm>
          <a:prstGeom prst="rect">
            <a:avLst/>
          </a:prstGeom>
        </p:spPr>
        <p:txBody>
          <a:bodyPr/>
          <a:lstStyle/>
          <a:p>
            <a:fld id="{C789CCBB-4153-4DA5-87E5-05718BE27B85}" type="datetimeFigureOut">
              <a:rPr kumimoji="1" lang="ja-JP" altLang="en-US" smtClean="0"/>
              <a:t>2015/9/11</a:t>
            </a:fld>
            <a:endParaRPr kumimoji="1" lang="ja-JP" altLang="en-US"/>
          </a:p>
        </p:txBody>
      </p:sp>
      <p:sp>
        <p:nvSpPr>
          <p:cNvPr id="8" name="フッター プレースホルダー 7"/>
          <p:cNvSpPr>
            <a:spLocks noGrp="1"/>
          </p:cNvSpPr>
          <p:nvPr>
            <p:ph type="ftr" sz="quarter" idx="11"/>
          </p:nvPr>
        </p:nvSpPr>
        <p:spPr>
          <a:xfrm>
            <a:off x="3028950" y="6356351"/>
            <a:ext cx="3086100" cy="365125"/>
          </a:xfrm>
          <a:prstGeom prst="rect">
            <a:avLst/>
          </a:prstGeom>
        </p:spPr>
        <p:txBody>
          <a:bodyPr/>
          <a:lstStyle/>
          <a:p>
            <a:endParaRPr kumimoji="1" lang="ja-JP" altLang="en-US"/>
          </a:p>
        </p:txBody>
      </p:sp>
      <p:sp>
        <p:nvSpPr>
          <p:cNvPr id="9" name="スライド番号プレースホルダー 8"/>
          <p:cNvSpPr>
            <a:spLocks noGrp="1"/>
          </p:cNvSpPr>
          <p:nvPr>
            <p:ph type="sldNum" sz="quarter" idx="12"/>
          </p:nvPr>
        </p:nvSpPr>
        <p:spPr>
          <a:xfrm>
            <a:off x="6457950" y="6356351"/>
            <a:ext cx="2057400" cy="365125"/>
          </a:xfrm>
          <a:prstGeom prst="rect">
            <a:avLst/>
          </a:prstGeom>
        </p:spPr>
        <p:txBody>
          <a:bodyPr/>
          <a:lstStyle/>
          <a:p>
            <a:fld id="{D94DA861-6BC9-44D8-ABD1-D2B47546BFDE}" type="slidenum">
              <a:rPr kumimoji="1" lang="ja-JP" altLang="en-US" smtClean="0"/>
              <a:t>‹#›</a:t>
            </a:fld>
            <a:endParaRPr kumimoji="1" lang="ja-JP" altLang="en-US"/>
          </a:p>
        </p:txBody>
      </p:sp>
    </p:spTree>
    <p:extLst>
      <p:ext uri="{BB962C8B-B14F-4D97-AF65-F5344CB8AC3E}">
        <p14:creationId xmlns:p14="http://schemas.microsoft.com/office/powerpoint/2010/main" val="16382877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628650" y="365126"/>
            <a:ext cx="7886700" cy="1325563"/>
          </a:xfrm>
          <a:prstGeom prst="rect">
            <a:avLst/>
          </a:prstGeom>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a:xfrm>
            <a:off x="628650" y="6356351"/>
            <a:ext cx="2057400" cy="365125"/>
          </a:xfrm>
          <a:prstGeom prst="rect">
            <a:avLst/>
          </a:prstGeom>
        </p:spPr>
        <p:txBody>
          <a:bodyPr/>
          <a:lstStyle/>
          <a:p>
            <a:fld id="{C789CCBB-4153-4DA5-87E5-05718BE27B85}" type="datetimeFigureOut">
              <a:rPr kumimoji="1" lang="ja-JP" altLang="en-US" smtClean="0"/>
              <a:t>2015/9/11</a:t>
            </a:fld>
            <a:endParaRPr kumimoji="1" lang="ja-JP" altLang="en-US"/>
          </a:p>
        </p:txBody>
      </p:sp>
      <p:sp>
        <p:nvSpPr>
          <p:cNvPr id="4" name="フッター プレースホルダー 3"/>
          <p:cNvSpPr>
            <a:spLocks noGrp="1"/>
          </p:cNvSpPr>
          <p:nvPr>
            <p:ph type="ftr" sz="quarter" idx="11"/>
          </p:nvPr>
        </p:nvSpPr>
        <p:spPr>
          <a:xfrm>
            <a:off x="3028950" y="6356351"/>
            <a:ext cx="3086100" cy="365125"/>
          </a:xfrm>
          <a:prstGeom prst="rect">
            <a:avLst/>
          </a:prstGeom>
        </p:spPr>
        <p:txBody>
          <a:bodyPr/>
          <a:lstStyle/>
          <a:p>
            <a:endParaRPr kumimoji="1" lang="ja-JP" altLang="en-US"/>
          </a:p>
        </p:txBody>
      </p:sp>
      <p:sp>
        <p:nvSpPr>
          <p:cNvPr id="5" name="スライド番号プレースホルダー 4"/>
          <p:cNvSpPr>
            <a:spLocks noGrp="1"/>
          </p:cNvSpPr>
          <p:nvPr>
            <p:ph type="sldNum" sz="quarter" idx="12"/>
          </p:nvPr>
        </p:nvSpPr>
        <p:spPr>
          <a:xfrm>
            <a:off x="6457950" y="6356351"/>
            <a:ext cx="2057400" cy="365125"/>
          </a:xfrm>
          <a:prstGeom prst="rect">
            <a:avLst/>
          </a:prstGeom>
        </p:spPr>
        <p:txBody>
          <a:bodyPr/>
          <a:lstStyle/>
          <a:p>
            <a:fld id="{D94DA861-6BC9-44D8-ABD1-D2B47546BFDE}" type="slidenum">
              <a:rPr kumimoji="1" lang="ja-JP" altLang="en-US" smtClean="0"/>
              <a:t>‹#›</a:t>
            </a:fld>
            <a:endParaRPr kumimoji="1" lang="ja-JP" altLang="en-US"/>
          </a:p>
        </p:txBody>
      </p:sp>
    </p:spTree>
    <p:extLst>
      <p:ext uri="{BB962C8B-B14F-4D97-AF65-F5344CB8AC3E}">
        <p14:creationId xmlns:p14="http://schemas.microsoft.com/office/powerpoint/2010/main" val="28366436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a:xfrm>
            <a:off x="628650" y="6356351"/>
            <a:ext cx="2057400" cy="365125"/>
          </a:xfrm>
          <a:prstGeom prst="rect">
            <a:avLst/>
          </a:prstGeom>
        </p:spPr>
        <p:txBody>
          <a:bodyPr/>
          <a:lstStyle/>
          <a:p>
            <a:fld id="{C789CCBB-4153-4DA5-87E5-05718BE27B85}" type="datetimeFigureOut">
              <a:rPr kumimoji="1" lang="ja-JP" altLang="en-US" smtClean="0"/>
              <a:t>2015/9/11</a:t>
            </a:fld>
            <a:endParaRPr kumimoji="1" lang="ja-JP" altLang="en-US"/>
          </a:p>
        </p:txBody>
      </p:sp>
      <p:sp>
        <p:nvSpPr>
          <p:cNvPr id="3" name="フッター プレースホルダー 2"/>
          <p:cNvSpPr>
            <a:spLocks noGrp="1"/>
          </p:cNvSpPr>
          <p:nvPr>
            <p:ph type="ftr" sz="quarter" idx="11"/>
          </p:nvPr>
        </p:nvSpPr>
        <p:spPr>
          <a:xfrm>
            <a:off x="3028950" y="6356351"/>
            <a:ext cx="3086100" cy="365125"/>
          </a:xfrm>
          <a:prstGeom prst="rect">
            <a:avLst/>
          </a:prstGeom>
        </p:spPr>
        <p:txBody>
          <a:bodyPr/>
          <a:lstStyle/>
          <a:p>
            <a:endParaRPr kumimoji="1" lang="ja-JP" altLang="en-US"/>
          </a:p>
        </p:txBody>
      </p:sp>
      <p:sp>
        <p:nvSpPr>
          <p:cNvPr id="4" name="スライド番号プレースホルダー 3"/>
          <p:cNvSpPr>
            <a:spLocks noGrp="1"/>
          </p:cNvSpPr>
          <p:nvPr>
            <p:ph type="sldNum" sz="quarter" idx="12"/>
          </p:nvPr>
        </p:nvSpPr>
        <p:spPr>
          <a:xfrm>
            <a:off x="6457950" y="6356351"/>
            <a:ext cx="2057400" cy="365125"/>
          </a:xfrm>
          <a:prstGeom prst="rect">
            <a:avLst/>
          </a:prstGeom>
        </p:spPr>
        <p:txBody>
          <a:bodyPr/>
          <a:lstStyle/>
          <a:p>
            <a:fld id="{D94DA861-6BC9-44D8-ABD1-D2B47546BFDE}" type="slidenum">
              <a:rPr kumimoji="1" lang="ja-JP" altLang="en-US" smtClean="0"/>
              <a:t>‹#›</a:t>
            </a:fld>
            <a:endParaRPr kumimoji="1" lang="ja-JP" altLang="en-US"/>
          </a:p>
        </p:txBody>
      </p:sp>
    </p:spTree>
    <p:extLst>
      <p:ext uri="{BB962C8B-B14F-4D97-AF65-F5344CB8AC3E}">
        <p14:creationId xmlns:p14="http://schemas.microsoft.com/office/powerpoint/2010/main" val="27095494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a:prstGeom prst="rect">
            <a:avLst/>
          </a:prstGeom>
        </p:spPr>
        <p:txBody>
          <a:bodyPr anchor="b"/>
          <a:lstStyle>
            <a:lvl1pPr>
              <a:defRPr sz="24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87391" y="987426"/>
            <a:ext cx="4629150" cy="4873625"/>
          </a:xfrm>
          <a:prstGeom prst="rect">
            <a:avLst/>
          </a:prstGeo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629841" y="2057400"/>
            <a:ext cx="2949178" cy="3811588"/>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a:xfrm>
            <a:off x="628650" y="6356351"/>
            <a:ext cx="2057400" cy="365125"/>
          </a:xfrm>
          <a:prstGeom prst="rect">
            <a:avLst/>
          </a:prstGeom>
        </p:spPr>
        <p:txBody>
          <a:bodyPr/>
          <a:lstStyle/>
          <a:p>
            <a:fld id="{C789CCBB-4153-4DA5-87E5-05718BE27B85}" type="datetimeFigureOut">
              <a:rPr kumimoji="1" lang="ja-JP" altLang="en-US" smtClean="0"/>
              <a:t>2015/9/11</a:t>
            </a:fld>
            <a:endParaRPr kumimoji="1" lang="ja-JP" altLang="en-US"/>
          </a:p>
        </p:txBody>
      </p:sp>
      <p:sp>
        <p:nvSpPr>
          <p:cNvPr id="6" name="フッター プレースホルダー 5"/>
          <p:cNvSpPr>
            <a:spLocks noGrp="1"/>
          </p:cNvSpPr>
          <p:nvPr>
            <p:ph type="ftr" sz="quarter" idx="11"/>
          </p:nvPr>
        </p:nvSpPr>
        <p:spPr>
          <a:xfrm>
            <a:off x="3028950" y="6356351"/>
            <a:ext cx="3086100" cy="365125"/>
          </a:xfrm>
          <a:prstGeom prst="rect">
            <a:avLst/>
          </a:prstGeom>
        </p:spPr>
        <p:txBody>
          <a:bodyPr/>
          <a:lstStyle/>
          <a:p>
            <a:endParaRPr kumimoji="1" lang="ja-JP" altLang="en-US"/>
          </a:p>
        </p:txBody>
      </p:sp>
      <p:sp>
        <p:nvSpPr>
          <p:cNvPr id="7" name="スライド番号プレースホルダー 6"/>
          <p:cNvSpPr>
            <a:spLocks noGrp="1"/>
          </p:cNvSpPr>
          <p:nvPr>
            <p:ph type="sldNum" sz="quarter" idx="12"/>
          </p:nvPr>
        </p:nvSpPr>
        <p:spPr>
          <a:xfrm>
            <a:off x="6457950" y="6356351"/>
            <a:ext cx="2057400" cy="365125"/>
          </a:xfrm>
          <a:prstGeom prst="rect">
            <a:avLst/>
          </a:prstGeom>
        </p:spPr>
        <p:txBody>
          <a:bodyPr/>
          <a:lstStyle/>
          <a:p>
            <a:fld id="{D94DA861-6BC9-44D8-ABD1-D2B47546BFDE}" type="slidenum">
              <a:rPr kumimoji="1" lang="ja-JP" altLang="en-US" smtClean="0"/>
              <a:t>‹#›</a:t>
            </a:fld>
            <a:endParaRPr kumimoji="1" lang="ja-JP" altLang="en-US"/>
          </a:p>
        </p:txBody>
      </p:sp>
    </p:spTree>
    <p:extLst>
      <p:ext uri="{BB962C8B-B14F-4D97-AF65-F5344CB8AC3E}">
        <p14:creationId xmlns:p14="http://schemas.microsoft.com/office/powerpoint/2010/main" val="5766597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a:prstGeom prst="rect">
            <a:avLst/>
          </a:prstGeom>
        </p:spPr>
        <p:txBody>
          <a:bodyPr anchor="b"/>
          <a:lstStyle>
            <a:lvl1pPr>
              <a:defRPr sz="24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3887391" y="987426"/>
            <a:ext cx="4629150" cy="4873625"/>
          </a:xfrm>
          <a:prstGeom prst="rect">
            <a:avLst/>
          </a:prstGeo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p:cNvSpPr>
            <a:spLocks noGrp="1"/>
          </p:cNvSpPr>
          <p:nvPr>
            <p:ph type="body" sz="half" idx="2"/>
          </p:nvPr>
        </p:nvSpPr>
        <p:spPr>
          <a:xfrm>
            <a:off x="629841" y="2057400"/>
            <a:ext cx="2949178" cy="3811588"/>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a:xfrm>
            <a:off x="628650" y="6356351"/>
            <a:ext cx="2057400" cy="365125"/>
          </a:xfrm>
          <a:prstGeom prst="rect">
            <a:avLst/>
          </a:prstGeom>
        </p:spPr>
        <p:txBody>
          <a:bodyPr/>
          <a:lstStyle/>
          <a:p>
            <a:fld id="{C789CCBB-4153-4DA5-87E5-05718BE27B85}" type="datetimeFigureOut">
              <a:rPr kumimoji="1" lang="ja-JP" altLang="en-US" smtClean="0"/>
              <a:t>2015/9/11</a:t>
            </a:fld>
            <a:endParaRPr kumimoji="1" lang="ja-JP" altLang="en-US"/>
          </a:p>
        </p:txBody>
      </p:sp>
      <p:sp>
        <p:nvSpPr>
          <p:cNvPr id="6" name="フッター プレースホルダー 5"/>
          <p:cNvSpPr>
            <a:spLocks noGrp="1"/>
          </p:cNvSpPr>
          <p:nvPr>
            <p:ph type="ftr" sz="quarter" idx="11"/>
          </p:nvPr>
        </p:nvSpPr>
        <p:spPr>
          <a:xfrm>
            <a:off x="3028950" y="6356351"/>
            <a:ext cx="3086100" cy="365125"/>
          </a:xfrm>
          <a:prstGeom prst="rect">
            <a:avLst/>
          </a:prstGeom>
        </p:spPr>
        <p:txBody>
          <a:bodyPr/>
          <a:lstStyle/>
          <a:p>
            <a:endParaRPr kumimoji="1" lang="ja-JP" altLang="en-US"/>
          </a:p>
        </p:txBody>
      </p:sp>
      <p:sp>
        <p:nvSpPr>
          <p:cNvPr id="7" name="スライド番号プレースホルダー 6"/>
          <p:cNvSpPr>
            <a:spLocks noGrp="1"/>
          </p:cNvSpPr>
          <p:nvPr>
            <p:ph type="sldNum" sz="quarter" idx="12"/>
          </p:nvPr>
        </p:nvSpPr>
        <p:spPr>
          <a:xfrm>
            <a:off x="6457950" y="6356351"/>
            <a:ext cx="2057400" cy="365125"/>
          </a:xfrm>
          <a:prstGeom prst="rect">
            <a:avLst/>
          </a:prstGeom>
        </p:spPr>
        <p:txBody>
          <a:bodyPr/>
          <a:lstStyle/>
          <a:p>
            <a:fld id="{D94DA861-6BC9-44D8-ABD1-D2B47546BFDE}" type="slidenum">
              <a:rPr kumimoji="1" lang="ja-JP" altLang="en-US" smtClean="0"/>
              <a:t>‹#›</a:t>
            </a:fld>
            <a:endParaRPr kumimoji="1" lang="ja-JP" altLang="en-US"/>
          </a:p>
        </p:txBody>
      </p:sp>
    </p:spTree>
    <p:extLst>
      <p:ext uri="{BB962C8B-B14F-4D97-AF65-F5344CB8AC3E}">
        <p14:creationId xmlns:p14="http://schemas.microsoft.com/office/powerpoint/2010/main" val="32045476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正方形/長方形 7"/>
          <p:cNvSpPr/>
          <p:nvPr userDrawn="1"/>
        </p:nvSpPr>
        <p:spPr>
          <a:xfrm>
            <a:off x="1692275" y="895350"/>
            <a:ext cx="7462838" cy="179388"/>
          </a:xfrm>
          <a:prstGeom prst="rect">
            <a:avLst/>
          </a:prstGeom>
          <a:gradFill flip="none" rotWithShape="1">
            <a:gsLst>
              <a:gs pos="31000">
                <a:schemeClr val="tx2">
                  <a:lumMod val="40000"/>
                  <a:lumOff val="60000"/>
                </a:schemeClr>
              </a:gs>
              <a:gs pos="100000">
                <a:schemeClr val="tx2">
                  <a:lumMod val="75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9" name="正方形/長方形 8"/>
          <p:cNvSpPr/>
          <p:nvPr userDrawn="1"/>
        </p:nvSpPr>
        <p:spPr>
          <a:xfrm>
            <a:off x="1136650" y="773113"/>
            <a:ext cx="8027988" cy="180975"/>
          </a:xfrm>
          <a:prstGeom prst="rect">
            <a:avLst/>
          </a:prstGeom>
          <a:gradFill flip="none" rotWithShape="1">
            <a:gsLst>
              <a:gs pos="31000">
                <a:srgbClr val="33CC33">
                  <a:lumMod val="38000"/>
                  <a:lumOff val="62000"/>
                </a:srgbClr>
              </a:gs>
              <a:gs pos="100000">
                <a:srgbClr val="003300"/>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Tree>
    <p:extLst>
      <p:ext uri="{BB962C8B-B14F-4D97-AF65-F5344CB8AC3E}">
        <p14:creationId xmlns:p14="http://schemas.microsoft.com/office/powerpoint/2010/main" val="18868908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ChangeArrowheads="1"/>
          </p:cNvSpPr>
          <p:nvPr/>
        </p:nvSpPr>
        <p:spPr bwMode="auto">
          <a:xfrm>
            <a:off x="731139" y="2713096"/>
            <a:ext cx="8108061" cy="2431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ja-JP" altLang="en-US" sz="3200" dirty="0" smtClean="0">
                <a:solidFill>
                  <a:srgbClr val="000000"/>
                </a:solidFill>
                <a:latin typeface="Times New Roman" panose="02020603050405020304" pitchFamily="18" charset="0"/>
                <a:ea typeface="ＭＳ ゴシック" panose="020B0609070205080204" pitchFamily="49" charset="-128"/>
                <a:cs typeface="Times New Roman" panose="02020603050405020304" pitchFamily="18" charset="0"/>
              </a:rPr>
              <a:t>誘導体化を用いた</a:t>
            </a:r>
            <a:endParaRPr lang="en-US" altLang="ja-JP" sz="3200" dirty="0" smtClean="0">
              <a:solidFill>
                <a:srgbClr val="000000"/>
              </a:solidFill>
              <a:latin typeface="Times New Roman" panose="02020603050405020304" pitchFamily="18" charset="0"/>
              <a:ea typeface="ＭＳ ゴシック" panose="020B0609070205080204" pitchFamily="49" charset="-128"/>
              <a:cs typeface="Times New Roman" panose="02020603050405020304" pitchFamily="18" charset="0"/>
            </a:endParaRPr>
          </a:p>
          <a:p>
            <a:r>
              <a:rPr lang="ja-JP" altLang="en-US" sz="3200" dirty="0" smtClean="0">
                <a:solidFill>
                  <a:srgbClr val="000000"/>
                </a:solidFill>
                <a:latin typeface="Times New Roman" panose="02020603050405020304" pitchFamily="18" charset="0"/>
                <a:ea typeface="ＭＳ ゴシック" panose="020B0609070205080204" pitchFamily="49" charset="-128"/>
                <a:cs typeface="Times New Roman" panose="02020603050405020304" pitchFamily="18" charset="0"/>
              </a:rPr>
              <a:t>フッ素テロマーアルコールの高感度分析</a:t>
            </a:r>
            <a:endParaRPr lang="en-US" altLang="ja-JP" sz="3200" dirty="0" smtClean="0">
              <a:solidFill>
                <a:srgbClr val="000000"/>
              </a:solidFill>
              <a:latin typeface="Times New Roman" panose="02020603050405020304" pitchFamily="18" charset="0"/>
              <a:ea typeface="ＭＳ ゴシック" panose="020B0609070205080204" pitchFamily="49" charset="-128"/>
              <a:cs typeface="Times New Roman" panose="02020603050405020304" pitchFamily="18" charset="0"/>
            </a:endParaRPr>
          </a:p>
          <a:p>
            <a:endParaRPr lang="en-US" altLang="ja-JP" sz="2400" dirty="0" smtClean="0">
              <a:solidFill>
                <a:srgbClr val="000000"/>
              </a:solidFill>
              <a:latin typeface="Times New Roman" panose="02020603050405020304" pitchFamily="18" charset="0"/>
              <a:ea typeface="ＭＳ ゴシック" panose="020B0609070205080204" pitchFamily="49" charset="-128"/>
              <a:cs typeface="Times New Roman" panose="02020603050405020304" pitchFamily="18" charset="0"/>
            </a:endParaRPr>
          </a:p>
          <a:p>
            <a:pPr algn="r"/>
            <a:r>
              <a:rPr lang="ja-JP" altLang="en-US" sz="3200" dirty="0" smtClean="0">
                <a:solidFill>
                  <a:srgbClr val="000000"/>
                </a:solidFill>
                <a:latin typeface="Times New Roman" panose="02020603050405020304" pitchFamily="18" charset="0"/>
                <a:ea typeface="ＭＳ ゴシック" panose="020B0609070205080204" pitchFamily="49" charset="-128"/>
                <a:cs typeface="Times New Roman" panose="02020603050405020304" pitchFamily="18" charset="0"/>
              </a:rPr>
              <a:t>○竹</a:t>
            </a:r>
            <a:r>
              <a:rPr lang="ja-JP" altLang="en-US" sz="3200" dirty="0">
                <a:solidFill>
                  <a:srgbClr val="000000"/>
                </a:solidFill>
                <a:latin typeface="Times New Roman" panose="02020603050405020304" pitchFamily="18" charset="0"/>
                <a:ea typeface="ＭＳ ゴシック" panose="020B0609070205080204" pitchFamily="49" charset="-128"/>
                <a:cs typeface="Times New Roman" panose="02020603050405020304" pitchFamily="18" charset="0"/>
              </a:rPr>
              <a:t>峰秀</a:t>
            </a:r>
            <a:r>
              <a:rPr lang="ja-JP" altLang="en-US" sz="3200" dirty="0" smtClean="0">
                <a:solidFill>
                  <a:srgbClr val="000000"/>
                </a:solidFill>
                <a:latin typeface="Times New Roman" panose="02020603050405020304" pitchFamily="18" charset="0"/>
                <a:ea typeface="ＭＳ ゴシック" panose="020B0609070205080204" pitchFamily="49" charset="-128"/>
                <a:cs typeface="Times New Roman" panose="02020603050405020304" pitchFamily="18" charset="0"/>
              </a:rPr>
              <a:t>祐</a:t>
            </a:r>
            <a:endParaRPr lang="en-US" altLang="ja-JP" sz="3200" baseline="30000" dirty="0">
              <a:solidFill>
                <a:srgbClr val="000000"/>
              </a:solidFill>
              <a:latin typeface="Times New Roman" panose="02020603050405020304" pitchFamily="18" charset="0"/>
              <a:ea typeface="ＭＳ ゴシック" panose="020B0609070205080204" pitchFamily="49" charset="-128"/>
              <a:cs typeface="Times New Roman" panose="02020603050405020304" pitchFamily="18" charset="0"/>
            </a:endParaRPr>
          </a:p>
          <a:p>
            <a:pPr algn="r"/>
            <a:r>
              <a:rPr lang="ja-JP" altLang="en-US" sz="3200" dirty="0" smtClean="0">
                <a:solidFill>
                  <a:srgbClr val="000000"/>
                </a:solidFill>
                <a:latin typeface="Times New Roman" panose="02020603050405020304" pitchFamily="18" charset="0"/>
                <a:ea typeface="ＭＳ ゴシック" panose="020B0609070205080204" pitchFamily="49" charset="-128"/>
                <a:cs typeface="Times New Roman" panose="02020603050405020304" pitchFamily="18" charset="0"/>
              </a:rPr>
              <a:t>環境省 </a:t>
            </a:r>
            <a:r>
              <a:rPr lang="ja-JP" altLang="en-US" sz="3200" dirty="0">
                <a:solidFill>
                  <a:srgbClr val="000000"/>
                </a:solidFill>
                <a:latin typeface="Times New Roman" panose="02020603050405020304" pitchFamily="18" charset="0"/>
                <a:ea typeface="ＭＳ ゴシック" panose="020B0609070205080204" pitchFamily="49" charset="-128"/>
                <a:cs typeface="Times New Roman" panose="02020603050405020304" pitchFamily="18" charset="0"/>
              </a:rPr>
              <a:t>環境調査</a:t>
            </a:r>
            <a:r>
              <a:rPr lang="ja-JP" altLang="en-US" sz="3200" dirty="0" smtClean="0">
                <a:solidFill>
                  <a:srgbClr val="000000"/>
                </a:solidFill>
                <a:latin typeface="Times New Roman" panose="02020603050405020304" pitchFamily="18" charset="0"/>
                <a:ea typeface="ＭＳ ゴシック" panose="020B0609070205080204" pitchFamily="49" charset="-128"/>
                <a:cs typeface="Times New Roman" panose="02020603050405020304" pitchFamily="18" charset="0"/>
              </a:rPr>
              <a:t>研修所</a:t>
            </a:r>
            <a:endParaRPr lang="ja-JP" altLang="en-US" sz="3200" dirty="0">
              <a:solidFill>
                <a:srgbClr val="000000"/>
              </a:solidFill>
              <a:latin typeface="Times New Roman" panose="02020603050405020304" pitchFamily="18" charset="0"/>
              <a:ea typeface="ＭＳ ゴシック" panose="020B0609070205080204" pitchFamily="49" charset="-128"/>
              <a:cs typeface="Times New Roman" panose="02020603050405020304" pitchFamily="18" charset="0"/>
            </a:endParaRPr>
          </a:p>
        </p:txBody>
      </p:sp>
    </p:spTree>
    <p:extLst>
      <p:ext uri="{BB962C8B-B14F-4D97-AF65-F5344CB8AC3E}">
        <p14:creationId xmlns:p14="http://schemas.microsoft.com/office/powerpoint/2010/main" val="381465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898649" y="0"/>
            <a:ext cx="5562600" cy="707886"/>
          </a:xfrm>
          <a:prstGeom prst="rect">
            <a:avLst/>
          </a:prstGeom>
          <a:noFill/>
        </p:spPr>
        <p:txBody>
          <a:bodyPr wrap="square" rtlCol="0">
            <a:spAutoFit/>
          </a:bodyPr>
          <a:lstStyle/>
          <a:p>
            <a:pPr algn="ctr"/>
            <a:r>
              <a:rPr kumimoji="1" lang="ja-JP" altLang="en-US" sz="4000" dirty="0" smtClean="0"/>
              <a:t>目的</a:t>
            </a:r>
            <a:endParaRPr kumimoji="1" lang="ja-JP" altLang="en-US" sz="3200" dirty="0"/>
          </a:p>
        </p:txBody>
      </p:sp>
      <p:sp>
        <p:nvSpPr>
          <p:cNvPr id="11" name="Text Box 15099"/>
          <p:cNvSpPr txBox="1">
            <a:spLocks noChangeArrowheads="1"/>
          </p:cNvSpPr>
          <p:nvPr/>
        </p:nvSpPr>
        <p:spPr bwMode="auto">
          <a:xfrm>
            <a:off x="64934" y="836358"/>
            <a:ext cx="9230029"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buFont typeface="Wingdings" panose="05000000000000000000" pitchFamily="2" charset="2"/>
              <a:buChar char="l"/>
            </a:pPr>
            <a:endParaRPr lang="en-US" altLang="ja-JP" sz="1200" dirty="0" smtClean="0">
              <a:latin typeface="Times New Roman" panose="02020603050405020304" pitchFamily="18" charset="0"/>
              <a:ea typeface="ＭＳ ゴシック" panose="020B0609070205080204" pitchFamily="49" charset="-128"/>
              <a:cs typeface="Times New Roman" panose="02020603050405020304" pitchFamily="18" charset="0"/>
            </a:endParaRPr>
          </a:p>
          <a:p>
            <a:pPr>
              <a:buFont typeface="Wingdings" panose="05000000000000000000" pitchFamily="2" charset="2"/>
              <a:buChar char="l"/>
            </a:pPr>
            <a:r>
              <a:rPr lang="en-US" altLang="ja-JP" sz="2400" dirty="0" smtClean="0">
                <a:latin typeface="Times New Roman" panose="02020603050405020304" pitchFamily="18" charset="0"/>
                <a:ea typeface="ＭＳ ゴシック" panose="020B0609070205080204" pitchFamily="49" charset="-128"/>
                <a:cs typeface="Times New Roman" panose="02020603050405020304" pitchFamily="18" charset="0"/>
              </a:rPr>
              <a:t>FTOHs</a:t>
            </a:r>
            <a:r>
              <a:rPr lang="ja-JP" altLang="ja-JP" sz="2400" dirty="0" smtClean="0">
                <a:latin typeface="Times New Roman" panose="02020603050405020304" pitchFamily="18" charset="0"/>
                <a:ea typeface="ＭＳ ゴシック" panose="020B0609070205080204" pitchFamily="49" charset="-128"/>
                <a:cs typeface="Times New Roman" panose="02020603050405020304" pitchFamily="18" charset="0"/>
              </a:rPr>
              <a:t>を高感度に分析するために，</a:t>
            </a:r>
            <a:r>
              <a:rPr lang="ja-JP" altLang="en-US" sz="2400" dirty="0">
                <a:latin typeface="Times New Roman" panose="02020603050405020304" pitchFamily="18" charset="0"/>
                <a:ea typeface="ＭＳ ゴシック" panose="020B0609070205080204" pitchFamily="49" charset="-128"/>
                <a:cs typeface="Times New Roman" panose="02020603050405020304" pitchFamily="18" charset="0"/>
              </a:rPr>
              <a:t>末端</a:t>
            </a:r>
            <a:r>
              <a:rPr lang="ja-JP" altLang="en-US" sz="2400" dirty="0" smtClean="0">
                <a:latin typeface="Times New Roman" panose="02020603050405020304" pitchFamily="18" charset="0"/>
                <a:ea typeface="ＭＳ ゴシック" panose="020B0609070205080204" pitchFamily="49" charset="-128"/>
                <a:cs typeface="Times New Roman" panose="02020603050405020304" pitchFamily="18" charset="0"/>
              </a:rPr>
              <a:t>の水酸基を</a:t>
            </a:r>
            <a:r>
              <a:rPr lang="ja-JP" altLang="ja-JP" sz="2400" dirty="0" smtClean="0">
                <a:latin typeface="Times New Roman" panose="02020603050405020304" pitchFamily="18" charset="0"/>
                <a:ea typeface="ＭＳ ゴシック" panose="020B0609070205080204" pitchFamily="49" charset="-128"/>
                <a:cs typeface="Times New Roman" panose="02020603050405020304" pitchFamily="18" charset="0"/>
              </a:rPr>
              <a:t>ダンシルクロリド</a:t>
            </a:r>
            <a:r>
              <a:rPr lang="ja-JP" altLang="en-US" sz="2400" dirty="0" smtClean="0">
                <a:latin typeface="Times New Roman" panose="02020603050405020304" pitchFamily="18" charset="0"/>
                <a:ea typeface="ＭＳ ゴシック" panose="020B0609070205080204" pitchFamily="49" charset="-128"/>
                <a:cs typeface="Times New Roman" panose="02020603050405020304" pitchFamily="18" charset="0"/>
              </a:rPr>
              <a:t>（</a:t>
            </a:r>
            <a:r>
              <a:rPr lang="en-US" altLang="ja-JP" sz="2400" dirty="0" smtClean="0">
                <a:latin typeface="Times New Roman" panose="02020603050405020304" pitchFamily="18" charset="0"/>
                <a:ea typeface="ＭＳ ゴシック" panose="020B0609070205080204" pitchFamily="49" charset="-128"/>
                <a:cs typeface="Times New Roman" panose="02020603050405020304" pitchFamily="18" charset="0"/>
              </a:rPr>
              <a:t>DNS</a:t>
            </a:r>
            <a:r>
              <a:rPr lang="ja-JP" altLang="en-US" sz="2400" dirty="0" smtClean="0">
                <a:latin typeface="Times New Roman" panose="02020603050405020304" pitchFamily="18" charset="0"/>
                <a:ea typeface="ＭＳ ゴシック" panose="020B0609070205080204" pitchFamily="49" charset="-128"/>
                <a:cs typeface="Times New Roman" panose="02020603050405020304" pitchFamily="18" charset="0"/>
              </a:rPr>
              <a:t>）</a:t>
            </a:r>
            <a:r>
              <a:rPr lang="ja-JP" altLang="ja-JP" sz="2400" dirty="0" smtClean="0">
                <a:latin typeface="Times New Roman" panose="02020603050405020304" pitchFamily="18" charset="0"/>
                <a:ea typeface="ＭＳ ゴシック" panose="020B0609070205080204" pitchFamily="49" charset="-128"/>
                <a:cs typeface="Times New Roman" panose="02020603050405020304" pitchFamily="18" charset="0"/>
              </a:rPr>
              <a:t>を用いて誘導体化し</a:t>
            </a:r>
            <a:r>
              <a:rPr lang="ja-JP" altLang="en-US" sz="2400" dirty="0">
                <a:latin typeface="Times New Roman" panose="02020603050405020304" pitchFamily="18" charset="0"/>
                <a:ea typeface="ＭＳ ゴシック" panose="020B0609070205080204" pitchFamily="49" charset="-128"/>
                <a:cs typeface="Times New Roman" panose="02020603050405020304" pitchFamily="18" charset="0"/>
              </a:rPr>
              <a:t>、</a:t>
            </a:r>
            <a:r>
              <a:rPr lang="en-US" altLang="ja-JP" sz="2400" dirty="0" smtClean="0">
                <a:latin typeface="Times New Roman" panose="02020603050405020304" pitchFamily="18" charset="0"/>
                <a:ea typeface="ＭＳ ゴシック" panose="020B0609070205080204" pitchFamily="49" charset="-128"/>
                <a:cs typeface="Times New Roman" panose="02020603050405020304" pitchFamily="18" charset="0"/>
              </a:rPr>
              <a:t>LC/MS/MS</a:t>
            </a:r>
            <a:r>
              <a:rPr lang="ja-JP" altLang="ja-JP" sz="2400" dirty="0" smtClean="0">
                <a:latin typeface="Times New Roman" panose="02020603050405020304" pitchFamily="18" charset="0"/>
                <a:ea typeface="ＭＳ ゴシック" panose="020B0609070205080204" pitchFamily="49" charset="-128"/>
                <a:cs typeface="Times New Roman" panose="02020603050405020304" pitchFamily="18" charset="0"/>
              </a:rPr>
              <a:t>（</a:t>
            </a:r>
            <a:r>
              <a:rPr lang="en-US" altLang="ja-JP" sz="2400" dirty="0" smtClean="0">
                <a:latin typeface="Times New Roman" panose="02020603050405020304" pitchFamily="18" charset="0"/>
                <a:ea typeface="ＭＳ ゴシック" panose="020B0609070205080204" pitchFamily="49" charset="-128"/>
                <a:cs typeface="Times New Roman" panose="02020603050405020304" pitchFamily="18" charset="0"/>
              </a:rPr>
              <a:t>ESI</a:t>
            </a:r>
            <a:r>
              <a:rPr lang="ja-JP" altLang="ja-JP" sz="2400" dirty="0" smtClean="0">
                <a:latin typeface="Times New Roman" panose="02020603050405020304" pitchFamily="18" charset="0"/>
                <a:ea typeface="ＭＳ ゴシック" panose="020B0609070205080204" pitchFamily="49" charset="-128"/>
                <a:cs typeface="Times New Roman" panose="02020603050405020304" pitchFamily="18" charset="0"/>
              </a:rPr>
              <a:t>）で分析する方法が検討され，底質試料に適用した例が報告されてい</a:t>
            </a:r>
            <a:r>
              <a:rPr lang="ja-JP" altLang="en-US" sz="2400" dirty="0" smtClean="0">
                <a:latin typeface="Times New Roman" panose="02020603050405020304" pitchFamily="18" charset="0"/>
                <a:ea typeface="ＭＳ ゴシック" panose="020B0609070205080204" pitchFamily="49" charset="-128"/>
                <a:cs typeface="Times New Roman" panose="02020603050405020304" pitchFamily="18" charset="0"/>
              </a:rPr>
              <a:t>る。</a:t>
            </a:r>
            <a:endParaRPr lang="en-US" altLang="ja-JP" sz="2400" dirty="0" smtClean="0">
              <a:latin typeface="Times New Roman" panose="02020603050405020304" pitchFamily="18" charset="0"/>
              <a:ea typeface="ＭＳ ゴシック" panose="020B0609070205080204" pitchFamily="49" charset="-128"/>
              <a:cs typeface="Times New Roman" panose="02020603050405020304" pitchFamily="18" charset="0"/>
            </a:endParaRPr>
          </a:p>
          <a:p>
            <a:pPr>
              <a:buFont typeface="Wingdings" panose="05000000000000000000" pitchFamily="2" charset="2"/>
              <a:buChar char="l"/>
            </a:pPr>
            <a:endParaRPr lang="en-US" altLang="ja-JP" sz="1200" dirty="0" smtClean="0">
              <a:latin typeface="Times New Roman" panose="02020603050405020304" pitchFamily="18" charset="0"/>
              <a:ea typeface="ＭＳ ゴシック" panose="020B0609070205080204" pitchFamily="49" charset="-128"/>
              <a:cs typeface="Times New Roman" panose="02020603050405020304" pitchFamily="18" charset="0"/>
            </a:endParaRPr>
          </a:p>
          <a:p>
            <a:pPr>
              <a:buFont typeface="Wingdings" panose="05000000000000000000" pitchFamily="2" charset="2"/>
              <a:buChar char="l"/>
            </a:pPr>
            <a:r>
              <a:rPr lang="ja-JP" altLang="en-US" sz="2400" dirty="0" smtClean="0">
                <a:latin typeface="Times New Roman" panose="02020603050405020304" pitchFamily="18" charset="0"/>
                <a:ea typeface="ＭＳ ゴシック" panose="020B0609070205080204" pitchFamily="49" charset="-128"/>
                <a:cs typeface="Times New Roman" panose="02020603050405020304" pitchFamily="18" charset="0"/>
              </a:rPr>
              <a:t>本研究</a:t>
            </a:r>
            <a:r>
              <a:rPr lang="ja-JP" altLang="en-US" sz="2400" dirty="0">
                <a:latin typeface="Times New Roman" panose="02020603050405020304" pitchFamily="18" charset="0"/>
                <a:ea typeface="ＭＳ ゴシック" panose="020B0609070205080204" pitchFamily="49" charset="-128"/>
                <a:cs typeface="Times New Roman" panose="02020603050405020304" pitchFamily="18" charset="0"/>
              </a:rPr>
              <a:t>では</a:t>
            </a:r>
            <a:r>
              <a:rPr lang="ja-JP" altLang="en-US" sz="2400" dirty="0" smtClean="0">
                <a:latin typeface="Times New Roman" panose="02020603050405020304" pitchFamily="18" charset="0"/>
                <a:ea typeface="ＭＳ ゴシック" panose="020B0609070205080204" pitchFamily="49" charset="-128"/>
                <a:cs typeface="Times New Roman" panose="02020603050405020304" pitchFamily="18" charset="0"/>
              </a:rPr>
              <a:t>，</a:t>
            </a:r>
            <a:r>
              <a:rPr lang="ja-JP" altLang="en-US" sz="2400" dirty="0">
                <a:latin typeface="Times New Roman" panose="02020603050405020304" pitchFamily="18" charset="0"/>
                <a:ea typeface="ＭＳ ゴシック" panose="020B0609070205080204" pitchFamily="49" charset="-128"/>
                <a:cs typeface="Times New Roman" panose="02020603050405020304" pitchFamily="18" charset="0"/>
              </a:rPr>
              <a:t>ダンシルクロリドを</a:t>
            </a:r>
            <a:r>
              <a:rPr lang="ja-JP" altLang="en-US" sz="2400" dirty="0" smtClean="0">
                <a:latin typeface="Times New Roman" panose="02020603050405020304" pitchFamily="18" charset="0"/>
                <a:ea typeface="ＭＳ ゴシック" panose="020B0609070205080204" pitchFamily="49" charset="-128"/>
                <a:cs typeface="Times New Roman" panose="02020603050405020304" pitchFamily="18" charset="0"/>
              </a:rPr>
              <a:t>用いて大気</a:t>
            </a:r>
            <a:r>
              <a:rPr lang="ja-JP" altLang="en-US" sz="2400" dirty="0">
                <a:latin typeface="Times New Roman" panose="02020603050405020304" pitchFamily="18" charset="0"/>
                <a:ea typeface="ＭＳ ゴシック" panose="020B0609070205080204" pitchFamily="49" charset="-128"/>
                <a:cs typeface="Times New Roman" panose="02020603050405020304" pitchFamily="18" charset="0"/>
              </a:rPr>
              <a:t>試料中の</a:t>
            </a:r>
            <a:r>
              <a:rPr lang="en-US" altLang="ja-JP" sz="2400" dirty="0" smtClean="0">
                <a:latin typeface="Times New Roman" panose="02020603050405020304" pitchFamily="18" charset="0"/>
                <a:ea typeface="ＭＳ ゴシック" panose="020B0609070205080204" pitchFamily="49" charset="-128"/>
                <a:cs typeface="Times New Roman" panose="02020603050405020304" pitchFamily="18" charset="0"/>
              </a:rPr>
              <a:t>FTOHs</a:t>
            </a:r>
            <a:r>
              <a:rPr lang="ja-JP" altLang="en-US" sz="2400" dirty="0" smtClean="0">
                <a:latin typeface="Times New Roman" panose="02020603050405020304" pitchFamily="18" charset="0"/>
                <a:ea typeface="ＭＳ ゴシック" panose="020B0609070205080204" pitchFamily="49" charset="-128"/>
                <a:cs typeface="Times New Roman" panose="02020603050405020304" pitchFamily="18" charset="0"/>
              </a:rPr>
              <a:t>（</a:t>
            </a:r>
            <a:r>
              <a:rPr lang="en-US" altLang="ja-JP" sz="2400" dirty="0" smtClean="0">
                <a:latin typeface="Times New Roman" panose="02020603050405020304" pitchFamily="18" charset="0"/>
                <a:ea typeface="ＭＳ ゴシック" panose="020B0609070205080204" pitchFamily="49" charset="-128"/>
                <a:cs typeface="Times New Roman" panose="02020603050405020304" pitchFamily="18" charset="0"/>
              </a:rPr>
              <a:t>4:2FTOH</a:t>
            </a:r>
            <a:r>
              <a:rPr lang="ja-JP" altLang="en-US" sz="2400" dirty="0" err="1">
                <a:latin typeface="Times New Roman" panose="02020603050405020304" pitchFamily="18" charset="0"/>
                <a:ea typeface="ＭＳ ゴシック" panose="020B0609070205080204" pitchFamily="49" charset="-128"/>
                <a:cs typeface="Times New Roman" panose="02020603050405020304" pitchFamily="18" charset="0"/>
              </a:rPr>
              <a:t>，</a:t>
            </a:r>
            <a:r>
              <a:rPr lang="en-US" altLang="ja-JP" sz="2400" dirty="0" smtClean="0">
                <a:latin typeface="Times New Roman" panose="02020603050405020304" pitchFamily="18" charset="0"/>
                <a:ea typeface="ＭＳ ゴシック" panose="020B0609070205080204" pitchFamily="49" charset="-128"/>
                <a:cs typeface="Times New Roman" panose="02020603050405020304" pitchFamily="18" charset="0"/>
              </a:rPr>
              <a:t>6:2FTOH</a:t>
            </a:r>
            <a:r>
              <a:rPr lang="ja-JP" altLang="en-US" sz="2400" dirty="0" err="1" smtClean="0">
                <a:latin typeface="Times New Roman" panose="02020603050405020304" pitchFamily="18" charset="0"/>
                <a:ea typeface="ＭＳ ゴシック" panose="020B0609070205080204" pitchFamily="49" charset="-128"/>
                <a:cs typeface="Times New Roman" panose="02020603050405020304" pitchFamily="18" charset="0"/>
              </a:rPr>
              <a:t>，</a:t>
            </a:r>
            <a:r>
              <a:rPr lang="en-US" altLang="ja-JP" sz="2400" dirty="0" smtClean="0">
                <a:latin typeface="Times New Roman" panose="02020603050405020304" pitchFamily="18" charset="0"/>
                <a:ea typeface="ＭＳ ゴシック" panose="020B0609070205080204" pitchFamily="49" charset="-128"/>
                <a:cs typeface="Times New Roman" panose="02020603050405020304" pitchFamily="18" charset="0"/>
              </a:rPr>
              <a:t>8:2FTOH</a:t>
            </a:r>
            <a:r>
              <a:rPr lang="ja-JP" altLang="en-US" sz="2400" dirty="0" err="1">
                <a:latin typeface="Times New Roman" panose="02020603050405020304" pitchFamily="18" charset="0"/>
                <a:ea typeface="ＭＳ ゴシック" panose="020B0609070205080204" pitchFamily="49" charset="-128"/>
                <a:cs typeface="Times New Roman" panose="02020603050405020304" pitchFamily="18" charset="0"/>
              </a:rPr>
              <a:t>，</a:t>
            </a:r>
            <a:r>
              <a:rPr lang="en-US" altLang="ja-JP" sz="2400" dirty="0" smtClean="0">
                <a:latin typeface="Times New Roman" panose="02020603050405020304" pitchFamily="18" charset="0"/>
                <a:ea typeface="ＭＳ ゴシック" panose="020B0609070205080204" pitchFamily="49" charset="-128"/>
                <a:cs typeface="Times New Roman" panose="02020603050405020304" pitchFamily="18" charset="0"/>
              </a:rPr>
              <a:t>10:2FTOH</a:t>
            </a:r>
            <a:r>
              <a:rPr lang="ja-JP" altLang="en-US" sz="2400" dirty="0" smtClean="0">
                <a:latin typeface="Times New Roman" panose="02020603050405020304" pitchFamily="18" charset="0"/>
                <a:ea typeface="ＭＳ ゴシック" panose="020B0609070205080204" pitchFamily="49" charset="-128"/>
                <a:cs typeface="Times New Roman" panose="02020603050405020304" pitchFamily="18" charset="0"/>
              </a:rPr>
              <a:t>）の誘導体化分析法</a:t>
            </a:r>
            <a:r>
              <a:rPr lang="ja-JP" altLang="en-US" sz="2400" dirty="0">
                <a:latin typeface="Times New Roman" panose="02020603050405020304" pitchFamily="18" charset="0"/>
                <a:ea typeface="ＭＳ ゴシック" panose="020B0609070205080204" pitchFamily="49" charset="-128"/>
                <a:cs typeface="Times New Roman" panose="02020603050405020304" pitchFamily="18" charset="0"/>
              </a:rPr>
              <a:t>の検討を</a:t>
            </a:r>
            <a:r>
              <a:rPr lang="ja-JP" altLang="en-US" sz="2400" dirty="0" smtClean="0">
                <a:latin typeface="Times New Roman" panose="02020603050405020304" pitchFamily="18" charset="0"/>
                <a:ea typeface="ＭＳ ゴシック" panose="020B0609070205080204" pitchFamily="49" charset="-128"/>
                <a:cs typeface="Times New Roman" panose="02020603050405020304" pitchFamily="18" charset="0"/>
              </a:rPr>
              <a:t>行った</a:t>
            </a:r>
            <a:endParaRPr lang="en-US" altLang="ja-JP" sz="2400" dirty="0" smtClean="0">
              <a:latin typeface="Times New Roman" panose="02020603050405020304" pitchFamily="18" charset="0"/>
              <a:ea typeface="ＭＳ ゴシック" panose="020B0609070205080204" pitchFamily="49" charset="-128"/>
              <a:cs typeface="Times New Roman" panose="02020603050405020304" pitchFamily="18" charset="0"/>
            </a:endParaRPr>
          </a:p>
        </p:txBody>
      </p:sp>
      <p:pic>
        <p:nvPicPr>
          <p:cNvPr id="8" name="図 7"/>
          <p:cNvPicPr>
            <a:picLocks noChangeAspect="1"/>
          </p:cNvPicPr>
          <p:nvPr/>
        </p:nvPicPr>
        <p:blipFill>
          <a:blip r:embed="rId2"/>
          <a:stretch>
            <a:fillRect/>
          </a:stretch>
        </p:blipFill>
        <p:spPr>
          <a:xfrm>
            <a:off x="2333803" y="3322945"/>
            <a:ext cx="5127446" cy="3343986"/>
          </a:xfrm>
          <a:prstGeom prst="rect">
            <a:avLst/>
          </a:prstGeom>
        </p:spPr>
      </p:pic>
    </p:spTree>
    <p:extLst>
      <p:ext uri="{BB962C8B-B14F-4D97-AF65-F5344CB8AC3E}">
        <p14:creationId xmlns:p14="http://schemas.microsoft.com/office/powerpoint/2010/main" val="3944862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831067" y="18688"/>
            <a:ext cx="5562600" cy="707886"/>
          </a:xfrm>
          <a:prstGeom prst="rect">
            <a:avLst/>
          </a:prstGeom>
          <a:noFill/>
        </p:spPr>
        <p:txBody>
          <a:bodyPr wrap="square" rtlCol="0">
            <a:spAutoFit/>
          </a:bodyPr>
          <a:lstStyle/>
          <a:p>
            <a:pPr algn="ctr"/>
            <a:r>
              <a:rPr kumimoji="1" lang="ja-JP" altLang="en-US" sz="4000" dirty="0" smtClean="0"/>
              <a:t>方法</a:t>
            </a:r>
            <a:endParaRPr kumimoji="1" lang="ja-JP" altLang="en-US" sz="4000" dirty="0"/>
          </a:p>
        </p:txBody>
      </p:sp>
      <p:sp>
        <p:nvSpPr>
          <p:cNvPr id="11" name="正方形/長方形 10"/>
          <p:cNvSpPr/>
          <p:nvPr/>
        </p:nvSpPr>
        <p:spPr>
          <a:xfrm>
            <a:off x="993651" y="2635693"/>
            <a:ext cx="1854306" cy="43784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Times New Roman" panose="02020603050405020304" pitchFamily="18" charset="0"/>
              <a:ea typeface="ＭＳ ゴシック" panose="020B0609070205080204" pitchFamily="49" charset="-128"/>
              <a:cs typeface="Times New Roman" panose="02020603050405020304" pitchFamily="18" charset="0"/>
            </a:endParaRPr>
          </a:p>
        </p:txBody>
      </p:sp>
      <p:sp>
        <p:nvSpPr>
          <p:cNvPr id="12" name="正方形/長方形 11"/>
          <p:cNvSpPr/>
          <p:nvPr/>
        </p:nvSpPr>
        <p:spPr>
          <a:xfrm>
            <a:off x="3655425" y="2630838"/>
            <a:ext cx="1854306" cy="43784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Times New Roman" panose="02020603050405020304" pitchFamily="18" charset="0"/>
              <a:ea typeface="ＭＳ ゴシック" panose="020B0609070205080204" pitchFamily="49" charset="-128"/>
              <a:cs typeface="Times New Roman" panose="02020603050405020304" pitchFamily="18" charset="0"/>
            </a:endParaRPr>
          </a:p>
        </p:txBody>
      </p:sp>
      <p:sp>
        <p:nvSpPr>
          <p:cNvPr id="14" name="テキスト ボックス 13"/>
          <p:cNvSpPr txBox="1"/>
          <p:nvPr/>
        </p:nvSpPr>
        <p:spPr>
          <a:xfrm>
            <a:off x="961489" y="2670556"/>
            <a:ext cx="1854306" cy="369332"/>
          </a:xfrm>
          <a:prstGeom prst="rect">
            <a:avLst/>
          </a:prstGeom>
          <a:noFill/>
        </p:spPr>
        <p:txBody>
          <a:bodyPr wrap="square" rtlCol="0">
            <a:spAutoFit/>
          </a:bodyPr>
          <a:lstStyle/>
          <a:p>
            <a:pPr algn="ctr"/>
            <a:r>
              <a:rPr kumimoji="1" lang="ja-JP" altLang="en-US" dirty="0" smtClean="0">
                <a:latin typeface="Times New Roman" panose="02020603050405020304" pitchFamily="18" charset="0"/>
                <a:ea typeface="ＭＳ ゴシック" panose="020B0609070205080204" pitchFamily="49" charset="-128"/>
                <a:cs typeface="Times New Roman" panose="02020603050405020304" pitchFamily="18" charset="0"/>
              </a:rPr>
              <a:t>誘導体化</a:t>
            </a:r>
            <a:endParaRPr kumimoji="1" lang="ja-JP" altLang="en-US" dirty="0">
              <a:latin typeface="Times New Roman" panose="02020603050405020304" pitchFamily="18" charset="0"/>
              <a:ea typeface="ＭＳ ゴシック" panose="020B0609070205080204" pitchFamily="49" charset="-128"/>
              <a:cs typeface="Times New Roman" panose="02020603050405020304" pitchFamily="18" charset="0"/>
            </a:endParaRPr>
          </a:p>
        </p:txBody>
      </p:sp>
      <p:cxnSp>
        <p:nvCxnSpPr>
          <p:cNvPr id="15" name="直線矢印コネクタ 14"/>
          <p:cNvCxnSpPr/>
          <p:nvPr/>
        </p:nvCxnSpPr>
        <p:spPr>
          <a:xfrm flipV="1">
            <a:off x="2856142" y="2848919"/>
            <a:ext cx="805994" cy="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6" name="正方形/長方形 15"/>
          <p:cNvSpPr/>
          <p:nvPr/>
        </p:nvSpPr>
        <p:spPr>
          <a:xfrm>
            <a:off x="683645" y="3062659"/>
            <a:ext cx="2754280" cy="307777"/>
          </a:xfrm>
          <a:prstGeom prst="rect">
            <a:avLst/>
          </a:prstGeom>
        </p:spPr>
        <p:txBody>
          <a:bodyPr wrap="none">
            <a:spAutoFit/>
          </a:bodyPr>
          <a:lstStyle/>
          <a:p>
            <a:r>
              <a:rPr lang="en-US" altLang="ja-JP" sz="1400" kern="100" dirty="0" smtClean="0">
                <a:effectLst/>
                <a:latin typeface="Times New Roman" panose="02020603050405020304" pitchFamily="18" charset="0"/>
                <a:ea typeface="ＭＳ ゴシック" panose="020B0609070205080204" pitchFamily="49" charset="-128"/>
                <a:cs typeface="Times New Roman" panose="02020603050405020304" pitchFamily="18" charset="0"/>
              </a:rPr>
              <a:t>DNS/DMAP</a:t>
            </a:r>
            <a:r>
              <a:rPr lang="ja-JP" altLang="ja-JP" sz="1400" kern="100" dirty="0" smtClean="0">
                <a:effectLst/>
                <a:latin typeface="Times New Roman" panose="02020603050405020304" pitchFamily="18" charset="0"/>
                <a:ea typeface="ＭＳ ゴシック" panose="020B0609070205080204" pitchFamily="49" charset="-128"/>
                <a:cs typeface="Times New Roman" panose="02020603050405020304" pitchFamily="18" charset="0"/>
              </a:rPr>
              <a:t>混合溶液</a:t>
            </a:r>
            <a:r>
              <a:rPr lang="ja-JP" altLang="en-US" sz="1400" kern="100" dirty="0">
                <a:latin typeface="Times New Roman" panose="02020603050405020304" pitchFamily="18" charset="0"/>
                <a:ea typeface="ＭＳ ゴシック" panose="020B0609070205080204" pitchFamily="49" charset="-128"/>
                <a:cs typeface="Times New Roman" panose="02020603050405020304" pitchFamily="18" charset="0"/>
              </a:rPr>
              <a:t> </a:t>
            </a:r>
            <a:r>
              <a:rPr lang="en-US" altLang="ja-JP" sz="1400" kern="100" dirty="0" smtClean="0">
                <a:effectLst/>
                <a:latin typeface="Times New Roman" panose="02020603050405020304" pitchFamily="18" charset="0"/>
                <a:ea typeface="ＭＳ ゴシック" panose="020B0609070205080204" pitchFamily="49" charset="-128"/>
                <a:cs typeface="Times New Roman" panose="02020603050405020304" pitchFamily="18" charset="0"/>
              </a:rPr>
              <a:t>200 </a:t>
            </a:r>
            <a:r>
              <a:rPr lang="en-US" altLang="ja-JP" sz="1400" kern="100" dirty="0" err="1" smtClean="0">
                <a:effectLst/>
                <a:latin typeface="Times New Roman" panose="02020603050405020304" pitchFamily="18" charset="0"/>
                <a:ea typeface="ＭＳ ゴシック" panose="020B0609070205080204" pitchFamily="49" charset="-128"/>
                <a:cs typeface="Times New Roman" panose="02020603050405020304" pitchFamily="18" charset="0"/>
              </a:rPr>
              <a:t>μL</a:t>
            </a:r>
            <a:r>
              <a:rPr lang="ja-JP" altLang="en-US" sz="1400" kern="100" dirty="0" smtClean="0">
                <a:effectLst/>
                <a:latin typeface="Times New Roman" panose="02020603050405020304" pitchFamily="18" charset="0"/>
                <a:ea typeface="ＭＳ ゴシック" panose="020B0609070205080204" pitchFamily="49" charset="-128"/>
                <a:cs typeface="Times New Roman" panose="02020603050405020304" pitchFamily="18" charset="0"/>
              </a:rPr>
              <a:t>添加</a:t>
            </a:r>
            <a:endParaRPr lang="ja-JP" altLang="en-US" sz="1400" dirty="0" smtClean="0">
              <a:latin typeface="Times New Roman" panose="02020603050405020304" pitchFamily="18" charset="0"/>
              <a:ea typeface="ＭＳ ゴシック" panose="020B0609070205080204" pitchFamily="49" charset="-128"/>
              <a:cs typeface="Times New Roman" panose="02020603050405020304" pitchFamily="18" charset="0"/>
            </a:endParaRPr>
          </a:p>
        </p:txBody>
      </p:sp>
      <p:sp>
        <p:nvSpPr>
          <p:cNvPr id="17" name="正方形/長方形 16"/>
          <p:cNvSpPr/>
          <p:nvPr/>
        </p:nvSpPr>
        <p:spPr>
          <a:xfrm>
            <a:off x="1347468" y="3273592"/>
            <a:ext cx="1082348" cy="307777"/>
          </a:xfrm>
          <a:prstGeom prst="rect">
            <a:avLst/>
          </a:prstGeom>
        </p:spPr>
        <p:txBody>
          <a:bodyPr wrap="none">
            <a:spAutoFit/>
          </a:bodyPr>
          <a:lstStyle/>
          <a:p>
            <a:r>
              <a:rPr lang="en-US" altLang="ja-JP" sz="1400" dirty="0" smtClean="0">
                <a:latin typeface="Times New Roman" panose="02020603050405020304" pitchFamily="18" charset="0"/>
                <a:ea typeface="ＭＳ ゴシック" panose="020B0609070205080204" pitchFamily="49" charset="-128"/>
                <a:cs typeface="Times New Roman" panose="02020603050405020304" pitchFamily="18" charset="0"/>
              </a:rPr>
              <a:t>65</a:t>
            </a:r>
            <a:r>
              <a:rPr lang="ja-JP" altLang="en-US" sz="1400" dirty="0" smtClean="0">
                <a:latin typeface="Times New Roman" panose="02020603050405020304" pitchFamily="18" charset="0"/>
                <a:ea typeface="ＭＳ ゴシック" panose="020B0609070205080204" pitchFamily="49" charset="-128"/>
                <a:cs typeface="Times New Roman" panose="02020603050405020304" pitchFamily="18" charset="0"/>
              </a:rPr>
              <a:t>℃，</a:t>
            </a:r>
            <a:r>
              <a:rPr lang="en-US" altLang="ja-JP" sz="1400" dirty="0" smtClean="0">
                <a:latin typeface="Times New Roman" panose="02020603050405020304" pitchFamily="18" charset="0"/>
                <a:ea typeface="ＭＳ ゴシック" panose="020B0609070205080204" pitchFamily="49" charset="-128"/>
                <a:cs typeface="Times New Roman" panose="02020603050405020304" pitchFamily="18" charset="0"/>
              </a:rPr>
              <a:t>90</a:t>
            </a:r>
            <a:r>
              <a:rPr lang="ja-JP" altLang="en-US" sz="1400" dirty="0" smtClean="0">
                <a:latin typeface="Times New Roman" panose="02020603050405020304" pitchFamily="18" charset="0"/>
                <a:ea typeface="ＭＳ ゴシック" panose="020B0609070205080204" pitchFamily="49" charset="-128"/>
                <a:cs typeface="Times New Roman" panose="02020603050405020304" pitchFamily="18" charset="0"/>
              </a:rPr>
              <a:t>分</a:t>
            </a:r>
          </a:p>
        </p:txBody>
      </p:sp>
      <p:sp>
        <p:nvSpPr>
          <p:cNvPr id="18" name="テキスト ボックス 17"/>
          <p:cNvSpPr txBox="1"/>
          <p:nvPr/>
        </p:nvSpPr>
        <p:spPr>
          <a:xfrm>
            <a:off x="928640" y="4201954"/>
            <a:ext cx="1854306" cy="369332"/>
          </a:xfrm>
          <a:prstGeom prst="rect">
            <a:avLst/>
          </a:prstGeom>
          <a:noFill/>
        </p:spPr>
        <p:txBody>
          <a:bodyPr wrap="square" rtlCol="0">
            <a:spAutoFit/>
          </a:bodyPr>
          <a:lstStyle/>
          <a:p>
            <a:pPr algn="ctr"/>
            <a:r>
              <a:rPr kumimoji="1" lang="ja-JP" altLang="en-US" dirty="0" smtClean="0">
                <a:latin typeface="Times New Roman" panose="02020603050405020304" pitchFamily="18" charset="0"/>
                <a:ea typeface="ＭＳ ゴシック" panose="020B0609070205080204" pitchFamily="49" charset="-128"/>
                <a:cs typeface="Times New Roman" panose="02020603050405020304" pitchFamily="18" charset="0"/>
              </a:rPr>
              <a:t>固相ロード</a:t>
            </a:r>
            <a:endParaRPr kumimoji="1" lang="ja-JP" altLang="en-US" baseline="30000" dirty="0">
              <a:latin typeface="Times New Roman" panose="02020603050405020304" pitchFamily="18" charset="0"/>
              <a:ea typeface="ＭＳ ゴシック" panose="020B0609070205080204" pitchFamily="49" charset="-128"/>
              <a:cs typeface="Times New Roman" panose="02020603050405020304" pitchFamily="18" charset="0"/>
            </a:endParaRPr>
          </a:p>
        </p:txBody>
      </p:sp>
      <p:sp>
        <p:nvSpPr>
          <p:cNvPr id="19" name="正方形/長方形 18"/>
          <p:cNvSpPr/>
          <p:nvPr/>
        </p:nvSpPr>
        <p:spPr>
          <a:xfrm>
            <a:off x="680339" y="4596241"/>
            <a:ext cx="2524125" cy="523220"/>
          </a:xfrm>
          <a:prstGeom prst="rect">
            <a:avLst/>
          </a:prstGeom>
        </p:spPr>
        <p:txBody>
          <a:bodyPr wrap="square">
            <a:spAutoFit/>
          </a:bodyPr>
          <a:lstStyle/>
          <a:p>
            <a:r>
              <a:rPr lang="en-US" altLang="ja-JP" sz="1400" dirty="0" smtClean="0">
                <a:latin typeface="Times New Roman" panose="02020603050405020304" pitchFamily="18" charset="0"/>
                <a:ea typeface="ＭＳ ゴシック" panose="020B0609070205080204" pitchFamily="49" charset="-128"/>
                <a:cs typeface="Times New Roman" panose="02020603050405020304" pitchFamily="18" charset="0"/>
              </a:rPr>
              <a:t>Sep-</a:t>
            </a:r>
            <a:r>
              <a:rPr lang="en-US" altLang="ja-JP" sz="1400" dirty="0" err="1" smtClean="0">
                <a:latin typeface="Times New Roman" panose="02020603050405020304" pitchFamily="18" charset="0"/>
                <a:ea typeface="ＭＳ ゴシック" panose="020B0609070205080204" pitchFamily="49" charset="-128"/>
                <a:cs typeface="Times New Roman" panose="02020603050405020304" pitchFamily="18" charset="0"/>
              </a:rPr>
              <a:t>pak</a:t>
            </a:r>
            <a:r>
              <a:rPr lang="en-US" altLang="ja-JP" sz="1400" dirty="0" smtClean="0">
                <a:latin typeface="Times New Roman" panose="02020603050405020304" pitchFamily="18" charset="0"/>
                <a:ea typeface="ＭＳ ゴシック" panose="020B0609070205080204" pitchFamily="49" charset="-128"/>
                <a:cs typeface="Times New Roman" panose="02020603050405020304" pitchFamily="18" charset="0"/>
              </a:rPr>
              <a:t> Silica</a:t>
            </a:r>
            <a:r>
              <a:rPr lang="ja-JP" altLang="en-US" sz="1400" dirty="0" smtClean="0">
                <a:latin typeface="Times New Roman" panose="02020603050405020304" pitchFamily="18" charset="0"/>
                <a:ea typeface="ＭＳ ゴシック" panose="020B0609070205080204" pitchFamily="49" charset="-128"/>
                <a:cs typeface="Times New Roman" panose="02020603050405020304" pitchFamily="18" charset="0"/>
              </a:rPr>
              <a:t>カートリッジ</a:t>
            </a:r>
            <a:endParaRPr lang="ja-JP" altLang="en-US" sz="1400" baseline="30000" dirty="0">
              <a:latin typeface="Times New Roman" panose="02020603050405020304" pitchFamily="18" charset="0"/>
              <a:ea typeface="ＭＳ ゴシック" panose="020B0609070205080204" pitchFamily="49" charset="-128"/>
              <a:cs typeface="Times New Roman" panose="02020603050405020304" pitchFamily="18" charset="0"/>
            </a:endParaRPr>
          </a:p>
          <a:p>
            <a:r>
              <a:rPr lang="ja-JP" altLang="en-US" sz="1400" dirty="0" smtClean="0">
                <a:latin typeface="Times New Roman" panose="02020603050405020304" pitchFamily="18" charset="0"/>
                <a:ea typeface="ＭＳ ゴシック" panose="020B0609070205080204" pitchFamily="49" charset="-128"/>
                <a:cs typeface="Times New Roman" panose="02020603050405020304" pitchFamily="18" charset="0"/>
              </a:rPr>
              <a:t>（</a:t>
            </a:r>
            <a:r>
              <a:rPr lang="en-US" altLang="ja-JP" sz="1400" dirty="0" smtClean="0">
                <a:latin typeface="Times New Roman" panose="02020603050405020304" pitchFamily="18" charset="0"/>
                <a:ea typeface="ＭＳ ゴシック" panose="020B0609070205080204" pitchFamily="49" charset="-128"/>
                <a:cs typeface="Times New Roman" panose="02020603050405020304" pitchFamily="18" charset="0"/>
              </a:rPr>
              <a:t>690 mg/1.6 mL</a:t>
            </a:r>
            <a:r>
              <a:rPr lang="ja-JP" altLang="en-US" sz="1400" dirty="0" smtClean="0">
                <a:latin typeface="Times New Roman" panose="02020603050405020304" pitchFamily="18" charset="0"/>
                <a:ea typeface="ＭＳ ゴシック" panose="020B0609070205080204" pitchFamily="49" charset="-128"/>
                <a:cs typeface="Times New Roman" panose="02020603050405020304" pitchFamily="18" charset="0"/>
              </a:rPr>
              <a:t>）</a:t>
            </a:r>
            <a:r>
              <a:rPr lang="en-US" altLang="ja-JP" sz="1400" baseline="30000" dirty="0">
                <a:latin typeface="Times New Roman" panose="02020603050405020304" pitchFamily="18" charset="0"/>
                <a:ea typeface="ＭＳ ゴシック" panose="020B0609070205080204" pitchFamily="49" charset="-128"/>
                <a:cs typeface="Times New Roman" panose="02020603050405020304" pitchFamily="18" charset="0"/>
              </a:rPr>
              <a:t> ※2</a:t>
            </a:r>
            <a:endParaRPr lang="en-US" altLang="ja-JP" sz="1400" dirty="0" smtClean="0">
              <a:latin typeface="Times New Roman" panose="02020603050405020304" pitchFamily="18" charset="0"/>
              <a:ea typeface="ＭＳ ゴシック" panose="020B0609070205080204" pitchFamily="49" charset="-128"/>
              <a:cs typeface="Times New Roman" panose="02020603050405020304" pitchFamily="18" charset="0"/>
            </a:endParaRPr>
          </a:p>
        </p:txBody>
      </p:sp>
      <p:sp>
        <p:nvSpPr>
          <p:cNvPr id="20" name="テキスト ボックス 19"/>
          <p:cNvSpPr txBox="1"/>
          <p:nvPr/>
        </p:nvSpPr>
        <p:spPr>
          <a:xfrm>
            <a:off x="3609839" y="4225945"/>
            <a:ext cx="1854306" cy="369332"/>
          </a:xfrm>
          <a:prstGeom prst="rect">
            <a:avLst/>
          </a:prstGeom>
          <a:noFill/>
        </p:spPr>
        <p:txBody>
          <a:bodyPr wrap="square" rtlCol="0">
            <a:spAutoFit/>
          </a:bodyPr>
          <a:lstStyle/>
          <a:p>
            <a:pPr algn="ctr"/>
            <a:r>
              <a:rPr lang="ja-JP" altLang="en-US" dirty="0">
                <a:latin typeface="Times New Roman" panose="02020603050405020304" pitchFamily="18" charset="0"/>
                <a:ea typeface="ＭＳ ゴシック" panose="020B0609070205080204" pitchFamily="49" charset="-128"/>
                <a:cs typeface="Times New Roman" panose="02020603050405020304" pitchFamily="18" charset="0"/>
              </a:rPr>
              <a:t>溶出</a:t>
            </a:r>
            <a:endParaRPr kumimoji="1" lang="ja-JP" altLang="en-US" dirty="0">
              <a:latin typeface="Times New Roman" panose="02020603050405020304" pitchFamily="18" charset="0"/>
              <a:ea typeface="ＭＳ ゴシック" panose="020B0609070205080204" pitchFamily="49" charset="-128"/>
              <a:cs typeface="Times New Roman" panose="02020603050405020304" pitchFamily="18" charset="0"/>
            </a:endParaRPr>
          </a:p>
        </p:txBody>
      </p:sp>
      <p:sp>
        <p:nvSpPr>
          <p:cNvPr id="21" name="正方形/長方形 20"/>
          <p:cNvSpPr/>
          <p:nvPr/>
        </p:nvSpPr>
        <p:spPr>
          <a:xfrm>
            <a:off x="3518011" y="4585494"/>
            <a:ext cx="2310411" cy="523220"/>
          </a:xfrm>
          <a:prstGeom prst="rect">
            <a:avLst/>
          </a:prstGeom>
        </p:spPr>
        <p:txBody>
          <a:bodyPr wrap="square">
            <a:spAutoFit/>
          </a:bodyPr>
          <a:lstStyle/>
          <a:p>
            <a:r>
              <a:rPr lang="ja-JP" altLang="en-US" sz="1400" dirty="0" smtClean="0">
                <a:latin typeface="Times New Roman" panose="02020603050405020304" pitchFamily="18" charset="0"/>
                <a:ea typeface="ＭＳ ゴシック" panose="020B0609070205080204" pitchFamily="49" charset="-128"/>
                <a:cs typeface="Times New Roman" panose="02020603050405020304" pitchFamily="18" charset="0"/>
              </a:rPr>
              <a:t>ヘキサン</a:t>
            </a:r>
            <a:r>
              <a:rPr lang="en-US" altLang="ja-JP" sz="1400" dirty="0" smtClean="0">
                <a:latin typeface="Times New Roman" panose="02020603050405020304" pitchFamily="18" charset="0"/>
                <a:ea typeface="ＭＳ ゴシック" panose="020B0609070205080204" pitchFamily="49" charset="-128"/>
                <a:cs typeface="Times New Roman" panose="02020603050405020304" pitchFamily="18" charset="0"/>
              </a:rPr>
              <a:t>/</a:t>
            </a:r>
            <a:r>
              <a:rPr lang="ja-JP" altLang="en-US" sz="1400" dirty="0" smtClean="0">
                <a:latin typeface="Times New Roman" panose="02020603050405020304" pitchFamily="18" charset="0"/>
                <a:ea typeface="ＭＳ ゴシック" panose="020B0609070205080204" pitchFamily="49" charset="-128"/>
                <a:cs typeface="Times New Roman" panose="02020603050405020304" pitchFamily="18" charset="0"/>
              </a:rPr>
              <a:t>ジクロロメタン</a:t>
            </a:r>
            <a:r>
              <a:rPr lang="en-US" altLang="ja-JP" sz="1400" dirty="0" smtClean="0">
                <a:latin typeface="Times New Roman" panose="02020603050405020304" pitchFamily="18" charset="0"/>
                <a:ea typeface="ＭＳ ゴシック" panose="020B0609070205080204" pitchFamily="49" charset="-128"/>
                <a:cs typeface="Times New Roman" panose="02020603050405020304" pitchFamily="18" charset="0"/>
              </a:rPr>
              <a:t>=1/1 </a:t>
            </a:r>
            <a:r>
              <a:rPr lang="ja-JP" altLang="en-US" sz="1400" dirty="0" smtClean="0">
                <a:latin typeface="Times New Roman" panose="02020603050405020304" pitchFamily="18" charset="0"/>
                <a:ea typeface="ＭＳ ゴシック" panose="020B0609070205080204" pitchFamily="49" charset="-128"/>
                <a:cs typeface="Times New Roman" panose="02020603050405020304" pitchFamily="18" charset="0"/>
              </a:rPr>
              <a:t>（</a:t>
            </a:r>
            <a:r>
              <a:rPr lang="en-US" altLang="ja-JP" sz="1400" dirty="0" smtClean="0">
                <a:latin typeface="Times New Roman" panose="02020603050405020304" pitchFamily="18" charset="0"/>
                <a:ea typeface="ＭＳ ゴシック" panose="020B0609070205080204" pitchFamily="49" charset="-128"/>
                <a:cs typeface="Times New Roman" panose="02020603050405020304" pitchFamily="18" charset="0"/>
              </a:rPr>
              <a:t>V/V</a:t>
            </a:r>
            <a:r>
              <a:rPr lang="ja-JP" altLang="en-US" sz="1400" dirty="0" smtClean="0">
                <a:latin typeface="Times New Roman" panose="02020603050405020304" pitchFamily="18" charset="0"/>
                <a:ea typeface="ＭＳ ゴシック" panose="020B0609070205080204" pitchFamily="49" charset="-128"/>
                <a:cs typeface="Times New Roman" panose="02020603050405020304" pitchFamily="18" charset="0"/>
              </a:rPr>
              <a:t>）溶液</a:t>
            </a:r>
            <a:r>
              <a:rPr lang="en-US" altLang="ja-JP" sz="1400" dirty="0" smtClean="0">
                <a:latin typeface="Times New Roman" panose="02020603050405020304" pitchFamily="18" charset="0"/>
                <a:ea typeface="ＭＳ ゴシック" panose="020B0609070205080204" pitchFamily="49" charset="-128"/>
                <a:cs typeface="Times New Roman" panose="02020603050405020304" pitchFamily="18" charset="0"/>
              </a:rPr>
              <a:t> </a:t>
            </a:r>
            <a:r>
              <a:rPr lang="ja-JP" altLang="en-US" sz="1400" dirty="0" smtClean="0">
                <a:latin typeface="Times New Roman" panose="02020603050405020304" pitchFamily="18" charset="0"/>
                <a:ea typeface="ＭＳ ゴシック" panose="020B0609070205080204" pitchFamily="49" charset="-128"/>
                <a:cs typeface="Times New Roman" panose="02020603050405020304" pitchFamily="18" charset="0"/>
              </a:rPr>
              <a:t>　</a:t>
            </a:r>
            <a:r>
              <a:rPr lang="en-US" altLang="ja-JP" sz="1400" dirty="0" smtClean="0">
                <a:latin typeface="Times New Roman" panose="02020603050405020304" pitchFamily="18" charset="0"/>
                <a:ea typeface="ＭＳ ゴシック" panose="020B0609070205080204" pitchFamily="49" charset="-128"/>
                <a:cs typeface="Times New Roman" panose="02020603050405020304" pitchFamily="18" charset="0"/>
              </a:rPr>
              <a:t>8 mL</a:t>
            </a:r>
          </a:p>
        </p:txBody>
      </p:sp>
      <p:cxnSp>
        <p:nvCxnSpPr>
          <p:cNvPr id="22" name="直線矢印コネクタ 21"/>
          <p:cNvCxnSpPr/>
          <p:nvPr/>
        </p:nvCxnSpPr>
        <p:spPr>
          <a:xfrm flipV="1">
            <a:off x="2828138" y="4381683"/>
            <a:ext cx="805994" cy="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3" name="直線コネクタ 22"/>
          <p:cNvCxnSpPr/>
          <p:nvPr/>
        </p:nvCxnSpPr>
        <p:spPr>
          <a:xfrm>
            <a:off x="8707246" y="1338258"/>
            <a:ext cx="0" cy="92958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正方形/長方形 23"/>
          <p:cNvSpPr/>
          <p:nvPr/>
        </p:nvSpPr>
        <p:spPr>
          <a:xfrm>
            <a:off x="956269" y="4175484"/>
            <a:ext cx="1854306" cy="43784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Times New Roman" panose="02020603050405020304" pitchFamily="18" charset="0"/>
              <a:ea typeface="ＭＳ ゴシック" panose="020B0609070205080204" pitchFamily="49" charset="-128"/>
              <a:cs typeface="Times New Roman" panose="02020603050405020304" pitchFamily="18" charset="0"/>
            </a:endParaRPr>
          </a:p>
        </p:txBody>
      </p:sp>
      <p:sp>
        <p:nvSpPr>
          <p:cNvPr id="25" name="正方形/長方形 24"/>
          <p:cNvSpPr/>
          <p:nvPr/>
        </p:nvSpPr>
        <p:spPr>
          <a:xfrm>
            <a:off x="3644066" y="4176328"/>
            <a:ext cx="1854306" cy="43784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Times New Roman" panose="02020603050405020304" pitchFamily="18" charset="0"/>
              <a:ea typeface="ＭＳ ゴシック" panose="020B0609070205080204" pitchFamily="49" charset="-128"/>
              <a:cs typeface="Times New Roman" panose="02020603050405020304" pitchFamily="18" charset="0"/>
            </a:endParaRPr>
          </a:p>
        </p:txBody>
      </p:sp>
      <p:sp>
        <p:nvSpPr>
          <p:cNvPr id="26" name="テキスト ボックス 25"/>
          <p:cNvSpPr txBox="1"/>
          <p:nvPr/>
        </p:nvSpPr>
        <p:spPr>
          <a:xfrm>
            <a:off x="6340915" y="2672637"/>
            <a:ext cx="1854306" cy="369332"/>
          </a:xfrm>
          <a:prstGeom prst="rect">
            <a:avLst/>
          </a:prstGeom>
          <a:noFill/>
        </p:spPr>
        <p:txBody>
          <a:bodyPr wrap="square" rtlCol="0">
            <a:spAutoFit/>
          </a:bodyPr>
          <a:lstStyle/>
          <a:p>
            <a:pPr algn="ctr"/>
            <a:r>
              <a:rPr lang="ja-JP" altLang="en-US" dirty="0" smtClean="0">
                <a:latin typeface="Times New Roman" panose="02020603050405020304" pitchFamily="18" charset="0"/>
                <a:ea typeface="ＭＳ ゴシック" panose="020B0609070205080204" pitchFamily="49" charset="-128"/>
                <a:cs typeface="Times New Roman" panose="02020603050405020304" pitchFamily="18" charset="0"/>
              </a:rPr>
              <a:t>再溶解</a:t>
            </a:r>
            <a:endParaRPr kumimoji="1" lang="ja-JP" altLang="en-US" dirty="0">
              <a:latin typeface="Times New Roman" panose="02020603050405020304" pitchFamily="18" charset="0"/>
              <a:ea typeface="ＭＳ ゴシック" panose="020B0609070205080204" pitchFamily="49" charset="-128"/>
              <a:cs typeface="Times New Roman" panose="02020603050405020304" pitchFamily="18" charset="0"/>
            </a:endParaRPr>
          </a:p>
        </p:txBody>
      </p:sp>
      <p:sp>
        <p:nvSpPr>
          <p:cNvPr id="27" name="テキスト ボックス 26"/>
          <p:cNvSpPr txBox="1"/>
          <p:nvPr/>
        </p:nvSpPr>
        <p:spPr>
          <a:xfrm>
            <a:off x="6811856" y="3046371"/>
            <a:ext cx="1087009" cy="307777"/>
          </a:xfrm>
          <a:prstGeom prst="rect">
            <a:avLst/>
          </a:prstGeom>
          <a:noFill/>
        </p:spPr>
        <p:txBody>
          <a:bodyPr wrap="square" rtlCol="0">
            <a:spAutoFit/>
          </a:bodyPr>
          <a:lstStyle/>
          <a:p>
            <a:r>
              <a:rPr lang="en-US" altLang="ja-JP" sz="1400" dirty="0" smtClean="0">
                <a:latin typeface="Times New Roman" panose="02020603050405020304" pitchFamily="18" charset="0"/>
                <a:ea typeface="ＭＳ ゴシック" panose="020B0609070205080204" pitchFamily="49" charset="-128"/>
                <a:cs typeface="Times New Roman" panose="02020603050405020304" pitchFamily="18" charset="0"/>
              </a:rPr>
              <a:t>DCM 1 mL</a:t>
            </a:r>
            <a:endParaRPr kumimoji="1" lang="ja-JP" altLang="en-US" sz="1400" dirty="0">
              <a:latin typeface="Times New Roman" panose="02020603050405020304" pitchFamily="18" charset="0"/>
              <a:ea typeface="ＭＳ ゴシック" panose="020B0609070205080204" pitchFamily="49" charset="-128"/>
              <a:cs typeface="Times New Roman" panose="02020603050405020304" pitchFamily="18" charset="0"/>
            </a:endParaRPr>
          </a:p>
        </p:txBody>
      </p:sp>
      <p:sp>
        <p:nvSpPr>
          <p:cNvPr id="28" name="正方形/長方形 27"/>
          <p:cNvSpPr/>
          <p:nvPr/>
        </p:nvSpPr>
        <p:spPr>
          <a:xfrm>
            <a:off x="6333317" y="2642695"/>
            <a:ext cx="1854306" cy="43784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Times New Roman" panose="02020603050405020304" pitchFamily="18" charset="0"/>
              <a:ea typeface="ＭＳ ゴシック" panose="020B0609070205080204" pitchFamily="49" charset="-128"/>
              <a:cs typeface="Times New Roman" panose="02020603050405020304" pitchFamily="18" charset="0"/>
            </a:endParaRPr>
          </a:p>
        </p:txBody>
      </p:sp>
      <p:sp>
        <p:nvSpPr>
          <p:cNvPr id="29" name="テキスト ボックス 28"/>
          <p:cNvSpPr txBox="1"/>
          <p:nvPr/>
        </p:nvSpPr>
        <p:spPr>
          <a:xfrm>
            <a:off x="3655424" y="2664253"/>
            <a:ext cx="1854306" cy="369332"/>
          </a:xfrm>
          <a:prstGeom prst="rect">
            <a:avLst/>
          </a:prstGeom>
          <a:noFill/>
        </p:spPr>
        <p:txBody>
          <a:bodyPr wrap="square" rtlCol="0">
            <a:spAutoFit/>
          </a:bodyPr>
          <a:lstStyle/>
          <a:p>
            <a:pPr algn="ctr"/>
            <a:r>
              <a:rPr lang="ja-JP" altLang="en-US" dirty="0" smtClean="0">
                <a:latin typeface="Times New Roman" panose="02020603050405020304" pitchFamily="18" charset="0"/>
                <a:ea typeface="ＭＳ ゴシック" panose="020B0609070205080204" pitchFamily="49" charset="-128"/>
                <a:cs typeface="Times New Roman" panose="02020603050405020304" pitchFamily="18" charset="0"/>
              </a:rPr>
              <a:t>濃縮乾固</a:t>
            </a:r>
            <a:endParaRPr kumimoji="1" lang="ja-JP" altLang="en-US" dirty="0">
              <a:latin typeface="Times New Roman" panose="02020603050405020304" pitchFamily="18" charset="0"/>
              <a:ea typeface="ＭＳ ゴシック" panose="020B0609070205080204" pitchFamily="49" charset="-128"/>
              <a:cs typeface="Times New Roman" panose="02020603050405020304" pitchFamily="18" charset="0"/>
            </a:endParaRPr>
          </a:p>
        </p:txBody>
      </p:sp>
      <p:sp>
        <p:nvSpPr>
          <p:cNvPr id="30" name="正方形/長方形 29"/>
          <p:cNvSpPr/>
          <p:nvPr/>
        </p:nvSpPr>
        <p:spPr>
          <a:xfrm>
            <a:off x="3738242" y="3069419"/>
            <a:ext cx="1667578" cy="307777"/>
          </a:xfrm>
          <a:prstGeom prst="rect">
            <a:avLst/>
          </a:prstGeom>
        </p:spPr>
        <p:txBody>
          <a:bodyPr wrap="square">
            <a:spAutoFit/>
          </a:bodyPr>
          <a:lstStyle/>
          <a:p>
            <a:pPr algn="ctr"/>
            <a:r>
              <a:rPr lang="ja-JP" altLang="en-US" sz="1400" dirty="0" smtClean="0">
                <a:latin typeface="Times New Roman" panose="02020603050405020304" pitchFamily="18" charset="0"/>
                <a:ea typeface="ＭＳ ゴシック" panose="020B0609070205080204" pitchFamily="49" charset="-128"/>
                <a:cs typeface="Times New Roman" panose="02020603050405020304" pitchFamily="18" charset="0"/>
              </a:rPr>
              <a:t>窒素気流下</a:t>
            </a:r>
            <a:endParaRPr lang="ja-JP" altLang="en-US" sz="1400" dirty="0">
              <a:latin typeface="Times New Roman" panose="02020603050405020304" pitchFamily="18" charset="0"/>
              <a:ea typeface="ＭＳ ゴシック" panose="020B0609070205080204" pitchFamily="49" charset="-128"/>
              <a:cs typeface="Times New Roman" panose="02020603050405020304" pitchFamily="18" charset="0"/>
            </a:endParaRPr>
          </a:p>
        </p:txBody>
      </p:sp>
      <p:cxnSp>
        <p:nvCxnSpPr>
          <p:cNvPr id="31" name="直線コネクタ 30"/>
          <p:cNvCxnSpPr/>
          <p:nvPr/>
        </p:nvCxnSpPr>
        <p:spPr>
          <a:xfrm flipV="1">
            <a:off x="8197753" y="1340428"/>
            <a:ext cx="509493" cy="568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線矢印コネクタ 31"/>
          <p:cNvCxnSpPr/>
          <p:nvPr/>
        </p:nvCxnSpPr>
        <p:spPr>
          <a:xfrm flipV="1">
            <a:off x="5488438" y="4388263"/>
            <a:ext cx="805994" cy="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3" name="正方形/長方形 32"/>
          <p:cNvSpPr/>
          <p:nvPr/>
        </p:nvSpPr>
        <p:spPr>
          <a:xfrm>
            <a:off x="971496" y="1137273"/>
            <a:ext cx="1854306" cy="43784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Times New Roman" panose="02020603050405020304" pitchFamily="18" charset="0"/>
              <a:ea typeface="ＭＳ ゴシック" panose="020B0609070205080204" pitchFamily="49" charset="-128"/>
              <a:cs typeface="Times New Roman" panose="02020603050405020304" pitchFamily="18" charset="0"/>
            </a:endParaRPr>
          </a:p>
        </p:txBody>
      </p:sp>
      <p:sp>
        <p:nvSpPr>
          <p:cNvPr id="34" name="テキスト ボックス 33"/>
          <p:cNvSpPr txBox="1"/>
          <p:nvPr/>
        </p:nvSpPr>
        <p:spPr>
          <a:xfrm>
            <a:off x="969259" y="1198759"/>
            <a:ext cx="1854306" cy="369332"/>
          </a:xfrm>
          <a:prstGeom prst="rect">
            <a:avLst/>
          </a:prstGeom>
          <a:noFill/>
        </p:spPr>
        <p:txBody>
          <a:bodyPr wrap="square" rtlCol="0">
            <a:spAutoFit/>
          </a:bodyPr>
          <a:lstStyle/>
          <a:p>
            <a:pPr algn="ctr"/>
            <a:r>
              <a:rPr lang="ja-JP" altLang="en-US" dirty="0" smtClean="0">
                <a:latin typeface="Times New Roman" panose="02020603050405020304" pitchFamily="18" charset="0"/>
                <a:ea typeface="ＭＳ ゴシック" panose="020B0609070205080204" pitchFamily="49" charset="-128"/>
                <a:cs typeface="Times New Roman" panose="02020603050405020304" pitchFamily="18" charset="0"/>
              </a:rPr>
              <a:t>大気</a:t>
            </a:r>
            <a:r>
              <a:rPr lang="ja-JP" altLang="en-US" dirty="0">
                <a:latin typeface="Times New Roman" panose="02020603050405020304" pitchFamily="18" charset="0"/>
                <a:ea typeface="ＭＳ ゴシック" panose="020B0609070205080204" pitchFamily="49" charset="-128"/>
                <a:cs typeface="Times New Roman" panose="02020603050405020304" pitchFamily="18" charset="0"/>
              </a:rPr>
              <a:t>捕集</a:t>
            </a:r>
            <a:endParaRPr kumimoji="1" lang="ja-JP" altLang="en-US" dirty="0">
              <a:latin typeface="Times New Roman" panose="02020603050405020304" pitchFamily="18" charset="0"/>
              <a:ea typeface="ＭＳ ゴシック" panose="020B0609070205080204" pitchFamily="49" charset="-128"/>
              <a:cs typeface="Times New Roman" panose="02020603050405020304" pitchFamily="18" charset="0"/>
            </a:endParaRPr>
          </a:p>
        </p:txBody>
      </p:sp>
      <p:sp>
        <p:nvSpPr>
          <p:cNvPr id="35" name="テキスト ボックス 34"/>
          <p:cNvSpPr txBox="1"/>
          <p:nvPr/>
        </p:nvSpPr>
        <p:spPr>
          <a:xfrm>
            <a:off x="3655071" y="1194538"/>
            <a:ext cx="1854306" cy="369332"/>
          </a:xfrm>
          <a:prstGeom prst="rect">
            <a:avLst/>
          </a:prstGeom>
          <a:noFill/>
        </p:spPr>
        <p:txBody>
          <a:bodyPr wrap="square" rtlCol="0">
            <a:spAutoFit/>
          </a:bodyPr>
          <a:lstStyle/>
          <a:p>
            <a:pPr algn="ctr"/>
            <a:r>
              <a:rPr lang="ja-JP" altLang="en-US" dirty="0">
                <a:latin typeface="Times New Roman" panose="02020603050405020304" pitchFamily="18" charset="0"/>
                <a:ea typeface="ＭＳ ゴシック" panose="020B0609070205080204" pitchFamily="49" charset="-128"/>
                <a:cs typeface="Times New Roman" panose="02020603050405020304" pitchFamily="18" charset="0"/>
              </a:rPr>
              <a:t>溶出</a:t>
            </a:r>
            <a:endParaRPr kumimoji="1" lang="ja-JP" altLang="en-US" dirty="0">
              <a:latin typeface="Times New Roman" panose="02020603050405020304" pitchFamily="18" charset="0"/>
              <a:ea typeface="ＭＳ ゴシック" panose="020B0609070205080204" pitchFamily="49" charset="-128"/>
              <a:cs typeface="Times New Roman" panose="02020603050405020304" pitchFamily="18" charset="0"/>
            </a:endParaRPr>
          </a:p>
        </p:txBody>
      </p:sp>
      <p:cxnSp>
        <p:nvCxnSpPr>
          <p:cNvPr id="36" name="直線矢印コネクタ 35"/>
          <p:cNvCxnSpPr/>
          <p:nvPr/>
        </p:nvCxnSpPr>
        <p:spPr>
          <a:xfrm flipV="1">
            <a:off x="2838947" y="1346110"/>
            <a:ext cx="805994" cy="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7" name="正方形/長方形 36"/>
          <p:cNvSpPr/>
          <p:nvPr/>
        </p:nvSpPr>
        <p:spPr>
          <a:xfrm>
            <a:off x="3659872" y="1148882"/>
            <a:ext cx="1854306" cy="43784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Times New Roman" panose="02020603050405020304" pitchFamily="18" charset="0"/>
              <a:ea typeface="ＭＳ ゴシック" panose="020B0609070205080204" pitchFamily="49" charset="-128"/>
              <a:cs typeface="Times New Roman" panose="02020603050405020304" pitchFamily="18" charset="0"/>
            </a:endParaRPr>
          </a:p>
        </p:txBody>
      </p:sp>
      <p:sp>
        <p:nvSpPr>
          <p:cNvPr id="38" name="テキスト ボックス 37"/>
          <p:cNvSpPr txBox="1"/>
          <p:nvPr/>
        </p:nvSpPr>
        <p:spPr>
          <a:xfrm>
            <a:off x="6343447" y="1186686"/>
            <a:ext cx="1854306" cy="369332"/>
          </a:xfrm>
          <a:prstGeom prst="rect">
            <a:avLst/>
          </a:prstGeom>
          <a:noFill/>
        </p:spPr>
        <p:txBody>
          <a:bodyPr wrap="square" rtlCol="0">
            <a:spAutoFit/>
          </a:bodyPr>
          <a:lstStyle/>
          <a:p>
            <a:pPr algn="ctr"/>
            <a:r>
              <a:rPr kumimoji="1" lang="ja-JP" altLang="en-US" dirty="0" smtClean="0">
                <a:latin typeface="Times New Roman" panose="02020603050405020304" pitchFamily="18" charset="0"/>
                <a:ea typeface="ＭＳ ゴシック" panose="020B0609070205080204" pitchFamily="49" charset="-128"/>
                <a:cs typeface="Times New Roman" panose="02020603050405020304" pitchFamily="18" charset="0"/>
              </a:rPr>
              <a:t>濃縮</a:t>
            </a:r>
            <a:endParaRPr kumimoji="1" lang="ja-JP" altLang="en-US" dirty="0">
              <a:latin typeface="Times New Roman" panose="02020603050405020304" pitchFamily="18" charset="0"/>
              <a:ea typeface="ＭＳ ゴシック" panose="020B0609070205080204" pitchFamily="49" charset="-128"/>
              <a:cs typeface="Times New Roman" panose="02020603050405020304" pitchFamily="18" charset="0"/>
            </a:endParaRPr>
          </a:p>
        </p:txBody>
      </p:sp>
      <p:cxnSp>
        <p:nvCxnSpPr>
          <p:cNvPr id="39" name="直線矢印コネクタ 38"/>
          <p:cNvCxnSpPr/>
          <p:nvPr/>
        </p:nvCxnSpPr>
        <p:spPr>
          <a:xfrm flipV="1">
            <a:off x="5527323" y="1338258"/>
            <a:ext cx="805994" cy="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0" name="正方形/長方形 39"/>
          <p:cNvSpPr/>
          <p:nvPr/>
        </p:nvSpPr>
        <p:spPr>
          <a:xfrm>
            <a:off x="6348248" y="1141030"/>
            <a:ext cx="1854306" cy="43784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Times New Roman" panose="02020603050405020304" pitchFamily="18" charset="0"/>
              <a:ea typeface="ＭＳ ゴシック" panose="020B0609070205080204" pitchFamily="49" charset="-128"/>
              <a:cs typeface="Times New Roman" panose="02020603050405020304" pitchFamily="18" charset="0"/>
            </a:endParaRPr>
          </a:p>
        </p:txBody>
      </p:sp>
      <p:sp>
        <p:nvSpPr>
          <p:cNvPr id="41" name="テキスト ボックス 40"/>
          <p:cNvSpPr txBox="1"/>
          <p:nvPr/>
        </p:nvSpPr>
        <p:spPr>
          <a:xfrm>
            <a:off x="3897975" y="1562309"/>
            <a:ext cx="1633866" cy="523220"/>
          </a:xfrm>
          <a:prstGeom prst="rect">
            <a:avLst/>
          </a:prstGeom>
          <a:noFill/>
        </p:spPr>
        <p:txBody>
          <a:bodyPr wrap="square" rtlCol="0">
            <a:spAutoFit/>
          </a:bodyPr>
          <a:lstStyle/>
          <a:p>
            <a:r>
              <a:rPr lang="en-US" altLang="ja-JP" sz="1400" dirty="0" smtClean="0">
                <a:latin typeface="Times New Roman" panose="02020603050405020304" pitchFamily="18" charset="0"/>
                <a:ea typeface="ＭＳ ゴシック" panose="020B0609070205080204" pitchFamily="49" charset="-128"/>
                <a:cs typeface="Times New Roman" panose="02020603050405020304" pitchFamily="18" charset="0"/>
              </a:rPr>
              <a:t>ACN 10 mL </a:t>
            </a:r>
          </a:p>
          <a:p>
            <a:r>
              <a:rPr kumimoji="1" lang="ja-JP" altLang="en-US" sz="1400" dirty="0" smtClean="0">
                <a:latin typeface="Times New Roman" panose="02020603050405020304" pitchFamily="18" charset="0"/>
                <a:ea typeface="ＭＳ ゴシック" panose="020B0609070205080204" pitchFamily="49" charset="-128"/>
                <a:cs typeface="Times New Roman" panose="02020603050405020304" pitchFamily="18" charset="0"/>
              </a:rPr>
              <a:t>バック</a:t>
            </a:r>
            <a:r>
              <a:rPr kumimoji="1" lang="ja-JP" altLang="en-US" sz="1400" dirty="0">
                <a:latin typeface="Times New Roman" panose="02020603050405020304" pitchFamily="18" charset="0"/>
                <a:ea typeface="ＭＳ ゴシック" panose="020B0609070205080204" pitchFamily="49" charset="-128"/>
                <a:cs typeface="Times New Roman" panose="02020603050405020304" pitchFamily="18" charset="0"/>
              </a:rPr>
              <a:t>フラッシュ</a:t>
            </a:r>
          </a:p>
        </p:txBody>
      </p:sp>
      <p:sp>
        <p:nvSpPr>
          <p:cNvPr id="42" name="正方形/長方形 41"/>
          <p:cNvSpPr/>
          <p:nvPr/>
        </p:nvSpPr>
        <p:spPr>
          <a:xfrm>
            <a:off x="434547" y="1543922"/>
            <a:ext cx="3327601" cy="523220"/>
          </a:xfrm>
          <a:prstGeom prst="rect">
            <a:avLst/>
          </a:prstGeom>
        </p:spPr>
        <p:txBody>
          <a:bodyPr wrap="square">
            <a:spAutoFit/>
          </a:bodyPr>
          <a:lstStyle/>
          <a:p>
            <a:r>
              <a:rPr lang="en-US" altLang="ja-JP" sz="1400" dirty="0" smtClean="0">
                <a:latin typeface="Times New Roman" panose="02020603050405020304" pitchFamily="18" charset="0"/>
                <a:ea typeface="ＭＳ ゴシック" panose="020B0609070205080204" pitchFamily="49" charset="-128"/>
                <a:cs typeface="Times New Roman" panose="02020603050405020304" pitchFamily="18" charset="0"/>
              </a:rPr>
              <a:t>Sep-</a:t>
            </a:r>
            <a:r>
              <a:rPr lang="en-US" altLang="ja-JP" sz="1400" dirty="0" err="1" smtClean="0">
                <a:latin typeface="Times New Roman" panose="02020603050405020304" pitchFamily="18" charset="0"/>
                <a:ea typeface="ＭＳ ゴシック" panose="020B0609070205080204" pitchFamily="49" charset="-128"/>
                <a:cs typeface="Times New Roman" panose="02020603050405020304" pitchFamily="18" charset="0"/>
              </a:rPr>
              <a:t>pak</a:t>
            </a:r>
            <a:r>
              <a:rPr lang="en-US" altLang="ja-JP" sz="1400" dirty="0" smtClean="0">
                <a:latin typeface="Times New Roman" panose="02020603050405020304" pitchFamily="18" charset="0"/>
                <a:ea typeface="ＭＳ ゴシック" panose="020B0609070205080204" pitchFamily="49" charset="-128"/>
                <a:cs typeface="Times New Roman" panose="02020603050405020304" pitchFamily="18" charset="0"/>
              </a:rPr>
              <a:t> AC2 plus</a:t>
            </a:r>
            <a:r>
              <a:rPr lang="ja-JP" altLang="en-US" sz="1400" dirty="0" smtClean="0">
                <a:latin typeface="Times New Roman" panose="02020603050405020304" pitchFamily="18" charset="0"/>
                <a:ea typeface="ＭＳ ゴシック" panose="020B0609070205080204" pitchFamily="49" charset="-128"/>
                <a:cs typeface="Times New Roman" panose="02020603050405020304" pitchFamily="18" charset="0"/>
              </a:rPr>
              <a:t>（</a:t>
            </a:r>
            <a:r>
              <a:rPr lang="en-US" altLang="ja-JP" sz="1400" dirty="0" smtClean="0">
                <a:latin typeface="Times New Roman" panose="02020603050405020304" pitchFamily="18" charset="0"/>
                <a:ea typeface="ＭＳ ゴシック" panose="020B0609070205080204" pitchFamily="49" charset="-128"/>
                <a:cs typeface="Times New Roman" panose="02020603050405020304" pitchFamily="18" charset="0"/>
              </a:rPr>
              <a:t>400 mg/ 0.7 mL</a:t>
            </a:r>
            <a:r>
              <a:rPr lang="ja-JP" altLang="en-US" sz="1400" dirty="0" smtClean="0">
                <a:latin typeface="Times New Roman" panose="02020603050405020304" pitchFamily="18" charset="0"/>
                <a:ea typeface="ＭＳ ゴシック" panose="020B0609070205080204" pitchFamily="49" charset="-128"/>
                <a:cs typeface="Times New Roman" panose="02020603050405020304" pitchFamily="18" charset="0"/>
              </a:rPr>
              <a:t>）</a:t>
            </a:r>
            <a:r>
              <a:rPr lang="en-US" altLang="ja-JP" sz="1400" baseline="30000" dirty="0">
                <a:latin typeface="Times New Roman" panose="02020603050405020304" pitchFamily="18" charset="0"/>
                <a:ea typeface="ＭＳ ゴシック" panose="020B0609070205080204" pitchFamily="49" charset="-128"/>
                <a:cs typeface="Times New Roman" panose="02020603050405020304" pitchFamily="18" charset="0"/>
              </a:rPr>
              <a:t>※</a:t>
            </a:r>
            <a:r>
              <a:rPr lang="en-US" altLang="ja-JP" sz="1400" baseline="30000" dirty="0" smtClean="0">
                <a:latin typeface="Times New Roman" panose="02020603050405020304" pitchFamily="18" charset="0"/>
                <a:ea typeface="ＭＳ ゴシック" panose="020B0609070205080204" pitchFamily="49" charset="-128"/>
                <a:cs typeface="Times New Roman" panose="02020603050405020304" pitchFamily="18" charset="0"/>
              </a:rPr>
              <a:t>1</a:t>
            </a:r>
            <a:r>
              <a:rPr lang="ja-JP" altLang="en-US" sz="1400" dirty="0" err="1" smtClean="0">
                <a:latin typeface="Times New Roman" panose="02020603050405020304" pitchFamily="18" charset="0"/>
                <a:ea typeface="ＭＳ ゴシック" panose="020B0609070205080204" pitchFamily="49" charset="-128"/>
                <a:cs typeface="Times New Roman" panose="02020603050405020304" pitchFamily="18" charset="0"/>
              </a:rPr>
              <a:t>、</a:t>
            </a:r>
            <a:r>
              <a:rPr lang="ja-JP" altLang="ja-JP" sz="1400" dirty="0" smtClean="0">
                <a:latin typeface="Times New Roman" panose="02020603050405020304" pitchFamily="18" charset="0"/>
                <a:ea typeface="ＭＳ ゴシック" panose="020B0609070205080204" pitchFamily="49" charset="-128"/>
                <a:cs typeface="Times New Roman" panose="02020603050405020304" pitchFamily="18" charset="0"/>
              </a:rPr>
              <a:t>流量</a:t>
            </a:r>
            <a:r>
              <a:rPr lang="en-US" altLang="ja-JP" sz="1400" dirty="0">
                <a:latin typeface="Times New Roman" panose="02020603050405020304" pitchFamily="18" charset="0"/>
                <a:ea typeface="ＭＳ ゴシック" panose="020B0609070205080204" pitchFamily="49" charset="-128"/>
                <a:cs typeface="Times New Roman" panose="02020603050405020304" pitchFamily="18" charset="0"/>
              </a:rPr>
              <a:t>0.7 </a:t>
            </a:r>
            <a:r>
              <a:rPr lang="en-US" altLang="ja-JP" sz="1400" dirty="0" smtClean="0">
                <a:latin typeface="Times New Roman" panose="02020603050405020304" pitchFamily="18" charset="0"/>
                <a:ea typeface="ＭＳ ゴシック" panose="020B0609070205080204" pitchFamily="49" charset="-128"/>
                <a:cs typeface="Times New Roman" panose="02020603050405020304" pitchFamily="18" charset="0"/>
              </a:rPr>
              <a:t>L/min</a:t>
            </a:r>
            <a:r>
              <a:rPr lang="ja-JP" altLang="en-US" sz="1400" dirty="0" err="1">
                <a:latin typeface="Times New Roman" panose="02020603050405020304" pitchFamily="18" charset="0"/>
                <a:ea typeface="ＭＳ ゴシック" panose="020B0609070205080204" pitchFamily="49" charset="-128"/>
                <a:cs typeface="Times New Roman" panose="02020603050405020304" pitchFamily="18" charset="0"/>
              </a:rPr>
              <a:t>，</a:t>
            </a:r>
            <a:r>
              <a:rPr lang="en-US" altLang="ja-JP" sz="1400" dirty="0" smtClean="0">
                <a:latin typeface="Times New Roman" panose="02020603050405020304" pitchFamily="18" charset="0"/>
                <a:ea typeface="ＭＳ ゴシック" panose="020B0609070205080204" pitchFamily="49" charset="-128"/>
                <a:cs typeface="Times New Roman" panose="02020603050405020304" pitchFamily="18" charset="0"/>
              </a:rPr>
              <a:t>24 </a:t>
            </a:r>
            <a:r>
              <a:rPr lang="en-US" altLang="ja-JP" sz="1400" dirty="0" err="1" smtClean="0">
                <a:latin typeface="Times New Roman" panose="02020603050405020304" pitchFamily="18" charset="0"/>
                <a:ea typeface="ＭＳ ゴシック" panose="020B0609070205080204" pitchFamily="49" charset="-128"/>
                <a:cs typeface="Times New Roman" panose="02020603050405020304" pitchFamily="18" charset="0"/>
              </a:rPr>
              <a:t>hr</a:t>
            </a:r>
            <a:r>
              <a:rPr lang="ja-JP" altLang="en-US" sz="1400" dirty="0" smtClean="0">
                <a:latin typeface="Times New Roman" panose="02020603050405020304" pitchFamily="18" charset="0"/>
                <a:ea typeface="ＭＳ ゴシック" panose="020B0609070205080204" pitchFamily="49" charset="-128"/>
                <a:cs typeface="Times New Roman" panose="02020603050405020304" pitchFamily="18" charset="0"/>
              </a:rPr>
              <a:t>捕集</a:t>
            </a:r>
            <a:endParaRPr lang="en-US" altLang="ja-JP" sz="1400" dirty="0" smtClean="0">
              <a:latin typeface="Times New Roman" panose="02020603050405020304" pitchFamily="18" charset="0"/>
              <a:ea typeface="ＭＳ ゴシック" panose="020B0609070205080204" pitchFamily="49" charset="-128"/>
              <a:cs typeface="Times New Roman" panose="02020603050405020304" pitchFamily="18" charset="0"/>
            </a:endParaRPr>
          </a:p>
        </p:txBody>
      </p:sp>
      <p:sp>
        <p:nvSpPr>
          <p:cNvPr id="43" name="正方形/長方形 42"/>
          <p:cNvSpPr/>
          <p:nvPr/>
        </p:nvSpPr>
        <p:spPr>
          <a:xfrm>
            <a:off x="6408735" y="1595913"/>
            <a:ext cx="1667578" cy="307777"/>
          </a:xfrm>
          <a:prstGeom prst="rect">
            <a:avLst/>
          </a:prstGeom>
        </p:spPr>
        <p:txBody>
          <a:bodyPr wrap="square">
            <a:spAutoFit/>
          </a:bodyPr>
          <a:lstStyle/>
          <a:p>
            <a:pPr algn="ctr"/>
            <a:r>
              <a:rPr lang="ja-JP" altLang="en-US" sz="1400" dirty="0" smtClean="0">
                <a:latin typeface="Times New Roman" panose="02020603050405020304" pitchFamily="18" charset="0"/>
                <a:ea typeface="ＭＳ ゴシック" panose="020B0609070205080204" pitchFamily="49" charset="-128"/>
                <a:cs typeface="Times New Roman" panose="02020603050405020304" pitchFamily="18" charset="0"/>
              </a:rPr>
              <a:t>窒素気流下，</a:t>
            </a:r>
            <a:r>
              <a:rPr lang="en-US" altLang="ja-JP" sz="1400" dirty="0" smtClean="0">
                <a:latin typeface="Times New Roman" panose="02020603050405020304" pitchFamily="18" charset="0"/>
                <a:ea typeface="ＭＳ ゴシック" panose="020B0609070205080204" pitchFamily="49" charset="-128"/>
                <a:cs typeface="Times New Roman" panose="02020603050405020304" pitchFamily="18" charset="0"/>
              </a:rPr>
              <a:t>1mL</a:t>
            </a:r>
            <a:endParaRPr lang="ja-JP" altLang="en-US" sz="1400" dirty="0">
              <a:latin typeface="Times New Roman" panose="02020603050405020304" pitchFamily="18" charset="0"/>
              <a:ea typeface="ＭＳ ゴシック" panose="020B0609070205080204" pitchFamily="49" charset="-128"/>
              <a:cs typeface="Times New Roman" panose="02020603050405020304" pitchFamily="18" charset="0"/>
            </a:endParaRPr>
          </a:p>
        </p:txBody>
      </p:sp>
      <p:sp>
        <p:nvSpPr>
          <p:cNvPr id="44" name="正方形/長方形 43"/>
          <p:cNvSpPr/>
          <p:nvPr/>
        </p:nvSpPr>
        <p:spPr>
          <a:xfrm>
            <a:off x="1013903" y="6305182"/>
            <a:ext cx="6884962" cy="523220"/>
          </a:xfrm>
          <a:prstGeom prst="rect">
            <a:avLst/>
          </a:prstGeom>
        </p:spPr>
        <p:txBody>
          <a:bodyPr wrap="none">
            <a:spAutoFit/>
          </a:bodyPr>
          <a:lstStyle/>
          <a:p>
            <a:r>
              <a:rPr lang="en-US" altLang="ja-JP" sz="1400" baseline="30000" dirty="0" smtClean="0">
                <a:latin typeface="Times New Roman" panose="02020603050405020304" pitchFamily="18" charset="0"/>
                <a:ea typeface="ＭＳ ゴシック" panose="020B0609070205080204" pitchFamily="49" charset="-128"/>
                <a:cs typeface="Times New Roman" panose="02020603050405020304" pitchFamily="18" charset="0"/>
              </a:rPr>
              <a:t>※1</a:t>
            </a:r>
            <a:r>
              <a:rPr lang="en-US" altLang="ja-JP" sz="1400" dirty="0" smtClean="0">
                <a:latin typeface="Times New Roman" panose="02020603050405020304" pitchFamily="18" charset="0"/>
                <a:ea typeface="ＭＳ ゴシック" panose="020B0609070205080204" pitchFamily="49" charset="-128"/>
                <a:cs typeface="Times New Roman" panose="02020603050405020304" pitchFamily="18" charset="0"/>
              </a:rPr>
              <a:t>DCM 10 mL</a:t>
            </a:r>
            <a:r>
              <a:rPr lang="ja-JP" altLang="en-US" sz="1400" dirty="0" smtClean="0">
                <a:latin typeface="Times New Roman" panose="02020603050405020304" pitchFamily="18" charset="0"/>
                <a:ea typeface="ＭＳ ゴシック" panose="020B0609070205080204" pitchFamily="49" charset="-128"/>
                <a:cs typeface="Times New Roman" panose="02020603050405020304" pitchFamily="18" charset="0"/>
              </a:rPr>
              <a:t>→ </a:t>
            </a:r>
            <a:r>
              <a:rPr lang="en-US" altLang="ja-JP" sz="1400" dirty="0" smtClean="0">
                <a:latin typeface="Times New Roman" panose="02020603050405020304" pitchFamily="18" charset="0"/>
                <a:ea typeface="ＭＳ ゴシック" panose="020B0609070205080204" pitchFamily="49" charset="-128"/>
                <a:cs typeface="Times New Roman" panose="02020603050405020304" pitchFamily="18" charset="0"/>
              </a:rPr>
              <a:t>AC</a:t>
            </a:r>
            <a:r>
              <a:rPr lang="en-US" altLang="ja-JP" sz="1400" dirty="0">
                <a:latin typeface="Times New Roman" panose="02020603050405020304" pitchFamily="18" charset="0"/>
                <a:ea typeface="ＭＳ ゴシック" panose="020B0609070205080204" pitchFamily="49" charset="-128"/>
                <a:cs typeface="Times New Roman" panose="02020603050405020304" pitchFamily="18" charset="0"/>
              </a:rPr>
              <a:t>N</a:t>
            </a:r>
            <a:r>
              <a:rPr lang="en-US" altLang="ja-JP" sz="1400" dirty="0" smtClean="0">
                <a:latin typeface="Times New Roman" panose="02020603050405020304" pitchFamily="18" charset="0"/>
                <a:ea typeface="ＭＳ ゴシック" panose="020B0609070205080204" pitchFamily="49" charset="-128"/>
                <a:cs typeface="Times New Roman" panose="02020603050405020304" pitchFamily="18" charset="0"/>
              </a:rPr>
              <a:t> 10 mL</a:t>
            </a:r>
            <a:r>
              <a:rPr lang="ja-JP" altLang="en-US" sz="1400" dirty="0" smtClean="0">
                <a:latin typeface="Times New Roman" panose="02020603050405020304" pitchFamily="18" charset="0"/>
                <a:ea typeface="ＭＳ ゴシック" panose="020B0609070205080204" pitchFamily="49" charset="-128"/>
                <a:cs typeface="Times New Roman" panose="02020603050405020304" pitchFamily="18" charset="0"/>
              </a:rPr>
              <a:t>で洗浄し、窒素ガスを通気し溶媒を除去したものを使用</a:t>
            </a:r>
            <a:endParaRPr lang="en-US" altLang="ja-JP" sz="1400" dirty="0" smtClean="0">
              <a:latin typeface="Times New Roman" panose="02020603050405020304" pitchFamily="18" charset="0"/>
              <a:ea typeface="ＭＳ ゴシック" panose="020B0609070205080204" pitchFamily="49" charset="-128"/>
              <a:cs typeface="Times New Roman" panose="02020603050405020304" pitchFamily="18" charset="0"/>
            </a:endParaRPr>
          </a:p>
          <a:p>
            <a:r>
              <a:rPr lang="en-US" altLang="ja-JP" sz="1400" baseline="30000" dirty="0" smtClean="0">
                <a:latin typeface="Times New Roman" panose="02020603050405020304" pitchFamily="18" charset="0"/>
                <a:ea typeface="ＭＳ ゴシック" panose="020B0609070205080204" pitchFamily="49" charset="-128"/>
                <a:cs typeface="Times New Roman" panose="02020603050405020304" pitchFamily="18" charset="0"/>
              </a:rPr>
              <a:t>※2</a:t>
            </a:r>
            <a:r>
              <a:rPr lang="en-US" altLang="ja-JP" sz="1400" dirty="0" smtClean="0">
                <a:latin typeface="Times New Roman" panose="02020603050405020304" pitchFamily="18" charset="0"/>
                <a:ea typeface="ＭＳ ゴシック" panose="020B0609070205080204" pitchFamily="49" charset="-128"/>
                <a:cs typeface="Times New Roman" panose="02020603050405020304" pitchFamily="18" charset="0"/>
              </a:rPr>
              <a:t>DCM 10 mL</a:t>
            </a:r>
            <a:r>
              <a:rPr lang="ja-JP" altLang="en-US" sz="1400" dirty="0" smtClean="0">
                <a:latin typeface="Times New Roman" panose="02020603050405020304" pitchFamily="18" charset="0"/>
                <a:ea typeface="ＭＳ ゴシック" panose="020B0609070205080204" pitchFamily="49" charset="-128"/>
                <a:cs typeface="Times New Roman" panose="02020603050405020304" pitchFamily="18" charset="0"/>
              </a:rPr>
              <a:t>→ </a:t>
            </a:r>
            <a:r>
              <a:rPr lang="en-US" altLang="ja-JP" sz="1400" dirty="0" err="1" smtClean="0">
                <a:latin typeface="Times New Roman" panose="02020603050405020304" pitchFamily="18" charset="0"/>
                <a:ea typeface="ＭＳ ゴシック" panose="020B0609070205080204" pitchFamily="49" charset="-128"/>
                <a:cs typeface="Times New Roman" panose="02020603050405020304" pitchFamily="18" charset="0"/>
              </a:rPr>
              <a:t>HeX</a:t>
            </a:r>
            <a:r>
              <a:rPr lang="en-US" altLang="ja-JP" sz="1400" dirty="0" smtClean="0">
                <a:latin typeface="Times New Roman" panose="02020603050405020304" pitchFamily="18" charset="0"/>
                <a:ea typeface="ＭＳ ゴシック" panose="020B0609070205080204" pitchFamily="49" charset="-128"/>
                <a:cs typeface="Times New Roman" panose="02020603050405020304" pitchFamily="18" charset="0"/>
              </a:rPr>
              <a:t> 10 mL</a:t>
            </a:r>
            <a:r>
              <a:rPr lang="ja-JP" altLang="en-US" sz="1400" dirty="0" smtClean="0">
                <a:latin typeface="Times New Roman" panose="02020603050405020304" pitchFamily="18" charset="0"/>
                <a:ea typeface="ＭＳ ゴシック" panose="020B0609070205080204" pitchFamily="49" charset="-128"/>
                <a:cs typeface="Times New Roman" panose="02020603050405020304" pitchFamily="18" charset="0"/>
              </a:rPr>
              <a:t>で事前にコンディショニング</a:t>
            </a:r>
            <a:endParaRPr lang="ja-JP" altLang="en-US" sz="1400" dirty="0">
              <a:latin typeface="Times New Roman" panose="02020603050405020304" pitchFamily="18" charset="0"/>
              <a:ea typeface="ＭＳ ゴシック" panose="020B0609070205080204" pitchFamily="49" charset="-128"/>
              <a:cs typeface="Times New Roman" panose="02020603050405020304" pitchFamily="18" charset="0"/>
            </a:endParaRPr>
          </a:p>
        </p:txBody>
      </p:sp>
      <p:cxnSp>
        <p:nvCxnSpPr>
          <p:cNvPr id="45" name="直線矢印コネクタ 44"/>
          <p:cNvCxnSpPr/>
          <p:nvPr/>
        </p:nvCxnSpPr>
        <p:spPr>
          <a:xfrm flipV="1">
            <a:off x="2840629" y="5879959"/>
            <a:ext cx="874448" cy="324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6" name="テキスト ボックス 45"/>
          <p:cNvSpPr txBox="1"/>
          <p:nvPr/>
        </p:nvSpPr>
        <p:spPr>
          <a:xfrm>
            <a:off x="3658236" y="5704257"/>
            <a:ext cx="1854306" cy="369332"/>
          </a:xfrm>
          <a:prstGeom prst="rect">
            <a:avLst/>
          </a:prstGeom>
          <a:noFill/>
        </p:spPr>
        <p:txBody>
          <a:bodyPr wrap="square" rtlCol="0">
            <a:spAutoFit/>
          </a:bodyPr>
          <a:lstStyle/>
          <a:p>
            <a:pPr algn="ctr"/>
            <a:r>
              <a:rPr kumimoji="1" lang="en-US" altLang="ja-JP" dirty="0" smtClean="0">
                <a:latin typeface="Times New Roman" panose="02020603050405020304" pitchFamily="18" charset="0"/>
                <a:ea typeface="ＭＳ ゴシック" panose="020B0609070205080204" pitchFamily="49" charset="-128"/>
                <a:cs typeface="Times New Roman" panose="02020603050405020304" pitchFamily="18" charset="0"/>
              </a:rPr>
              <a:t>LC/MS/MS(ESI)</a:t>
            </a:r>
            <a:endParaRPr kumimoji="1" lang="ja-JP" altLang="en-US" dirty="0">
              <a:latin typeface="Times New Roman" panose="02020603050405020304" pitchFamily="18" charset="0"/>
              <a:ea typeface="ＭＳ ゴシック" panose="020B0609070205080204" pitchFamily="49" charset="-128"/>
              <a:cs typeface="Times New Roman" panose="02020603050405020304" pitchFamily="18" charset="0"/>
            </a:endParaRPr>
          </a:p>
        </p:txBody>
      </p:sp>
      <p:sp>
        <p:nvSpPr>
          <p:cNvPr id="47" name="正方形/長方形 46"/>
          <p:cNvSpPr/>
          <p:nvPr/>
        </p:nvSpPr>
        <p:spPr>
          <a:xfrm>
            <a:off x="3692463" y="5654640"/>
            <a:ext cx="1854306" cy="43784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Times New Roman" panose="02020603050405020304" pitchFamily="18" charset="0"/>
              <a:ea typeface="ＭＳ ゴシック" panose="020B0609070205080204" pitchFamily="49" charset="-128"/>
              <a:cs typeface="Times New Roman" panose="02020603050405020304" pitchFamily="18" charset="0"/>
            </a:endParaRPr>
          </a:p>
        </p:txBody>
      </p:sp>
      <p:sp>
        <p:nvSpPr>
          <p:cNvPr id="48" name="正方形/長方形 47"/>
          <p:cNvSpPr/>
          <p:nvPr/>
        </p:nvSpPr>
        <p:spPr>
          <a:xfrm>
            <a:off x="6320125" y="4162078"/>
            <a:ext cx="1854306" cy="43784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Times New Roman" panose="02020603050405020304" pitchFamily="18" charset="0"/>
              <a:ea typeface="ＭＳ ゴシック" panose="020B0609070205080204" pitchFamily="49" charset="-128"/>
              <a:cs typeface="Times New Roman" panose="02020603050405020304" pitchFamily="18" charset="0"/>
            </a:endParaRPr>
          </a:p>
        </p:txBody>
      </p:sp>
      <p:sp>
        <p:nvSpPr>
          <p:cNvPr id="49" name="テキスト ボックス 48"/>
          <p:cNvSpPr txBox="1"/>
          <p:nvPr/>
        </p:nvSpPr>
        <p:spPr>
          <a:xfrm>
            <a:off x="6308820" y="4201954"/>
            <a:ext cx="1854306" cy="369332"/>
          </a:xfrm>
          <a:prstGeom prst="rect">
            <a:avLst/>
          </a:prstGeom>
          <a:noFill/>
        </p:spPr>
        <p:txBody>
          <a:bodyPr wrap="square" rtlCol="0">
            <a:spAutoFit/>
          </a:bodyPr>
          <a:lstStyle/>
          <a:p>
            <a:pPr algn="ctr"/>
            <a:r>
              <a:rPr lang="ja-JP" altLang="en-US" dirty="0" smtClean="0">
                <a:latin typeface="Times New Roman" panose="02020603050405020304" pitchFamily="18" charset="0"/>
                <a:ea typeface="ＭＳ ゴシック" panose="020B0609070205080204" pitchFamily="49" charset="-128"/>
                <a:cs typeface="Times New Roman" panose="02020603050405020304" pitchFamily="18" charset="0"/>
              </a:rPr>
              <a:t>濃縮乾固</a:t>
            </a:r>
            <a:endParaRPr kumimoji="1" lang="ja-JP" altLang="en-US" dirty="0">
              <a:latin typeface="Times New Roman" panose="02020603050405020304" pitchFamily="18" charset="0"/>
              <a:ea typeface="ＭＳ ゴシック" panose="020B0609070205080204" pitchFamily="49" charset="-128"/>
              <a:cs typeface="Times New Roman" panose="02020603050405020304" pitchFamily="18" charset="0"/>
            </a:endParaRPr>
          </a:p>
        </p:txBody>
      </p:sp>
      <p:sp>
        <p:nvSpPr>
          <p:cNvPr id="50" name="正方形/長方形 49"/>
          <p:cNvSpPr/>
          <p:nvPr/>
        </p:nvSpPr>
        <p:spPr>
          <a:xfrm>
            <a:off x="6441565" y="4583402"/>
            <a:ext cx="1667578" cy="307777"/>
          </a:xfrm>
          <a:prstGeom prst="rect">
            <a:avLst/>
          </a:prstGeom>
        </p:spPr>
        <p:txBody>
          <a:bodyPr wrap="square">
            <a:spAutoFit/>
          </a:bodyPr>
          <a:lstStyle/>
          <a:p>
            <a:pPr algn="ctr"/>
            <a:r>
              <a:rPr lang="ja-JP" altLang="en-US" sz="1400" dirty="0" smtClean="0">
                <a:latin typeface="Times New Roman" panose="02020603050405020304" pitchFamily="18" charset="0"/>
                <a:ea typeface="ＭＳ ゴシック" panose="020B0609070205080204" pitchFamily="49" charset="-128"/>
                <a:cs typeface="Times New Roman" panose="02020603050405020304" pitchFamily="18" charset="0"/>
              </a:rPr>
              <a:t>窒素気流下</a:t>
            </a:r>
            <a:endParaRPr lang="ja-JP" altLang="en-US" sz="1400" dirty="0">
              <a:latin typeface="Times New Roman" panose="02020603050405020304" pitchFamily="18" charset="0"/>
              <a:ea typeface="ＭＳ ゴシック" panose="020B0609070205080204" pitchFamily="49" charset="-128"/>
              <a:cs typeface="Times New Roman" panose="02020603050405020304" pitchFamily="18" charset="0"/>
            </a:endParaRPr>
          </a:p>
        </p:txBody>
      </p:sp>
      <p:sp>
        <p:nvSpPr>
          <p:cNvPr id="51" name="正方形/長方形 50"/>
          <p:cNvSpPr/>
          <p:nvPr/>
        </p:nvSpPr>
        <p:spPr>
          <a:xfrm>
            <a:off x="951049" y="5656818"/>
            <a:ext cx="1854306" cy="43784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Times New Roman" panose="02020603050405020304" pitchFamily="18" charset="0"/>
              <a:ea typeface="ＭＳ ゴシック" panose="020B0609070205080204" pitchFamily="49" charset="-128"/>
              <a:cs typeface="Times New Roman" panose="02020603050405020304" pitchFamily="18" charset="0"/>
            </a:endParaRPr>
          </a:p>
        </p:txBody>
      </p:sp>
      <p:sp>
        <p:nvSpPr>
          <p:cNvPr id="52" name="テキスト ボックス 51"/>
          <p:cNvSpPr txBox="1"/>
          <p:nvPr/>
        </p:nvSpPr>
        <p:spPr>
          <a:xfrm>
            <a:off x="841503" y="5682032"/>
            <a:ext cx="1854306" cy="369332"/>
          </a:xfrm>
          <a:prstGeom prst="rect">
            <a:avLst/>
          </a:prstGeom>
          <a:noFill/>
        </p:spPr>
        <p:txBody>
          <a:bodyPr wrap="square" rtlCol="0">
            <a:spAutoFit/>
          </a:bodyPr>
          <a:lstStyle/>
          <a:p>
            <a:pPr algn="ctr"/>
            <a:r>
              <a:rPr lang="ja-JP" altLang="en-US" dirty="0" smtClean="0">
                <a:latin typeface="Times New Roman" panose="02020603050405020304" pitchFamily="18" charset="0"/>
                <a:ea typeface="ＭＳ ゴシック" panose="020B0609070205080204" pitchFamily="49" charset="-128"/>
                <a:cs typeface="Times New Roman" panose="02020603050405020304" pitchFamily="18" charset="0"/>
              </a:rPr>
              <a:t>再溶解</a:t>
            </a:r>
            <a:endParaRPr kumimoji="1" lang="ja-JP" altLang="en-US" dirty="0">
              <a:latin typeface="Times New Roman" panose="02020603050405020304" pitchFamily="18" charset="0"/>
              <a:ea typeface="ＭＳ ゴシック" panose="020B0609070205080204" pitchFamily="49" charset="-128"/>
              <a:cs typeface="Times New Roman" panose="02020603050405020304" pitchFamily="18" charset="0"/>
            </a:endParaRPr>
          </a:p>
        </p:txBody>
      </p:sp>
      <p:sp>
        <p:nvSpPr>
          <p:cNvPr id="53" name="テキスト ボックス 52"/>
          <p:cNvSpPr txBox="1"/>
          <p:nvPr/>
        </p:nvSpPr>
        <p:spPr>
          <a:xfrm>
            <a:off x="1281361" y="6041955"/>
            <a:ext cx="1087009" cy="307777"/>
          </a:xfrm>
          <a:prstGeom prst="rect">
            <a:avLst/>
          </a:prstGeom>
          <a:noFill/>
        </p:spPr>
        <p:txBody>
          <a:bodyPr wrap="square" rtlCol="0">
            <a:spAutoFit/>
          </a:bodyPr>
          <a:lstStyle/>
          <a:p>
            <a:r>
              <a:rPr lang="en-US" altLang="ja-JP" sz="1400" dirty="0" smtClean="0">
                <a:latin typeface="Times New Roman" panose="02020603050405020304" pitchFamily="18" charset="0"/>
                <a:ea typeface="ＭＳ ゴシック" panose="020B0609070205080204" pitchFamily="49" charset="-128"/>
                <a:cs typeface="Times New Roman" panose="02020603050405020304" pitchFamily="18" charset="0"/>
              </a:rPr>
              <a:t>ACN</a:t>
            </a:r>
            <a:r>
              <a:rPr lang="ja-JP" altLang="en-US" sz="1400" dirty="0" smtClean="0">
                <a:latin typeface="Times New Roman" panose="02020603050405020304" pitchFamily="18" charset="0"/>
                <a:ea typeface="ＭＳ ゴシック" panose="020B0609070205080204" pitchFamily="49" charset="-128"/>
                <a:cs typeface="Times New Roman" panose="02020603050405020304" pitchFamily="18" charset="0"/>
              </a:rPr>
              <a:t> </a:t>
            </a:r>
            <a:r>
              <a:rPr lang="en-US" altLang="ja-JP" sz="1400" dirty="0" smtClean="0">
                <a:latin typeface="Times New Roman" panose="02020603050405020304" pitchFamily="18" charset="0"/>
                <a:ea typeface="ＭＳ ゴシック" panose="020B0609070205080204" pitchFamily="49" charset="-128"/>
                <a:cs typeface="Times New Roman" panose="02020603050405020304" pitchFamily="18" charset="0"/>
              </a:rPr>
              <a:t>1 mL</a:t>
            </a:r>
            <a:endParaRPr kumimoji="1" lang="ja-JP" altLang="en-US" sz="1400" dirty="0">
              <a:latin typeface="Times New Roman" panose="02020603050405020304" pitchFamily="18" charset="0"/>
              <a:ea typeface="ＭＳ ゴシック" panose="020B0609070205080204" pitchFamily="49" charset="-128"/>
              <a:cs typeface="Times New Roman" panose="02020603050405020304" pitchFamily="18" charset="0"/>
            </a:endParaRPr>
          </a:p>
        </p:txBody>
      </p:sp>
      <p:cxnSp>
        <p:nvCxnSpPr>
          <p:cNvPr id="54" name="直線コネクタ 53"/>
          <p:cNvCxnSpPr/>
          <p:nvPr/>
        </p:nvCxnSpPr>
        <p:spPr>
          <a:xfrm>
            <a:off x="538192" y="2280542"/>
            <a:ext cx="81692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直線コネクタ 54"/>
          <p:cNvCxnSpPr/>
          <p:nvPr/>
        </p:nvCxnSpPr>
        <p:spPr>
          <a:xfrm>
            <a:off x="532972" y="2280542"/>
            <a:ext cx="0" cy="5810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直線矢印コネクタ 55"/>
          <p:cNvCxnSpPr>
            <a:endCxn id="14" idx="1"/>
          </p:cNvCxnSpPr>
          <p:nvPr/>
        </p:nvCxnSpPr>
        <p:spPr>
          <a:xfrm>
            <a:off x="532972" y="2848919"/>
            <a:ext cx="428517" cy="630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7" name="直線矢印コネクタ 56"/>
          <p:cNvCxnSpPr/>
          <p:nvPr/>
        </p:nvCxnSpPr>
        <p:spPr>
          <a:xfrm flipV="1">
            <a:off x="5527323" y="2852340"/>
            <a:ext cx="805994" cy="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8" name="直線コネクタ 57"/>
          <p:cNvCxnSpPr/>
          <p:nvPr/>
        </p:nvCxnSpPr>
        <p:spPr>
          <a:xfrm>
            <a:off x="8702026" y="2850346"/>
            <a:ext cx="0" cy="92958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直線コネクタ 58"/>
          <p:cNvCxnSpPr/>
          <p:nvPr/>
        </p:nvCxnSpPr>
        <p:spPr>
          <a:xfrm flipV="1">
            <a:off x="8192533" y="2852516"/>
            <a:ext cx="509493" cy="568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直線コネクタ 59"/>
          <p:cNvCxnSpPr/>
          <p:nvPr/>
        </p:nvCxnSpPr>
        <p:spPr>
          <a:xfrm>
            <a:off x="532972" y="3792630"/>
            <a:ext cx="81692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直線コネクタ 60"/>
          <p:cNvCxnSpPr/>
          <p:nvPr/>
        </p:nvCxnSpPr>
        <p:spPr>
          <a:xfrm>
            <a:off x="527752" y="3792630"/>
            <a:ext cx="0" cy="5810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直線矢印コネクタ 61"/>
          <p:cNvCxnSpPr/>
          <p:nvPr/>
        </p:nvCxnSpPr>
        <p:spPr>
          <a:xfrm>
            <a:off x="527752" y="4361007"/>
            <a:ext cx="428517" cy="630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3" name="直線コネクタ 62"/>
          <p:cNvCxnSpPr/>
          <p:nvPr/>
        </p:nvCxnSpPr>
        <p:spPr>
          <a:xfrm>
            <a:off x="8696806" y="4368232"/>
            <a:ext cx="0" cy="92958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直線コネクタ 63"/>
          <p:cNvCxnSpPr/>
          <p:nvPr/>
        </p:nvCxnSpPr>
        <p:spPr>
          <a:xfrm flipV="1">
            <a:off x="8187313" y="4370402"/>
            <a:ext cx="509493" cy="568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直線コネクタ 64"/>
          <p:cNvCxnSpPr/>
          <p:nvPr/>
        </p:nvCxnSpPr>
        <p:spPr>
          <a:xfrm>
            <a:off x="527752" y="5310516"/>
            <a:ext cx="81692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直線コネクタ 65"/>
          <p:cNvCxnSpPr/>
          <p:nvPr/>
        </p:nvCxnSpPr>
        <p:spPr>
          <a:xfrm>
            <a:off x="522532" y="5310516"/>
            <a:ext cx="0" cy="5810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直線矢印コネクタ 66"/>
          <p:cNvCxnSpPr/>
          <p:nvPr/>
        </p:nvCxnSpPr>
        <p:spPr>
          <a:xfrm>
            <a:off x="522532" y="5878893"/>
            <a:ext cx="428517" cy="630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869546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テキスト ボックス 21"/>
          <p:cNvSpPr txBox="1"/>
          <p:nvPr/>
        </p:nvSpPr>
        <p:spPr>
          <a:xfrm>
            <a:off x="1905000" y="0"/>
            <a:ext cx="5562600" cy="707886"/>
          </a:xfrm>
          <a:prstGeom prst="rect">
            <a:avLst/>
          </a:prstGeom>
          <a:noFill/>
        </p:spPr>
        <p:txBody>
          <a:bodyPr wrap="square" rtlCol="0">
            <a:spAutoFit/>
          </a:bodyPr>
          <a:lstStyle/>
          <a:p>
            <a:pPr algn="ctr"/>
            <a:r>
              <a:rPr kumimoji="1" lang="ja-JP" altLang="en-US" sz="4000" dirty="0" smtClean="0"/>
              <a:t>結果</a:t>
            </a:r>
            <a:endParaRPr kumimoji="1" lang="ja-JP" altLang="en-US" sz="4000" dirty="0"/>
          </a:p>
        </p:txBody>
      </p:sp>
      <p:sp>
        <p:nvSpPr>
          <p:cNvPr id="23" name="正方形/長方形 22"/>
          <p:cNvSpPr/>
          <p:nvPr/>
        </p:nvSpPr>
        <p:spPr>
          <a:xfrm>
            <a:off x="112542" y="1164725"/>
            <a:ext cx="8915400" cy="4893647"/>
          </a:xfrm>
          <a:prstGeom prst="rect">
            <a:avLst/>
          </a:prstGeom>
        </p:spPr>
        <p:txBody>
          <a:bodyPr wrap="square">
            <a:spAutoFit/>
          </a:bodyPr>
          <a:lstStyle/>
          <a:p>
            <a:pPr marL="571500" indent="-571500">
              <a:buFont typeface="Wingdings" panose="05000000000000000000" pitchFamily="2" charset="2"/>
              <a:buChar char="l"/>
            </a:pPr>
            <a:r>
              <a:rPr lang="ja-JP" altLang="en-US" sz="2400" dirty="0" smtClean="0">
                <a:latin typeface="Times New Roman" panose="02020603050405020304" pitchFamily="18" charset="0"/>
                <a:ea typeface="ＭＳ ゴシック" panose="020B0609070205080204" pitchFamily="49" charset="-128"/>
                <a:cs typeface="Times New Roman" panose="02020603050405020304" pitchFamily="18" charset="0"/>
              </a:rPr>
              <a:t>混合標準液を誘導体化以降の操作を行い，検量線作成用の標準試料と</a:t>
            </a:r>
            <a:r>
              <a:rPr lang="ja-JP" altLang="en-US" sz="2400" dirty="0">
                <a:latin typeface="Times New Roman" panose="02020603050405020304" pitchFamily="18" charset="0"/>
                <a:ea typeface="ＭＳ ゴシック" panose="020B0609070205080204" pitchFamily="49" charset="-128"/>
                <a:cs typeface="Times New Roman" panose="02020603050405020304" pitchFamily="18" charset="0"/>
              </a:rPr>
              <a:t>した</a:t>
            </a:r>
            <a:r>
              <a:rPr lang="ja-JP" altLang="en-US" sz="2400" dirty="0" smtClean="0">
                <a:latin typeface="Times New Roman" panose="02020603050405020304" pitchFamily="18" charset="0"/>
                <a:ea typeface="ＭＳ ゴシック" panose="020B0609070205080204" pitchFamily="49" charset="-128"/>
                <a:cs typeface="Times New Roman" panose="02020603050405020304" pitchFamily="18" charset="0"/>
              </a:rPr>
              <a:t>。結果</a:t>
            </a:r>
            <a:r>
              <a:rPr lang="ja-JP" altLang="en-US" sz="2400" dirty="0">
                <a:latin typeface="Times New Roman" panose="02020603050405020304" pitchFamily="18" charset="0"/>
                <a:ea typeface="ＭＳ ゴシック" panose="020B0609070205080204" pitchFamily="49" charset="-128"/>
                <a:cs typeface="Times New Roman" panose="02020603050405020304" pitchFamily="18" charset="0"/>
              </a:rPr>
              <a:t>，</a:t>
            </a:r>
            <a:r>
              <a:rPr lang="ja-JP" altLang="en-US" sz="2400" dirty="0" smtClean="0">
                <a:latin typeface="Times New Roman" panose="02020603050405020304" pitchFamily="18" charset="0"/>
                <a:ea typeface="ＭＳ ゴシック" panose="020B0609070205080204" pitchFamily="49" charset="-128"/>
                <a:cs typeface="Times New Roman" panose="02020603050405020304" pitchFamily="18" charset="0"/>
              </a:rPr>
              <a:t>検量</a:t>
            </a:r>
            <a:r>
              <a:rPr lang="ja-JP" altLang="en-US" sz="2400" dirty="0">
                <a:latin typeface="Times New Roman" panose="02020603050405020304" pitchFamily="18" charset="0"/>
                <a:ea typeface="ＭＳ ゴシック" panose="020B0609070205080204" pitchFamily="49" charset="-128"/>
                <a:cs typeface="Times New Roman" panose="02020603050405020304" pitchFamily="18" charset="0"/>
              </a:rPr>
              <a:t>線は全分析対象物質とも</a:t>
            </a:r>
            <a:r>
              <a:rPr lang="en-US" altLang="ja-JP" sz="2400" i="1" dirty="0">
                <a:latin typeface="Times New Roman" panose="02020603050405020304" pitchFamily="18" charset="0"/>
                <a:ea typeface="ＭＳ ゴシック" panose="020B0609070205080204" pitchFamily="49" charset="-128"/>
                <a:cs typeface="Times New Roman" panose="02020603050405020304" pitchFamily="18" charset="0"/>
              </a:rPr>
              <a:t>R</a:t>
            </a:r>
            <a:r>
              <a:rPr lang="en-US" altLang="ja-JP" sz="2400" baseline="30000" dirty="0">
                <a:latin typeface="Times New Roman" panose="02020603050405020304" pitchFamily="18" charset="0"/>
                <a:ea typeface="ＭＳ ゴシック" panose="020B0609070205080204" pitchFamily="49" charset="-128"/>
                <a:cs typeface="Times New Roman" panose="02020603050405020304" pitchFamily="18" charset="0"/>
              </a:rPr>
              <a:t>2 </a:t>
            </a:r>
            <a:r>
              <a:rPr lang="en-US" altLang="ja-JP" sz="2400" dirty="0" smtClean="0">
                <a:latin typeface="Times New Roman" panose="02020603050405020304" pitchFamily="18" charset="0"/>
                <a:ea typeface="ＭＳ ゴシック" panose="020B0609070205080204" pitchFamily="49" charset="-128"/>
                <a:cs typeface="Times New Roman" panose="02020603050405020304" pitchFamily="18" charset="0"/>
              </a:rPr>
              <a:t>&gt;0.995</a:t>
            </a:r>
            <a:r>
              <a:rPr lang="ja-JP" altLang="en-US" sz="2400" dirty="0">
                <a:latin typeface="Times New Roman" panose="02020603050405020304" pitchFamily="18" charset="0"/>
                <a:ea typeface="ＭＳ ゴシック" panose="020B0609070205080204" pitchFamily="49" charset="-128"/>
                <a:cs typeface="Times New Roman" panose="02020603050405020304" pitchFamily="18" charset="0"/>
              </a:rPr>
              <a:t>の良好な直線性を示した</a:t>
            </a:r>
            <a:r>
              <a:rPr lang="ja-JP" altLang="en-US" sz="2400" dirty="0" smtClean="0">
                <a:latin typeface="Times New Roman" panose="02020603050405020304" pitchFamily="18" charset="0"/>
                <a:ea typeface="ＭＳ ゴシック" panose="020B0609070205080204" pitchFamily="49" charset="-128"/>
                <a:cs typeface="Times New Roman" panose="02020603050405020304" pitchFamily="18" charset="0"/>
              </a:rPr>
              <a:t>。</a:t>
            </a:r>
            <a:endParaRPr lang="en-US" altLang="ja-JP" sz="2400" dirty="0" smtClean="0">
              <a:latin typeface="Times New Roman" panose="02020603050405020304" pitchFamily="18" charset="0"/>
              <a:ea typeface="ＭＳ ゴシック" panose="020B0609070205080204" pitchFamily="49" charset="-128"/>
              <a:cs typeface="Times New Roman" panose="02020603050405020304" pitchFamily="18" charset="0"/>
            </a:endParaRPr>
          </a:p>
          <a:p>
            <a:pPr marL="571500" indent="-571500">
              <a:buFont typeface="Wingdings" panose="05000000000000000000" pitchFamily="2" charset="2"/>
              <a:buChar char="l"/>
            </a:pPr>
            <a:endParaRPr lang="en-US" altLang="ja-JP" sz="2400" dirty="0" smtClean="0">
              <a:latin typeface="Times New Roman" panose="02020603050405020304" pitchFamily="18" charset="0"/>
              <a:ea typeface="ＭＳ ゴシック" panose="020B0609070205080204" pitchFamily="49" charset="-128"/>
              <a:cs typeface="Times New Roman" panose="02020603050405020304" pitchFamily="18" charset="0"/>
            </a:endParaRPr>
          </a:p>
          <a:p>
            <a:pPr marL="571500" indent="-571500">
              <a:buFont typeface="Wingdings" panose="05000000000000000000" pitchFamily="2" charset="2"/>
              <a:buChar char="l"/>
            </a:pPr>
            <a:r>
              <a:rPr lang="en-US" altLang="ja-JP" sz="2400" dirty="0" smtClean="0">
                <a:latin typeface="Times New Roman" panose="02020603050405020304" pitchFamily="18" charset="0"/>
                <a:ea typeface="ＭＳ ゴシック" panose="020B0609070205080204" pitchFamily="49" charset="-128"/>
                <a:cs typeface="Times New Roman" panose="02020603050405020304" pitchFamily="18" charset="0"/>
              </a:rPr>
              <a:t>GC/MS</a:t>
            </a:r>
            <a:r>
              <a:rPr lang="ja-JP" altLang="en-US" sz="2400" dirty="0" smtClean="0">
                <a:latin typeface="Times New Roman" panose="02020603050405020304" pitchFamily="18" charset="0"/>
                <a:ea typeface="ＭＳ ゴシック" panose="020B0609070205080204" pitchFamily="49" charset="-128"/>
                <a:cs typeface="Times New Roman" panose="02020603050405020304" pitchFamily="18" charset="0"/>
              </a:rPr>
              <a:t>（</a:t>
            </a:r>
            <a:r>
              <a:rPr lang="en-US" altLang="ja-JP" sz="2400" dirty="0" smtClean="0">
                <a:latin typeface="Times New Roman" panose="02020603050405020304" pitchFamily="18" charset="0"/>
                <a:ea typeface="ＭＳ ゴシック" panose="020B0609070205080204" pitchFamily="49" charset="-128"/>
                <a:cs typeface="Times New Roman" panose="02020603050405020304" pitchFamily="18" charset="0"/>
              </a:rPr>
              <a:t>EI</a:t>
            </a:r>
            <a:r>
              <a:rPr lang="ja-JP" altLang="en-US" sz="2400" dirty="0" smtClean="0">
                <a:latin typeface="Times New Roman" panose="02020603050405020304" pitchFamily="18" charset="0"/>
                <a:ea typeface="ＭＳ ゴシック" panose="020B0609070205080204" pitchFamily="49" charset="-128"/>
                <a:cs typeface="Times New Roman" panose="02020603050405020304" pitchFamily="18" charset="0"/>
              </a:rPr>
              <a:t>）での測定例では，検出下限は絶対注入量で数</a:t>
            </a:r>
            <a:r>
              <a:rPr lang="en-US" altLang="ja-JP" sz="2400" dirty="0" err="1" smtClean="0">
                <a:latin typeface="Times New Roman" panose="02020603050405020304" pitchFamily="18" charset="0"/>
                <a:ea typeface="ＭＳ ゴシック" panose="020B0609070205080204" pitchFamily="49" charset="-128"/>
                <a:cs typeface="Times New Roman" panose="02020603050405020304" pitchFamily="18" charset="0"/>
              </a:rPr>
              <a:t>pg</a:t>
            </a:r>
            <a:r>
              <a:rPr lang="ja-JP" altLang="en-US" sz="2400" dirty="0" smtClean="0">
                <a:latin typeface="Times New Roman" panose="02020603050405020304" pitchFamily="18" charset="0"/>
                <a:ea typeface="ＭＳ ゴシック" panose="020B0609070205080204" pitchFamily="49" charset="-128"/>
                <a:cs typeface="Times New Roman" panose="02020603050405020304" pitchFamily="18" charset="0"/>
              </a:rPr>
              <a:t>程度であるのに対し、今回の分析法では</a:t>
            </a:r>
            <a:r>
              <a:rPr lang="en-US" altLang="ja-JP" sz="2400" dirty="0" smtClean="0">
                <a:latin typeface="Times New Roman" panose="02020603050405020304" pitchFamily="18" charset="0"/>
                <a:ea typeface="ＭＳ ゴシック" panose="020B0609070205080204" pitchFamily="49" charset="-128"/>
                <a:cs typeface="Times New Roman" panose="02020603050405020304" pitchFamily="18" charset="0"/>
              </a:rPr>
              <a:t>0.04</a:t>
            </a:r>
            <a:r>
              <a:rPr lang="ja-JP" altLang="en-US" sz="2400" dirty="0" smtClean="0">
                <a:latin typeface="Times New Roman" panose="02020603050405020304" pitchFamily="18" charset="0"/>
                <a:ea typeface="ＭＳ ゴシック" panose="020B0609070205080204" pitchFamily="49" charset="-128"/>
                <a:cs typeface="Times New Roman" panose="02020603050405020304" pitchFamily="18" charset="0"/>
              </a:rPr>
              <a:t> </a:t>
            </a:r>
            <a:r>
              <a:rPr lang="en-US" altLang="ja-JP" sz="2400" dirty="0" err="1" smtClean="0">
                <a:latin typeface="Times New Roman" panose="02020603050405020304" pitchFamily="18" charset="0"/>
                <a:ea typeface="ＭＳ ゴシック" panose="020B0609070205080204" pitchFamily="49" charset="-128"/>
                <a:cs typeface="Times New Roman" panose="02020603050405020304" pitchFamily="18" charset="0"/>
              </a:rPr>
              <a:t>pg</a:t>
            </a:r>
            <a:r>
              <a:rPr lang="ja-JP" altLang="en-US" sz="2400" dirty="0" smtClean="0">
                <a:latin typeface="Times New Roman" panose="02020603050405020304" pitchFamily="18" charset="0"/>
                <a:ea typeface="ＭＳ ゴシック" panose="020B0609070205080204" pitchFamily="49" charset="-128"/>
                <a:cs typeface="Times New Roman" panose="02020603050405020304" pitchFamily="18" charset="0"/>
              </a:rPr>
              <a:t>～</a:t>
            </a:r>
            <a:r>
              <a:rPr lang="en-US" altLang="ja-JP" sz="2400" dirty="0" smtClean="0">
                <a:latin typeface="Times New Roman" panose="02020603050405020304" pitchFamily="18" charset="0"/>
                <a:ea typeface="ＭＳ ゴシック" panose="020B0609070205080204" pitchFamily="49" charset="-128"/>
                <a:cs typeface="Times New Roman" panose="02020603050405020304" pitchFamily="18" charset="0"/>
              </a:rPr>
              <a:t>0.07pg</a:t>
            </a:r>
            <a:r>
              <a:rPr lang="ja-JP" altLang="en-US" sz="2400" dirty="0" smtClean="0">
                <a:latin typeface="Times New Roman" panose="02020603050405020304" pitchFamily="18" charset="0"/>
                <a:ea typeface="ＭＳ ゴシック" panose="020B0609070205080204" pitchFamily="49" charset="-128"/>
                <a:cs typeface="Times New Roman" panose="02020603050405020304" pitchFamily="18" charset="0"/>
              </a:rPr>
              <a:t>となった。</a:t>
            </a:r>
            <a:endParaRPr lang="en-US" altLang="ja-JP" sz="2400" dirty="0" smtClean="0">
              <a:latin typeface="Times New Roman" panose="02020603050405020304" pitchFamily="18" charset="0"/>
              <a:ea typeface="ＭＳ ゴシック" panose="020B0609070205080204" pitchFamily="49" charset="-128"/>
              <a:cs typeface="Times New Roman" panose="02020603050405020304" pitchFamily="18" charset="0"/>
            </a:endParaRPr>
          </a:p>
          <a:p>
            <a:pPr marL="571500" indent="-571500">
              <a:buFont typeface="Wingdings" panose="05000000000000000000" pitchFamily="2" charset="2"/>
              <a:buChar char="l"/>
            </a:pPr>
            <a:endParaRPr lang="en-US" altLang="ja-JP" sz="2400" dirty="0">
              <a:latin typeface="Times New Roman" panose="02020603050405020304" pitchFamily="18" charset="0"/>
              <a:ea typeface="ＭＳ ゴシック" panose="020B0609070205080204" pitchFamily="49" charset="-128"/>
              <a:cs typeface="Times New Roman" panose="02020603050405020304" pitchFamily="18" charset="0"/>
            </a:endParaRPr>
          </a:p>
          <a:p>
            <a:pPr marL="571500" indent="-571500">
              <a:buFont typeface="Wingdings" panose="05000000000000000000" pitchFamily="2" charset="2"/>
              <a:buChar char="l"/>
            </a:pPr>
            <a:r>
              <a:rPr lang="ja-JP" altLang="en-US" sz="2400" dirty="0" smtClean="0">
                <a:latin typeface="Times New Roman" panose="02020603050405020304" pitchFamily="18" charset="0"/>
                <a:ea typeface="ＭＳ ゴシック" panose="020B0609070205080204" pitchFamily="49" charset="-128"/>
                <a:cs typeface="Times New Roman" panose="02020603050405020304" pitchFamily="18" charset="0"/>
              </a:rPr>
              <a:t>回</a:t>
            </a:r>
            <a:r>
              <a:rPr lang="ja-JP" altLang="en-US" sz="2400" dirty="0">
                <a:latin typeface="Times New Roman" panose="02020603050405020304" pitchFamily="18" charset="0"/>
                <a:ea typeface="ＭＳ ゴシック" panose="020B0609070205080204" pitchFamily="49" charset="-128"/>
                <a:cs typeface="Times New Roman" panose="02020603050405020304" pitchFamily="18" charset="0"/>
              </a:rPr>
              <a:t>収率の範囲</a:t>
            </a:r>
            <a:r>
              <a:rPr lang="ja-JP" altLang="en-US" sz="2400" dirty="0" smtClean="0">
                <a:latin typeface="Times New Roman" panose="02020603050405020304" pitchFamily="18" charset="0"/>
                <a:ea typeface="ＭＳ ゴシック" panose="020B0609070205080204" pitchFamily="49" charset="-128"/>
                <a:cs typeface="Times New Roman" panose="02020603050405020304" pitchFamily="18" charset="0"/>
              </a:rPr>
              <a:t>は，</a:t>
            </a:r>
            <a:r>
              <a:rPr lang="en-US" altLang="ja-JP" sz="2400" dirty="0" smtClean="0">
                <a:latin typeface="Times New Roman" panose="02020603050405020304" pitchFamily="18" charset="0"/>
                <a:ea typeface="ＭＳ ゴシック" panose="020B0609070205080204" pitchFamily="49" charset="-128"/>
                <a:cs typeface="Times New Roman" panose="02020603050405020304" pitchFamily="18" charset="0"/>
              </a:rPr>
              <a:t>4:2FTOH</a:t>
            </a:r>
            <a:r>
              <a:rPr lang="en-US" altLang="ja-JP" sz="2400" dirty="0">
                <a:latin typeface="Times New Roman" panose="02020603050405020304" pitchFamily="18" charset="0"/>
                <a:ea typeface="ＭＳ ゴシック" panose="020B0609070205080204" pitchFamily="49" charset="-128"/>
                <a:cs typeface="Times New Roman" panose="02020603050405020304" pitchFamily="18" charset="0"/>
              </a:rPr>
              <a:t>: 35</a:t>
            </a:r>
            <a:r>
              <a:rPr lang="ja-JP" altLang="en-US" sz="2400" dirty="0">
                <a:latin typeface="Times New Roman" panose="02020603050405020304" pitchFamily="18" charset="0"/>
                <a:ea typeface="ＭＳ ゴシック" panose="020B0609070205080204" pitchFamily="49" charset="-128"/>
                <a:cs typeface="Times New Roman" panose="02020603050405020304" pitchFamily="18" charset="0"/>
              </a:rPr>
              <a:t>～</a:t>
            </a:r>
            <a:r>
              <a:rPr lang="en-US" altLang="ja-JP" sz="2400" dirty="0">
                <a:latin typeface="Times New Roman" panose="02020603050405020304" pitchFamily="18" charset="0"/>
                <a:ea typeface="ＭＳ ゴシック" panose="020B0609070205080204" pitchFamily="49" charset="-128"/>
                <a:cs typeface="Times New Roman" panose="02020603050405020304" pitchFamily="18" charset="0"/>
              </a:rPr>
              <a:t>86 %</a:t>
            </a:r>
            <a:r>
              <a:rPr lang="ja-JP" altLang="en-US" sz="2400" dirty="0" err="1">
                <a:latin typeface="Times New Roman" panose="02020603050405020304" pitchFamily="18" charset="0"/>
                <a:ea typeface="ＭＳ ゴシック" panose="020B0609070205080204" pitchFamily="49" charset="-128"/>
                <a:cs typeface="Times New Roman" panose="02020603050405020304" pitchFamily="18" charset="0"/>
              </a:rPr>
              <a:t>，</a:t>
            </a:r>
            <a:r>
              <a:rPr lang="en-US" altLang="ja-JP" sz="2400" dirty="0">
                <a:latin typeface="Times New Roman" panose="02020603050405020304" pitchFamily="18" charset="0"/>
                <a:ea typeface="ＭＳ ゴシック" panose="020B0609070205080204" pitchFamily="49" charset="-128"/>
                <a:cs typeface="Times New Roman" panose="02020603050405020304" pitchFamily="18" charset="0"/>
              </a:rPr>
              <a:t>6:2FTOH: 34</a:t>
            </a:r>
            <a:r>
              <a:rPr lang="ja-JP" altLang="en-US" sz="2400" dirty="0">
                <a:latin typeface="Times New Roman" panose="02020603050405020304" pitchFamily="18" charset="0"/>
                <a:ea typeface="ＭＳ ゴシック" panose="020B0609070205080204" pitchFamily="49" charset="-128"/>
                <a:cs typeface="Times New Roman" panose="02020603050405020304" pitchFamily="18" charset="0"/>
              </a:rPr>
              <a:t>～</a:t>
            </a:r>
            <a:r>
              <a:rPr lang="en-US" altLang="ja-JP" sz="2400" dirty="0">
                <a:latin typeface="Times New Roman" panose="02020603050405020304" pitchFamily="18" charset="0"/>
                <a:ea typeface="ＭＳ ゴシック" panose="020B0609070205080204" pitchFamily="49" charset="-128"/>
                <a:cs typeface="Times New Roman" panose="02020603050405020304" pitchFamily="18" charset="0"/>
              </a:rPr>
              <a:t>82 %</a:t>
            </a:r>
            <a:r>
              <a:rPr lang="ja-JP" altLang="en-US" sz="2400" dirty="0" err="1">
                <a:latin typeface="Times New Roman" panose="02020603050405020304" pitchFamily="18" charset="0"/>
                <a:ea typeface="ＭＳ ゴシック" panose="020B0609070205080204" pitchFamily="49" charset="-128"/>
                <a:cs typeface="Times New Roman" panose="02020603050405020304" pitchFamily="18" charset="0"/>
              </a:rPr>
              <a:t>，</a:t>
            </a:r>
            <a:r>
              <a:rPr lang="en-US" altLang="ja-JP" sz="2400" dirty="0">
                <a:latin typeface="Times New Roman" panose="02020603050405020304" pitchFamily="18" charset="0"/>
                <a:ea typeface="ＭＳ ゴシック" panose="020B0609070205080204" pitchFamily="49" charset="-128"/>
                <a:cs typeface="Times New Roman" panose="02020603050405020304" pitchFamily="18" charset="0"/>
              </a:rPr>
              <a:t>8:2FTOH: 30</a:t>
            </a:r>
            <a:r>
              <a:rPr lang="ja-JP" altLang="en-US" sz="2400" dirty="0">
                <a:latin typeface="Times New Roman" panose="02020603050405020304" pitchFamily="18" charset="0"/>
                <a:ea typeface="ＭＳ ゴシック" panose="020B0609070205080204" pitchFamily="49" charset="-128"/>
                <a:cs typeface="Times New Roman" panose="02020603050405020304" pitchFamily="18" charset="0"/>
              </a:rPr>
              <a:t>～</a:t>
            </a:r>
            <a:r>
              <a:rPr lang="en-US" altLang="ja-JP" sz="2400" dirty="0">
                <a:latin typeface="Times New Roman" panose="02020603050405020304" pitchFamily="18" charset="0"/>
                <a:ea typeface="ＭＳ ゴシック" panose="020B0609070205080204" pitchFamily="49" charset="-128"/>
                <a:cs typeface="Times New Roman" panose="02020603050405020304" pitchFamily="18" charset="0"/>
              </a:rPr>
              <a:t>100 %</a:t>
            </a:r>
            <a:r>
              <a:rPr lang="ja-JP" altLang="en-US" sz="2400" dirty="0" err="1">
                <a:latin typeface="Times New Roman" panose="02020603050405020304" pitchFamily="18" charset="0"/>
                <a:ea typeface="ＭＳ ゴシック" panose="020B0609070205080204" pitchFamily="49" charset="-128"/>
                <a:cs typeface="Times New Roman" panose="02020603050405020304" pitchFamily="18" charset="0"/>
              </a:rPr>
              <a:t>，</a:t>
            </a:r>
            <a:r>
              <a:rPr lang="en-US" altLang="ja-JP" sz="2400" dirty="0">
                <a:latin typeface="Times New Roman" panose="02020603050405020304" pitchFamily="18" charset="0"/>
                <a:ea typeface="ＭＳ ゴシック" panose="020B0609070205080204" pitchFamily="49" charset="-128"/>
                <a:cs typeface="Times New Roman" panose="02020603050405020304" pitchFamily="18" charset="0"/>
              </a:rPr>
              <a:t>10:2FTOH:31</a:t>
            </a:r>
            <a:r>
              <a:rPr lang="ja-JP" altLang="en-US" sz="2400" dirty="0">
                <a:latin typeface="Times New Roman" panose="02020603050405020304" pitchFamily="18" charset="0"/>
                <a:ea typeface="ＭＳ ゴシック" panose="020B0609070205080204" pitchFamily="49" charset="-128"/>
                <a:cs typeface="Times New Roman" panose="02020603050405020304" pitchFamily="18" charset="0"/>
              </a:rPr>
              <a:t>～</a:t>
            </a:r>
            <a:r>
              <a:rPr lang="en-US" altLang="ja-JP" sz="2400" dirty="0">
                <a:latin typeface="Times New Roman" panose="02020603050405020304" pitchFamily="18" charset="0"/>
                <a:ea typeface="ＭＳ ゴシック" panose="020B0609070205080204" pitchFamily="49" charset="-128"/>
                <a:cs typeface="Times New Roman" panose="02020603050405020304" pitchFamily="18" charset="0"/>
              </a:rPr>
              <a:t>70 %</a:t>
            </a:r>
            <a:r>
              <a:rPr lang="ja-JP" altLang="en-US" sz="2400" dirty="0">
                <a:latin typeface="Times New Roman" panose="02020603050405020304" pitchFamily="18" charset="0"/>
                <a:ea typeface="ＭＳ ゴシック" panose="020B0609070205080204" pitchFamily="49" charset="-128"/>
                <a:cs typeface="Times New Roman" panose="02020603050405020304" pitchFamily="18" charset="0"/>
              </a:rPr>
              <a:t>であった。回収率が大きくばらついており，実試料の場合，マトリクスの影響により誘導体化反応が安定していない等の可能性が考えられる</a:t>
            </a:r>
            <a:r>
              <a:rPr lang="ja-JP" altLang="en-US" sz="2400" dirty="0" smtClean="0">
                <a:latin typeface="Times New Roman" panose="02020603050405020304" pitchFamily="18" charset="0"/>
                <a:ea typeface="ＭＳ ゴシック" panose="020B0609070205080204" pitchFamily="49" charset="-128"/>
                <a:cs typeface="Times New Roman" panose="02020603050405020304" pitchFamily="18" charset="0"/>
              </a:rPr>
              <a:t>。</a:t>
            </a:r>
            <a:endParaRPr lang="ja-JP" altLang="en-US" sz="2400" dirty="0">
              <a:latin typeface="Times New Roman" panose="02020603050405020304" pitchFamily="18" charset="0"/>
              <a:ea typeface="ＭＳ ゴシック" panose="020B0609070205080204" pitchFamily="49" charset="-128"/>
              <a:cs typeface="Times New Roman" panose="02020603050405020304" pitchFamily="18" charset="0"/>
            </a:endParaRPr>
          </a:p>
        </p:txBody>
      </p:sp>
    </p:spTree>
    <p:extLst>
      <p:ext uri="{BB962C8B-B14F-4D97-AF65-F5344CB8AC3E}">
        <p14:creationId xmlns:p14="http://schemas.microsoft.com/office/powerpoint/2010/main" val="133530532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311</TotalTime>
  <Words>350</Words>
  <Application>Microsoft Office PowerPoint</Application>
  <PresentationFormat>画面に合わせる (4:3)</PresentationFormat>
  <Paragraphs>43</Paragraphs>
  <Slides>4</Slides>
  <Notes>0</Notes>
  <HiddenSlides>0</HiddenSlides>
  <MMClips>0</MMClips>
  <ScaleCrop>false</ScaleCrop>
  <HeadingPairs>
    <vt:vector size="4" baseType="variant">
      <vt:variant>
        <vt:lpstr>テーマ</vt:lpstr>
      </vt:variant>
      <vt:variant>
        <vt:i4>1</vt:i4>
      </vt:variant>
      <vt:variant>
        <vt:lpstr>スライド タイトル</vt:lpstr>
      </vt:variant>
      <vt:variant>
        <vt:i4>4</vt:i4>
      </vt:variant>
    </vt:vector>
  </HeadingPairs>
  <TitlesOfParts>
    <vt:vector size="5" baseType="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Shusuke</dc:creator>
  <cp:lastModifiedBy>竹峰 秀祐</cp:lastModifiedBy>
  <cp:revision>29</cp:revision>
  <dcterms:created xsi:type="dcterms:W3CDTF">2014-09-02T06:26:03Z</dcterms:created>
  <dcterms:modified xsi:type="dcterms:W3CDTF">2015-09-11T06:07:05Z</dcterms:modified>
</cp:coreProperties>
</file>