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64.xml" ContentType="application/vnd.openxmlformats-officedocument.presentationml.notesSlide+xml"/>
  <Override PartName="/ppt/charts/chart8.xml" ContentType="application/vnd.openxmlformats-officedocument.drawingml.chart+xml"/>
  <Override PartName="/ppt/theme/themeOverride6.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12" r:id="rId4"/>
    <p:sldMasterId id="2147483740" r:id="rId5"/>
    <p:sldMasterId id="2147483752" r:id="rId6"/>
    <p:sldMasterId id="2147483765" r:id="rId7"/>
    <p:sldMasterId id="2147483778" r:id="rId8"/>
    <p:sldMasterId id="2147483793" r:id="rId9"/>
    <p:sldMasterId id="2147483805" r:id="rId10"/>
    <p:sldMasterId id="2147483817" r:id="rId11"/>
    <p:sldMasterId id="2147483829" r:id="rId12"/>
    <p:sldMasterId id="2147483841" r:id="rId13"/>
    <p:sldMasterId id="2147483853" r:id="rId14"/>
  </p:sldMasterIdLst>
  <p:notesMasterIdLst>
    <p:notesMasterId r:id="rId118"/>
  </p:notesMasterIdLst>
  <p:sldIdLst>
    <p:sldId id="256" r:id="rId15"/>
    <p:sldId id="260" r:id="rId16"/>
    <p:sldId id="261" r:id="rId17"/>
    <p:sldId id="259" r:id="rId18"/>
    <p:sldId id="257" r:id="rId19"/>
    <p:sldId id="560" r:id="rId20"/>
    <p:sldId id="645" r:id="rId21"/>
    <p:sldId id="701" r:id="rId22"/>
    <p:sldId id="646" r:id="rId23"/>
    <p:sldId id="647" r:id="rId24"/>
    <p:sldId id="293" r:id="rId25"/>
    <p:sldId id="653" r:id="rId26"/>
    <p:sldId id="294" r:id="rId27"/>
    <p:sldId id="272" r:id="rId28"/>
    <p:sldId id="706" r:id="rId29"/>
    <p:sldId id="274" r:id="rId30"/>
    <p:sldId id="657" r:id="rId31"/>
    <p:sldId id="658" r:id="rId32"/>
    <p:sldId id="656" r:id="rId33"/>
    <p:sldId id="659" r:id="rId34"/>
    <p:sldId id="278" r:id="rId35"/>
    <p:sldId id="650" r:id="rId36"/>
    <p:sldId id="652" r:id="rId37"/>
    <p:sldId id="663" r:id="rId38"/>
    <p:sldId id="700" r:id="rId39"/>
    <p:sldId id="279" r:id="rId40"/>
    <p:sldId id="665" r:id="rId41"/>
    <p:sldId id="666" r:id="rId42"/>
    <p:sldId id="667" r:id="rId43"/>
    <p:sldId id="668" r:id="rId44"/>
    <p:sldId id="671" r:id="rId45"/>
    <p:sldId id="277" r:id="rId46"/>
    <p:sldId id="673" r:id="rId47"/>
    <p:sldId id="296" r:id="rId48"/>
    <p:sldId id="688" r:id="rId49"/>
    <p:sldId id="405" r:id="rId50"/>
    <p:sldId id="676" r:id="rId51"/>
    <p:sldId id="690" r:id="rId52"/>
    <p:sldId id="691" r:id="rId53"/>
    <p:sldId id="692" r:id="rId54"/>
    <p:sldId id="409" r:id="rId55"/>
    <p:sldId id="707" r:id="rId56"/>
    <p:sldId id="411" r:id="rId57"/>
    <p:sldId id="699" r:id="rId58"/>
    <p:sldId id="678" r:id="rId59"/>
    <p:sldId id="679" r:id="rId60"/>
    <p:sldId id="412" r:id="rId61"/>
    <p:sldId id="286" r:id="rId62"/>
    <p:sldId id="414" r:id="rId63"/>
    <p:sldId id="733" r:id="rId64"/>
    <p:sldId id="725" r:id="rId65"/>
    <p:sldId id="420" r:id="rId66"/>
    <p:sldId id="422" r:id="rId67"/>
    <p:sldId id="423" r:id="rId68"/>
    <p:sldId id="424" r:id="rId69"/>
    <p:sldId id="425" r:id="rId70"/>
    <p:sldId id="426" r:id="rId71"/>
    <p:sldId id="427" r:id="rId72"/>
    <p:sldId id="428" r:id="rId73"/>
    <p:sldId id="429" r:id="rId74"/>
    <p:sldId id="684" r:id="rId75"/>
    <p:sldId id="694" r:id="rId76"/>
    <p:sldId id="436" r:id="rId77"/>
    <p:sldId id="437" r:id="rId78"/>
    <p:sldId id="438" r:id="rId79"/>
    <p:sldId id="503" r:id="rId80"/>
    <p:sldId id="553" r:id="rId81"/>
    <p:sldId id="504" r:id="rId82"/>
    <p:sldId id="505" r:id="rId83"/>
    <p:sldId id="511" r:id="rId84"/>
    <p:sldId id="515" r:id="rId85"/>
    <p:sldId id="516" r:id="rId86"/>
    <p:sldId id="502" r:id="rId87"/>
    <p:sldId id="496" r:id="rId88"/>
    <p:sldId id="499" r:id="rId89"/>
    <p:sldId id="500" r:id="rId90"/>
    <p:sldId id="501" r:id="rId91"/>
    <p:sldId id="554" r:id="rId92"/>
    <p:sldId id="555" r:id="rId93"/>
    <p:sldId id="556" r:id="rId94"/>
    <p:sldId id="557" r:id="rId95"/>
    <p:sldId id="558" r:id="rId96"/>
    <p:sldId id="559" r:id="rId97"/>
    <p:sldId id="493" r:id="rId98"/>
    <p:sldId id="459" r:id="rId99"/>
    <p:sldId id="495" r:id="rId100"/>
    <p:sldId id="465" r:id="rId101"/>
    <p:sldId id="466" r:id="rId102"/>
    <p:sldId id="467" r:id="rId103"/>
    <p:sldId id="470" r:id="rId104"/>
    <p:sldId id="492" r:id="rId105"/>
    <p:sldId id="471" r:id="rId106"/>
    <p:sldId id="472" r:id="rId107"/>
    <p:sldId id="473" r:id="rId108"/>
    <p:sldId id="474" r:id="rId109"/>
    <p:sldId id="475" r:id="rId110"/>
    <p:sldId id="486" r:id="rId111"/>
    <p:sldId id="441" r:id="rId112"/>
    <p:sldId id="444" r:id="rId113"/>
    <p:sldId id="445" r:id="rId114"/>
    <p:sldId id="457" r:id="rId115"/>
    <p:sldId id="458" r:id="rId116"/>
    <p:sldId id="687" r:id="rId117"/>
  </p:sldIdLst>
  <p:sldSz cx="9144000" cy="6858000" type="screen4x3"/>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2" autoAdjust="0"/>
    <p:restoredTop sz="78603" autoAdjust="0"/>
  </p:normalViewPr>
  <p:slideViewPr>
    <p:cSldViewPr snapToGrid="0">
      <p:cViewPr varScale="1">
        <p:scale>
          <a:sx n="32" d="100"/>
          <a:sy n="32" d="100"/>
        </p:scale>
        <p:origin x="10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ezaki\Ane.DXN\&#23398;&#20250;\H24%20DIOXIN\&#38996;&#26009;&#30064;&#24615;&#20307;&#24773;&#2257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ezaki\Ane.DXN\&#23398;&#20250;\H24%20DIOXIN\&#38996;&#26009;&#30064;&#24615;&#20307;&#24773;&#2257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nezaki\Ane.DXN\&#23398;&#20250;\H24%20DIOXIN\&#38996;&#26009;&#30064;&#24615;&#20307;&#24773;&#2257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ezaki\Ane.DXN\&#23398;&#20250;\H24%20DIOXIN\&#38996;&#26009;&#30064;&#24615;&#20307;&#24773;&#22577;.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I:\&#30740;&#31350;&#23460;\&#20853;&#24235;&#30476;\150121PCB91.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C:\Users\terushi\Documents\Book1.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file:///I:\&#30740;&#31350;&#23460;\&#20853;&#24235;&#30476;\150123PCB135.xlsx"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oleObject" Target="file:///C:\Users\terushi\Documents\&#30740;&#31350;&#23460;\&#28204;&#23450;&#32080;&#26524;\170630%20(&#177;)-CB183%20&#20195;&#35613;&#23455;&#39443;.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Sheet3!$C$4</c:f>
              <c:strCache>
                <c:ptCount val="1"/>
                <c:pt idx="0">
                  <c:v>benzidine yellow </c:v>
                </c:pt>
              </c:strCache>
            </c:strRef>
          </c:tx>
          <c:spPr>
            <a:solidFill>
              <a:srgbClr val="FFFF00"/>
            </a:solidFill>
            <a:ln>
              <a:solidFill>
                <a:schemeClr val="tx1"/>
              </a:solidFill>
            </a:ln>
          </c:spPr>
          <c:invertIfNegative val="0"/>
          <c:cat>
            <c:strRef>
              <c:f>Sheet3!$B$5:$B$29</c:f>
              <c:strCache>
                <c:ptCount val="25"/>
                <c:pt idx="0">
                  <c:v>#5,#8</c:v>
                </c:pt>
                <c:pt idx="1">
                  <c:v>#11</c:v>
                </c:pt>
                <c:pt idx="2">
                  <c:v>#12,#13</c:v>
                </c:pt>
                <c:pt idx="3">
                  <c:v>#18</c:v>
                </c:pt>
                <c:pt idx="4">
                  <c:v>#28</c:v>
                </c:pt>
                <c:pt idx="5">
                  <c:v>#35</c:v>
                </c:pt>
                <c:pt idx="6">
                  <c:v>#44</c:v>
                </c:pt>
                <c:pt idx="7">
                  <c:v>#52,#69</c:v>
                </c:pt>
                <c:pt idx="8">
                  <c:v>#66</c:v>
                </c:pt>
                <c:pt idx="9">
                  <c:v>#77</c:v>
                </c:pt>
                <c:pt idx="10">
                  <c:v>#87,#115</c:v>
                </c:pt>
                <c:pt idx="11">
                  <c:v>#101</c:v>
                </c:pt>
                <c:pt idx="12">
                  <c:v>#105</c:v>
                </c:pt>
                <c:pt idx="13">
                  <c:v>#110</c:v>
                </c:pt>
                <c:pt idx="14">
                  <c:v>#118</c:v>
                </c:pt>
                <c:pt idx="15">
                  <c:v>#128</c:v>
                </c:pt>
                <c:pt idx="16">
                  <c:v>#138</c:v>
                </c:pt>
                <c:pt idx="17">
                  <c:v>#153</c:v>
                </c:pt>
                <c:pt idx="18">
                  <c:v>#170</c:v>
                </c:pt>
                <c:pt idx="19">
                  <c:v>#180</c:v>
                </c:pt>
                <c:pt idx="20">
                  <c:v>#202</c:v>
                </c:pt>
                <c:pt idx="21">
                  <c:v>#206</c:v>
                </c:pt>
                <c:pt idx="22">
                  <c:v>#207</c:v>
                </c:pt>
                <c:pt idx="23">
                  <c:v>#208</c:v>
                </c:pt>
                <c:pt idx="24">
                  <c:v>#209</c:v>
                </c:pt>
              </c:strCache>
            </c:strRef>
          </c:cat>
          <c:val>
            <c:numRef>
              <c:f>Sheet3!$C$5:$C$29</c:f>
              <c:numCache>
                <c:formatCode>General</c:formatCode>
                <c:ptCount val="25"/>
                <c:pt idx="0">
                  <c:v>0</c:v>
                </c:pt>
                <c:pt idx="1">
                  <c:v>7.1621621621621723E-2</c:v>
                </c:pt>
                <c:pt idx="2">
                  <c:v>0</c:v>
                </c:pt>
                <c:pt idx="3">
                  <c:v>0</c:v>
                </c:pt>
                <c:pt idx="4">
                  <c:v>0</c:v>
                </c:pt>
                <c:pt idx="5">
                  <c:v>0</c:v>
                </c:pt>
                <c:pt idx="6">
                  <c:v>0</c:v>
                </c:pt>
                <c:pt idx="7">
                  <c:v>98.648648648648646</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0-FB14-4FF3-9058-3D9741CAA60B}"/>
            </c:ext>
          </c:extLst>
        </c:ser>
        <c:dLbls>
          <c:showLegendKey val="0"/>
          <c:showVal val="0"/>
          <c:showCatName val="0"/>
          <c:showSerName val="0"/>
          <c:showPercent val="0"/>
          <c:showBubbleSize val="0"/>
        </c:dLbls>
        <c:gapWidth val="150"/>
        <c:axId val="316679488"/>
        <c:axId val="316679880"/>
      </c:barChart>
      <c:catAx>
        <c:axId val="316679488"/>
        <c:scaling>
          <c:orientation val="minMax"/>
        </c:scaling>
        <c:delete val="1"/>
        <c:axPos val="b"/>
        <c:numFmt formatCode="General" sourceLinked="0"/>
        <c:majorTickMark val="out"/>
        <c:minorTickMark val="none"/>
        <c:tickLblPos val="none"/>
        <c:crossAx val="316679880"/>
        <c:crosses val="autoZero"/>
        <c:auto val="1"/>
        <c:lblAlgn val="ctr"/>
        <c:lblOffset val="100"/>
        <c:noMultiLvlLbl val="0"/>
      </c:catAx>
      <c:valAx>
        <c:axId val="316679880"/>
        <c:scaling>
          <c:orientation val="minMax"/>
          <c:max val="100"/>
        </c:scaling>
        <c:delete val="0"/>
        <c:axPos val="l"/>
        <c:majorGridlines/>
        <c:numFmt formatCode="General" sourceLinked="1"/>
        <c:majorTickMark val="out"/>
        <c:minorTickMark val="none"/>
        <c:tickLblPos val="nextTo"/>
        <c:crossAx val="316679488"/>
        <c:crosses val="autoZero"/>
        <c:crossBetween val="between"/>
        <c:majorUnit val="20"/>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Sheet3!$D$4</c:f>
              <c:strCache>
                <c:ptCount val="1"/>
                <c:pt idx="0">
                  <c:v>pyrazolone  ogange</c:v>
                </c:pt>
              </c:strCache>
            </c:strRef>
          </c:tx>
          <c:spPr>
            <a:solidFill>
              <a:schemeClr val="accent6"/>
            </a:solidFill>
            <a:ln>
              <a:solidFill>
                <a:schemeClr val="tx1"/>
              </a:solidFill>
            </a:ln>
          </c:spPr>
          <c:invertIfNegative val="0"/>
          <c:cat>
            <c:strRef>
              <c:f>Sheet3!$B$5:$B$29</c:f>
              <c:strCache>
                <c:ptCount val="25"/>
                <c:pt idx="0">
                  <c:v>#5,#8</c:v>
                </c:pt>
                <c:pt idx="1">
                  <c:v>#11</c:v>
                </c:pt>
                <c:pt idx="2">
                  <c:v>#12,#13</c:v>
                </c:pt>
                <c:pt idx="3">
                  <c:v>#18</c:v>
                </c:pt>
                <c:pt idx="4">
                  <c:v>#28</c:v>
                </c:pt>
                <c:pt idx="5">
                  <c:v>#35</c:v>
                </c:pt>
                <c:pt idx="6">
                  <c:v>#44</c:v>
                </c:pt>
                <c:pt idx="7">
                  <c:v>#52,#69</c:v>
                </c:pt>
                <c:pt idx="8">
                  <c:v>#66</c:v>
                </c:pt>
                <c:pt idx="9">
                  <c:v>#77</c:v>
                </c:pt>
                <c:pt idx="10">
                  <c:v>#87,#115</c:v>
                </c:pt>
                <c:pt idx="11">
                  <c:v>#101</c:v>
                </c:pt>
                <c:pt idx="12">
                  <c:v>#105</c:v>
                </c:pt>
                <c:pt idx="13">
                  <c:v>#110</c:v>
                </c:pt>
                <c:pt idx="14">
                  <c:v>#118</c:v>
                </c:pt>
                <c:pt idx="15">
                  <c:v>#128</c:v>
                </c:pt>
                <c:pt idx="16">
                  <c:v>#138</c:v>
                </c:pt>
                <c:pt idx="17">
                  <c:v>#153</c:v>
                </c:pt>
                <c:pt idx="18">
                  <c:v>#170</c:v>
                </c:pt>
                <c:pt idx="19">
                  <c:v>#180</c:v>
                </c:pt>
                <c:pt idx="20">
                  <c:v>#202</c:v>
                </c:pt>
                <c:pt idx="21">
                  <c:v>#206</c:v>
                </c:pt>
                <c:pt idx="22">
                  <c:v>#207</c:v>
                </c:pt>
                <c:pt idx="23">
                  <c:v>#208</c:v>
                </c:pt>
                <c:pt idx="24">
                  <c:v>#209</c:v>
                </c:pt>
              </c:strCache>
            </c:strRef>
          </c:cat>
          <c:val>
            <c:numRef>
              <c:f>Sheet3!$D$5:$D$29</c:f>
              <c:numCache>
                <c:formatCode>General</c:formatCode>
                <c:ptCount val="25"/>
                <c:pt idx="0">
                  <c:v>0</c:v>
                </c:pt>
                <c:pt idx="1">
                  <c:v>82.352941176470353</c:v>
                </c:pt>
                <c:pt idx="2">
                  <c:v>0</c:v>
                </c:pt>
                <c:pt idx="3">
                  <c:v>0</c:v>
                </c:pt>
                <c:pt idx="4">
                  <c:v>0</c:v>
                </c:pt>
                <c:pt idx="5">
                  <c:v>12.941176470588237</c:v>
                </c:pt>
                <c:pt idx="6">
                  <c:v>0</c:v>
                </c:pt>
                <c:pt idx="7">
                  <c:v>0</c:v>
                </c:pt>
                <c:pt idx="8">
                  <c:v>0</c:v>
                </c:pt>
                <c:pt idx="9">
                  <c:v>2.8823529411764706</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0-91BD-440D-9CD3-BF1E220E150C}"/>
            </c:ext>
          </c:extLst>
        </c:ser>
        <c:dLbls>
          <c:showLegendKey val="0"/>
          <c:showVal val="0"/>
          <c:showCatName val="0"/>
          <c:showSerName val="0"/>
          <c:showPercent val="0"/>
          <c:showBubbleSize val="0"/>
        </c:dLbls>
        <c:gapWidth val="150"/>
        <c:axId val="316674000"/>
        <c:axId val="316675568"/>
      </c:barChart>
      <c:catAx>
        <c:axId val="316674000"/>
        <c:scaling>
          <c:orientation val="minMax"/>
        </c:scaling>
        <c:delete val="1"/>
        <c:axPos val="b"/>
        <c:numFmt formatCode="General" sourceLinked="0"/>
        <c:majorTickMark val="out"/>
        <c:minorTickMark val="none"/>
        <c:tickLblPos val="none"/>
        <c:crossAx val="316675568"/>
        <c:crosses val="autoZero"/>
        <c:auto val="1"/>
        <c:lblAlgn val="ctr"/>
        <c:lblOffset val="100"/>
        <c:noMultiLvlLbl val="0"/>
      </c:catAx>
      <c:valAx>
        <c:axId val="316675568"/>
        <c:scaling>
          <c:orientation val="minMax"/>
          <c:max val="100"/>
        </c:scaling>
        <c:delete val="0"/>
        <c:axPos val="l"/>
        <c:majorGridlines/>
        <c:numFmt formatCode="General" sourceLinked="1"/>
        <c:majorTickMark val="out"/>
        <c:minorTickMark val="none"/>
        <c:tickLblPos val="nextTo"/>
        <c:crossAx val="316674000"/>
        <c:crosses val="autoZero"/>
        <c:crossBetween val="between"/>
        <c:majorUnit val="20"/>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Sheet3!$E$4</c:f>
              <c:strCache>
                <c:ptCount val="1"/>
                <c:pt idx="0">
                  <c:v>phthalocyanine green</c:v>
                </c:pt>
              </c:strCache>
            </c:strRef>
          </c:tx>
          <c:spPr>
            <a:solidFill>
              <a:srgbClr val="00B050"/>
            </a:solidFill>
            <a:ln>
              <a:solidFill>
                <a:schemeClr val="tx1"/>
              </a:solidFill>
            </a:ln>
          </c:spPr>
          <c:invertIfNegative val="0"/>
          <c:cat>
            <c:strRef>
              <c:f>Sheet3!$B$5:$B$29</c:f>
              <c:strCache>
                <c:ptCount val="25"/>
                <c:pt idx="0">
                  <c:v>#5,#8</c:v>
                </c:pt>
                <c:pt idx="1">
                  <c:v>#11</c:v>
                </c:pt>
                <c:pt idx="2">
                  <c:v>#12,#13</c:v>
                </c:pt>
                <c:pt idx="3">
                  <c:v>#18</c:v>
                </c:pt>
                <c:pt idx="4">
                  <c:v>#28</c:v>
                </c:pt>
                <c:pt idx="5">
                  <c:v>#35</c:v>
                </c:pt>
                <c:pt idx="6">
                  <c:v>#44</c:v>
                </c:pt>
                <c:pt idx="7">
                  <c:v>#52,#69</c:v>
                </c:pt>
                <c:pt idx="8">
                  <c:v>#66</c:v>
                </c:pt>
                <c:pt idx="9">
                  <c:v>#77</c:v>
                </c:pt>
                <c:pt idx="10">
                  <c:v>#87,#115</c:v>
                </c:pt>
                <c:pt idx="11">
                  <c:v>#101</c:v>
                </c:pt>
                <c:pt idx="12">
                  <c:v>#105</c:v>
                </c:pt>
                <c:pt idx="13">
                  <c:v>#110</c:v>
                </c:pt>
                <c:pt idx="14">
                  <c:v>#118</c:v>
                </c:pt>
                <c:pt idx="15">
                  <c:v>#128</c:v>
                </c:pt>
                <c:pt idx="16">
                  <c:v>#138</c:v>
                </c:pt>
                <c:pt idx="17">
                  <c:v>#153</c:v>
                </c:pt>
                <c:pt idx="18">
                  <c:v>#170</c:v>
                </c:pt>
                <c:pt idx="19">
                  <c:v>#180</c:v>
                </c:pt>
                <c:pt idx="20">
                  <c:v>#202</c:v>
                </c:pt>
                <c:pt idx="21">
                  <c:v>#206</c:v>
                </c:pt>
                <c:pt idx="22">
                  <c:v>#207</c:v>
                </c:pt>
                <c:pt idx="23">
                  <c:v>#208</c:v>
                </c:pt>
                <c:pt idx="24">
                  <c:v>#209</c:v>
                </c:pt>
              </c:strCache>
            </c:strRef>
          </c:cat>
          <c:val>
            <c:numRef>
              <c:f>Sheet3!$E$5:$E$29</c:f>
              <c:numCache>
                <c:formatCode>General</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0.34</c:v>
                </c:pt>
                <c:pt idx="21">
                  <c:v>1</c:v>
                </c:pt>
                <c:pt idx="22">
                  <c:v>0.39000000000000046</c:v>
                </c:pt>
                <c:pt idx="23">
                  <c:v>3.6</c:v>
                </c:pt>
                <c:pt idx="24">
                  <c:v>93.8</c:v>
                </c:pt>
              </c:numCache>
            </c:numRef>
          </c:val>
          <c:extLst>
            <c:ext xmlns:c16="http://schemas.microsoft.com/office/drawing/2014/chart" uri="{C3380CC4-5D6E-409C-BE32-E72D297353CC}">
              <c16:uniqueId val="{00000000-409A-47ED-87D8-BB2BB183F25D}"/>
            </c:ext>
          </c:extLst>
        </c:ser>
        <c:dLbls>
          <c:showLegendKey val="0"/>
          <c:showVal val="0"/>
          <c:showCatName val="0"/>
          <c:showSerName val="0"/>
          <c:showPercent val="0"/>
          <c:showBubbleSize val="0"/>
        </c:dLbls>
        <c:gapWidth val="150"/>
        <c:axId val="316680272"/>
        <c:axId val="316676744"/>
      </c:barChart>
      <c:catAx>
        <c:axId val="316680272"/>
        <c:scaling>
          <c:orientation val="minMax"/>
        </c:scaling>
        <c:delete val="1"/>
        <c:axPos val="b"/>
        <c:numFmt formatCode="General" sourceLinked="0"/>
        <c:majorTickMark val="out"/>
        <c:minorTickMark val="none"/>
        <c:tickLblPos val="none"/>
        <c:crossAx val="316676744"/>
        <c:crosses val="autoZero"/>
        <c:auto val="1"/>
        <c:lblAlgn val="ctr"/>
        <c:lblOffset val="100"/>
        <c:noMultiLvlLbl val="0"/>
      </c:catAx>
      <c:valAx>
        <c:axId val="316676744"/>
        <c:scaling>
          <c:orientation val="minMax"/>
          <c:max val="100"/>
        </c:scaling>
        <c:delete val="0"/>
        <c:axPos val="l"/>
        <c:majorGridlines/>
        <c:numFmt formatCode="General" sourceLinked="1"/>
        <c:majorTickMark val="out"/>
        <c:minorTickMark val="none"/>
        <c:tickLblPos val="nextTo"/>
        <c:crossAx val="316680272"/>
        <c:crosses val="autoZero"/>
        <c:crossBetween val="between"/>
        <c:majorUnit val="20"/>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Sheet3!$F$4</c:f>
              <c:strCache>
                <c:ptCount val="1"/>
                <c:pt idx="0">
                  <c:v>KC400</c:v>
                </c:pt>
              </c:strCache>
            </c:strRef>
          </c:tx>
          <c:spPr>
            <a:solidFill>
              <a:schemeClr val="tx1"/>
            </a:solidFill>
          </c:spPr>
          <c:invertIfNegative val="0"/>
          <c:cat>
            <c:strRef>
              <c:f>Sheet3!$B$5:$B$29</c:f>
              <c:strCache>
                <c:ptCount val="25"/>
                <c:pt idx="0">
                  <c:v>#5,#8</c:v>
                </c:pt>
                <c:pt idx="1">
                  <c:v>#11</c:v>
                </c:pt>
                <c:pt idx="2">
                  <c:v>#12,#13</c:v>
                </c:pt>
                <c:pt idx="3">
                  <c:v>#18</c:v>
                </c:pt>
                <c:pt idx="4">
                  <c:v>#28</c:v>
                </c:pt>
                <c:pt idx="5">
                  <c:v>#35</c:v>
                </c:pt>
                <c:pt idx="6">
                  <c:v>#44</c:v>
                </c:pt>
                <c:pt idx="7">
                  <c:v>#52,#69</c:v>
                </c:pt>
                <c:pt idx="8">
                  <c:v>#66</c:v>
                </c:pt>
                <c:pt idx="9">
                  <c:v>#77</c:v>
                </c:pt>
                <c:pt idx="10">
                  <c:v>#87,#115</c:v>
                </c:pt>
                <c:pt idx="11">
                  <c:v>#101</c:v>
                </c:pt>
                <c:pt idx="12">
                  <c:v>#105</c:v>
                </c:pt>
                <c:pt idx="13">
                  <c:v>#110</c:v>
                </c:pt>
                <c:pt idx="14">
                  <c:v>#118</c:v>
                </c:pt>
                <c:pt idx="15">
                  <c:v>#128</c:v>
                </c:pt>
                <c:pt idx="16">
                  <c:v>#138</c:v>
                </c:pt>
                <c:pt idx="17">
                  <c:v>#153</c:v>
                </c:pt>
                <c:pt idx="18">
                  <c:v>#170</c:v>
                </c:pt>
                <c:pt idx="19">
                  <c:v>#180</c:v>
                </c:pt>
                <c:pt idx="20">
                  <c:v>#202</c:v>
                </c:pt>
                <c:pt idx="21">
                  <c:v>#206</c:v>
                </c:pt>
                <c:pt idx="22">
                  <c:v>#207</c:v>
                </c:pt>
                <c:pt idx="23">
                  <c:v>#208</c:v>
                </c:pt>
                <c:pt idx="24">
                  <c:v>#209</c:v>
                </c:pt>
              </c:strCache>
            </c:strRef>
          </c:cat>
          <c:val>
            <c:numRef>
              <c:f>Sheet3!$F$5:$F$29</c:f>
              <c:numCache>
                <c:formatCode>General</c:formatCode>
                <c:ptCount val="25"/>
                <c:pt idx="0">
                  <c:v>0.66000000000000103</c:v>
                </c:pt>
                <c:pt idx="1">
                  <c:v>1.6000000000000021E-2</c:v>
                </c:pt>
                <c:pt idx="2">
                  <c:v>1.7999999999999999E-2</c:v>
                </c:pt>
                <c:pt idx="3">
                  <c:v>2</c:v>
                </c:pt>
                <c:pt idx="4">
                  <c:v>3.7</c:v>
                </c:pt>
                <c:pt idx="5">
                  <c:v>7.6999999999999999E-2</c:v>
                </c:pt>
                <c:pt idx="6">
                  <c:v>3.8</c:v>
                </c:pt>
                <c:pt idx="7">
                  <c:v>4.7</c:v>
                </c:pt>
                <c:pt idx="8">
                  <c:v>6.8</c:v>
                </c:pt>
                <c:pt idx="9">
                  <c:v>0.98</c:v>
                </c:pt>
                <c:pt idx="10">
                  <c:v>1.4</c:v>
                </c:pt>
                <c:pt idx="11">
                  <c:v>2.2999999999999998</c:v>
                </c:pt>
                <c:pt idx="12">
                  <c:v>1.8</c:v>
                </c:pt>
                <c:pt idx="13">
                  <c:v>3.3</c:v>
                </c:pt>
                <c:pt idx="14">
                  <c:v>2.9</c:v>
                </c:pt>
                <c:pt idx="15">
                  <c:v>0.27</c:v>
                </c:pt>
                <c:pt idx="16">
                  <c:v>1</c:v>
                </c:pt>
                <c:pt idx="17">
                  <c:v>0.81</c:v>
                </c:pt>
                <c:pt idx="18">
                  <c:v>0.22</c:v>
                </c:pt>
                <c:pt idx="19">
                  <c:v>0.35000000000000031</c:v>
                </c:pt>
                <c:pt idx="20">
                  <c:v>8.4000000000000047E-3</c:v>
                </c:pt>
                <c:pt idx="21">
                  <c:v>2.7000000000000034E-2</c:v>
                </c:pt>
                <c:pt idx="22">
                  <c:v>3.6000000000000047E-3</c:v>
                </c:pt>
                <c:pt idx="23">
                  <c:v>3.5000000000000035E-3</c:v>
                </c:pt>
                <c:pt idx="24">
                  <c:v>0</c:v>
                </c:pt>
              </c:numCache>
            </c:numRef>
          </c:val>
          <c:extLst>
            <c:ext xmlns:c16="http://schemas.microsoft.com/office/drawing/2014/chart" uri="{C3380CC4-5D6E-409C-BE32-E72D297353CC}">
              <c16:uniqueId val="{00000000-F865-4E30-9AA9-F0A032D8D5F8}"/>
            </c:ext>
          </c:extLst>
        </c:ser>
        <c:dLbls>
          <c:showLegendKey val="0"/>
          <c:showVal val="0"/>
          <c:showCatName val="0"/>
          <c:showSerName val="0"/>
          <c:showPercent val="0"/>
          <c:showBubbleSize val="0"/>
        </c:dLbls>
        <c:gapWidth val="150"/>
        <c:axId val="316673216"/>
        <c:axId val="316674784"/>
      </c:barChart>
      <c:catAx>
        <c:axId val="316673216"/>
        <c:scaling>
          <c:orientation val="minMax"/>
        </c:scaling>
        <c:delete val="0"/>
        <c:axPos val="b"/>
        <c:numFmt formatCode="General" sourceLinked="0"/>
        <c:majorTickMark val="out"/>
        <c:minorTickMark val="none"/>
        <c:tickLblPos val="nextTo"/>
        <c:crossAx val="316674784"/>
        <c:crosses val="autoZero"/>
        <c:auto val="1"/>
        <c:lblAlgn val="ctr"/>
        <c:lblOffset val="100"/>
        <c:noMultiLvlLbl val="0"/>
      </c:catAx>
      <c:valAx>
        <c:axId val="316674784"/>
        <c:scaling>
          <c:orientation val="minMax"/>
          <c:max val="10"/>
        </c:scaling>
        <c:delete val="0"/>
        <c:axPos val="l"/>
        <c:majorGridlines/>
        <c:numFmt formatCode="General" sourceLinked="1"/>
        <c:majorTickMark val="out"/>
        <c:minorTickMark val="none"/>
        <c:tickLblPos val="nextTo"/>
        <c:crossAx val="316673216"/>
        <c:crosses val="autoZero"/>
        <c:crossBetween val="between"/>
        <c:majorUnit val="2"/>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721536462562934"/>
          <c:y val="7.3670389788688881E-2"/>
          <c:w val="0.56094114542828577"/>
          <c:h val="0.78463859914189693"/>
        </c:manualLayout>
      </c:layout>
      <c:barChart>
        <c:barDir val="col"/>
        <c:grouping val="clustered"/>
        <c:varyColors val="0"/>
        <c:ser>
          <c:idx val="0"/>
          <c:order val="0"/>
          <c:tx>
            <c:strRef>
              <c:f>Sheet1!$B$35</c:f>
              <c:strCache>
                <c:ptCount val="1"/>
                <c:pt idx="0">
                  <c:v>(+)CB91</c:v>
                </c:pt>
              </c:strCache>
            </c:strRef>
          </c:tx>
          <c:spPr>
            <a:solidFill>
              <a:srgbClr val="4F81BD"/>
            </a:solidFill>
          </c:spPr>
          <c:invertIfNegative val="0"/>
          <c:errBars>
            <c:errBarType val="both"/>
            <c:errValType val="cust"/>
            <c:noEndCap val="0"/>
            <c:plus>
              <c:numRef>
                <c:f>Sheet1!$C$36:$D$36</c:f>
                <c:numCache>
                  <c:formatCode>General</c:formatCode>
                  <c:ptCount val="2"/>
                  <c:pt idx="0">
                    <c:v>1.2426699999999999</c:v>
                  </c:pt>
                  <c:pt idx="1">
                    <c:v>149.9101</c:v>
                  </c:pt>
                </c:numCache>
              </c:numRef>
            </c:plus>
            <c:minus>
              <c:numRef>
                <c:f>Sheet1!$C$36:$D$36</c:f>
                <c:numCache>
                  <c:formatCode>General</c:formatCode>
                  <c:ptCount val="2"/>
                  <c:pt idx="0">
                    <c:v>1.2426699999999999</c:v>
                  </c:pt>
                  <c:pt idx="1">
                    <c:v>149.9101</c:v>
                  </c:pt>
                </c:numCache>
              </c:numRef>
            </c:minus>
          </c:errBars>
          <c:cat>
            <c:strRef>
              <c:f>Sheet1!$C$34:$D$34</c:f>
              <c:strCache>
                <c:ptCount val="2"/>
                <c:pt idx="0">
                  <c:v>ヒトCYP2B6</c:v>
                </c:pt>
                <c:pt idx="1">
                  <c:v>ラットCYP2B1</c:v>
                </c:pt>
              </c:strCache>
            </c:strRef>
          </c:cat>
          <c:val>
            <c:numRef>
              <c:f>Sheet1!$C$35:$D$35</c:f>
              <c:numCache>
                <c:formatCode>General</c:formatCode>
                <c:ptCount val="2"/>
                <c:pt idx="0">
                  <c:v>21.729900000000001</c:v>
                </c:pt>
                <c:pt idx="1">
                  <c:v>328.63511</c:v>
                </c:pt>
              </c:numCache>
            </c:numRef>
          </c:val>
          <c:extLst>
            <c:ext xmlns:c16="http://schemas.microsoft.com/office/drawing/2014/chart" uri="{C3380CC4-5D6E-409C-BE32-E72D297353CC}">
              <c16:uniqueId val="{00000000-66CE-43A1-81A0-B31AC353BAFC}"/>
            </c:ext>
          </c:extLst>
        </c:ser>
        <c:ser>
          <c:idx val="1"/>
          <c:order val="1"/>
          <c:tx>
            <c:strRef>
              <c:f>Sheet1!$B$37</c:f>
              <c:strCache>
                <c:ptCount val="1"/>
                <c:pt idx="0">
                  <c:v>(-)CB91</c:v>
                </c:pt>
              </c:strCache>
            </c:strRef>
          </c:tx>
          <c:spPr>
            <a:solidFill>
              <a:srgbClr val="C0504D"/>
            </a:solidFill>
          </c:spPr>
          <c:invertIfNegative val="0"/>
          <c:errBars>
            <c:errBarType val="both"/>
            <c:errValType val="cust"/>
            <c:noEndCap val="0"/>
            <c:plus>
              <c:numRef>
                <c:f>Sheet1!$C$38:$D$38</c:f>
                <c:numCache>
                  <c:formatCode>General</c:formatCode>
                  <c:ptCount val="2"/>
                  <c:pt idx="0">
                    <c:v>6.5920870000000003</c:v>
                  </c:pt>
                  <c:pt idx="1">
                    <c:v>261.29568368276637</c:v>
                  </c:pt>
                </c:numCache>
              </c:numRef>
            </c:plus>
            <c:minus>
              <c:numRef>
                <c:f>Sheet1!$C$38:$D$38</c:f>
                <c:numCache>
                  <c:formatCode>General</c:formatCode>
                  <c:ptCount val="2"/>
                  <c:pt idx="0">
                    <c:v>6.5920870000000003</c:v>
                  </c:pt>
                  <c:pt idx="1">
                    <c:v>261.29568368276637</c:v>
                  </c:pt>
                </c:numCache>
              </c:numRef>
            </c:minus>
          </c:errBars>
          <c:cat>
            <c:strRef>
              <c:f>Sheet1!$C$34:$D$34</c:f>
              <c:strCache>
                <c:ptCount val="2"/>
                <c:pt idx="0">
                  <c:v>ヒトCYP2B6</c:v>
                </c:pt>
                <c:pt idx="1">
                  <c:v>ラットCYP2B1</c:v>
                </c:pt>
              </c:strCache>
            </c:strRef>
          </c:cat>
          <c:val>
            <c:numRef>
              <c:f>Sheet1!$C$37:$D$37</c:f>
              <c:numCache>
                <c:formatCode>General</c:formatCode>
                <c:ptCount val="2"/>
                <c:pt idx="0">
                  <c:v>26.12743</c:v>
                </c:pt>
                <c:pt idx="1">
                  <c:v>665.27756422120115</c:v>
                </c:pt>
              </c:numCache>
            </c:numRef>
          </c:val>
          <c:extLst>
            <c:ext xmlns:c16="http://schemas.microsoft.com/office/drawing/2014/chart" uri="{C3380CC4-5D6E-409C-BE32-E72D297353CC}">
              <c16:uniqueId val="{00000001-66CE-43A1-81A0-B31AC353BAFC}"/>
            </c:ext>
          </c:extLst>
        </c:ser>
        <c:dLbls>
          <c:showLegendKey val="0"/>
          <c:showVal val="0"/>
          <c:showCatName val="0"/>
          <c:showSerName val="0"/>
          <c:showPercent val="0"/>
          <c:showBubbleSize val="0"/>
        </c:dLbls>
        <c:gapWidth val="150"/>
        <c:axId val="190556800"/>
        <c:axId val="190558592"/>
      </c:barChart>
      <c:catAx>
        <c:axId val="190556800"/>
        <c:scaling>
          <c:orientation val="minMax"/>
        </c:scaling>
        <c:delete val="1"/>
        <c:axPos val="b"/>
        <c:numFmt formatCode="General" sourceLinked="0"/>
        <c:majorTickMark val="in"/>
        <c:minorTickMark val="none"/>
        <c:tickLblPos val="nextTo"/>
        <c:crossAx val="190558592"/>
        <c:crosses val="autoZero"/>
        <c:auto val="1"/>
        <c:lblAlgn val="ctr"/>
        <c:lblOffset val="100"/>
        <c:noMultiLvlLbl val="0"/>
      </c:catAx>
      <c:valAx>
        <c:axId val="190558592"/>
        <c:scaling>
          <c:orientation val="minMax"/>
        </c:scaling>
        <c:delete val="1"/>
        <c:axPos val="l"/>
        <c:majorGridlines>
          <c:spPr>
            <a:ln>
              <a:solidFill>
                <a:sysClr val="windowText" lastClr="000000"/>
              </a:solidFill>
            </a:ln>
          </c:spPr>
        </c:majorGridlines>
        <c:title>
          <c:tx>
            <c:rich>
              <a:bodyPr rot="-5400000" vert="horz"/>
              <a:lstStyle/>
              <a:p>
                <a:pPr algn="ctr" rtl="0">
                  <a:defRPr sz="1050"/>
                </a:pPr>
                <a:r>
                  <a:rPr lang="en-US" sz="1050" dirty="0"/>
                  <a:t>Hydroxylation</a:t>
                </a:r>
                <a:r>
                  <a:rPr lang="en-US" sz="1050" baseline="0" dirty="0"/>
                  <a:t> activity</a:t>
                </a:r>
                <a:endParaRPr lang="en-US" sz="1050" dirty="0"/>
              </a:p>
              <a:p>
                <a:pPr algn="ctr" rtl="0">
                  <a:defRPr sz="1050"/>
                </a:pPr>
                <a:r>
                  <a:rPr lang="en-US" sz="1050" dirty="0"/>
                  <a:t>(</a:t>
                </a:r>
                <a:r>
                  <a:rPr lang="en-US" sz="1050" dirty="0" err="1"/>
                  <a:t>nmol</a:t>
                </a:r>
                <a:r>
                  <a:rPr lang="en-US" sz="1050" dirty="0"/>
                  <a:t>/min/</a:t>
                </a:r>
                <a:r>
                  <a:rPr lang="en-US" sz="1050" dirty="0" err="1"/>
                  <a:t>nmol</a:t>
                </a:r>
                <a:r>
                  <a:rPr lang="en-US" sz="1050" dirty="0"/>
                  <a:t> P450)</a:t>
                </a:r>
                <a:endParaRPr lang="ja-JP" sz="1050" dirty="0"/>
              </a:p>
            </c:rich>
          </c:tx>
          <c:layout>
            <c:manualLayout>
              <c:xMode val="edge"/>
              <c:yMode val="edge"/>
              <c:x val="4.7789101835309405E-2"/>
              <c:y val="0.21550242789646334"/>
            </c:manualLayout>
          </c:layout>
          <c:overlay val="0"/>
        </c:title>
        <c:numFmt formatCode="General" sourceLinked="1"/>
        <c:majorTickMark val="in"/>
        <c:minorTickMark val="none"/>
        <c:tickLblPos val="nextTo"/>
        <c:crossAx val="190556800"/>
        <c:crosses val="autoZero"/>
        <c:crossBetween val="between"/>
        <c:majorUnit val="200"/>
      </c:valAx>
      <c:spPr>
        <a:ln>
          <a:solidFill>
            <a:sysClr val="windowText" lastClr="000000">
              <a:alpha val="36000"/>
            </a:sysClr>
          </a:solidFill>
        </a:ln>
      </c:spPr>
    </c:plotArea>
    <c:plotVisOnly val="1"/>
    <c:dispBlanksAs val="gap"/>
    <c:showDLblsOverMax val="0"/>
  </c:chart>
  <c:spPr>
    <a:ln>
      <a:noFill/>
    </a:ln>
  </c:spPr>
  <c:txPr>
    <a:bodyPr/>
    <a:lstStyle/>
    <a:p>
      <a:pPr>
        <a:defRPr sz="1000" b="1">
          <a:latin typeface="+mn-lt"/>
        </a:defRPr>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503787153175961"/>
          <c:y val="8.9727482949389675E-2"/>
          <c:w val="0.81299873420593649"/>
          <c:h val="0.85524144054483897"/>
        </c:manualLayout>
      </c:layout>
      <c:barChart>
        <c:barDir val="col"/>
        <c:grouping val="stacked"/>
        <c:varyColors val="0"/>
        <c:ser>
          <c:idx val="0"/>
          <c:order val="0"/>
          <c:tx>
            <c:strRef>
              <c:f>Sheet1!$D$10</c:f>
              <c:strCache>
                <c:ptCount val="1"/>
                <c:pt idx="0">
                  <c:v>(+)</c:v>
                </c:pt>
              </c:strCache>
            </c:strRef>
          </c:tx>
          <c:invertIfNegative val="0"/>
          <c:dPt>
            <c:idx val="4"/>
            <c:invertIfNegative val="0"/>
            <c:bubble3D val="0"/>
            <c:spPr>
              <a:solidFill>
                <a:schemeClr val="accent2"/>
              </a:solidFill>
            </c:spPr>
            <c:extLst>
              <c:ext xmlns:c16="http://schemas.microsoft.com/office/drawing/2014/chart" uri="{C3380CC4-5D6E-409C-BE32-E72D297353CC}">
                <c16:uniqueId val="{00000001-104F-426B-ADB0-9B1D64A9E8BE}"/>
              </c:ext>
            </c:extLst>
          </c:dPt>
          <c:errBars>
            <c:errBarType val="both"/>
            <c:errValType val="cust"/>
            <c:noEndCap val="0"/>
            <c:plus>
              <c:numRef>
                <c:f>Sheet1!$F$3:$I$3</c:f>
                <c:numCache>
                  <c:formatCode>General</c:formatCode>
                  <c:ptCount val="4"/>
                  <c:pt idx="0">
                    <c:v>0</c:v>
                  </c:pt>
                  <c:pt idx="1">
                    <c:v>0</c:v>
                  </c:pt>
                  <c:pt idx="2">
                    <c:v>4.3999999999999997E-2</c:v>
                  </c:pt>
                  <c:pt idx="3">
                    <c:v>6.0000000000000001E-3</c:v>
                  </c:pt>
                </c:numCache>
              </c:numRef>
            </c:plus>
            <c:minus>
              <c:numRef>
                <c:f>Sheet1!$F$3:$I$3</c:f>
                <c:numCache>
                  <c:formatCode>General</c:formatCode>
                  <c:ptCount val="4"/>
                  <c:pt idx="0">
                    <c:v>0</c:v>
                  </c:pt>
                  <c:pt idx="1">
                    <c:v>0</c:v>
                  </c:pt>
                  <c:pt idx="2">
                    <c:v>4.3999999999999997E-2</c:v>
                  </c:pt>
                  <c:pt idx="3">
                    <c:v>6.0000000000000001E-3</c:v>
                  </c:pt>
                </c:numCache>
              </c:numRef>
            </c:minus>
          </c:errBars>
          <c:cat>
            <c:multiLvlStrRef>
              <c:f>Sheet1!$E$8:$I$9</c:f>
              <c:multiLvlStrCache>
                <c:ptCount val="5"/>
                <c:lvl>
                  <c:pt idx="0">
                    <c:v>(+)</c:v>
                  </c:pt>
                  <c:pt idx="1">
                    <c:v>(-)</c:v>
                  </c:pt>
                  <c:pt idx="3">
                    <c:v>(+)</c:v>
                  </c:pt>
                  <c:pt idx="4">
                    <c:v>(-)</c:v>
                  </c:pt>
                </c:lvl>
                <c:lvl>
                  <c:pt idx="0">
                    <c:v>Human CYP2B6</c:v>
                  </c:pt>
                  <c:pt idx="2">
                    <c:v> </c:v>
                  </c:pt>
                  <c:pt idx="3">
                    <c:v>Rat CYP2B1</c:v>
                  </c:pt>
                </c:lvl>
              </c:multiLvlStrCache>
            </c:multiLvlStrRef>
          </c:cat>
          <c:val>
            <c:numRef>
              <c:f>Sheet1!$E$10:$I$10</c:f>
              <c:numCache>
                <c:formatCode>General</c:formatCode>
                <c:ptCount val="5"/>
                <c:pt idx="0">
                  <c:v>0</c:v>
                </c:pt>
                <c:pt idx="1">
                  <c:v>0</c:v>
                </c:pt>
                <c:pt idx="3">
                  <c:v>1.0449999999999999</c:v>
                </c:pt>
                <c:pt idx="4">
                  <c:v>0.95499999999999996</c:v>
                </c:pt>
              </c:numCache>
            </c:numRef>
          </c:val>
          <c:extLst>
            <c:ext xmlns:c16="http://schemas.microsoft.com/office/drawing/2014/chart" uri="{C3380CC4-5D6E-409C-BE32-E72D297353CC}">
              <c16:uniqueId val="{00000002-104F-426B-ADB0-9B1D64A9E8BE}"/>
            </c:ext>
          </c:extLst>
        </c:ser>
        <c:ser>
          <c:idx val="1"/>
          <c:order val="1"/>
          <c:tx>
            <c:strRef>
              <c:f>Sheet1!$D$11</c:f>
              <c:strCache>
                <c:ptCount val="1"/>
                <c:pt idx="0">
                  <c:v>(-)</c:v>
                </c:pt>
              </c:strCache>
            </c:strRef>
          </c:tx>
          <c:spPr>
            <a:solidFill>
              <a:schemeClr val="accent1">
                <a:lumMod val="60000"/>
                <a:lumOff val="40000"/>
              </a:schemeClr>
            </a:solidFill>
          </c:spPr>
          <c:invertIfNegative val="0"/>
          <c:dPt>
            <c:idx val="4"/>
            <c:invertIfNegative val="0"/>
            <c:bubble3D val="0"/>
            <c:spPr>
              <a:solidFill>
                <a:schemeClr val="accent2">
                  <a:lumMod val="40000"/>
                  <a:lumOff val="60000"/>
                </a:schemeClr>
              </a:solidFill>
            </c:spPr>
            <c:extLst>
              <c:ext xmlns:c16="http://schemas.microsoft.com/office/drawing/2014/chart" uri="{C3380CC4-5D6E-409C-BE32-E72D297353CC}">
                <c16:uniqueId val="{00000004-104F-426B-ADB0-9B1D64A9E8BE}"/>
              </c:ext>
            </c:extLst>
          </c:dPt>
          <c:errBars>
            <c:errBarType val="both"/>
            <c:errValType val="cust"/>
            <c:noEndCap val="0"/>
            <c:plus>
              <c:numRef>
                <c:f>Sheet1!$F$4:$I$4</c:f>
                <c:numCache>
                  <c:formatCode>General</c:formatCode>
                  <c:ptCount val="4"/>
                  <c:pt idx="0">
                    <c:v>0</c:v>
                  </c:pt>
                  <c:pt idx="1">
                    <c:v>0</c:v>
                  </c:pt>
                  <c:pt idx="2">
                    <c:v>1.0999999999999999E-2</c:v>
                  </c:pt>
                  <c:pt idx="3">
                    <c:v>5.0000000000000001E-4</c:v>
                  </c:pt>
                </c:numCache>
              </c:numRef>
            </c:plus>
            <c:minus>
              <c:numRef>
                <c:f>Sheet1!$F$4:$I$4</c:f>
                <c:numCache>
                  <c:formatCode>General</c:formatCode>
                  <c:ptCount val="4"/>
                  <c:pt idx="0">
                    <c:v>0</c:v>
                  </c:pt>
                  <c:pt idx="1">
                    <c:v>0</c:v>
                  </c:pt>
                  <c:pt idx="2">
                    <c:v>1.0999999999999999E-2</c:v>
                  </c:pt>
                  <c:pt idx="3">
                    <c:v>5.0000000000000001E-4</c:v>
                  </c:pt>
                </c:numCache>
              </c:numRef>
            </c:minus>
          </c:errBars>
          <c:cat>
            <c:multiLvlStrRef>
              <c:f>Sheet1!$E$8:$I$9</c:f>
              <c:multiLvlStrCache>
                <c:ptCount val="5"/>
                <c:lvl>
                  <c:pt idx="0">
                    <c:v>(+)</c:v>
                  </c:pt>
                  <c:pt idx="1">
                    <c:v>(-)</c:v>
                  </c:pt>
                  <c:pt idx="3">
                    <c:v>(+)</c:v>
                  </c:pt>
                  <c:pt idx="4">
                    <c:v>(-)</c:v>
                  </c:pt>
                </c:lvl>
                <c:lvl>
                  <c:pt idx="0">
                    <c:v>Human CYP2B6</c:v>
                  </c:pt>
                  <c:pt idx="2">
                    <c:v> </c:v>
                  </c:pt>
                  <c:pt idx="3">
                    <c:v>Rat CYP2B1</c:v>
                  </c:pt>
                </c:lvl>
              </c:multiLvlStrCache>
            </c:multiLvlStrRef>
          </c:cat>
          <c:val>
            <c:numRef>
              <c:f>Sheet1!$E$11:$I$11</c:f>
              <c:numCache>
                <c:formatCode>General</c:formatCode>
                <c:ptCount val="5"/>
                <c:pt idx="0">
                  <c:v>0</c:v>
                </c:pt>
                <c:pt idx="1">
                  <c:v>0</c:v>
                </c:pt>
                <c:pt idx="3">
                  <c:v>0.95699999999999996</c:v>
                </c:pt>
                <c:pt idx="4">
                  <c:v>0.95099999999999996</c:v>
                </c:pt>
              </c:numCache>
            </c:numRef>
          </c:val>
          <c:extLst>
            <c:ext xmlns:c16="http://schemas.microsoft.com/office/drawing/2014/chart" uri="{C3380CC4-5D6E-409C-BE32-E72D297353CC}">
              <c16:uniqueId val="{00000005-104F-426B-ADB0-9B1D64A9E8BE}"/>
            </c:ext>
          </c:extLst>
        </c:ser>
        <c:dLbls>
          <c:showLegendKey val="0"/>
          <c:showVal val="0"/>
          <c:showCatName val="0"/>
          <c:showSerName val="0"/>
          <c:showPercent val="0"/>
          <c:showBubbleSize val="0"/>
        </c:dLbls>
        <c:gapWidth val="49"/>
        <c:overlap val="100"/>
        <c:axId val="197437696"/>
        <c:axId val="197533696"/>
      </c:barChart>
      <c:catAx>
        <c:axId val="197437696"/>
        <c:scaling>
          <c:orientation val="minMax"/>
        </c:scaling>
        <c:delete val="1"/>
        <c:axPos val="b"/>
        <c:numFmt formatCode="General" sourceLinked="0"/>
        <c:majorTickMark val="in"/>
        <c:minorTickMark val="none"/>
        <c:tickLblPos val="nextTo"/>
        <c:crossAx val="197533696"/>
        <c:crosses val="autoZero"/>
        <c:auto val="1"/>
        <c:lblAlgn val="ctr"/>
        <c:lblOffset val="100"/>
        <c:noMultiLvlLbl val="0"/>
      </c:catAx>
      <c:valAx>
        <c:axId val="197533696"/>
        <c:scaling>
          <c:orientation val="minMax"/>
        </c:scaling>
        <c:delete val="0"/>
        <c:axPos val="l"/>
        <c:majorGridlines>
          <c:spPr>
            <a:ln>
              <a:solidFill>
                <a:schemeClr val="tx1"/>
              </a:solidFill>
            </a:ln>
          </c:spPr>
        </c:majorGridlines>
        <c:numFmt formatCode="General" sourceLinked="1"/>
        <c:majorTickMark val="in"/>
        <c:minorTickMark val="none"/>
        <c:tickLblPos val="nextTo"/>
        <c:spPr>
          <a:ln>
            <a:solidFill>
              <a:sysClr val="windowText" lastClr="000000"/>
            </a:solidFill>
          </a:ln>
        </c:spPr>
        <c:crossAx val="197437696"/>
        <c:crosses val="autoZero"/>
        <c:crossBetween val="between"/>
      </c:valAx>
      <c:spPr>
        <a:ln>
          <a:solidFill>
            <a:schemeClr val="tx1"/>
          </a:solidFill>
        </a:ln>
      </c:spPr>
    </c:plotArea>
    <c:plotVisOnly val="1"/>
    <c:dispBlanksAs val="gap"/>
    <c:showDLblsOverMax val="0"/>
  </c:chart>
  <c:txPr>
    <a:bodyPr/>
    <a:lstStyle/>
    <a:p>
      <a:pPr>
        <a:defRPr b="1"/>
      </a:pPr>
      <a:endParaRPr lang="ja-JP"/>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710780362465631"/>
          <c:y val="0.14617259169610325"/>
          <c:w val="0.52217503610709926"/>
          <c:h val="0.73854352182568961"/>
        </c:manualLayout>
      </c:layout>
      <c:barChart>
        <c:barDir val="col"/>
        <c:grouping val="clustered"/>
        <c:varyColors val="0"/>
        <c:ser>
          <c:idx val="0"/>
          <c:order val="0"/>
          <c:tx>
            <c:strRef>
              <c:f>Sheet1!$A$30</c:f>
              <c:strCache>
                <c:ptCount val="1"/>
                <c:pt idx="0">
                  <c:v>(+)CB135</c:v>
                </c:pt>
              </c:strCache>
            </c:strRef>
          </c:tx>
          <c:spPr>
            <a:solidFill>
              <a:srgbClr val="4F81BD"/>
            </a:solidFill>
          </c:spPr>
          <c:invertIfNegative val="0"/>
          <c:errBars>
            <c:errBarType val="both"/>
            <c:errValType val="cust"/>
            <c:noEndCap val="0"/>
            <c:plus>
              <c:numRef>
                <c:f>Sheet1!$C$31:$D$31</c:f>
                <c:numCache>
                  <c:formatCode>General</c:formatCode>
                  <c:ptCount val="2"/>
                  <c:pt idx="0">
                    <c:v>8.1478110193348666E-3</c:v>
                  </c:pt>
                  <c:pt idx="1">
                    <c:v>0</c:v>
                  </c:pt>
                </c:numCache>
              </c:numRef>
            </c:plus>
            <c:minus>
              <c:numRef>
                <c:f>Sheet1!$C$31:$D$31</c:f>
                <c:numCache>
                  <c:formatCode>General</c:formatCode>
                  <c:ptCount val="2"/>
                  <c:pt idx="0">
                    <c:v>8.1478110193348666E-3</c:v>
                  </c:pt>
                  <c:pt idx="1">
                    <c:v>0</c:v>
                  </c:pt>
                </c:numCache>
              </c:numRef>
            </c:minus>
            <c:spPr>
              <a:ln>
                <a:solidFill>
                  <a:srgbClr val="4BACC6">
                    <a:lumMod val="75000"/>
                  </a:srgbClr>
                </a:solidFill>
              </a:ln>
            </c:spPr>
          </c:errBars>
          <c:cat>
            <c:strRef>
              <c:f>Sheet1!$C$29:$D$29</c:f>
              <c:strCache>
                <c:ptCount val="2"/>
                <c:pt idx="0">
                  <c:v>ヒトCYP2B6</c:v>
                </c:pt>
                <c:pt idx="1">
                  <c:v>ラットCYP2B1</c:v>
                </c:pt>
              </c:strCache>
            </c:strRef>
          </c:cat>
          <c:val>
            <c:numRef>
              <c:f>Sheet1!$C$30:$D$30</c:f>
              <c:numCache>
                <c:formatCode>General</c:formatCode>
                <c:ptCount val="2"/>
                <c:pt idx="0">
                  <c:v>1.1946333153073467E-2</c:v>
                </c:pt>
                <c:pt idx="1">
                  <c:v>0</c:v>
                </c:pt>
              </c:numCache>
            </c:numRef>
          </c:val>
          <c:extLst>
            <c:ext xmlns:c16="http://schemas.microsoft.com/office/drawing/2014/chart" uri="{C3380CC4-5D6E-409C-BE32-E72D297353CC}">
              <c16:uniqueId val="{00000000-3852-4388-B82A-08CE0C476B17}"/>
            </c:ext>
          </c:extLst>
        </c:ser>
        <c:ser>
          <c:idx val="1"/>
          <c:order val="1"/>
          <c:tx>
            <c:strRef>
              <c:f>Sheet1!$A$32</c:f>
              <c:strCache>
                <c:ptCount val="1"/>
                <c:pt idx="0">
                  <c:v>(-)CB135</c:v>
                </c:pt>
              </c:strCache>
            </c:strRef>
          </c:tx>
          <c:spPr>
            <a:solidFill>
              <a:srgbClr val="C0504D"/>
            </a:solidFill>
          </c:spPr>
          <c:invertIfNegative val="0"/>
          <c:errBars>
            <c:errBarType val="both"/>
            <c:errValType val="cust"/>
            <c:noEndCap val="0"/>
            <c:plus>
              <c:numRef>
                <c:f>Sheet1!$C$33:$D$33</c:f>
                <c:numCache>
                  <c:formatCode>General</c:formatCode>
                  <c:ptCount val="2"/>
                  <c:pt idx="0">
                    <c:v>3.6872931872647228E-4</c:v>
                  </c:pt>
                  <c:pt idx="1">
                    <c:v>0.15141296729168505</c:v>
                  </c:pt>
                </c:numCache>
              </c:numRef>
            </c:plus>
            <c:minus>
              <c:numRef>
                <c:f>Sheet1!$C$33:$D$33</c:f>
                <c:numCache>
                  <c:formatCode>General</c:formatCode>
                  <c:ptCount val="2"/>
                  <c:pt idx="0">
                    <c:v>3.6872931872647228E-4</c:v>
                  </c:pt>
                  <c:pt idx="1">
                    <c:v>0.15141296729168505</c:v>
                  </c:pt>
                </c:numCache>
              </c:numRef>
            </c:minus>
          </c:errBars>
          <c:cat>
            <c:strRef>
              <c:f>Sheet1!$C$29:$D$29</c:f>
              <c:strCache>
                <c:ptCount val="2"/>
                <c:pt idx="0">
                  <c:v>ヒトCYP2B6</c:v>
                </c:pt>
                <c:pt idx="1">
                  <c:v>ラットCYP2B1</c:v>
                </c:pt>
              </c:strCache>
            </c:strRef>
          </c:cat>
          <c:val>
            <c:numRef>
              <c:f>Sheet1!$C$32:$D$32</c:f>
              <c:numCache>
                <c:formatCode>General</c:formatCode>
                <c:ptCount val="2"/>
                <c:pt idx="0">
                  <c:v>5.3180165122725005E-3</c:v>
                </c:pt>
                <c:pt idx="1">
                  <c:v>0.39135265730710717</c:v>
                </c:pt>
              </c:numCache>
            </c:numRef>
          </c:val>
          <c:extLst>
            <c:ext xmlns:c16="http://schemas.microsoft.com/office/drawing/2014/chart" uri="{C3380CC4-5D6E-409C-BE32-E72D297353CC}">
              <c16:uniqueId val="{00000001-3852-4388-B82A-08CE0C476B17}"/>
            </c:ext>
          </c:extLst>
        </c:ser>
        <c:dLbls>
          <c:showLegendKey val="0"/>
          <c:showVal val="0"/>
          <c:showCatName val="0"/>
          <c:showSerName val="0"/>
          <c:showPercent val="0"/>
          <c:showBubbleSize val="0"/>
        </c:dLbls>
        <c:gapWidth val="150"/>
        <c:axId val="206775808"/>
        <c:axId val="206777344"/>
      </c:barChart>
      <c:catAx>
        <c:axId val="206775808"/>
        <c:scaling>
          <c:orientation val="minMax"/>
        </c:scaling>
        <c:delete val="1"/>
        <c:axPos val="b"/>
        <c:numFmt formatCode="General" sourceLinked="0"/>
        <c:majorTickMark val="in"/>
        <c:minorTickMark val="none"/>
        <c:tickLblPos val="nextTo"/>
        <c:crossAx val="206777344"/>
        <c:crosses val="autoZero"/>
        <c:auto val="1"/>
        <c:lblAlgn val="ctr"/>
        <c:lblOffset val="100"/>
        <c:noMultiLvlLbl val="0"/>
      </c:catAx>
      <c:valAx>
        <c:axId val="206777344"/>
        <c:scaling>
          <c:orientation val="minMax"/>
        </c:scaling>
        <c:delete val="0"/>
        <c:axPos val="l"/>
        <c:majorGridlines>
          <c:spPr>
            <a:ln>
              <a:solidFill>
                <a:sysClr val="windowText" lastClr="000000"/>
              </a:solidFill>
            </a:ln>
          </c:spPr>
        </c:majorGridlines>
        <c:title>
          <c:tx>
            <c:rich>
              <a:bodyPr rot="-5400000" vert="horz"/>
              <a:lstStyle/>
              <a:p>
                <a:pPr>
                  <a:defRPr sz="1050"/>
                </a:pPr>
                <a:r>
                  <a:rPr lang="en-US" sz="1050" dirty="0"/>
                  <a:t>Hydroxylation</a:t>
                </a:r>
                <a:r>
                  <a:rPr lang="en-US" sz="1050" baseline="0" dirty="0"/>
                  <a:t> activity</a:t>
                </a:r>
                <a:endParaRPr lang="en-US" sz="1050" dirty="0"/>
              </a:p>
              <a:p>
                <a:pPr>
                  <a:defRPr sz="1050"/>
                </a:pPr>
                <a:r>
                  <a:rPr lang="en-US" sz="1050" dirty="0"/>
                  <a:t>(</a:t>
                </a:r>
                <a:r>
                  <a:rPr lang="en-US" sz="1050" dirty="0" err="1"/>
                  <a:t>nmol</a:t>
                </a:r>
                <a:r>
                  <a:rPr lang="en-US" sz="1050" dirty="0"/>
                  <a:t>/min/</a:t>
                </a:r>
                <a:r>
                  <a:rPr lang="en-US" sz="1050" dirty="0" err="1"/>
                  <a:t>nmol</a:t>
                </a:r>
                <a:r>
                  <a:rPr lang="en-US" sz="1050" dirty="0"/>
                  <a:t> P450)</a:t>
                </a:r>
                <a:endParaRPr lang="ja-JP" sz="1050" dirty="0"/>
              </a:p>
            </c:rich>
          </c:tx>
          <c:layout>
            <c:manualLayout>
              <c:xMode val="edge"/>
              <c:yMode val="edge"/>
              <c:x val="0.12145085401680261"/>
              <c:y val="0.28831767031890504"/>
            </c:manualLayout>
          </c:layout>
          <c:overlay val="0"/>
        </c:title>
        <c:numFmt formatCode="General" sourceLinked="1"/>
        <c:majorTickMark val="in"/>
        <c:minorTickMark val="none"/>
        <c:tickLblPos val="nextTo"/>
        <c:spPr>
          <a:ln>
            <a:solidFill>
              <a:sysClr val="windowText" lastClr="000000"/>
            </a:solidFill>
          </a:ln>
        </c:spPr>
        <c:crossAx val="206775808"/>
        <c:crosses val="autoZero"/>
        <c:crossBetween val="between"/>
      </c:valAx>
      <c:spPr>
        <a:ln>
          <a:solidFill>
            <a:schemeClr val="tx1">
              <a:alpha val="40000"/>
            </a:schemeClr>
          </a:solidFill>
        </a:ln>
      </c:spPr>
    </c:plotArea>
    <c:plotVisOnly val="1"/>
    <c:dispBlanksAs val="gap"/>
    <c:showDLblsOverMax val="0"/>
  </c:chart>
  <c:spPr>
    <a:ln>
      <a:noFill/>
    </a:ln>
  </c:spPr>
  <c:txPr>
    <a:bodyPr/>
    <a:lstStyle/>
    <a:p>
      <a:pPr>
        <a:defRPr b="1"/>
      </a:pPr>
      <a:endParaRPr lang="ja-JP"/>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errBars>
            <c:errBarType val="both"/>
            <c:errValType val="cust"/>
            <c:noEndCap val="0"/>
            <c:plus>
              <c:numRef>
                <c:f>Sheet1!$AD$21:$AE$21</c:f>
                <c:numCache>
                  <c:formatCode>General</c:formatCode>
                  <c:ptCount val="2"/>
                  <c:pt idx="0">
                    <c:v>3.3075964180610787E-3</c:v>
                  </c:pt>
                  <c:pt idx="1">
                    <c:v>4.5201029068497479E-3</c:v>
                  </c:pt>
                </c:numCache>
              </c:numRef>
            </c:plus>
            <c:minus>
              <c:numRef>
                <c:f>Sheet1!$AD$21:$AE$21</c:f>
                <c:numCache>
                  <c:formatCode>General</c:formatCode>
                  <c:ptCount val="2"/>
                  <c:pt idx="0">
                    <c:v>3.3075964180610787E-3</c:v>
                  </c:pt>
                  <c:pt idx="1">
                    <c:v>4.5201029068497479E-3</c:v>
                  </c:pt>
                </c:numCache>
              </c:numRef>
            </c:minus>
          </c:errBars>
          <c:cat>
            <c:strRef>
              <c:f>Sheet1!$AA$21:$AA$22</c:f>
              <c:strCache>
                <c:ptCount val="2"/>
                <c:pt idx="0">
                  <c:v>(+)-CB183</c:v>
                </c:pt>
                <c:pt idx="1">
                  <c:v>(-)-CB183</c:v>
                </c:pt>
              </c:strCache>
            </c:strRef>
          </c:cat>
          <c:val>
            <c:numRef>
              <c:f>Sheet1!$AB$21:$AC$21</c:f>
              <c:numCache>
                <c:formatCode>General</c:formatCode>
                <c:ptCount val="2"/>
                <c:pt idx="0">
                  <c:v>0.16737122699170684</c:v>
                </c:pt>
                <c:pt idx="1">
                  <c:v>2.7716452143307514E-2</c:v>
                </c:pt>
              </c:numCache>
            </c:numRef>
          </c:val>
          <c:extLst>
            <c:ext xmlns:c16="http://schemas.microsoft.com/office/drawing/2014/chart" uri="{C3380CC4-5D6E-409C-BE32-E72D297353CC}">
              <c16:uniqueId val="{00000000-6A54-41E5-8E2C-5D885CC1800B}"/>
            </c:ext>
          </c:extLst>
        </c:ser>
        <c:ser>
          <c:idx val="1"/>
          <c:order val="1"/>
          <c:invertIfNegative val="0"/>
          <c:errBars>
            <c:errBarType val="both"/>
            <c:errValType val="cust"/>
            <c:noEndCap val="0"/>
            <c:plus>
              <c:numRef>
                <c:f>Sheet1!$AD$22:$AE$22</c:f>
                <c:numCache>
                  <c:formatCode>General</c:formatCode>
                  <c:ptCount val="2"/>
                  <c:pt idx="0">
                    <c:v>0.11358352765448909</c:v>
                  </c:pt>
                  <c:pt idx="1">
                    <c:v>2.5655500709834148E-2</c:v>
                  </c:pt>
                </c:numCache>
              </c:numRef>
            </c:plus>
            <c:minus>
              <c:numRef>
                <c:f>Sheet1!$AD$22:$AE$22</c:f>
                <c:numCache>
                  <c:formatCode>General</c:formatCode>
                  <c:ptCount val="2"/>
                  <c:pt idx="0">
                    <c:v>0.11358352765448909</c:v>
                  </c:pt>
                  <c:pt idx="1">
                    <c:v>2.5655500709834148E-2</c:v>
                  </c:pt>
                </c:numCache>
              </c:numRef>
            </c:minus>
          </c:errBars>
          <c:cat>
            <c:strRef>
              <c:f>Sheet1!$AA$21:$AA$22</c:f>
              <c:strCache>
                <c:ptCount val="2"/>
                <c:pt idx="0">
                  <c:v>(+)-CB183</c:v>
                </c:pt>
                <c:pt idx="1">
                  <c:v>(-)-CB183</c:v>
                </c:pt>
              </c:strCache>
            </c:strRef>
          </c:cat>
          <c:val>
            <c:numRef>
              <c:f>Sheet1!$AB$22:$AC$22</c:f>
              <c:numCache>
                <c:formatCode>General</c:formatCode>
                <c:ptCount val="2"/>
                <c:pt idx="0">
                  <c:v>0.96082674496205456</c:v>
                </c:pt>
                <c:pt idx="1">
                  <c:v>0.21167228210701139</c:v>
                </c:pt>
              </c:numCache>
            </c:numRef>
          </c:val>
          <c:extLst>
            <c:ext xmlns:c16="http://schemas.microsoft.com/office/drawing/2014/chart" uri="{C3380CC4-5D6E-409C-BE32-E72D297353CC}">
              <c16:uniqueId val="{00000001-6A54-41E5-8E2C-5D885CC1800B}"/>
            </c:ext>
          </c:extLst>
        </c:ser>
        <c:dLbls>
          <c:showLegendKey val="0"/>
          <c:showVal val="0"/>
          <c:showCatName val="0"/>
          <c:showSerName val="0"/>
          <c:showPercent val="0"/>
          <c:showBubbleSize val="0"/>
        </c:dLbls>
        <c:gapWidth val="150"/>
        <c:axId val="222243072"/>
        <c:axId val="222244864"/>
      </c:barChart>
      <c:catAx>
        <c:axId val="222243072"/>
        <c:scaling>
          <c:orientation val="minMax"/>
        </c:scaling>
        <c:delete val="1"/>
        <c:axPos val="b"/>
        <c:numFmt formatCode="General" sourceLinked="0"/>
        <c:majorTickMark val="in"/>
        <c:minorTickMark val="none"/>
        <c:tickLblPos val="nextTo"/>
        <c:crossAx val="222244864"/>
        <c:crosses val="autoZero"/>
        <c:auto val="1"/>
        <c:lblAlgn val="ctr"/>
        <c:lblOffset val="100"/>
        <c:noMultiLvlLbl val="0"/>
      </c:catAx>
      <c:valAx>
        <c:axId val="222244864"/>
        <c:scaling>
          <c:orientation val="minMax"/>
        </c:scaling>
        <c:delete val="0"/>
        <c:axPos val="l"/>
        <c:majorGridlines>
          <c:spPr>
            <a:ln>
              <a:solidFill>
                <a:schemeClr val="tx1"/>
              </a:solidFill>
            </a:ln>
          </c:spPr>
        </c:majorGridlines>
        <c:title>
          <c:tx>
            <c:rich>
              <a:bodyPr rot="-5400000" vert="horz"/>
              <a:lstStyle/>
              <a:p>
                <a:pPr>
                  <a:defRPr sz="1050" b="1">
                    <a:latin typeface="+mn-lt"/>
                  </a:defRPr>
                </a:pPr>
                <a:r>
                  <a:rPr lang="en-US" altLang="ja-JP" sz="1050" b="1" dirty="0">
                    <a:latin typeface="+mn-lt"/>
                  </a:rPr>
                  <a:t>Hydroxylation</a:t>
                </a:r>
                <a:r>
                  <a:rPr lang="en-US" altLang="ja-JP" sz="1050" b="1" baseline="0" dirty="0">
                    <a:latin typeface="+mn-lt"/>
                  </a:rPr>
                  <a:t> activity</a:t>
                </a:r>
              </a:p>
              <a:p>
                <a:pPr>
                  <a:defRPr sz="1050" b="1">
                    <a:latin typeface="+mn-lt"/>
                  </a:defRPr>
                </a:pPr>
                <a:r>
                  <a:rPr lang="en-US" altLang="ja-JP" sz="1050" b="1" baseline="0" dirty="0">
                    <a:latin typeface="+mn-lt"/>
                  </a:rPr>
                  <a:t>(</a:t>
                </a:r>
                <a:r>
                  <a:rPr lang="en-US" altLang="ja-JP" sz="1050" b="1" baseline="0" dirty="0" err="1">
                    <a:latin typeface="+mn-lt"/>
                  </a:rPr>
                  <a:t>nmol</a:t>
                </a:r>
                <a:r>
                  <a:rPr lang="en-US" altLang="ja-JP" sz="1050" b="1" baseline="0" dirty="0">
                    <a:latin typeface="+mn-lt"/>
                  </a:rPr>
                  <a:t>/min/</a:t>
                </a:r>
                <a:r>
                  <a:rPr lang="en-US" altLang="ja-JP" sz="1050" b="1" baseline="0" dirty="0" err="1">
                    <a:latin typeface="+mn-lt"/>
                  </a:rPr>
                  <a:t>nmol</a:t>
                </a:r>
                <a:r>
                  <a:rPr lang="en-US" altLang="ja-JP" sz="1050" b="1" baseline="0" dirty="0">
                    <a:latin typeface="+mn-lt"/>
                  </a:rPr>
                  <a:t> P450)</a:t>
                </a:r>
                <a:endParaRPr lang="ja-JP" altLang="en-US" sz="1050" b="1" dirty="0">
                  <a:latin typeface="+mn-lt"/>
                </a:endParaRPr>
              </a:p>
            </c:rich>
          </c:tx>
          <c:overlay val="0"/>
        </c:title>
        <c:numFmt formatCode="General" sourceLinked="1"/>
        <c:majorTickMark val="in"/>
        <c:minorTickMark val="none"/>
        <c:tickLblPos val="nextTo"/>
        <c:spPr>
          <a:ln>
            <a:solidFill>
              <a:schemeClr val="tx1"/>
            </a:solidFill>
          </a:ln>
        </c:spPr>
        <c:txPr>
          <a:bodyPr/>
          <a:lstStyle/>
          <a:p>
            <a:pPr>
              <a:defRPr>
                <a:latin typeface="+mn-lt"/>
              </a:defRPr>
            </a:pPr>
            <a:endParaRPr lang="ja-JP"/>
          </a:p>
        </c:txPr>
        <c:crossAx val="222243072"/>
        <c:crosses val="autoZero"/>
        <c:crossBetween val="between"/>
      </c:valAx>
      <c:spPr>
        <a:ln>
          <a:solidFill>
            <a:schemeClr val="tx1"/>
          </a:solidFill>
        </a:ln>
      </c:spPr>
    </c:plotArea>
    <c:plotVisOnly val="1"/>
    <c:dispBlanksAs val="gap"/>
    <c:showDLblsOverMax val="0"/>
  </c:chart>
  <c:txPr>
    <a:bodyPr/>
    <a:lstStyle/>
    <a:p>
      <a:pPr>
        <a:defRPr b="1">
          <a:latin typeface="+mn-lt"/>
        </a:defRPr>
      </a:pPr>
      <a:endParaRPr lang="ja-JP"/>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D4BA9E26-B310-4F82-B1DB-458A132DC943}" type="datetimeFigureOut">
              <a:rPr kumimoji="1" lang="ja-JP" altLang="en-US" smtClean="0"/>
              <a:t>2023/1/31</a:t>
            </a:fld>
            <a:endParaRPr kumimoji="1" lang="ja-JP" altLang="en-US"/>
          </a:p>
        </p:txBody>
      </p:sp>
      <p:sp>
        <p:nvSpPr>
          <p:cNvPr id="4" name="スライド イメージ プレースホルダー 3"/>
          <p:cNvSpPr>
            <a:spLocks noGrp="1" noRot="1" noChangeAspect="1"/>
          </p:cNvSpPr>
          <p:nvPr>
            <p:ph type="sldImg" idx="2"/>
          </p:nvPr>
        </p:nvSpPr>
        <p:spPr>
          <a:xfrm>
            <a:off x="1206500" y="1233488"/>
            <a:ext cx="4445000" cy="3333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A7A291C1-7908-4D13-A0BB-1CB755010190}" type="slidenum">
              <a:rPr kumimoji="1" lang="ja-JP" altLang="en-US" smtClean="0"/>
              <a:t>‹#›</a:t>
            </a:fld>
            <a:endParaRPr kumimoji="1" lang="ja-JP" altLang="en-US"/>
          </a:p>
        </p:txBody>
      </p:sp>
    </p:spTree>
    <p:extLst>
      <p:ext uri="{BB962C8B-B14F-4D97-AF65-F5344CB8AC3E}">
        <p14:creationId xmlns:p14="http://schemas.microsoft.com/office/powerpoint/2010/main" val="15243045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ja.wikipedia.org/wiki/%E7%9F%B3%E7%81%B0%E5%B2%A9" TargetMode="External"/><Relationship Id="rId13" Type="http://schemas.openxmlformats.org/officeDocument/2006/relationships/hyperlink" Target="http://en.wikipedia.org/wiki/Frederick_Walton" TargetMode="External"/><Relationship Id="rId18" Type="http://schemas.openxmlformats.org/officeDocument/2006/relationships/hyperlink" Target="http://ja.wikipedia.org/wiki/%E5%85%B5%E5%BA%AB%E7%9C%8C" TargetMode="External"/><Relationship Id="rId3" Type="http://schemas.openxmlformats.org/officeDocument/2006/relationships/hyperlink" Target="http://ja.wikipedia.org/wiki/%E5%BB%BA%E6%9D%90" TargetMode="External"/><Relationship Id="rId21" Type="http://schemas.openxmlformats.org/officeDocument/2006/relationships/hyperlink" Target="http://ja.wikipedia.org/wiki/%E3%82%B7%E3%83%83%E3%82%AF%E3%83%8F%E3%82%A6%E3%82%B9%E7%97%87%E5%80%99%E7%BE%A4" TargetMode="External"/><Relationship Id="rId7" Type="http://schemas.openxmlformats.org/officeDocument/2006/relationships/hyperlink" Target="http://ja.wikipedia.org/wiki/%E3%82%A2%E3%83%9E_(%E6%A4%8D%E7%89%A9)" TargetMode="External"/><Relationship Id="rId12" Type="http://schemas.openxmlformats.org/officeDocument/2006/relationships/hyperlink" Target="http://ja.wikipedia.org/wiki/%E3%82%A4%E3%82%AE%E3%83%AA%E3%82%B9%E4%BA%BA" TargetMode="External"/><Relationship Id="rId17" Type="http://schemas.openxmlformats.org/officeDocument/2006/relationships/hyperlink" Target="http://ja.wikipedia.org/wiki/1919%E5%B9%B4" TargetMode="External"/><Relationship Id="rId2" Type="http://schemas.openxmlformats.org/officeDocument/2006/relationships/slide" Target="../slides/slide30.xml"/><Relationship Id="rId16" Type="http://schemas.openxmlformats.org/officeDocument/2006/relationships/hyperlink" Target="http://ja.wikipedia.org/wiki/%E3%82%A2%E3%83%A1%E3%83%AA%E3%82%AB%E5%90%88%E8%A1%86%E5%9B%BD" TargetMode="External"/><Relationship Id="rId20" Type="http://schemas.openxmlformats.org/officeDocument/2006/relationships/hyperlink" Target="http://ja.wikipedia.org/wiki/%E5%A1%A9%E3%83%93" TargetMode="External"/><Relationship Id="rId1" Type="http://schemas.openxmlformats.org/officeDocument/2006/relationships/notesMaster" Target="../notesMasters/notesMaster1.xml"/><Relationship Id="rId6" Type="http://schemas.openxmlformats.org/officeDocument/2006/relationships/hyperlink" Target="http://ja.wikipedia.org/wiki/%E5%A4%A9%E7%84%B6%E7%B4%A0%E6%9D%90" TargetMode="External"/><Relationship Id="rId11" Type="http://schemas.openxmlformats.org/officeDocument/2006/relationships/hyperlink" Target="http://ja.wikipedia.org/wiki/1860%E5%B9%B4%E4%BB%A3" TargetMode="External"/><Relationship Id="rId5" Type="http://schemas.openxmlformats.org/officeDocument/2006/relationships/hyperlink" Target="http://ja.wikipedia.org/wiki/%E7%99%BB%E9%8C%B2%E5%95%86%E6%A8%99" TargetMode="External"/><Relationship Id="rId15" Type="http://schemas.openxmlformats.org/officeDocument/2006/relationships/hyperlink" Target="http://ja.wikipedia.org/w/index.php?title=%E5%AF%BA%E8%A5%BF%E7%A6%8F%E5%90%89&amp;action=edit&amp;redlink=1" TargetMode="External"/><Relationship Id="rId10" Type="http://schemas.openxmlformats.org/officeDocument/2006/relationships/hyperlink" Target="http://ja.wikipedia.org/wiki/%E3%82%B8%E3%83%A5%E3%83%BC%E3%83%88" TargetMode="External"/><Relationship Id="rId19" Type="http://schemas.openxmlformats.org/officeDocument/2006/relationships/hyperlink" Target="http://ja.wikipedia.org/wiki/%E4%BC%8A%E4%B8%B9%E5%B8%82" TargetMode="External"/><Relationship Id="rId4" Type="http://schemas.openxmlformats.org/officeDocument/2006/relationships/hyperlink" Target="http://ja.wikipedia.org/wiki/%E6%9D%B1%E3%83%AA" TargetMode="External"/><Relationship Id="rId9" Type="http://schemas.openxmlformats.org/officeDocument/2006/relationships/hyperlink" Target="http://ja.wikipedia.org/wiki/%E3%83%AD%E3%82%B8%E3%83%B3" TargetMode="External"/><Relationship Id="rId14" Type="http://schemas.openxmlformats.org/officeDocument/2006/relationships/hyperlink" Target="http://ja.wikipedia.org/wiki/%E5%8A%A0%E8%B3%80%E8%97%A9" TargetMode="External"/><Relationship Id="rId22" Type="http://schemas.openxmlformats.org/officeDocument/2006/relationships/hyperlink" Target="http://ja.wikipedia.org/wiki/%E3%83%AA%E3%83%8E%E3%83%AA%E3%82%A6%E3%83%A0#cite_note-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ja.wikipedia.org/wiki/%E3%83%95%E3%83%83%E5%8C%96%E9%8A%85(I)" TargetMode="External"/><Relationship Id="rId3" Type="http://schemas.openxmlformats.org/officeDocument/2006/relationships/hyperlink" Target="http://ja.wikipedia.org/wiki/%E3%83%95%E3%83%83%E7%B4%A0" TargetMode="External"/><Relationship Id="rId7" Type="http://schemas.openxmlformats.org/officeDocument/2006/relationships/hyperlink" Target="http://ja.wikipedia.org/wiki/%E3%83%95%E3%83%83%E5%8C%96%E9%8A%85(II)"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ja.wikipedia.org/w/index.php?title=%E3%83%81%E3%82%AA%E3%82%B7%E3%82%A2%E3%83%B3%E5%8C%96%E9%8A%85(I)&amp;action=edit&amp;redlink=1" TargetMode="External"/><Relationship Id="rId5" Type="http://schemas.openxmlformats.org/officeDocument/2006/relationships/hyperlink" Target="http://ja.wikipedia.org/wiki/%E3%82%B7%E3%82%A2%E3%83%B3%E5%8C%96%E9%8A%85(I)" TargetMode="External"/><Relationship Id="rId4" Type="http://schemas.openxmlformats.org/officeDocument/2006/relationships/hyperlink" Target="http://ja.wikipedia.org/wiki/%E3%83%8F%E3%83%AD%E3%82%B2%E3%83%B3"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トランス　</a:t>
            </a:r>
            <a:r>
              <a:rPr kumimoji="1" lang="en-US" altLang="ja-JP" dirty="0"/>
              <a:t>KC-1000</a:t>
            </a:r>
            <a:r>
              <a:rPr kumimoji="1" lang="ja-JP" altLang="en-US" dirty="0"/>
              <a:t>　（</a:t>
            </a:r>
            <a:r>
              <a:rPr kumimoji="1" lang="en-US" altLang="ja-JP" dirty="0"/>
              <a:t>KC-500:TrCBz=6:4)</a:t>
            </a:r>
          </a:p>
          <a:p>
            <a:endParaRPr kumimoji="1" lang="en-US" altLang="ja-JP" dirty="0"/>
          </a:p>
          <a:p>
            <a:r>
              <a:rPr kumimoji="1" lang="ja-JP" altLang="en-US" dirty="0"/>
              <a:t>絶縁油、熱媒体、潤滑油、可塑剤、塗料、感圧複写紙（ノーカボン紙）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291C1-7908-4D13-A0BB-1CB75501019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778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スライド イメージ プレースホルダ 1">
            <a:extLst>
              <a:ext uri="{FF2B5EF4-FFF2-40B4-BE49-F238E27FC236}">
                <a16:creationId xmlns:a16="http://schemas.microsoft.com/office/drawing/2014/main" id="{ED4CC2A8-EA54-4443-8011-C6D7834F267C}"/>
              </a:ext>
            </a:extLst>
          </p:cNvPr>
          <p:cNvSpPr>
            <a:spLocks noGrp="1" noRot="1" noChangeAspect="1" noTextEdit="1"/>
          </p:cNvSpPr>
          <p:nvPr>
            <p:ph type="sldImg"/>
          </p:nvPr>
        </p:nvSpPr>
        <p:spPr>
          <a:ln/>
        </p:spPr>
      </p:sp>
      <p:sp>
        <p:nvSpPr>
          <p:cNvPr id="297987" name="ノート プレースホルダ 2">
            <a:extLst>
              <a:ext uri="{FF2B5EF4-FFF2-40B4-BE49-F238E27FC236}">
                <a16:creationId xmlns:a16="http://schemas.microsoft.com/office/drawing/2014/main" id="{091FAA27-E9AA-472F-A134-A1C5746FF8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297988" name="スライド番号プレースホルダ 3">
            <a:extLst>
              <a:ext uri="{FF2B5EF4-FFF2-40B4-BE49-F238E27FC236}">
                <a16:creationId xmlns:a16="http://schemas.microsoft.com/office/drawing/2014/main" id="{48571BF1-FABC-4376-9A91-52E1927737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B9FD8-BE60-4D99-BC1E-1C89FDD8F03E}"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0767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スライド イメージ プレースホルダ 1">
            <a:extLst>
              <a:ext uri="{FF2B5EF4-FFF2-40B4-BE49-F238E27FC236}">
                <a16:creationId xmlns:a16="http://schemas.microsoft.com/office/drawing/2014/main" id="{8F3E2ED1-4713-4348-BDD3-5DBD2478AF19}"/>
              </a:ext>
            </a:extLst>
          </p:cNvPr>
          <p:cNvSpPr>
            <a:spLocks noGrp="1" noRot="1" noChangeAspect="1" noTextEdit="1"/>
          </p:cNvSpPr>
          <p:nvPr>
            <p:ph type="sldImg"/>
          </p:nvPr>
        </p:nvSpPr>
        <p:spPr>
          <a:ln/>
        </p:spPr>
      </p:sp>
      <p:sp>
        <p:nvSpPr>
          <p:cNvPr id="295939" name="ノート プレースホルダ 2">
            <a:extLst>
              <a:ext uri="{FF2B5EF4-FFF2-40B4-BE49-F238E27FC236}">
                <a16:creationId xmlns:a16="http://schemas.microsoft.com/office/drawing/2014/main" id="{EB9EC3D8-BE18-45A5-B62E-672750905F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295940" name="スライド番号プレースホルダ 3">
            <a:extLst>
              <a:ext uri="{FF2B5EF4-FFF2-40B4-BE49-F238E27FC236}">
                <a16:creationId xmlns:a16="http://schemas.microsoft.com/office/drawing/2014/main" id="{A59BB8DC-0458-4191-B8EC-E2D5817AB4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21C22A-5876-4C57-8288-C7219285A4E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5678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スライド イメージ プレースホルダ 1">
            <a:extLst>
              <a:ext uri="{FF2B5EF4-FFF2-40B4-BE49-F238E27FC236}">
                <a16:creationId xmlns:a16="http://schemas.microsoft.com/office/drawing/2014/main" id="{910FB471-AC25-4F19-B12C-225B41197938}"/>
              </a:ext>
            </a:extLst>
          </p:cNvPr>
          <p:cNvSpPr>
            <a:spLocks noGrp="1" noRot="1" noChangeAspect="1" noTextEdit="1"/>
          </p:cNvSpPr>
          <p:nvPr>
            <p:ph type="sldImg"/>
          </p:nvPr>
        </p:nvSpPr>
        <p:spPr>
          <a:ln/>
        </p:spPr>
      </p:sp>
      <p:sp>
        <p:nvSpPr>
          <p:cNvPr id="299011" name="ノート プレースホルダ 2">
            <a:extLst>
              <a:ext uri="{FF2B5EF4-FFF2-40B4-BE49-F238E27FC236}">
                <a16:creationId xmlns:a16="http://schemas.microsoft.com/office/drawing/2014/main" id="{848C2562-CAF5-42F1-9F25-829985723E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a typeface="ＭＳ Ｐ明朝" panose="02020600040205080304" pitchFamily="18" charset="-128"/>
            </a:endParaRPr>
          </a:p>
        </p:txBody>
      </p:sp>
      <p:sp>
        <p:nvSpPr>
          <p:cNvPr id="299012" name="スライド番号プレースホルダ 3">
            <a:extLst>
              <a:ext uri="{FF2B5EF4-FFF2-40B4-BE49-F238E27FC236}">
                <a16:creationId xmlns:a16="http://schemas.microsoft.com/office/drawing/2014/main" id="{D2EA255E-A590-42B0-8E05-E70D535ADF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28EB7-E8D7-4D47-8693-0E58251CBE8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9828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8D385666-569E-4AF0-8C5E-68059CE524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A1F98-4FB4-4CE1-93A3-8C0F541EE4C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9795" name="Rectangle 2">
            <a:extLst>
              <a:ext uri="{FF2B5EF4-FFF2-40B4-BE49-F238E27FC236}">
                <a16:creationId xmlns:a16="http://schemas.microsoft.com/office/drawing/2014/main" id="{84F4D43B-9FE6-446D-994D-08310D6155EB}"/>
              </a:ext>
            </a:extLst>
          </p:cNvPr>
          <p:cNvSpPr>
            <a:spLocks noGrp="1" noRot="1" noChangeAspect="1" noChangeArrowheads="1" noTextEdit="1"/>
          </p:cNvSpPr>
          <p:nvPr>
            <p:ph type="sldImg"/>
          </p:nvPr>
        </p:nvSpPr>
        <p:spPr>
          <a:solidFill>
            <a:srgbClr val="FFFFFF"/>
          </a:solidFill>
          <a:ln/>
        </p:spPr>
      </p:sp>
      <p:sp>
        <p:nvSpPr>
          <p:cNvPr id="289796" name="Rectangle 3">
            <a:extLst>
              <a:ext uri="{FF2B5EF4-FFF2-40B4-BE49-F238E27FC236}">
                <a16:creationId xmlns:a16="http://schemas.microsoft.com/office/drawing/2014/main" id="{0F0E8CB2-817E-4BDE-82D7-DF9379733D7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55465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スライド イメージ プレースホルダ 1">
            <a:extLst>
              <a:ext uri="{FF2B5EF4-FFF2-40B4-BE49-F238E27FC236}">
                <a16:creationId xmlns:a16="http://schemas.microsoft.com/office/drawing/2014/main" id="{C5CE94BD-31B2-4B88-86C5-7C3D8CC2CC08}"/>
              </a:ext>
            </a:extLst>
          </p:cNvPr>
          <p:cNvSpPr>
            <a:spLocks noGrp="1" noRot="1" noChangeAspect="1" noTextEdit="1"/>
          </p:cNvSpPr>
          <p:nvPr>
            <p:ph type="sldImg"/>
          </p:nvPr>
        </p:nvSpPr>
        <p:spPr>
          <a:ln/>
        </p:spPr>
      </p:sp>
      <p:sp>
        <p:nvSpPr>
          <p:cNvPr id="291843" name="ノート プレースホルダ 2">
            <a:extLst>
              <a:ext uri="{FF2B5EF4-FFF2-40B4-BE49-F238E27FC236}">
                <a16:creationId xmlns:a16="http://schemas.microsoft.com/office/drawing/2014/main" id="{BC2BA649-57C9-414E-8876-A1CA1D5A11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291844" name="スライド番号プレースホルダ 3">
            <a:extLst>
              <a:ext uri="{FF2B5EF4-FFF2-40B4-BE49-F238E27FC236}">
                <a16:creationId xmlns:a16="http://schemas.microsoft.com/office/drawing/2014/main" id="{0ED794BC-1850-4AC4-90BF-FC38F52A4B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754961-EC42-49D3-A099-D58F499BE9EC}"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6797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1B2ABEAF-46A5-4E92-9D09-18A964304A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BED95-9503-4358-9FF3-34EF748DFC7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3107" name="Rectangle 2">
            <a:extLst>
              <a:ext uri="{FF2B5EF4-FFF2-40B4-BE49-F238E27FC236}">
                <a16:creationId xmlns:a16="http://schemas.microsoft.com/office/drawing/2014/main" id="{29D2ECF7-8ABE-4121-AF06-10839551080A}"/>
              </a:ext>
            </a:extLst>
          </p:cNvPr>
          <p:cNvSpPr>
            <a:spLocks noGrp="1" noRot="1" noChangeAspect="1" noChangeArrowheads="1" noTextEdit="1"/>
          </p:cNvSpPr>
          <p:nvPr>
            <p:ph type="sldImg"/>
          </p:nvPr>
        </p:nvSpPr>
        <p:spPr>
          <a:solidFill>
            <a:srgbClr val="FFFFFF"/>
          </a:solidFill>
          <a:ln/>
        </p:spPr>
      </p:sp>
      <p:sp>
        <p:nvSpPr>
          <p:cNvPr id="303108" name="Rectangle 3">
            <a:extLst>
              <a:ext uri="{FF2B5EF4-FFF2-40B4-BE49-F238E27FC236}">
                <a16:creationId xmlns:a16="http://schemas.microsoft.com/office/drawing/2014/main" id="{3226E170-C2C8-405F-9759-AF65F5D630A4}"/>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96319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CB702C54-EF0B-495A-9FAF-18A38DCE8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C791EE-E8B2-4D83-9504-4BCF7EFBEEB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6963" name="Rectangle 2">
            <a:extLst>
              <a:ext uri="{FF2B5EF4-FFF2-40B4-BE49-F238E27FC236}">
                <a16:creationId xmlns:a16="http://schemas.microsoft.com/office/drawing/2014/main" id="{2B9D4CF4-9D80-4B79-88DA-B9FD464E5A9D}"/>
              </a:ext>
            </a:extLst>
          </p:cNvPr>
          <p:cNvSpPr>
            <a:spLocks noGrp="1" noRot="1" noChangeAspect="1" noChangeArrowheads="1" noTextEdit="1"/>
          </p:cNvSpPr>
          <p:nvPr>
            <p:ph type="sldImg"/>
          </p:nvPr>
        </p:nvSpPr>
        <p:spPr>
          <a:solidFill>
            <a:srgbClr val="FFFFFF"/>
          </a:solidFill>
          <a:ln/>
        </p:spPr>
      </p:sp>
      <p:sp>
        <p:nvSpPr>
          <p:cNvPr id="296964" name="Rectangle 3">
            <a:extLst>
              <a:ext uri="{FF2B5EF4-FFF2-40B4-BE49-F238E27FC236}">
                <a16:creationId xmlns:a16="http://schemas.microsoft.com/office/drawing/2014/main" id="{7C66C980-BA1A-4211-B2C0-733A4F1DF6B5}"/>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534577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Ortho</a:t>
            </a:r>
            <a:r>
              <a:rPr kumimoji="1" lang="ja-JP" altLang="en-US" dirty="0"/>
              <a:t>位が全部塩素置換された</a:t>
            </a:r>
            <a:r>
              <a:rPr kumimoji="1" lang="en-US" altLang="ja-JP" dirty="0"/>
              <a:t>8</a:t>
            </a:r>
            <a:r>
              <a:rPr kumimoji="1" lang="ja-JP" altLang="en-US" dirty="0"/>
              <a:t>塩素の異性体は、濃縮されやすい。</a:t>
            </a:r>
            <a:endParaRPr kumimoji="1" lang="en-US" altLang="ja-JP" dirty="0"/>
          </a:p>
          <a:p>
            <a:endParaRPr kumimoji="1" lang="en-US" altLang="ja-JP" dirty="0"/>
          </a:p>
          <a:p>
            <a:endParaRPr kumimoji="1" lang="en-US" altLang="ja-JP" dirty="0"/>
          </a:p>
          <a:p>
            <a:r>
              <a:rPr kumimoji="1" lang="en-US" altLang="ja-JP" dirty="0"/>
              <a:t>202 (2356-2356) </a:t>
            </a:r>
            <a:r>
              <a:rPr kumimoji="1" lang="ja-JP" altLang="en-US" dirty="0"/>
              <a:t>濃縮</a:t>
            </a:r>
            <a:r>
              <a:rPr kumimoji="1" lang="en-US" altLang="ja-JP" dirty="0"/>
              <a:t> A</a:t>
            </a:r>
          </a:p>
          <a:p>
            <a:r>
              <a:rPr kumimoji="1" lang="en-US" altLang="ja-JP" dirty="0"/>
              <a:t>201 (2346-2356) </a:t>
            </a:r>
            <a:r>
              <a:rPr kumimoji="1" lang="ja-JP" altLang="en-US" dirty="0"/>
              <a:t>濃縮 </a:t>
            </a:r>
            <a:r>
              <a:rPr kumimoji="1" lang="en-US" altLang="ja-JP" dirty="0"/>
              <a:t>A</a:t>
            </a:r>
          </a:p>
          <a:p>
            <a:endParaRPr kumimoji="1" lang="en-US" altLang="ja-JP" dirty="0"/>
          </a:p>
          <a:p>
            <a:r>
              <a:rPr kumimoji="1" lang="en-US" altLang="ja-JP" dirty="0"/>
              <a:t>197 (2346-2346) </a:t>
            </a:r>
            <a:r>
              <a:rPr kumimoji="1" lang="ja-JP" altLang="en-US" dirty="0"/>
              <a:t>濃縮 </a:t>
            </a:r>
            <a:r>
              <a:rPr kumimoji="1" lang="en-US" altLang="ja-JP" dirty="0"/>
              <a:t>B</a:t>
            </a:r>
          </a:p>
          <a:p>
            <a:r>
              <a:rPr kumimoji="1" lang="en-US" altLang="ja-JP" dirty="0"/>
              <a:t>200 (23456-236) </a:t>
            </a:r>
            <a:r>
              <a:rPr kumimoji="1" lang="ja-JP" altLang="en-US" dirty="0"/>
              <a:t>濃縮 </a:t>
            </a:r>
            <a:r>
              <a:rPr kumimoji="1" lang="en-US" altLang="ja-JP" dirty="0"/>
              <a:t>C</a:t>
            </a:r>
          </a:p>
          <a:p>
            <a:endParaRPr kumimoji="1" lang="en-US" altLang="ja-JP" dirty="0"/>
          </a:p>
          <a:p>
            <a:r>
              <a:rPr kumimoji="1" lang="en-US" altLang="ja-JP" dirty="0"/>
              <a:t>198</a:t>
            </a:r>
            <a:r>
              <a:rPr kumimoji="1" lang="ja-JP" altLang="en-US" baseline="0" dirty="0"/>
              <a:t> </a:t>
            </a:r>
            <a:r>
              <a:rPr kumimoji="1" lang="en-US" altLang="ja-JP" baseline="0" dirty="0"/>
              <a:t>(23456-235) 0</a:t>
            </a:r>
            <a:endParaRPr kumimoji="1" lang="en-US" altLang="ja-JP" dirty="0"/>
          </a:p>
          <a:p>
            <a:r>
              <a:rPr kumimoji="1" lang="en-US" altLang="ja-JP" dirty="0"/>
              <a:t>199 (2356-2345) 0</a:t>
            </a:r>
          </a:p>
          <a:p>
            <a:r>
              <a:rPr kumimoji="1" lang="en-US" altLang="ja-JP" dirty="0"/>
              <a:t>196 (2345-2346) 0</a:t>
            </a:r>
          </a:p>
          <a:p>
            <a:r>
              <a:rPr kumimoji="1" lang="en-US" altLang="ja-JP" dirty="0"/>
              <a:t>203 (23456-245) 0</a:t>
            </a:r>
          </a:p>
          <a:p>
            <a:r>
              <a:rPr kumimoji="1" lang="en-US" altLang="ja-JP" dirty="0"/>
              <a:t>195 (23456-234) 0</a:t>
            </a:r>
          </a:p>
          <a:p>
            <a:r>
              <a:rPr kumimoji="1" lang="en-US" altLang="ja-JP" dirty="0"/>
              <a:t>194 (2345-2345) 0</a:t>
            </a:r>
          </a:p>
          <a:p>
            <a:r>
              <a:rPr kumimoji="1" lang="en-US" altLang="ja-JP" dirty="0"/>
              <a:t>205 (23456-345) 0</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942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01D78F41-3980-45F7-ADCD-194F1F547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843A1-99D3-4E32-8441-BAB177F4DA8A}"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5155" name="Rectangle 2">
            <a:extLst>
              <a:ext uri="{FF2B5EF4-FFF2-40B4-BE49-F238E27FC236}">
                <a16:creationId xmlns:a16="http://schemas.microsoft.com/office/drawing/2014/main" id="{465C7308-5FF8-426B-A2CB-5D07E5DE0231}"/>
              </a:ext>
            </a:extLst>
          </p:cNvPr>
          <p:cNvSpPr>
            <a:spLocks noGrp="1" noRot="1" noChangeAspect="1" noChangeArrowheads="1" noTextEdit="1"/>
          </p:cNvSpPr>
          <p:nvPr>
            <p:ph type="sldImg"/>
          </p:nvPr>
        </p:nvSpPr>
        <p:spPr>
          <a:solidFill>
            <a:srgbClr val="FFFFFF"/>
          </a:solidFill>
          <a:ln/>
        </p:spPr>
      </p:sp>
      <p:sp>
        <p:nvSpPr>
          <p:cNvPr id="305156" name="Rectangle 3">
            <a:extLst>
              <a:ext uri="{FF2B5EF4-FFF2-40B4-BE49-F238E27FC236}">
                <a16:creationId xmlns:a16="http://schemas.microsoft.com/office/drawing/2014/main" id="{AE3ADF43-BC8E-4E4F-9D5B-3D25923278C1}"/>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771467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スライド イメージ プレースホルダ 1">
            <a:extLst>
              <a:ext uri="{FF2B5EF4-FFF2-40B4-BE49-F238E27FC236}">
                <a16:creationId xmlns:a16="http://schemas.microsoft.com/office/drawing/2014/main" id="{336F7298-8BC4-46A4-BDAF-BEE5F9CD27D3}"/>
              </a:ext>
            </a:extLst>
          </p:cNvPr>
          <p:cNvSpPr>
            <a:spLocks noGrp="1" noRot="1" noChangeAspect="1" noTextEdit="1"/>
          </p:cNvSpPr>
          <p:nvPr>
            <p:ph type="sldImg"/>
          </p:nvPr>
        </p:nvSpPr>
        <p:spPr>
          <a:ln/>
        </p:spPr>
      </p:sp>
      <p:sp>
        <p:nvSpPr>
          <p:cNvPr id="306179" name="ノート プレースホルダ 2">
            <a:extLst>
              <a:ext uri="{FF2B5EF4-FFF2-40B4-BE49-F238E27FC236}">
                <a16:creationId xmlns:a16="http://schemas.microsoft.com/office/drawing/2014/main" id="{14A13E7D-2F77-410B-BD7C-52CA6E51B7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a typeface="ＭＳ Ｐ明朝" panose="02020600040205080304" pitchFamily="18" charset="-128"/>
            </a:endParaRPr>
          </a:p>
        </p:txBody>
      </p:sp>
      <p:sp>
        <p:nvSpPr>
          <p:cNvPr id="306180" name="スライド番号プレースホルダ 3">
            <a:extLst>
              <a:ext uri="{FF2B5EF4-FFF2-40B4-BE49-F238E27FC236}">
                <a16:creationId xmlns:a16="http://schemas.microsoft.com/office/drawing/2014/main" id="{7528709B-2430-4F7F-A1D7-B64E7EA1A4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0E319E-FEA9-4482-8BDD-CA0CF83E6727}"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5267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E7BD2F0E-202F-4974-9EB8-2B90ACCC6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49B6C-A5EE-4458-BD2A-9ABDF9633CD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4675" name="Rectangle 2">
            <a:extLst>
              <a:ext uri="{FF2B5EF4-FFF2-40B4-BE49-F238E27FC236}">
                <a16:creationId xmlns:a16="http://schemas.microsoft.com/office/drawing/2014/main" id="{979C6918-1033-48E4-8D85-FBDE6C7BC4D5}"/>
              </a:ext>
            </a:extLst>
          </p:cNvPr>
          <p:cNvSpPr>
            <a:spLocks noGrp="1" noRot="1" noChangeAspect="1" noChangeArrowheads="1" noTextEdit="1"/>
          </p:cNvSpPr>
          <p:nvPr>
            <p:ph type="sldImg"/>
          </p:nvPr>
        </p:nvSpPr>
        <p:spPr>
          <a:solidFill>
            <a:srgbClr val="FFFFFF"/>
          </a:solidFill>
          <a:ln/>
        </p:spPr>
      </p:sp>
      <p:sp>
        <p:nvSpPr>
          <p:cNvPr id="284676" name="Rectangle 3">
            <a:extLst>
              <a:ext uri="{FF2B5EF4-FFF2-40B4-BE49-F238E27FC236}">
                <a16:creationId xmlns:a16="http://schemas.microsoft.com/office/drawing/2014/main" id="{2CEA5F4B-9932-4BF1-9C63-BA878E0732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62296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08BFCC83-3AF4-4640-87C1-50F3CDDA6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064EA0-E78B-42CA-A927-A29E2D9D933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7203" name="Rectangle 2">
            <a:extLst>
              <a:ext uri="{FF2B5EF4-FFF2-40B4-BE49-F238E27FC236}">
                <a16:creationId xmlns:a16="http://schemas.microsoft.com/office/drawing/2014/main" id="{AAF0D394-36F2-44F8-BEC0-D13F9BF4ADD4}"/>
              </a:ext>
            </a:extLst>
          </p:cNvPr>
          <p:cNvSpPr>
            <a:spLocks noGrp="1" noRot="1" noChangeAspect="1" noChangeArrowheads="1" noTextEdit="1"/>
          </p:cNvSpPr>
          <p:nvPr>
            <p:ph type="sldImg"/>
          </p:nvPr>
        </p:nvSpPr>
        <p:spPr>
          <a:solidFill>
            <a:srgbClr val="FFFFFF"/>
          </a:solidFill>
          <a:ln/>
        </p:spPr>
      </p:sp>
      <p:sp>
        <p:nvSpPr>
          <p:cNvPr id="307204" name="Rectangle 3">
            <a:extLst>
              <a:ext uri="{FF2B5EF4-FFF2-40B4-BE49-F238E27FC236}">
                <a16:creationId xmlns:a16="http://schemas.microsoft.com/office/drawing/2014/main" id="{9812411A-E159-4480-ACFB-AA48ABF92AA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274642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スライド イメージ プレースホルダ 1">
            <a:extLst>
              <a:ext uri="{FF2B5EF4-FFF2-40B4-BE49-F238E27FC236}">
                <a16:creationId xmlns:a16="http://schemas.microsoft.com/office/drawing/2014/main" id="{EB709D09-E1E3-43CE-9DCD-0E51142A6861}"/>
              </a:ext>
            </a:extLst>
          </p:cNvPr>
          <p:cNvSpPr>
            <a:spLocks noGrp="1" noRot="1" noChangeAspect="1" noTextEdit="1"/>
          </p:cNvSpPr>
          <p:nvPr>
            <p:ph type="sldImg"/>
          </p:nvPr>
        </p:nvSpPr>
        <p:spPr>
          <a:ln/>
        </p:spPr>
      </p:sp>
      <p:sp>
        <p:nvSpPr>
          <p:cNvPr id="308227" name="ノート プレースホルダ 2">
            <a:extLst>
              <a:ext uri="{FF2B5EF4-FFF2-40B4-BE49-F238E27FC236}">
                <a16:creationId xmlns:a16="http://schemas.microsoft.com/office/drawing/2014/main" id="{B0FD3447-462B-4913-9ACB-5B99157DAD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Arial" panose="020B0604020202020204" pitchFamily="34" charset="0"/>
                <a:ea typeface="ＭＳ Ｐ明朝" panose="02020600040205080304" pitchFamily="18" charset="-128"/>
              </a:rPr>
              <a:t>東リの製品　床カーペット、壁紙、リノリウム</a:t>
            </a:r>
            <a:endParaRPr lang="en-US" altLang="ja-JP">
              <a:latin typeface="Arial" panose="020B0604020202020204" pitchFamily="34" charset="0"/>
              <a:ea typeface="ＭＳ Ｐ明朝" panose="02020600040205080304" pitchFamily="18" charset="-128"/>
            </a:endParaRPr>
          </a:p>
          <a:p>
            <a:r>
              <a:rPr lang="ja-JP" altLang="en-US" b="1">
                <a:latin typeface="Arial" panose="020B0604020202020204" pitchFamily="34" charset="0"/>
                <a:ea typeface="ＭＳ Ｐ明朝" panose="02020600040205080304" pitchFamily="18" charset="-128"/>
              </a:rPr>
              <a:t>リノリウム</a:t>
            </a:r>
            <a:r>
              <a:rPr lang="ja-JP" altLang="en-US">
                <a:latin typeface="Arial" panose="020B0604020202020204" pitchFamily="34" charset="0"/>
                <a:ea typeface="ＭＳ Ｐ明朝" panose="02020600040205080304" pitchFamily="18" charset="-128"/>
              </a:rPr>
              <a:t> </a:t>
            </a:r>
            <a:r>
              <a:rPr lang="en-US" altLang="ja-JP">
                <a:latin typeface="Arial" panose="020B0604020202020204" pitchFamily="34" charset="0"/>
                <a:ea typeface="ＭＳ Ｐ明朝" panose="02020600040205080304" pitchFamily="18" charset="-128"/>
              </a:rPr>
              <a:t>(</a:t>
            </a:r>
            <a:r>
              <a:rPr lang="en-US" altLang="ja-JP" b="1">
                <a:latin typeface="Arial" panose="020B0604020202020204" pitchFamily="34" charset="0"/>
                <a:ea typeface="ＭＳ Ｐ明朝" panose="02020600040205080304" pitchFamily="18" charset="-128"/>
              </a:rPr>
              <a:t>linoleum</a:t>
            </a:r>
            <a:r>
              <a:rPr lang="en-US" altLang="ja-JP">
                <a:latin typeface="Arial" panose="020B0604020202020204" pitchFamily="34" charset="0"/>
                <a:ea typeface="ＭＳ Ｐ明朝" panose="02020600040205080304" pitchFamily="18" charset="-128"/>
              </a:rPr>
              <a:t>) </a:t>
            </a:r>
            <a:r>
              <a:rPr lang="ja-JP" altLang="en-US">
                <a:latin typeface="Arial" panose="020B0604020202020204" pitchFamily="34" charset="0"/>
                <a:ea typeface="ＭＳ Ｐ明朝" panose="02020600040205080304" pitchFamily="18" charset="-128"/>
              </a:rPr>
              <a:t>は、</a:t>
            </a:r>
            <a:r>
              <a:rPr lang="ja-JP" altLang="en-US">
                <a:latin typeface="Arial" panose="020B0604020202020204" pitchFamily="34" charset="0"/>
                <a:ea typeface="ＭＳ Ｐ明朝" panose="02020600040205080304" pitchFamily="18" charset="-128"/>
                <a:hlinkClick r:id="rId3" tooltip="建材"/>
              </a:rPr>
              <a:t>建材</a:t>
            </a:r>
            <a:r>
              <a:rPr lang="ja-JP" altLang="en-US">
                <a:latin typeface="Arial" panose="020B0604020202020204" pitchFamily="34" charset="0"/>
                <a:ea typeface="ＭＳ Ｐ明朝" panose="02020600040205080304" pitchFamily="18" charset="-128"/>
              </a:rPr>
              <a:t>の一種。床材などに使われる。塩ビなどに比べ製造時間が非常に長い。施工後少しの間、原料の油分が 臭気を残すが、次第に消滅する。公共の建物に多く使用されるが、住宅ではトイレ・水周りが一般的。リノリュームは</a:t>
            </a:r>
            <a:r>
              <a:rPr lang="ja-JP" altLang="en-US">
                <a:latin typeface="Arial" panose="020B0604020202020204" pitchFamily="34" charset="0"/>
                <a:ea typeface="ＭＳ Ｐ明朝" panose="02020600040205080304" pitchFamily="18" charset="-128"/>
                <a:hlinkClick r:id="rId4" tooltip="東リ"/>
              </a:rPr>
              <a:t>東リ</a:t>
            </a:r>
            <a:r>
              <a:rPr lang="ja-JP" altLang="en-US">
                <a:latin typeface="Arial" panose="020B0604020202020204" pitchFamily="34" charset="0"/>
                <a:ea typeface="ＭＳ Ｐ明朝" panose="02020600040205080304" pitchFamily="18" charset="-128"/>
              </a:rPr>
              <a:t>の 商品名で、リノリウムは製品名（一般名称となった</a:t>
            </a:r>
            <a:r>
              <a:rPr lang="ja-JP" altLang="en-US">
                <a:latin typeface="Arial" panose="020B0604020202020204" pitchFamily="34" charset="0"/>
                <a:ea typeface="ＭＳ Ｐ明朝" panose="02020600040205080304" pitchFamily="18" charset="-128"/>
                <a:hlinkClick r:id="rId5" tooltip="登録商標"/>
              </a:rPr>
              <a:t>登録商標</a:t>
            </a:r>
            <a:r>
              <a:rPr lang="ja-JP" altLang="en-US">
                <a:latin typeface="Arial" panose="020B0604020202020204" pitchFamily="34" charset="0"/>
                <a:ea typeface="ＭＳ Ｐ明朝" panose="02020600040205080304" pitchFamily="18" charset="-128"/>
              </a:rPr>
              <a:t>）である。</a:t>
            </a:r>
          </a:p>
          <a:p>
            <a:r>
              <a:rPr lang="ja-JP" altLang="en-US">
                <a:latin typeface="Arial" panose="020B0604020202020204" pitchFamily="34" charset="0"/>
                <a:ea typeface="ＭＳ Ｐ明朝" panose="02020600040205080304" pitchFamily="18" charset="-128"/>
                <a:hlinkClick r:id="rId6" tooltip="天然素材"/>
              </a:rPr>
              <a:t>天然素材</a:t>
            </a:r>
            <a:r>
              <a:rPr lang="ja-JP" altLang="en-US">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hlinkClick r:id="rId7" tooltip="アマ (植物)"/>
              </a:rPr>
              <a:t>亜麻仁油</a:t>
            </a:r>
            <a:r>
              <a:rPr lang="ja-JP" altLang="en-US">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hlinkClick r:id="rId8" tooltip="石灰岩"/>
              </a:rPr>
              <a:t>石灰岩</a:t>
            </a:r>
            <a:r>
              <a:rPr lang="ja-JP" altLang="en-US">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hlinkClick r:id="rId9" tooltip="ロジン"/>
              </a:rPr>
              <a:t>ロジン</a:t>
            </a:r>
            <a:r>
              <a:rPr lang="ja-JP" altLang="en-US">
                <a:latin typeface="Arial" panose="020B0604020202020204" pitchFamily="34" charset="0"/>
                <a:ea typeface="ＭＳ Ｐ明朝" panose="02020600040205080304" pitchFamily="18" charset="-128"/>
              </a:rPr>
              <a:t>、木粉、コルク粉、</a:t>
            </a:r>
            <a:r>
              <a:rPr lang="ja-JP" altLang="en-US">
                <a:latin typeface="Arial" panose="020B0604020202020204" pitchFamily="34" charset="0"/>
                <a:ea typeface="ＭＳ Ｐ明朝" panose="02020600040205080304" pitchFamily="18" charset="-128"/>
                <a:hlinkClick r:id="rId10" tooltip="ジュート"/>
              </a:rPr>
              <a:t>ジュート</a:t>
            </a:r>
            <a:r>
              <a:rPr lang="ja-JP" altLang="en-US">
                <a:latin typeface="Arial" panose="020B0604020202020204" pitchFamily="34" charset="0"/>
                <a:ea typeface="ＭＳ Ｐ明朝" panose="02020600040205080304" pitchFamily="18" charset="-128"/>
              </a:rPr>
              <a:t>、天然色素など）から製造される。</a:t>
            </a:r>
            <a:r>
              <a:rPr lang="en-US" altLang="ja-JP">
                <a:latin typeface="Arial" panose="020B0604020202020204" pitchFamily="34" charset="0"/>
                <a:ea typeface="ＭＳ Ｐ明朝" panose="02020600040205080304" pitchFamily="18" charset="-128"/>
                <a:hlinkClick r:id="rId11" tooltip="1860年代"/>
              </a:rPr>
              <a:t>1860</a:t>
            </a:r>
            <a:r>
              <a:rPr lang="ja-JP" altLang="en-US">
                <a:latin typeface="Arial" panose="020B0604020202020204" pitchFamily="34" charset="0"/>
                <a:ea typeface="ＭＳ Ｐ明朝" panose="02020600040205080304" pitchFamily="18" charset="-128"/>
                <a:hlinkClick r:id="rId11" tooltip="1860年代"/>
              </a:rPr>
              <a:t>年代</a:t>
            </a:r>
            <a:r>
              <a:rPr lang="ja-JP" altLang="en-US">
                <a:latin typeface="Arial" panose="020B0604020202020204" pitchFamily="34" charset="0"/>
                <a:ea typeface="ＭＳ Ｐ明朝" panose="02020600040205080304" pitchFamily="18" charset="-128"/>
              </a:rPr>
              <a:t>に、</a:t>
            </a:r>
            <a:r>
              <a:rPr lang="ja-JP" altLang="en-US">
                <a:latin typeface="Arial" panose="020B0604020202020204" pitchFamily="34" charset="0"/>
                <a:ea typeface="ＭＳ Ｐ明朝" panose="02020600040205080304" pitchFamily="18" charset="-128"/>
                <a:hlinkClick r:id="rId12" tooltip="イギリス人"/>
              </a:rPr>
              <a:t>イギリス人</a:t>
            </a:r>
            <a:r>
              <a:rPr lang="ja-JP" altLang="en-US">
                <a:latin typeface="Arial" panose="020B0604020202020204" pitchFamily="34" charset="0"/>
                <a:ea typeface="ＭＳ Ｐ明朝" panose="02020600040205080304" pitchFamily="18" charset="-128"/>
              </a:rPr>
              <a:t>のウォールトン</a:t>
            </a:r>
            <a:r>
              <a:rPr lang="en-US" altLang="ja-JP">
                <a:latin typeface="Arial" panose="020B0604020202020204" pitchFamily="34" charset="0"/>
                <a:ea typeface="ＭＳ Ｐ明朝" panose="02020600040205080304" pitchFamily="18" charset="-128"/>
              </a:rPr>
              <a:t>(</a:t>
            </a:r>
            <a:r>
              <a:rPr lang="en-US" altLang="ja-JP">
                <a:latin typeface="Arial" panose="020B0604020202020204" pitchFamily="34" charset="0"/>
                <a:ea typeface="ＭＳ Ｐ明朝" panose="02020600040205080304" pitchFamily="18" charset="-128"/>
                <a:hlinkClick r:id="rId13" tooltip="w:Frederick Walton"/>
              </a:rPr>
              <a:t>Frederick Walton</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によって発明され</a:t>
            </a:r>
            <a:r>
              <a:rPr lang="en-US" altLang="ja-JP">
                <a:latin typeface="Arial" panose="020B0604020202020204" pitchFamily="34" charset="0"/>
                <a:ea typeface="ＭＳ Ｐ明朝" panose="02020600040205080304" pitchFamily="18" charset="-128"/>
              </a:rPr>
              <a:t>100</a:t>
            </a:r>
            <a:r>
              <a:rPr lang="ja-JP" altLang="en-US">
                <a:latin typeface="Arial" panose="020B0604020202020204" pitchFamily="34" charset="0"/>
                <a:ea typeface="ＭＳ Ｐ明朝" panose="02020600040205080304" pitchFamily="18" charset="-128"/>
              </a:rPr>
              <a:t>年以上の歴史をもつ。</a:t>
            </a:r>
          </a:p>
          <a:p>
            <a:r>
              <a:rPr lang="ja-JP" altLang="en-US">
                <a:latin typeface="Arial" panose="020B0604020202020204" pitchFamily="34" charset="0"/>
                <a:ea typeface="ＭＳ Ｐ明朝" panose="02020600040205080304" pitchFamily="18" charset="-128"/>
              </a:rPr>
              <a:t>日本に持ち込んだのは旧</a:t>
            </a:r>
            <a:r>
              <a:rPr lang="ja-JP" altLang="en-US">
                <a:latin typeface="Arial" panose="020B0604020202020204" pitchFamily="34" charset="0"/>
                <a:ea typeface="ＭＳ Ｐ明朝" panose="02020600040205080304" pitchFamily="18" charset="-128"/>
                <a:hlinkClick r:id="rId14" tooltip="加賀藩"/>
              </a:rPr>
              <a:t>加賀藩</a:t>
            </a:r>
            <a:r>
              <a:rPr lang="ja-JP" altLang="en-US">
                <a:latin typeface="Arial" panose="020B0604020202020204" pitchFamily="34" charset="0"/>
                <a:ea typeface="ＭＳ Ｐ明朝" panose="02020600040205080304" pitchFamily="18" charset="-128"/>
              </a:rPr>
              <a:t>士の出身の</a:t>
            </a:r>
            <a:r>
              <a:rPr lang="ja-JP" altLang="en-US">
                <a:latin typeface="Arial" panose="020B0604020202020204" pitchFamily="34" charset="0"/>
                <a:ea typeface="ＭＳ Ｐ明朝" panose="02020600040205080304" pitchFamily="18" charset="-128"/>
                <a:hlinkClick r:id="rId15" tooltip="寺西福吉 (未作成ページ)"/>
              </a:rPr>
              <a:t>寺西福吉</a:t>
            </a:r>
            <a:r>
              <a:rPr lang="ja-JP" altLang="en-US">
                <a:latin typeface="Arial" panose="020B0604020202020204" pitchFamily="34" charset="0"/>
                <a:ea typeface="ＭＳ Ｐ明朝" panose="02020600040205080304" pitchFamily="18" charset="-128"/>
              </a:rPr>
              <a:t>（てらにしとみきち）で、</a:t>
            </a:r>
            <a:r>
              <a:rPr lang="ja-JP" altLang="en-US">
                <a:latin typeface="Arial" panose="020B0604020202020204" pitchFamily="34" charset="0"/>
                <a:ea typeface="ＭＳ Ｐ明朝" panose="02020600040205080304" pitchFamily="18" charset="-128"/>
                <a:hlinkClick r:id="rId16" tooltip="アメリカ合衆国"/>
              </a:rPr>
              <a:t>アメリカ合衆国</a:t>
            </a:r>
            <a:r>
              <a:rPr lang="ja-JP" altLang="en-US">
                <a:latin typeface="Arial" panose="020B0604020202020204" pitchFamily="34" charset="0"/>
                <a:ea typeface="ＭＳ Ｐ明朝" panose="02020600040205080304" pitchFamily="18" charset="-128"/>
              </a:rPr>
              <a:t>から持ち込んだ。寺西は、</a:t>
            </a:r>
            <a:r>
              <a:rPr lang="en-US" altLang="ja-JP">
                <a:latin typeface="Arial" panose="020B0604020202020204" pitchFamily="34" charset="0"/>
                <a:ea typeface="ＭＳ Ｐ明朝" panose="02020600040205080304" pitchFamily="18" charset="-128"/>
                <a:hlinkClick r:id="rId17" tooltip="1919年"/>
              </a:rPr>
              <a:t>1919</a:t>
            </a:r>
            <a:r>
              <a:rPr lang="ja-JP" altLang="en-US">
                <a:latin typeface="Arial" panose="020B0604020202020204" pitchFamily="34" charset="0"/>
                <a:ea typeface="ＭＳ Ｐ明朝" panose="02020600040205080304" pitchFamily="18" charset="-128"/>
                <a:hlinkClick r:id="rId17" tooltip="1919年"/>
              </a:rPr>
              <a:t>年</a:t>
            </a:r>
            <a:r>
              <a:rPr lang="ja-JP" altLang="en-US">
                <a:latin typeface="Arial" panose="020B0604020202020204" pitchFamily="34" charset="0"/>
                <a:ea typeface="ＭＳ Ｐ明朝" panose="02020600040205080304" pitchFamily="18" charset="-128"/>
              </a:rPr>
              <a:t>、 「東洋リノリューム（東リ）」を</a:t>
            </a:r>
            <a:r>
              <a:rPr lang="ja-JP" altLang="en-US">
                <a:latin typeface="Arial" panose="020B0604020202020204" pitchFamily="34" charset="0"/>
                <a:ea typeface="ＭＳ Ｐ明朝" panose="02020600040205080304" pitchFamily="18" charset="-128"/>
                <a:hlinkClick r:id="rId18" tooltip="兵庫県"/>
              </a:rPr>
              <a:t>兵庫県</a:t>
            </a:r>
            <a:r>
              <a:rPr lang="ja-JP" altLang="en-US">
                <a:latin typeface="Arial" panose="020B0604020202020204" pitchFamily="34" charset="0"/>
                <a:ea typeface="ＭＳ Ｐ明朝" panose="02020600040205080304" pitchFamily="18" charset="-128"/>
              </a:rPr>
              <a:t>川辺郡伊丹村（今の</a:t>
            </a:r>
            <a:r>
              <a:rPr lang="ja-JP" altLang="en-US">
                <a:latin typeface="Arial" panose="020B0604020202020204" pitchFamily="34" charset="0"/>
                <a:ea typeface="ＭＳ Ｐ明朝" panose="02020600040205080304" pitchFamily="18" charset="-128"/>
                <a:hlinkClick r:id="rId19" tooltip="伊丹市"/>
              </a:rPr>
              <a:t>伊丹市</a:t>
            </a:r>
            <a:r>
              <a:rPr lang="ja-JP" altLang="en-US">
                <a:latin typeface="Arial" panose="020B0604020202020204" pitchFamily="34" charset="0"/>
                <a:ea typeface="ＭＳ Ｐ明朝" panose="02020600040205080304" pitchFamily="18" charset="-128"/>
              </a:rPr>
              <a:t>）で創業した。艦船の甲板などに利用され、日本の軍需産業を支えた。</a:t>
            </a:r>
          </a:p>
          <a:p>
            <a:r>
              <a:rPr lang="ja-JP" altLang="en-US">
                <a:latin typeface="Arial" panose="020B0604020202020204" pitchFamily="34" charset="0"/>
                <a:ea typeface="ＭＳ Ｐ明朝" panose="02020600040205080304" pitchFamily="18" charset="-128"/>
              </a:rPr>
              <a:t>世界中で大量に生産されたが、日本では、高度成長期時代に製造期間が短い</a:t>
            </a:r>
            <a:r>
              <a:rPr lang="ja-JP" altLang="en-US">
                <a:latin typeface="Arial" panose="020B0604020202020204" pitchFamily="34" charset="0"/>
                <a:ea typeface="ＭＳ Ｐ明朝" panose="02020600040205080304" pitchFamily="18" charset="-128"/>
                <a:hlinkClick r:id="rId20" tooltip="塩ビ"/>
              </a:rPr>
              <a:t>塩ビ</a:t>
            </a:r>
            <a:r>
              <a:rPr lang="ja-JP" altLang="en-US">
                <a:latin typeface="Arial" panose="020B0604020202020204" pitchFamily="34" charset="0"/>
                <a:ea typeface="ＭＳ Ｐ明朝" panose="02020600040205080304" pitchFamily="18" charset="-128"/>
              </a:rPr>
              <a:t>など他の建材に代えられた。しかし、亜麻仁油由来の抗菌性や、環境汚染・</a:t>
            </a:r>
            <a:r>
              <a:rPr lang="ja-JP" altLang="en-US">
                <a:latin typeface="Arial" panose="020B0604020202020204" pitchFamily="34" charset="0"/>
                <a:ea typeface="ＭＳ Ｐ明朝" panose="02020600040205080304" pitchFamily="18" charset="-128"/>
                <a:hlinkClick r:id="rId21" tooltip="シックハウス症候群"/>
              </a:rPr>
              <a:t>シックハウス症候群</a:t>
            </a:r>
            <a:r>
              <a:rPr lang="ja-JP" altLang="en-US">
                <a:latin typeface="Arial" panose="020B0604020202020204" pitchFamily="34" charset="0"/>
                <a:ea typeface="ＭＳ Ｐ明朝" panose="02020600040205080304" pitchFamily="18" charset="-128"/>
              </a:rPr>
              <a:t>対策などで再度注目され</a:t>
            </a:r>
            <a:r>
              <a:rPr lang="en-US" altLang="ja-JP" baseline="30000">
                <a:latin typeface="Arial" panose="020B0604020202020204" pitchFamily="34" charset="0"/>
                <a:ea typeface="ＭＳ Ｐ明朝" panose="02020600040205080304" pitchFamily="18" charset="-128"/>
                <a:hlinkClick r:id="rId22"/>
              </a:rPr>
              <a:t>[1]</a:t>
            </a:r>
            <a:r>
              <a:rPr lang="ja-JP" altLang="en-US">
                <a:latin typeface="Arial" panose="020B0604020202020204" pitchFamily="34" charset="0"/>
                <a:ea typeface="ＭＳ Ｐ明朝" panose="02020600040205080304" pitchFamily="18" charset="-128"/>
              </a:rPr>
              <a:t>。 医療・教育施設から住宅まで幅広く世界中で利用される。メーカーは世界で</a:t>
            </a:r>
            <a:r>
              <a:rPr lang="en-US" altLang="ja-JP">
                <a:latin typeface="Arial" panose="020B0604020202020204" pitchFamily="34" charset="0"/>
                <a:ea typeface="ＭＳ Ｐ明朝" panose="02020600040205080304" pitchFamily="18" charset="-128"/>
              </a:rPr>
              <a:t>3</a:t>
            </a:r>
            <a:r>
              <a:rPr lang="ja-JP" altLang="en-US">
                <a:latin typeface="Arial" panose="020B0604020202020204" pitchFamily="34" charset="0"/>
                <a:ea typeface="ＭＳ Ｐ明朝" panose="02020600040205080304" pitchFamily="18" charset="-128"/>
              </a:rPr>
              <a:t>社で、全てヨーロッパで生産される。</a:t>
            </a:r>
          </a:p>
          <a:p>
            <a:r>
              <a:rPr lang="ja-JP" altLang="en-US">
                <a:latin typeface="Arial" panose="020B0604020202020204" pitchFamily="34" charset="0"/>
                <a:ea typeface="ＭＳ Ｐ明朝" panose="02020600040205080304" pitchFamily="18" charset="-128"/>
              </a:rPr>
              <a:t>アルカリ性の床維持剤や剥離剤を使用すると黄変することがあり、一度黄変すると回復は非常に困難である。そのため、日常清掃で使用する洗剤や、定期 清掃での剥離剤、床維持剤は中性のものを使用するのがよい。</a:t>
            </a:r>
          </a:p>
          <a:p>
            <a:r>
              <a:rPr lang="ja-JP" altLang="en-US">
                <a:latin typeface="Arial" panose="020B0604020202020204" pitchFamily="34" charset="0"/>
                <a:ea typeface="ＭＳ Ｐ明朝" panose="02020600040205080304" pitchFamily="18" charset="-128"/>
              </a:rPr>
              <a:t>また、歩行性が良いなどの特徴に対して、表面の油膜が剥がれると浸透性が格段に上がるため、その後の床維持剤ののりが悪くなることもある。よって、 定期作業などの際は硬いパッドは避けた方が良い。</a:t>
            </a:r>
          </a:p>
          <a:p>
            <a:pPr eaLnBrk="1" hangingPunct="1">
              <a:spcBef>
                <a:spcPct val="0"/>
              </a:spcBef>
            </a:pPr>
            <a:endParaRPr lang="ja-JP" altLang="en-US">
              <a:latin typeface="Arial" panose="020B0604020202020204" pitchFamily="34" charset="0"/>
              <a:ea typeface="ＭＳ Ｐ明朝" panose="02020600040205080304" pitchFamily="18" charset="-128"/>
            </a:endParaRPr>
          </a:p>
        </p:txBody>
      </p:sp>
      <p:sp>
        <p:nvSpPr>
          <p:cNvPr id="308228" name="スライド番号プレースホルダ 3">
            <a:extLst>
              <a:ext uri="{FF2B5EF4-FFF2-40B4-BE49-F238E27FC236}">
                <a16:creationId xmlns:a16="http://schemas.microsoft.com/office/drawing/2014/main" id="{9DA0CF58-5FCD-45DC-ABAB-68D0BA04D7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0D06D8-E7A6-43F9-BEF1-7740FBC3DF7C}"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92453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スライド イメージ プレースホルダ 1">
            <a:extLst>
              <a:ext uri="{FF2B5EF4-FFF2-40B4-BE49-F238E27FC236}">
                <a16:creationId xmlns:a16="http://schemas.microsoft.com/office/drawing/2014/main" id="{79A7CEAB-5C9C-4A37-B2D5-84FDAC64791E}"/>
              </a:ext>
            </a:extLst>
          </p:cNvPr>
          <p:cNvSpPr>
            <a:spLocks noGrp="1" noRot="1" noChangeAspect="1" noTextEdit="1"/>
          </p:cNvSpPr>
          <p:nvPr>
            <p:ph type="sldImg"/>
          </p:nvPr>
        </p:nvSpPr>
        <p:spPr>
          <a:ln/>
        </p:spPr>
      </p:sp>
      <p:sp>
        <p:nvSpPr>
          <p:cNvPr id="311299" name="ノート プレースホルダ 2">
            <a:extLst>
              <a:ext uri="{FF2B5EF4-FFF2-40B4-BE49-F238E27FC236}">
                <a16:creationId xmlns:a16="http://schemas.microsoft.com/office/drawing/2014/main" id="{95E41B23-62BF-4315-A0F2-CA86001A89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latin typeface="Arial" panose="020B0604020202020204" pitchFamily="34" charset="0"/>
              <a:ea typeface="ＭＳ Ｐ明朝" panose="02020600040205080304" pitchFamily="18" charset="-128"/>
            </a:endParaRPr>
          </a:p>
        </p:txBody>
      </p:sp>
      <p:sp>
        <p:nvSpPr>
          <p:cNvPr id="311300" name="スライド番号プレースホルダ 3">
            <a:extLst>
              <a:ext uri="{FF2B5EF4-FFF2-40B4-BE49-F238E27FC236}">
                <a16:creationId xmlns:a16="http://schemas.microsoft.com/office/drawing/2014/main" id="{D1D2F124-DBDE-475B-8641-EC0EDD2283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E2DF7-DBF7-4495-93A0-24D59F5371BB}"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91082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218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スライド イメージ プレースホルダ 1">
            <a:extLst>
              <a:ext uri="{FF2B5EF4-FFF2-40B4-BE49-F238E27FC236}">
                <a16:creationId xmlns:a16="http://schemas.microsoft.com/office/drawing/2014/main" id="{2F903D1E-8876-4143-B803-09390D6BAABC}"/>
              </a:ext>
            </a:extLst>
          </p:cNvPr>
          <p:cNvSpPr>
            <a:spLocks noGrp="1" noRot="1" noChangeAspect="1" noTextEdit="1"/>
          </p:cNvSpPr>
          <p:nvPr>
            <p:ph type="sldImg"/>
          </p:nvPr>
        </p:nvSpPr>
        <p:spPr>
          <a:ln/>
        </p:spPr>
      </p:sp>
      <p:sp>
        <p:nvSpPr>
          <p:cNvPr id="313347" name="ノート プレースホルダ 2">
            <a:extLst>
              <a:ext uri="{FF2B5EF4-FFF2-40B4-BE49-F238E27FC236}">
                <a16:creationId xmlns:a16="http://schemas.microsoft.com/office/drawing/2014/main" id="{C6B78C0C-C75E-4B21-9B94-74A5324663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latin typeface="Arial" panose="020B0604020202020204" pitchFamily="34" charset="0"/>
              <a:ea typeface="ＭＳ Ｐ明朝" panose="02020600040205080304" pitchFamily="18" charset="-128"/>
            </a:endParaRPr>
          </a:p>
        </p:txBody>
      </p:sp>
      <p:sp>
        <p:nvSpPr>
          <p:cNvPr id="313348" name="スライド番号プレースホルダ 3">
            <a:extLst>
              <a:ext uri="{FF2B5EF4-FFF2-40B4-BE49-F238E27FC236}">
                <a16:creationId xmlns:a16="http://schemas.microsoft.com/office/drawing/2014/main" id="{E8ED78AB-8578-4038-BD6C-E8A1AC2FAF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3C745D-CFD8-4158-9F75-C935E14ED159}"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25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00497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34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スライド イメージ プレースホルダ 1">
            <a:extLst>
              <a:ext uri="{FF2B5EF4-FFF2-40B4-BE49-F238E27FC236}">
                <a16:creationId xmlns:a16="http://schemas.microsoft.com/office/drawing/2014/main" id="{6C827A11-E420-4D95-A05E-E5617A6C968D}"/>
              </a:ext>
            </a:extLst>
          </p:cNvPr>
          <p:cNvSpPr>
            <a:spLocks noGrp="1" noRot="1" noChangeAspect="1" noTextEdit="1"/>
          </p:cNvSpPr>
          <p:nvPr>
            <p:ph type="sldImg"/>
          </p:nvPr>
        </p:nvSpPr>
        <p:spPr>
          <a:ln/>
        </p:spPr>
      </p:sp>
      <p:sp>
        <p:nvSpPr>
          <p:cNvPr id="316419" name="ノート プレースホルダ 2">
            <a:extLst>
              <a:ext uri="{FF2B5EF4-FFF2-40B4-BE49-F238E27FC236}">
                <a16:creationId xmlns:a16="http://schemas.microsoft.com/office/drawing/2014/main" id="{4E07DDF8-FD03-43C7-9694-2490B2B5D6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Arial" panose="020B0604020202020204" pitchFamily="34" charset="0"/>
                <a:ea typeface="ＭＳ Ｐ明朝" panose="02020600040205080304" pitchFamily="18" charset="-128"/>
              </a:rPr>
              <a:t>エッチング液としての</a:t>
            </a:r>
            <a:r>
              <a:rPr lang="en-US" altLang="ja-JP" dirty="0">
                <a:latin typeface="Arial" panose="020B0604020202020204" pitchFamily="34" charset="0"/>
                <a:ea typeface="ＭＳ Ｐ明朝" panose="02020600040205080304" pitchFamily="18" charset="-128"/>
              </a:rPr>
              <a:t>FeCl3</a:t>
            </a:r>
            <a:r>
              <a:rPr lang="ja-JP" altLang="en-US" dirty="0">
                <a:latin typeface="Arial" panose="020B0604020202020204" pitchFamily="34" charset="0"/>
                <a:ea typeface="ＭＳ Ｐ明朝" panose="02020600040205080304" pitchFamily="18" charset="-128"/>
              </a:rPr>
              <a:t>塩化第二鉄（</a:t>
            </a:r>
            <a:r>
              <a:rPr lang="en-US" altLang="ja-JP" dirty="0">
                <a:latin typeface="Arial" panose="020B0604020202020204" pitchFamily="34" charset="0"/>
                <a:ea typeface="ＭＳ Ｐ明朝" panose="02020600040205080304" pitchFamily="18" charset="-128"/>
              </a:rPr>
              <a:t>FeCl3</a:t>
            </a:r>
            <a:r>
              <a:rPr lang="ja-JP" altLang="en-US" dirty="0">
                <a:latin typeface="Arial" panose="020B0604020202020204" pitchFamily="34" charset="0"/>
                <a:ea typeface="ＭＳ Ｐ明朝" panose="02020600040205080304" pitchFamily="18" charset="-128"/>
              </a:rPr>
              <a:t>）は、</a:t>
            </a:r>
            <a:r>
              <a:rPr lang="en-US" altLang="ja-JP" dirty="0">
                <a:latin typeface="Arial" panose="020B0604020202020204" pitchFamily="34" charset="0"/>
                <a:ea typeface="ＭＳ Ｐ明朝" panose="02020600040205080304" pitchFamily="18" charset="-128"/>
              </a:rPr>
              <a:t>PC</a:t>
            </a:r>
            <a:r>
              <a:rPr lang="ja-JP" altLang="en-US" dirty="0">
                <a:latin typeface="Arial" panose="020B0604020202020204" pitchFamily="34" charset="0"/>
                <a:ea typeface="ＭＳ Ｐ明朝" panose="02020600040205080304" pitchFamily="18" charset="-128"/>
              </a:rPr>
              <a:t>ボード（プリント回路基板）に残っているフォトレジストコーティングによって保護されていない銅を</a:t>
            </a:r>
            <a:endParaRPr lang="en-US" altLang="ja-JP" dirty="0">
              <a:latin typeface="Arial" panose="020B0604020202020204" pitchFamily="34" charset="0"/>
              <a:ea typeface="ＭＳ Ｐ明朝" panose="02020600040205080304" pitchFamily="18" charset="-128"/>
            </a:endParaRPr>
          </a:p>
          <a:p>
            <a:pPr eaLnBrk="1" hangingPunct="1">
              <a:spcBef>
                <a:spcPct val="0"/>
              </a:spcBef>
            </a:pPr>
            <a:r>
              <a:rPr lang="ja-JP" altLang="en-US" dirty="0">
                <a:latin typeface="Arial" panose="020B0604020202020204" pitchFamily="34" charset="0"/>
                <a:ea typeface="ＭＳ Ｐ明朝" panose="02020600040205080304" pitchFamily="18" charset="-128"/>
              </a:rPr>
              <a:t>エッチング除去するために使用されます。 使用済みの</a:t>
            </a:r>
            <a:r>
              <a:rPr lang="en-US" altLang="ja-JP" dirty="0">
                <a:latin typeface="Arial" panose="020B0604020202020204" pitchFamily="34" charset="0"/>
                <a:ea typeface="ＭＳ Ｐ明朝" panose="02020600040205080304" pitchFamily="18" charset="-128"/>
              </a:rPr>
              <a:t>FeCl3</a:t>
            </a:r>
            <a:r>
              <a:rPr lang="ja-JP" altLang="en-US" dirty="0">
                <a:latin typeface="Arial" panose="020B0604020202020204" pitchFamily="34" charset="0"/>
                <a:ea typeface="ＭＳ Ｐ明朝" panose="02020600040205080304" pitchFamily="18" charset="-128"/>
              </a:rPr>
              <a:t>エッチング液から銅とニッケルを回収するために、これらの化学物質はリサイクルされます。</a:t>
            </a:r>
            <a:endParaRPr lang="en-US" altLang="ja-JP" dirty="0">
              <a:latin typeface="Arial" panose="020B0604020202020204" pitchFamily="34" charset="0"/>
              <a:ea typeface="ＭＳ Ｐ明朝" panose="02020600040205080304" pitchFamily="18" charset="-128"/>
            </a:endParaRPr>
          </a:p>
          <a:p>
            <a:pPr eaLnBrk="1" hangingPunct="1">
              <a:spcBef>
                <a:spcPct val="0"/>
              </a:spcBef>
            </a:pPr>
            <a:endParaRPr lang="en-US" altLang="ja-JP" dirty="0">
              <a:latin typeface="Arial" panose="020B0604020202020204" pitchFamily="34" charset="0"/>
              <a:ea typeface="ＭＳ Ｐ明朝" panose="02020600040205080304" pitchFamily="18" charset="-128"/>
            </a:endParaRPr>
          </a:p>
          <a:p>
            <a:pPr eaLnBrk="1" hangingPunct="1">
              <a:spcBef>
                <a:spcPct val="0"/>
              </a:spcBef>
            </a:pPr>
            <a:endParaRPr lang="en-US" altLang="ja-JP" dirty="0">
              <a:latin typeface="Arial" panose="020B0604020202020204" pitchFamily="34" charset="0"/>
              <a:ea typeface="ＭＳ Ｐ明朝" panose="02020600040205080304" pitchFamily="18" charset="-128"/>
            </a:endParaRPr>
          </a:p>
          <a:p>
            <a:pPr eaLnBrk="1" hangingPunct="1">
              <a:spcBef>
                <a:spcPct val="0"/>
              </a:spcBef>
            </a:pPr>
            <a: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t> FeCl</a:t>
            </a:r>
            <a:r>
              <a:rPr kumimoji="0" lang="en-US" altLang="ja-JP" sz="1200" b="0" i="0" u="none" strike="noStrike" kern="0" cap="none" spc="0" normalizeH="0" baseline="-25000" noProof="0" dirty="0">
                <a:ln>
                  <a:noFill/>
                </a:ln>
                <a:solidFill>
                  <a:prstClr val="black"/>
                </a:solidFill>
                <a:effectLst/>
                <a:uLnTx/>
                <a:uFillTx/>
                <a:latin typeface="Arial" charset="0"/>
                <a:ea typeface="ＭＳ Ｐゴシック" panose="020B0600070205080204" pitchFamily="50" charset="-128"/>
                <a:cs typeface="+mn-cs"/>
              </a:rPr>
              <a:t>3</a:t>
            </a:r>
            <a: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t> as etching liquid</a:t>
            </a:r>
            <a:b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br>
            <a:b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br>
            <a: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t>Ferric Chloride (FeCl</a:t>
            </a:r>
            <a:r>
              <a:rPr kumimoji="0" lang="en-US" altLang="ja-JP" sz="1200" b="0" i="0" u="none" strike="noStrike" kern="0" cap="none" spc="0" normalizeH="0" baseline="-25000" noProof="0" dirty="0">
                <a:ln>
                  <a:noFill/>
                </a:ln>
                <a:solidFill>
                  <a:prstClr val="black"/>
                </a:solidFill>
                <a:effectLst/>
                <a:uLnTx/>
                <a:uFillTx/>
                <a:latin typeface="Arial" charset="0"/>
                <a:ea typeface="ＭＳ Ｐゴシック" panose="020B0600070205080204" pitchFamily="50" charset="-128"/>
                <a:cs typeface="+mn-cs"/>
              </a:rPr>
              <a:t>3</a:t>
            </a:r>
            <a: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t>) is used to etch away copper that isn't protected by the remaining photoresist coating on the PC board (Printed circuit board). To recover copper and nickel from a spent FeCl</a:t>
            </a:r>
            <a:r>
              <a:rPr kumimoji="0" lang="en-US" altLang="ja-JP" sz="1200" b="0" i="0" u="none" strike="noStrike" kern="0" cap="none" spc="0" normalizeH="0" baseline="-25000" noProof="0" dirty="0">
                <a:ln>
                  <a:noFill/>
                </a:ln>
                <a:solidFill>
                  <a:prstClr val="black"/>
                </a:solidFill>
                <a:effectLst/>
                <a:uLnTx/>
                <a:uFillTx/>
                <a:latin typeface="Arial" charset="0"/>
                <a:ea typeface="ＭＳ Ｐゴシック" panose="020B0600070205080204" pitchFamily="50" charset="-128"/>
                <a:cs typeface="+mn-cs"/>
              </a:rPr>
              <a:t>3</a:t>
            </a:r>
            <a:r>
              <a:rPr kumimoji="0" lang="en-US" altLang="ja-JP" sz="12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rPr>
              <a:t> etching solution,  these chemicals are recycled.</a:t>
            </a:r>
            <a:endParaRPr lang="ja-JP" altLang="en-US" dirty="0">
              <a:latin typeface="Arial" panose="020B0604020202020204" pitchFamily="34" charset="0"/>
              <a:ea typeface="ＭＳ Ｐ明朝" panose="02020600040205080304" pitchFamily="18" charset="-128"/>
            </a:endParaRPr>
          </a:p>
        </p:txBody>
      </p:sp>
      <p:sp>
        <p:nvSpPr>
          <p:cNvPr id="316420" name="スライド番号プレースホルダ 3">
            <a:extLst>
              <a:ext uri="{FF2B5EF4-FFF2-40B4-BE49-F238E27FC236}">
                <a16:creationId xmlns:a16="http://schemas.microsoft.com/office/drawing/2014/main" id="{D746970F-5D9E-4F8E-9018-0CACCC158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39FD1-E34A-4536-98D2-CDEB8BD22DA0}"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48437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55974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F3C8A-52D8-495C-93D5-E1C2B89D69F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8327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環境大気、水質、生物、生体、化学品、その他の様々な試料中</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異性体は、製品由来の分布を示す試料ものや、</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特異な異性体のみ残存する生体試料の特徴を有するもの、有機顔料など非意図的に生成する不純物の</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異性体</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を示す試料、燃焼工程からの排ガスの組成など、さまざまな特徴がある。これまで分析をしてきたいろんな試料の異性体</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について整理してみた。</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4196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87597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スライド イメージ プレースホルダ 1">
            <a:extLst>
              <a:ext uri="{FF2B5EF4-FFF2-40B4-BE49-F238E27FC236}">
                <a16:creationId xmlns:a16="http://schemas.microsoft.com/office/drawing/2014/main" id="{010686AC-A693-4B0B-BBD6-FCE4B66FEC67}"/>
              </a:ext>
            </a:extLst>
          </p:cNvPr>
          <p:cNvSpPr>
            <a:spLocks noGrp="1" noRot="1" noChangeAspect="1" noTextEdit="1"/>
          </p:cNvSpPr>
          <p:nvPr>
            <p:ph type="sldImg"/>
          </p:nvPr>
        </p:nvSpPr>
        <p:spPr>
          <a:ln/>
        </p:spPr>
      </p:sp>
      <p:sp>
        <p:nvSpPr>
          <p:cNvPr id="318467" name="ノート プレースホルダ 2">
            <a:extLst>
              <a:ext uri="{FF2B5EF4-FFF2-40B4-BE49-F238E27FC236}">
                <a16:creationId xmlns:a16="http://schemas.microsoft.com/office/drawing/2014/main" id="{506EC7A3-AB60-4B90-8214-E893220411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latin typeface="Arial" panose="020B0604020202020204" pitchFamily="34" charset="0"/>
              <a:ea typeface="ＭＳ Ｐ明朝" panose="02020600040205080304" pitchFamily="18" charset="-128"/>
            </a:endParaRPr>
          </a:p>
        </p:txBody>
      </p:sp>
      <p:sp>
        <p:nvSpPr>
          <p:cNvPr id="318468" name="スライド番号プレースホルダ 3">
            <a:extLst>
              <a:ext uri="{FF2B5EF4-FFF2-40B4-BE49-F238E27FC236}">
                <a16:creationId xmlns:a16="http://schemas.microsoft.com/office/drawing/2014/main" id="{12C7B57E-2BB1-4D23-BACE-BABE29485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29A739-6E86-4D4A-A845-A4355932BDA5}"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11555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スライド イメージ プレースホルダ 1">
            <a:extLst>
              <a:ext uri="{FF2B5EF4-FFF2-40B4-BE49-F238E27FC236}">
                <a16:creationId xmlns:a16="http://schemas.microsoft.com/office/drawing/2014/main" id="{BBC82F78-53ED-43F3-B8EE-039A0DA3FC92}"/>
              </a:ext>
            </a:extLst>
          </p:cNvPr>
          <p:cNvSpPr>
            <a:spLocks noGrp="1" noRot="1" noChangeAspect="1" noTextEdit="1"/>
          </p:cNvSpPr>
          <p:nvPr>
            <p:ph type="sldImg"/>
          </p:nvPr>
        </p:nvSpPr>
        <p:spPr>
          <a:ln/>
        </p:spPr>
      </p:sp>
      <p:sp>
        <p:nvSpPr>
          <p:cNvPr id="319491" name="ノート プレースホルダ 2">
            <a:extLst>
              <a:ext uri="{FF2B5EF4-FFF2-40B4-BE49-F238E27FC236}">
                <a16:creationId xmlns:a16="http://schemas.microsoft.com/office/drawing/2014/main" id="{E8F408CC-B1CB-445D-BC8B-3D5D8C00AE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latin typeface="Arial" panose="020B0604020202020204" pitchFamily="34" charset="0"/>
              <a:ea typeface="ＭＳ Ｐ明朝" panose="02020600040205080304" pitchFamily="18" charset="-128"/>
            </a:endParaRPr>
          </a:p>
        </p:txBody>
      </p:sp>
      <p:sp>
        <p:nvSpPr>
          <p:cNvPr id="319492" name="スライド番号プレースホルダ 3">
            <a:extLst>
              <a:ext uri="{FF2B5EF4-FFF2-40B4-BE49-F238E27FC236}">
                <a16:creationId xmlns:a16="http://schemas.microsoft.com/office/drawing/2014/main" id="{3D52B178-71A0-493F-89EA-AD6054E537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E0F77D-9889-4C05-B74E-8DEFE9A67FF2}"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31003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79641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53830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A report from the Japan Dyestuff and Industrial Chemicals Association (JDICA) revealed that some organic pigments contained a trace of polychlorinated biphenyl (PCB) unintentionally generated in their manufacturing process. In response to the report, the Ministry of Economy, Trade and Industry (METI) decided to immediately carry out an investigation into the actual situation and, as an urgent measure for the time being, instruct entrepreneurs to stop manufacture, import or shipment of organic pigments found to contain PCB over the international standard.</a:t>
            </a:r>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03987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３．結果と考察</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有機顔料中の</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は、化成品工業協会からの報告により、一部の有機顔料が、</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製造工程において非意図的に生成したポリ塩化ビフェニル（</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）を含有することが判明したため、</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経済産業省は、実態調査を行うとともに、国境間移動を規制した国際的な基準（バーゼル条約）</a:t>
            </a:r>
            <a:r>
              <a:rPr kumimoji="1" lang="ja-JP" altLang="en-US" sz="1200" kern="1200" dirty="0">
                <a:solidFill>
                  <a:schemeClr val="tx1"/>
                </a:solidFill>
                <a:effectLst/>
                <a:latin typeface="+mn-lt"/>
                <a:ea typeface="+mn-ea"/>
                <a:cs typeface="+mn-cs"/>
              </a:rPr>
              <a:t>を</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超える有機顔料について、その製造、輸入及び出荷を停止するよう事業者に対して指導した。</a:t>
            </a:r>
          </a:p>
          <a:p>
            <a:r>
              <a:rPr kumimoji="1" lang="ja-JP" altLang="ja-JP" sz="1200" kern="1200" dirty="0">
                <a:solidFill>
                  <a:schemeClr val="tx1"/>
                </a:solidFill>
                <a:effectLst/>
                <a:latin typeface="+mn-lt"/>
                <a:ea typeface="+mn-ea"/>
                <a:cs typeface="+mn-cs"/>
              </a:rPr>
              <a:t>顔料とは、着色に用いる粉末で。水や油に不溶なものの総称で、有機顔料は有機化合物を成分とする顔料である。</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市販のアゾ顔料（アゾ系）、多環顔料（フタロシアニン系）中のポリ塩化ビフェニル（</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）の異性体組成の特徴</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について報告する。</a:t>
            </a:r>
          </a:p>
          <a:p>
            <a:endParaRPr lang="en-US" altLang="ja-JP" dirty="0"/>
          </a:p>
          <a:p>
            <a:endParaRPr lang="en-US" altLang="ja-JP" dirty="0"/>
          </a:p>
          <a:p>
            <a:r>
              <a:rPr lang="en-US" altLang="ja-JP" dirty="0"/>
              <a:t>Pigment: Generic term for water-insoluble or oil-insoluble powder used for coloring. Organic pigments are those comprising organic compounds.</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96848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2025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3300" y="735013"/>
            <a:ext cx="4906963" cy="36814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77BC-4F64-4900-955D-544C55BD64B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38792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CFA43-0A3E-4FD5-9CF8-AB83BAA45DE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0410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D833E2BA-23A8-47E6-B40D-BE14084793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99AE00-8FEA-421D-9E2D-06A24152DC21}"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5699" name="Rectangle 2">
            <a:extLst>
              <a:ext uri="{FF2B5EF4-FFF2-40B4-BE49-F238E27FC236}">
                <a16:creationId xmlns:a16="http://schemas.microsoft.com/office/drawing/2014/main" id="{C5B712CB-9618-48D4-B144-229E3D292185}"/>
              </a:ext>
            </a:extLst>
          </p:cNvPr>
          <p:cNvSpPr>
            <a:spLocks noGrp="1" noRot="1" noChangeAspect="1" noChangeArrowheads="1" noTextEdit="1"/>
          </p:cNvSpPr>
          <p:nvPr>
            <p:ph type="sldImg"/>
          </p:nvPr>
        </p:nvSpPr>
        <p:spPr>
          <a:solidFill>
            <a:srgbClr val="FFFFFF"/>
          </a:solidFill>
          <a:ln/>
        </p:spPr>
      </p:sp>
      <p:sp>
        <p:nvSpPr>
          <p:cNvPr id="285700" name="Rectangle 3">
            <a:extLst>
              <a:ext uri="{FF2B5EF4-FFF2-40B4-BE49-F238E27FC236}">
                <a16:creationId xmlns:a16="http://schemas.microsoft.com/office/drawing/2014/main" id="{A32DD69D-BB57-43C3-A0AC-26C9551941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dirty="0">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918584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CFA43-0A3E-4FD5-9CF8-AB83BAA45DE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63420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3300" y="735013"/>
            <a:ext cx="4906963" cy="3681412"/>
          </a:xfrm>
        </p:spPr>
      </p:sp>
      <p:sp>
        <p:nvSpPr>
          <p:cNvPr id="3" name="ノート プレースホルダ 2"/>
          <p:cNvSpPr>
            <a:spLocks noGrp="1"/>
          </p:cNvSpPr>
          <p:nvPr>
            <p:ph type="body" idx="1"/>
          </p:nvPr>
        </p:nvSpPr>
        <p:spPr/>
        <p:txBody>
          <a:bodyPr>
            <a:normAutofit/>
          </a:bodyPr>
          <a:lstStyle/>
          <a:p>
            <a:r>
              <a:rPr lang="ja-JP" altLang="en-US" b="1" dirty="0"/>
              <a:t>ザンドマイヤー反応</a:t>
            </a:r>
            <a:endParaRPr lang="en-US" altLang="ja-JP" b="1" dirty="0"/>
          </a:p>
          <a:p>
            <a:r>
              <a:rPr lang="ja-JP" altLang="en-US" dirty="0"/>
              <a:t>芳香族ジアゾニウム塩を</a:t>
            </a:r>
            <a:r>
              <a:rPr lang="ja-JP" altLang="en-US" dirty="0">
                <a:hlinkClick r:id="rId3" tooltip="フッ素"/>
              </a:rPr>
              <a:t>フッ素</a:t>
            </a:r>
            <a:r>
              <a:rPr lang="ja-JP" altLang="en-US" dirty="0"/>
              <a:t>を除く</a:t>
            </a:r>
            <a:r>
              <a:rPr lang="ja-JP" altLang="en-US" dirty="0">
                <a:hlinkClick r:id="rId4" tooltip="ハロゲン"/>
              </a:rPr>
              <a:t>ハロゲン</a:t>
            </a:r>
            <a:r>
              <a:rPr lang="ja-JP" altLang="en-US" dirty="0"/>
              <a:t>化銅</a:t>
            </a:r>
            <a:r>
              <a:rPr lang="en-US" altLang="ja-JP" dirty="0"/>
              <a:t>(I)</a:t>
            </a:r>
            <a:r>
              <a:rPr lang="ja-JP" altLang="en-US" dirty="0"/>
              <a:t>あるいは</a:t>
            </a:r>
            <a:r>
              <a:rPr lang="ja-JP" altLang="en-US" dirty="0">
                <a:hlinkClick r:id="rId5" tooltip="シアン化銅(I)"/>
              </a:rPr>
              <a:t>シアン化銅</a:t>
            </a:r>
            <a:r>
              <a:rPr lang="en-US" altLang="ja-JP" dirty="0">
                <a:hlinkClick r:id="rId5" tooltip="シアン化銅(I)"/>
              </a:rPr>
              <a:t>(I)</a:t>
            </a:r>
            <a:r>
              <a:rPr lang="ja-JP" altLang="en-US" dirty="0" err="1"/>
              <a:t>、</a:t>
            </a:r>
            <a:r>
              <a:rPr lang="ja-JP" altLang="en-US" dirty="0">
                <a:hlinkClick r:id="rId6" tooltip="チオシアン化銅(I)（存在しないページ）"/>
              </a:rPr>
              <a:t>チオシアン化銅</a:t>
            </a:r>
            <a:r>
              <a:rPr lang="en-US" altLang="ja-JP" dirty="0">
                <a:hlinkClick r:id="rId6" tooltip="チオシアン化銅(I)（存在しないページ）"/>
              </a:rPr>
              <a:t>(I)</a:t>
            </a:r>
            <a:r>
              <a:rPr lang="ja-JP" altLang="en-US" dirty="0"/>
              <a:t>の存在下に生成させ、加温分解すると、元のアミノ基の位置が対応するハロゲンあるいはシアノ基・チオシアノ基で置き換えられた置換アリール体が得られる。この反応は</a:t>
            </a:r>
            <a:r>
              <a:rPr lang="en-US" altLang="ja-JP" dirty="0"/>
              <a:t>1884</a:t>
            </a:r>
            <a:r>
              <a:rPr lang="ja-JP" altLang="en-US" dirty="0"/>
              <a:t>年に発見した </a:t>
            </a:r>
            <a:r>
              <a:rPr lang="en-US" altLang="ja-JP" dirty="0"/>
              <a:t>T. </a:t>
            </a:r>
            <a:r>
              <a:rPr lang="en-US" altLang="ja-JP" dirty="0" err="1"/>
              <a:t>Sandmeyer</a:t>
            </a:r>
            <a:r>
              <a:rPr lang="en-US" altLang="ja-JP" dirty="0"/>
              <a:t> </a:t>
            </a:r>
            <a:r>
              <a:rPr lang="ja-JP" altLang="en-US" dirty="0"/>
              <a:t>に因んで</a:t>
            </a:r>
            <a:r>
              <a:rPr lang="ja-JP" altLang="en-US" b="1" dirty="0"/>
              <a:t>ザンドマイヤー反応</a:t>
            </a:r>
            <a:r>
              <a:rPr lang="ja-JP" altLang="en-US" dirty="0"/>
              <a:t>と呼ばれる。この反応は一電子移動を含むラジカル的な機構を経て進行し、中間体としてアリール銅化合物を経由すると考えられている。</a:t>
            </a:r>
          </a:p>
          <a:p>
            <a:r>
              <a:rPr lang="en-US" altLang="ja-JP" dirty="0" err="1"/>
              <a:t>Ar</a:t>
            </a:r>
            <a:r>
              <a:rPr lang="en-US" altLang="ja-JP" dirty="0"/>
              <a:t>-N</a:t>
            </a:r>
            <a:r>
              <a:rPr lang="en-US" altLang="ja-JP" baseline="30000" dirty="0"/>
              <a:t>+</a:t>
            </a:r>
            <a:r>
              <a:rPr lang="ja-JP" altLang="en-US" dirty="0"/>
              <a:t>≡</a:t>
            </a:r>
            <a:r>
              <a:rPr lang="en-US" altLang="ja-JP" dirty="0"/>
              <a:t>N + </a:t>
            </a:r>
            <a:r>
              <a:rPr lang="en-US" altLang="ja-JP" dirty="0" err="1"/>
              <a:t>CuX</a:t>
            </a:r>
            <a:r>
              <a:rPr lang="en-US" altLang="ja-JP" dirty="0"/>
              <a:t> → </a:t>
            </a:r>
            <a:r>
              <a:rPr lang="en-US" altLang="ja-JP" dirty="0" err="1"/>
              <a:t>Ar</a:t>
            </a:r>
            <a:r>
              <a:rPr lang="en-US" altLang="ja-JP" dirty="0"/>
              <a:t>-X + Cu</a:t>
            </a:r>
            <a:r>
              <a:rPr lang="en-US" altLang="ja-JP" baseline="30000" dirty="0"/>
              <a:t>+</a:t>
            </a:r>
            <a:r>
              <a:rPr lang="ja-JP" altLang="en-US" dirty="0"/>
              <a:t> </a:t>
            </a:r>
            <a:r>
              <a:rPr lang="en-US" altLang="ja-JP" dirty="0"/>
              <a:t>+ N</a:t>
            </a:r>
            <a:r>
              <a:rPr lang="en-US" altLang="ja-JP" baseline="-25000" dirty="0"/>
              <a:t>2</a:t>
            </a:r>
            <a:r>
              <a:rPr lang="ja-JP" altLang="en-US" dirty="0"/>
              <a:t>↑ </a:t>
            </a:r>
            <a:r>
              <a:rPr lang="en-US" altLang="ja-JP" dirty="0"/>
              <a:t>(X = </a:t>
            </a:r>
            <a:r>
              <a:rPr lang="en-US" altLang="ja-JP" dirty="0" err="1"/>
              <a:t>Cl</a:t>
            </a:r>
            <a:r>
              <a:rPr lang="en-US" altLang="ja-JP" dirty="0"/>
              <a:t>, Br, CN, SCN) </a:t>
            </a:r>
            <a:r>
              <a:rPr lang="ja-JP" altLang="en-US" dirty="0"/>
              <a:t>ハロゲンがフッ素の場合は</a:t>
            </a:r>
            <a:r>
              <a:rPr lang="ja-JP" altLang="en-US" dirty="0">
                <a:hlinkClick r:id="rId7" tooltip="フッ化銅(II)"/>
              </a:rPr>
              <a:t>フッ化銅</a:t>
            </a:r>
            <a:r>
              <a:rPr lang="en-US" altLang="ja-JP" dirty="0">
                <a:hlinkClick r:id="rId7" tooltip="フッ化銅(II)"/>
              </a:rPr>
              <a:t>(II)</a:t>
            </a:r>
            <a:r>
              <a:rPr lang="ja-JP" altLang="en-US" dirty="0"/>
              <a:t>が</a:t>
            </a:r>
            <a:r>
              <a:rPr lang="ja-JP" altLang="en-US" dirty="0">
                <a:hlinkClick r:id="rId8" tooltip="フッ化銅(I)"/>
              </a:rPr>
              <a:t>フッ化銅</a:t>
            </a:r>
            <a:r>
              <a:rPr lang="en-US" altLang="ja-JP" dirty="0">
                <a:hlinkClick r:id="rId8" tooltip="フッ化銅(I)"/>
              </a:rPr>
              <a:t>(I)</a:t>
            </a:r>
            <a:r>
              <a:rPr lang="ja-JP" altLang="en-US" dirty="0"/>
              <a:t>に比べて安定なため反応が進行しない（フッ化銅</a:t>
            </a:r>
            <a:r>
              <a:rPr lang="en-US" altLang="ja-JP" dirty="0"/>
              <a:t>(I) </a:t>
            </a:r>
            <a:r>
              <a:rPr lang="ja-JP" altLang="en-US" dirty="0"/>
              <a:t>は放置すると不均化を起こしてフッ化銅</a:t>
            </a:r>
            <a:r>
              <a:rPr lang="en-US" altLang="ja-JP" dirty="0"/>
              <a:t>(II)</a:t>
            </a:r>
            <a:r>
              <a:rPr lang="ja-JP" altLang="en-US" dirty="0"/>
              <a:t>と金属銅となる）。</a:t>
            </a:r>
          </a:p>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77BC-4F64-4900-955D-544C55BD64B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10065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3300" y="735013"/>
            <a:ext cx="4906963" cy="3681412"/>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B77BC-4F64-4900-955D-544C55BD64B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52788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15713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D847C-58A4-4AE8-B41B-73E1F1C1A72C}" type="slidenum">
              <a:rPr kumimoji="1" lang="en-US" altLang="ja-JP" sz="1200" b="0" i="0" u="none" strike="noStrike" kern="1200" cap="none" spc="0" normalizeH="0" baseline="0" noProof="0" smtClean="0">
                <a:ln>
                  <a:noFill/>
                </a:ln>
                <a:solidFill>
                  <a:srgbClr val="000000"/>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1859" name="Rectangle 2"/>
          <p:cNvSpPr>
            <a:spLocks noGrp="1" noRot="1" noChangeAspect="1" noChangeArrowheads="1" noTextEdit="1"/>
          </p:cNvSpPr>
          <p:nvPr>
            <p:ph type="sldImg"/>
          </p:nvPr>
        </p:nvSpPr>
        <p:spPr>
          <a:xfrm>
            <a:off x="1003300" y="735013"/>
            <a:ext cx="4906963" cy="3681412"/>
          </a:xfrm>
          <a:ln/>
        </p:spPr>
      </p:sp>
      <p:sp>
        <p:nvSpPr>
          <p:cNvPr id="121860" name="Rectangle 3"/>
          <p:cNvSpPr>
            <a:spLocks noGrp="1" noChangeArrowheads="1"/>
          </p:cNvSpPr>
          <p:nvPr>
            <p:ph type="body" idx="1"/>
          </p:nvPr>
        </p:nvSpPr>
        <p:spPr>
          <a:noFill/>
          <a:ln/>
        </p:spPr>
        <p:txBody>
          <a:bodyPr/>
          <a:lstStyle/>
          <a:p>
            <a:r>
              <a:rPr lang="en-US" altLang="ja-JP" sz="1100" b="1" dirty="0">
                <a:solidFill>
                  <a:srgbClr val="FFFFFF"/>
                </a:solidFill>
              </a:rPr>
              <a:t>- </a:t>
            </a:r>
            <a:r>
              <a:rPr lang="ja-JP" altLang="ja-JP" sz="1100" b="1" dirty="0">
                <a:solidFill>
                  <a:srgbClr val="FFFFFF"/>
                </a:solidFill>
              </a:rPr>
              <a:t>有機顔料中の副生</a:t>
            </a:r>
            <a:r>
              <a:rPr lang="en-US" altLang="ja-JP" sz="1100" b="1" dirty="0">
                <a:solidFill>
                  <a:srgbClr val="FFFFFF"/>
                </a:solidFill>
              </a:rPr>
              <a:t>PCB</a:t>
            </a:r>
            <a:r>
              <a:rPr lang="ja-JP" altLang="ja-JP" sz="1100" b="1" dirty="0">
                <a:solidFill>
                  <a:srgbClr val="FFFFFF"/>
                </a:solidFill>
              </a:rPr>
              <a:t>異性体を分析し</a:t>
            </a:r>
            <a:r>
              <a:rPr lang="en-US" altLang="ja-JP" sz="1100" b="1" dirty="0">
                <a:solidFill>
                  <a:srgbClr val="FFFFFF"/>
                </a:solidFill>
              </a:rPr>
              <a:t>,</a:t>
            </a:r>
          </a:p>
          <a:p>
            <a:r>
              <a:rPr lang="en-US" altLang="ja-JP" sz="1100" b="1" dirty="0">
                <a:solidFill>
                  <a:srgbClr val="FFFFFF"/>
                </a:solidFill>
              </a:rPr>
              <a:t>- pigment from 3,3’-dichlorobenzidine</a:t>
            </a:r>
          </a:p>
          <a:p>
            <a:r>
              <a:rPr lang="en-US" altLang="ja-JP" sz="1100" b="1" dirty="0">
                <a:solidFill>
                  <a:srgbClr val="FFFFFF"/>
                </a:solidFill>
              </a:rPr>
              <a:t>      contain #11, #35, #77</a:t>
            </a:r>
          </a:p>
          <a:p>
            <a:r>
              <a:rPr lang="en-US" altLang="ja-JP" sz="1100" b="1" dirty="0">
                <a:solidFill>
                  <a:srgbClr val="FFFFFF"/>
                </a:solidFill>
              </a:rPr>
              <a:t>- pigment from 2,2’,5,5’-tetrachlorobenzidine </a:t>
            </a:r>
          </a:p>
          <a:p>
            <a:r>
              <a:rPr lang="en-US" altLang="ja-JP" sz="1100" b="1" dirty="0">
                <a:solidFill>
                  <a:srgbClr val="FFFFFF"/>
                </a:solidFill>
              </a:rPr>
              <a:t>     contain #52, #101, #153</a:t>
            </a:r>
          </a:p>
          <a:p>
            <a:r>
              <a:rPr lang="en-US" altLang="ja-JP" sz="1100" b="1" dirty="0">
                <a:solidFill>
                  <a:srgbClr val="FFFFFF"/>
                </a:solidFill>
              </a:rPr>
              <a:t>- </a:t>
            </a:r>
            <a:r>
              <a:rPr lang="en-US" altLang="ja-JP" sz="1100" b="1" dirty="0" err="1">
                <a:solidFill>
                  <a:srgbClr val="FFFFFF"/>
                </a:solidFill>
              </a:rPr>
              <a:t>phthalocyanine</a:t>
            </a:r>
            <a:r>
              <a:rPr lang="en-US" altLang="ja-JP" sz="1100" b="1" dirty="0">
                <a:solidFill>
                  <a:srgbClr val="FFFFFF"/>
                </a:solidFill>
              </a:rPr>
              <a:t>-type pigment</a:t>
            </a:r>
          </a:p>
          <a:p>
            <a:r>
              <a:rPr lang="en-US" altLang="ja-JP" sz="1100" b="1" dirty="0">
                <a:solidFill>
                  <a:srgbClr val="FFFFFF"/>
                </a:solidFill>
              </a:rPr>
              <a:t>     #209</a:t>
            </a:r>
          </a:p>
          <a:p>
            <a:r>
              <a:rPr lang="ja-JP" altLang="ja-JP" sz="1100" b="1" dirty="0">
                <a:solidFill>
                  <a:srgbClr val="FFFFFF"/>
                </a:solidFill>
              </a:rPr>
              <a:t>顔料製造の過程と密接な関連が推定された。</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1" dirty="0">
                <a:solidFill>
                  <a:srgbClr val="FFFFFF"/>
                </a:solidFill>
              </a:rPr>
              <a:t>- </a:t>
            </a:r>
            <a:r>
              <a:rPr lang="ja-JP" altLang="en-US" sz="1100" b="1" dirty="0">
                <a:solidFill>
                  <a:srgbClr val="FFFFFF"/>
                </a:solidFill>
              </a:rPr>
              <a:t>顔料中の</a:t>
            </a:r>
            <a:r>
              <a:rPr lang="en-US" altLang="ja-JP" sz="1100" b="1" dirty="0">
                <a:solidFill>
                  <a:srgbClr val="FFFFFF"/>
                </a:solidFill>
              </a:rPr>
              <a:t>PCB</a:t>
            </a:r>
            <a:r>
              <a:rPr lang="ja-JP" altLang="en-US" sz="1100" b="1" dirty="0">
                <a:solidFill>
                  <a:srgbClr val="FFFFFF"/>
                </a:solidFill>
              </a:rPr>
              <a:t>は、精製過程で残ったものと推測され、これら、副反応で生成する異性体は、排水や、廃棄物として、環境への負荷が起こる例も報告されており、負荷低減への対策も必要である。</a:t>
            </a:r>
          </a:p>
          <a:p>
            <a:pPr eaLnBrk="1" hangingPunct="1"/>
            <a:endParaRPr lang="ja-JP" altLang="en-US" sz="1100" dirty="0">
              <a:ea typeface="ＭＳ Ｐゴシック" charset="-128"/>
            </a:endParaRPr>
          </a:p>
        </p:txBody>
      </p:sp>
    </p:spTree>
    <p:extLst>
      <p:ext uri="{BB962C8B-B14F-4D97-AF65-F5344CB8AC3E}">
        <p14:creationId xmlns:p14="http://schemas.microsoft.com/office/powerpoint/2010/main" val="3140088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D847C-58A4-4AE8-B41B-73E1F1C1A72C}" type="slidenum">
              <a:rPr kumimoji="1" lang="en-US" altLang="ja-JP" sz="1200" b="0" i="0" u="none" strike="noStrike" kern="1200" cap="none" spc="0" normalizeH="0" baseline="0" noProof="0" smtClean="0">
                <a:ln>
                  <a:noFill/>
                </a:ln>
                <a:solidFill>
                  <a:srgbClr val="000000"/>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21859" name="Rectangle 2"/>
          <p:cNvSpPr>
            <a:spLocks noGrp="1" noRot="1" noChangeAspect="1" noChangeArrowheads="1" noTextEdit="1"/>
          </p:cNvSpPr>
          <p:nvPr>
            <p:ph type="sldImg"/>
          </p:nvPr>
        </p:nvSpPr>
        <p:spPr>
          <a:xfrm>
            <a:off x="1003300" y="735013"/>
            <a:ext cx="4906963" cy="3681412"/>
          </a:xfrm>
          <a:ln/>
        </p:spPr>
      </p:sp>
      <p:sp>
        <p:nvSpPr>
          <p:cNvPr id="121860" name="Rectangle 3"/>
          <p:cNvSpPr>
            <a:spLocks noGrp="1" noChangeArrowheads="1"/>
          </p:cNvSpPr>
          <p:nvPr>
            <p:ph type="body" idx="1"/>
          </p:nvPr>
        </p:nvSpPr>
        <p:spPr>
          <a:noFill/>
          <a:ln/>
        </p:spPr>
        <p:txBody>
          <a:bodyPr/>
          <a:lstStyle/>
          <a:p>
            <a:r>
              <a:rPr lang="en-US" altLang="ja-JP" sz="1100" b="1" dirty="0">
                <a:solidFill>
                  <a:srgbClr val="FFFFFF"/>
                </a:solidFill>
              </a:rPr>
              <a:t>- </a:t>
            </a:r>
            <a:r>
              <a:rPr lang="ja-JP" altLang="ja-JP" sz="1100" b="1" dirty="0">
                <a:solidFill>
                  <a:srgbClr val="FFFFFF"/>
                </a:solidFill>
              </a:rPr>
              <a:t>有機顔料中の副生</a:t>
            </a:r>
            <a:r>
              <a:rPr lang="en-US" altLang="ja-JP" sz="1100" b="1" dirty="0">
                <a:solidFill>
                  <a:srgbClr val="FFFFFF"/>
                </a:solidFill>
              </a:rPr>
              <a:t>PCB</a:t>
            </a:r>
            <a:r>
              <a:rPr lang="ja-JP" altLang="ja-JP" sz="1100" b="1" dirty="0">
                <a:solidFill>
                  <a:srgbClr val="FFFFFF"/>
                </a:solidFill>
              </a:rPr>
              <a:t>異性体を分析し</a:t>
            </a:r>
            <a:r>
              <a:rPr lang="en-US" altLang="ja-JP" sz="1100" b="1" dirty="0">
                <a:solidFill>
                  <a:srgbClr val="FFFFFF"/>
                </a:solidFill>
              </a:rPr>
              <a:t>,</a:t>
            </a:r>
          </a:p>
          <a:p>
            <a:r>
              <a:rPr lang="en-US" altLang="ja-JP" sz="1100" b="1" dirty="0">
                <a:solidFill>
                  <a:srgbClr val="FFFFFF"/>
                </a:solidFill>
              </a:rPr>
              <a:t>- pigment from 3,3’-dichlorobenzidine</a:t>
            </a:r>
          </a:p>
          <a:p>
            <a:r>
              <a:rPr lang="en-US" altLang="ja-JP" sz="1100" b="1" dirty="0">
                <a:solidFill>
                  <a:srgbClr val="FFFFFF"/>
                </a:solidFill>
              </a:rPr>
              <a:t>      contain #11, #35, #77</a:t>
            </a:r>
          </a:p>
          <a:p>
            <a:r>
              <a:rPr lang="en-US" altLang="ja-JP" sz="1100" b="1" dirty="0">
                <a:solidFill>
                  <a:srgbClr val="FFFFFF"/>
                </a:solidFill>
              </a:rPr>
              <a:t>- pigment from 2,2’,5,5’-tetrachlorobenzidine </a:t>
            </a:r>
          </a:p>
          <a:p>
            <a:r>
              <a:rPr lang="en-US" altLang="ja-JP" sz="1100" b="1" dirty="0">
                <a:solidFill>
                  <a:srgbClr val="FFFFFF"/>
                </a:solidFill>
              </a:rPr>
              <a:t>     contain #52, #101, #153</a:t>
            </a:r>
          </a:p>
          <a:p>
            <a:r>
              <a:rPr lang="en-US" altLang="ja-JP" sz="1100" b="1" dirty="0">
                <a:solidFill>
                  <a:srgbClr val="FFFFFF"/>
                </a:solidFill>
              </a:rPr>
              <a:t>- </a:t>
            </a:r>
            <a:r>
              <a:rPr lang="en-US" altLang="ja-JP" sz="1100" b="1" dirty="0" err="1">
                <a:solidFill>
                  <a:srgbClr val="FFFFFF"/>
                </a:solidFill>
              </a:rPr>
              <a:t>phthalocyanine</a:t>
            </a:r>
            <a:r>
              <a:rPr lang="en-US" altLang="ja-JP" sz="1100" b="1" dirty="0">
                <a:solidFill>
                  <a:srgbClr val="FFFFFF"/>
                </a:solidFill>
              </a:rPr>
              <a:t>-type pigment</a:t>
            </a:r>
          </a:p>
          <a:p>
            <a:r>
              <a:rPr lang="en-US" altLang="ja-JP" sz="1100" b="1" dirty="0">
                <a:solidFill>
                  <a:srgbClr val="FFFFFF"/>
                </a:solidFill>
              </a:rPr>
              <a:t>     #209</a:t>
            </a:r>
          </a:p>
          <a:p>
            <a:r>
              <a:rPr lang="ja-JP" altLang="ja-JP" sz="1100" b="1" dirty="0">
                <a:solidFill>
                  <a:srgbClr val="FFFFFF"/>
                </a:solidFill>
              </a:rPr>
              <a:t>顔料製造の過程と密接な関連が推定された。</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1" dirty="0">
                <a:solidFill>
                  <a:srgbClr val="FFFFFF"/>
                </a:solidFill>
              </a:rPr>
              <a:t>- </a:t>
            </a:r>
            <a:r>
              <a:rPr lang="ja-JP" altLang="en-US" sz="1100" b="1" dirty="0">
                <a:solidFill>
                  <a:srgbClr val="FFFFFF"/>
                </a:solidFill>
              </a:rPr>
              <a:t>顔料中の</a:t>
            </a:r>
            <a:r>
              <a:rPr lang="en-US" altLang="ja-JP" sz="1100" b="1" dirty="0">
                <a:solidFill>
                  <a:srgbClr val="FFFFFF"/>
                </a:solidFill>
              </a:rPr>
              <a:t>PCB</a:t>
            </a:r>
            <a:r>
              <a:rPr lang="ja-JP" altLang="en-US" sz="1100" b="1" dirty="0">
                <a:solidFill>
                  <a:srgbClr val="FFFFFF"/>
                </a:solidFill>
              </a:rPr>
              <a:t>は、精製過程で残ったものと推測され、これら、副反応で生成する異性体は、排水や、廃棄物として、環境への負荷が起こる例も報告されており、負荷低減への対策も必要である。</a:t>
            </a:r>
          </a:p>
          <a:p>
            <a:pPr eaLnBrk="1" hangingPunct="1"/>
            <a:endParaRPr lang="ja-JP" altLang="en-US" sz="1100" dirty="0">
              <a:ea typeface="ＭＳ Ｐゴシック" charset="-128"/>
            </a:endParaRPr>
          </a:p>
        </p:txBody>
      </p:sp>
    </p:spTree>
    <p:extLst>
      <p:ext uri="{BB962C8B-B14F-4D97-AF65-F5344CB8AC3E}">
        <p14:creationId xmlns:p14="http://schemas.microsoft.com/office/powerpoint/2010/main" val="3265715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D847C-58A4-4AE8-B41B-73E1F1C1A72C}" type="slidenum">
              <a:rPr kumimoji="1" lang="en-US" altLang="ja-JP" sz="1200" b="0" i="0" u="none" strike="noStrike" kern="1200" cap="none" spc="0" normalizeH="0" baseline="0" noProof="0" smtClean="0">
                <a:ln>
                  <a:noFill/>
                </a:ln>
                <a:solidFill>
                  <a:srgbClr val="000000"/>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en-US" altLang="ja-JP" sz="12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sp>
        <p:nvSpPr>
          <p:cNvPr id="121859" name="Rectangle 2"/>
          <p:cNvSpPr>
            <a:spLocks noGrp="1" noRot="1" noChangeAspect="1" noChangeArrowheads="1" noTextEdit="1"/>
          </p:cNvSpPr>
          <p:nvPr>
            <p:ph type="sldImg"/>
          </p:nvPr>
        </p:nvSpPr>
        <p:spPr>
          <a:xfrm>
            <a:off x="1143000" y="685800"/>
            <a:ext cx="4572000" cy="3429000"/>
          </a:xfrm>
          <a:ln/>
        </p:spPr>
      </p:sp>
      <p:sp>
        <p:nvSpPr>
          <p:cNvPr id="121860" name="Rectangle 3"/>
          <p:cNvSpPr>
            <a:spLocks noGrp="1" noChangeArrowheads="1"/>
          </p:cNvSpPr>
          <p:nvPr>
            <p:ph type="body" idx="1"/>
          </p:nvPr>
        </p:nvSpPr>
        <p:spPr>
          <a:noFill/>
          <a:ln/>
        </p:spPr>
        <p:txBody>
          <a:bodyPr/>
          <a:lstStyle/>
          <a:p>
            <a:pPr eaLnBrk="1" hangingPunct="1"/>
            <a:endParaRPr lang="ja-JP" altLang="en-US" sz="1100" dirty="0">
              <a:ea typeface="ＭＳ Ｐゴシック" charset="-128"/>
            </a:endParaRPr>
          </a:p>
        </p:txBody>
      </p:sp>
    </p:spTree>
    <p:extLst>
      <p:ext uri="{BB962C8B-B14F-4D97-AF65-F5344CB8AC3E}">
        <p14:creationId xmlns:p14="http://schemas.microsoft.com/office/powerpoint/2010/main" val="3392817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51007-84FE-405D-A175-A0EBA37F128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66803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CB702C54-EF0B-495A-9FAF-18A38DCE8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C791EE-E8B2-4D83-9504-4BCF7EFBEEB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6963" name="Rectangle 2">
            <a:extLst>
              <a:ext uri="{FF2B5EF4-FFF2-40B4-BE49-F238E27FC236}">
                <a16:creationId xmlns:a16="http://schemas.microsoft.com/office/drawing/2014/main" id="{2B9D4CF4-9D80-4B79-88DA-B9FD464E5A9D}"/>
              </a:ext>
            </a:extLst>
          </p:cNvPr>
          <p:cNvSpPr>
            <a:spLocks noGrp="1" noRot="1" noChangeAspect="1" noChangeArrowheads="1" noTextEdit="1"/>
          </p:cNvSpPr>
          <p:nvPr>
            <p:ph type="sldImg"/>
          </p:nvPr>
        </p:nvSpPr>
        <p:spPr>
          <a:solidFill>
            <a:srgbClr val="FFFFFF"/>
          </a:solidFill>
          <a:ln/>
        </p:spPr>
      </p:sp>
      <p:sp>
        <p:nvSpPr>
          <p:cNvPr id="296964" name="Rectangle 3">
            <a:extLst>
              <a:ext uri="{FF2B5EF4-FFF2-40B4-BE49-F238E27FC236}">
                <a16:creationId xmlns:a16="http://schemas.microsoft.com/office/drawing/2014/main" id="{7C66C980-BA1A-4211-B2C0-733A4F1DF6B5}"/>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2759579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4064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7B2C8D-335E-471B-85F8-1F588FCE55ED}"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2308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a:extLst>
              <a:ext uri="{FF2B5EF4-FFF2-40B4-BE49-F238E27FC236}">
                <a16:creationId xmlns:a16="http://schemas.microsoft.com/office/drawing/2014/main" id="{DB02A471-64DD-4BF2-9983-C9618BCF45A6}"/>
              </a:ext>
            </a:extLst>
          </p:cNvPr>
          <p:cNvSpPr>
            <a:spLocks noGrp="1" noRot="1" noChangeAspect="1" noTextEdit="1"/>
          </p:cNvSpPr>
          <p:nvPr>
            <p:ph type="sldImg"/>
          </p:nvPr>
        </p:nvSpPr>
        <p:spPr>
          <a:ln/>
        </p:spPr>
      </p:sp>
      <p:sp>
        <p:nvSpPr>
          <p:cNvPr id="286723" name="ノート プレースホルダ 2">
            <a:extLst>
              <a:ext uri="{FF2B5EF4-FFF2-40B4-BE49-F238E27FC236}">
                <a16:creationId xmlns:a16="http://schemas.microsoft.com/office/drawing/2014/main" id="{742CFC66-AF40-4421-8804-DA2DBD986B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a typeface="ＭＳ Ｐ明朝" panose="02020600040205080304" pitchFamily="18" charset="-128"/>
            </a:endParaRPr>
          </a:p>
        </p:txBody>
      </p:sp>
      <p:sp>
        <p:nvSpPr>
          <p:cNvPr id="286724" name="スライド番号プレースホルダ 3">
            <a:extLst>
              <a:ext uri="{FF2B5EF4-FFF2-40B4-BE49-F238E27FC236}">
                <a16:creationId xmlns:a16="http://schemas.microsoft.com/office/drawing/2014/main" id="{0FEC3F19-2903-4C0D-B1DE-7F354EA268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168A8-5D8B-4400-9D87-0424AB102385}"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41575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D98BF9-1D7E-45C9-938A-D74AC9C4CF13}"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7261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9940"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BF00D1-9408-4FCF-9429-C3B3461B318F}"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71582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686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00DE8-225A-4E07-B84F-3763F78B3C9A}"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78945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584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80A068-7967-4E6A-A704-51ACA476A4C7}"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28872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301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67206E-9D00-4B74-94BB-4256134E68B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88958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4036"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ED1CC9-7F99-4933-97A6-EBF015D0D0CE}"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8707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15D0C-2797-4648-9B69-DB0948991074}" type="slidenum">
              <a:rPr kumimoji="1" lang="en-US" altLang="ja-JP"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1922" name="Rectangle 2"/>
          <p:cNvSpPr>
            <a:spLocks noGrp="1" noRot="1" noChangeAspect="1" noChangeArrowheads="1" noTextEdit="1"/>
          </p:cNvSpPr>
          <p:nvPr>
            <p:ph type="sldImg"/>
          </p:nvPr>
        </p:nvSpPr>
        <p:spPr bwMode="auto">
          <a:xfrm>
            <a:off x="962025" y="741363"/>
            <a:ext cx="4933950" cy="3702050"/>
          </a:xfrm>
          <a:prstGeom prst="rect">
            <a:avLst/>
          </a:prstGeom>
          <a:solidFill>
            <a:srgbClr val="FFFFFF"/>
          </a:solidFill>
          <a:ln>
            <a:solidFill>
              <a:srgbClr val="000000"/>
            </a:solidFill>
            <a:miter lim="800000"/>
            <a:headEnd/>
            <a:tailEnd/>
          </a:ln>
        </p:spPr>
      </p:sp>
      <p:sp>
        <p:nvSpPr>
          <p:cNvPr id="81923" name="Rectangle 3"/>
          <p:cNvSpPr>
            <a:spLocks noGrp="1" noChangeArrowheads="1"/>
          </p:cNvSpPr>
          <p:nvPr>
            <p:ph type="body" idx="1"/>
          </p:nvPr>
        </p:nvSpPr>
        <p:spPr bwMode="auto">
          <a:xfrm>
            <a:off x="914400" y="4690269"/>
            <a:ext cx="5029200" cy="4443413"/>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1404546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Polychlorinated biphenyls (PCBs) accumulate in mammals via the food chain because of their characteristics such as slow</a:t>
            </a:r>
          </a:p>
          <a:p>
            <a:r>
              <a:rPr kumimoji="1" lang="en-US" altLang="ja-JP" sz="1200" b="0" i="0" u="none" strike="noStrike" kern="1200" baseline="0" dirty="0">
                <a:solidFill>
                  <a:schemeClr val="tx1"/>
                </a:solidFill>
                <a:latin typeface="+mn-lt"/>
                <a:ea typeface="+mn-ea"/>
                <a:cs typeface="+mn-cs"/>
              </a:rPr>
              <a:t>degradation and high hydrophobicity. One of the 209 PCB congeners, 2,30,4,40,5-pentachlorobiphenyl (CB118), is abundantly</a:t>
            </a:r>
          </a:p>
          <a:p>
            <a:r>
              <a:rPr kumimoji="1" lang="en-US" altLang="ja-JP" sz="1200" b="0" i="0" u="none" strike="noStrike" kern="1200" baseline="0" dirty="0">
                <a:solidFill>
                  <a:schemeClr val="tx1"/>
                </a:solidFill>
                <a:latin typeface="+mn-lt"/>
                <a:ea typeface="+mn-ea"/>
                <a:cs typeface="+mn-cs"/>
              </a:rPr>
              <a:t>found in the environment and in mammals. Understanding the metabolic fate of CB118 can provide important information</a:t>
            </a:r>
          </a:p>
          <a:p>
            <a:r>
              <a:rPr kumimoji="1" lang="en-US" altLang="ja-JP" sz="1200" b="0" i="0" u="none" strike="noStrike" kern="1200" baseline="0" dirty="0">
                <a:solidFill>
                  <a:schemeClr val="tx1"/>
                </a:solidFill>
                <a:latin typeface="+mn-lt"/>
                <a:ea typeface="+mn-ea"/>
                <a:cs typeface="+mn-cs"/>
              </a:rPr>
              <a:t>toward evaluating its toxicity. In vitro studies on the metabolism of CB118 by cytochrome P450 enzymes (P450 or CYP)</a:t>
            </a:r>
          </a:p>
          <a:p>
            <a:r>
              <a:rPr kumimoji="1" lang="en-US" altLang="ja-JP" sz="1200" b="0" i="0" u="none" strike="noStrike" kern="1200" baseline="0" dirty="0">
                <a:solidFill>
                  <a:schemeClr val="tx1"/>
                </a:solidFill>
                <a:latin typeface="+mn-lt"/>
                <a:ea typeface="+mn-ea"/>
                <a:cs typeface="+mn-cs"/>
              </a:rPr>
              <a:t>revealed that human CYP2B6 and rat CYP2B1 primarily metabolized it to 3-hydroxy (OH)-CB118, whereas rat CYP1A1</a:t>
            </a:r>
          </a:p>
          <a:p>
            <a:r>
              <a:rPr kumimoji="1" lang="en-US" altLang="ja-JP" sz="1200" b="0" i="0" u="none" strike="noStrike" kern="1200" baseline="0" dirty="0">
                <a:solidFill>
                  <a:schemeClr val="tx1"/>
                </a:solidFill>
                <a:latin typeface="+mn-lt"/>
                <a:ea typeface="+mn-ea"/>
                <a:cs typeface="+mn-cs"/>
              </a:rPr>
              <a:t>metabolized CB118 to 4-hydroxy-2,3,30,40,5-pentachlorobiphenyl (4-OH-CB107). Docking models of CYP2Bs with CB118</a:t>
            </a:r>
          </a:p>
          <a:p>
            <a:r>
              <a:rPr kumimoji="1" lang="en-US" altLang="ja-JP" sz="1200" b="0" i="0" u="none" strike="noStrike" kern="1200" baseline="0" dirty="0">
                <a:solidFill>
                  <a:schemeClr val="tx1"/>
                </a:solidFill>
                <a:latin typeface="+mn-lt"/>
                <a:ea typeface="+mn-ea"/>
                <a:cs typeface="+mn-cs"/>
              </a:rPr>
              <a:t>revealed a short distance between the 3-position of CB118 and the </a:t>
            </a:r>
            <a:r>
              <a:rPr kumimoji="1" lang="en-US" altLang="ja-JP" sz="1200" b="0" i="0" u="none" strike="noStrike" kern="1200" baseline="0" dirty="0" err="1">
                <a:solidFill>
                  <a:schemeClr val="tx1"/>
                </a:solidFill>
                <a:latin typeface="+mn-lt"/>
                <a:ea typeface="+mn-ea"/>
                <a:cs typeface="+mn-cs"/>
              </a:rPr>
              <a:t>heme</a:t>
            </a:r>
            <a:r>
              <a:rPr kumimoji="1" lang="en-US" altLang="ja-JP" sz="1200" b="0" i="0" u="none" strike="noStrike" kern="1200" baseline="0" dirty="0">
                <a:solidFill>
                  <a:schemeClr val="tx1"/>
                </a:solidFill>
                <a:latin typeface="+mn-lt"/>
                <a:ea typeface="+mn-ea"/>
                <a:cs typeface="+mn-cs"/>
              </a:rPr>
              <a:t> iron caused by polarization of the </a:t>
            </a:r>
            <a:r>
              <a:rPr kumimoji="1" lang="en-US" altLang="ja-JP" sz="1200" b="0" i="0" u="none" strike="noStrike" kern="1200" baseline="0" dirty="0" err="1">
                <a:solidFill>
                  <a:schemeClr val="tx1"/>
                </a:solidFill>
                <a:latin typeface="+mn-lt"/>
                <a:ea typeface="+mn-ea"/>
                <a:cs typeface="+mn-cs"/>
              </a:rPr>
              <a:t>substratebinding</a:t>
            </a:r>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cavity, and maintenance of this pose through interaction with the peripheral amino acids determines the activity</a:t>
            </a:r>
          </a:p>
          <a:p>
            <a:r>
              <a:rPr kumimoji="1" lang="en-US" altLang="ja-JP" sz="1200" b="0" i="0" u="none" strike="noStrike" kern="1200" baseline="0" dirty="0">
                <a:solidFill>
                  <a:schemeClr val="tx1"/>
                </a:solidFill>
                <a:latin typeface="+mn-lt"/>
                <a:ea typeface="+mn-ea"/>
                <a:cs typeface="+mn-cs"/>
              </a:rPr>
              <a:t>and position of hydroxylation. 4-Hydroxylation by rat CYP1A1 occurs owing to the longitudinal shape of the </a:t>
            </a:r>
            <a:r>
              <a:rPr kumimoji="1" lang="en-US" altLang="ja-JP" sz="1200" b="0" i="0" u="none" strike="noStrike" kern="1200" baseline="0" dirty="0" err="1">
                <a:solidFill>
                  <a:schemeClr val="tx1"/>
                </a:solidFill>
                <a:latin typeface="+mn-lt"/>
                <a:ea typeface="+mn-ea"/>
                <a:cs typeface="+mn-cs"/>
              </a:rPr>
              <a:t>substratebinding</a:t>
            </a:r>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cavity toward the </a:t>
            </a:r>
            <a:r>
              <a:rPr kumimoji="1" lang="en-US" altLang="ja-JP" sz="1200" b="0" i="0" u="none" strike="noStrike" kern="1200" baseline="0" dirty="0" err="1">
                <a:solidFill>
                  <a:schemeClr val="tx1"/>
                </a:solidFill>
                <a:latin typeface="+mn-lt"/>
                <a:ea typeface="+mn-ea"/>
                <a:cs typeface="+mn-cs"/>
              </a:rPr>
              <a:t>heme</a:t>
            </a:r>
            <a:r>
              <a:rPr kumimoji="1" lang="en-US" altLang="ja-JP" sz="1200" b="0" i="0" u="none" strike="noStrike" kern="1200" baseline="0" dirty="0">
                <a:solidFill>
                  <a:schemeClr val="tx1"/>
                </a:solidFill>
                <a:latin typeface="+mn-lt"/>
                <a:ea typeface="+mn-ea"/>
                <a:cs typeface="+mn-cs"/>
              </a:rPr>
              <a:t> of CYP1A1. The metabolites 3-OH-CB118 and 4-OH-CB107 decreased potential for activating</a:t>
            </a:r>
          </a:p>
          <a:p>
            <a:r>
              <a:rPr kumimoji="1" lang="en-US" altLang="ja-JP" sz="1200" b="0" i="0" u="none" strike="noStrike" kern="1200" baseline="0" dirty="0">
                <a:solidFill>
                  <a:schemeClr val="tx1"/>
                </a:solidFill>
                <a:latin typeface="+mn-lt"/>
                <a:ea typeface="+mn-ea"/>
                <a:cs typeface="+mn-cs"/>
              </a:rPr>
              <a:t>the aryl hydrocarbon receptor compared with that of CB118, thereby leading to a decrease in dioxin-like toxicity; however,</a:t>
            </a:r>
          </a:p>
          <a:p>
            <a:r>
              <a:rPr kumimoji="1" lang="en-US" altLang="ja-JP" sz="1200" b="0" i="0" u="none" strike="noStrike" kern="1200" baseline="0" dirty="0">
                <a:solidFill>
                  <a:schemeClr val="tx1"/>
                </a:solidFill>
                <a:latin typeface="+mn-lt"/>
                <a:ea typeface="+mn-ea"/>
                <a:cs typeface="+mn-cs"/>
              </a:rPr>
              <a:t>the neurodevelopmental toxicity of 4-OH-CB107 has been previously reported. The results suggest that these 3 P450</a:t>
            </a:r>
          </a:p>
          <a:p>
            <a:r>
              <a:rPr kumimoji="1" lang="en-US" altLang="ja-JP" sz="1200" b="0" i="0" u="none" strike="noStrike" kern="1200" baseline="0" dirty="0">
                <a:solidFill>
                  <a:schemeClr val="tx1"/>
                </a:solidFill>
                <a:latin typeface="+mn-lt"/>
                <a:ea typeface="+mn-ea"/>
                <a:cs typeface="+mn-cs"/>
              </a:rPr>
              <a:t>isoforms play an important role in determining the extent of CB118 toxicity. This study will contribute to understanding of</a:t>
            </a:r>
          </a:p>
          <a:p>
            <a:r>
              <a:rPr kumimoji="1" lang="en-US" altLang="ja-JP" sz="1200" b="0" i="0" u="none" strike="noStrike" kern="1200" baseline="0" dirty="0">
                <a:solidFill>
                  <a:schemeClr val="tx1"/>
                </a:solidFill>
                <a:latin typeface="+mn-lt"/>
                <a:ea typeface="+mn-ea"/>
                <a:cs typeface="+mn-cs"/>
              </a:rPr>
              <a:t>the metabolic fates and toxicity of CB118 in vivo.</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5986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 4. Proposed metabolic pathways for CB118 by human CYP2B6, rat CYP2B1, and rat CYP1A1. The arrow thickness indicates the level of hydroxylation activity.</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20905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 5. Conformations of CB118 in the substrate-binding cavities of rat CYP2B1 and human CYP2B6. Rat CYP2B1 was constructed based on the X-ray crystal structure of human CYP2B6 (Gay et al., 2010) using the ‘Mutate monomers’ tool in SYBYL Biopolymer. </a:t>
            </a:r>
          </a:p>
          <a:p>
            <a:r>
              <a:rPr kumimoji="1" lang="en-US" altLang="ja-JP" sz="1200" b="0" i="0" u="none" strike="noStrike" kern="1200" baseline="0" dirty="0">
                <a:solidFill>
                  <a:schemeClr val="tx1"/>
                </a:solidFill>
                <a:latin typeface="+mn-lt"/>
                <a:ea typeface="+mn-ea"/>
                <a:cs typeface="+mn-cs"/>
              </a:rPr>
              <a:t>Docking of CB118 into the 3D models was performed using </a:t>
            </a:r>
            <a:r>
              <a:rPr kumimoji="1" lang="en-US" altLang="ja-JP" sz="1200" b="0" i="0" u="none" strike="noStrike" kern="1200" baseline="0" dirty="0" err="1">
                <a:solidFill>
                  <a:schemeClr val="tx1"/>
                </a:solidFill>
                <a:latin typeface="+mn-lt"/>
                <a:ea typeface="+mn-ea"/>
                <a:cs typeface="+mn-cs"/>
              </a:rPr>
              <a:t>Surflex</a:t>
            </a:r>
            <a:r>
              <a:rPr kumimoji="1" lang="en-US" altLang="ja-JP" sz="1200" b="0" i="0" u="none" strike="noStrike" kern="1200" baseline="0" dirty="0">
                <a:solidFill>
                  <a:schemeClr val="tx1"/>
                </a:solidFill>
                <a:latin typeface="+mn-lt"/>
                <a:ea typeface="+mn-ea"/>
                <a:cs typeface="+mn-cs"/>
              </a:rPr>
              <a:t> Dock in SYBYL 8.0 as described previously in </a:t>
            </a:r>
            <a:r>
              <a:rPr kumimoji="1" lang="en-US" altLang="ja-JP" sz="1200" b="0" i="0" u="none" strike="noStrike" kern="1200" baseline="0" dirty="0" err="1">
                <a:solidFill>
                  <a:schemeClr val="tx1"/>
                </a:solidFill>
                <a:latin typeface="+mn-lt"/>
                <a:ea typeface="+mn-ea"/>
                <a:cs typeface="+mn-cs"/>
              </a:rPr>
              <a:t>Ruppert</a:t>
            </a:r>
            <a:r>
              <a:rPr kumimoji="1" lang="en-US" altLang="ja-JP" sz="1200" b="0" i="0" u="none" strike="noStrike" kern="1200" baseline="0" dirty="0">
                <a:solidFill>
                  <a:schemeClr val="tx1"/>
                </a:solidFill>
                <a:latin typeface="+mn-lt"/>
                <a:ea typeface="+mn-ea"/>
                <a:cs typeface="+mn-cs"/>
              </a:rPr>
              <a:t> et al. (1997). </a:t>
            </a:r>
          </a:p>
          <a:p>
            <a:r>
              <a:rPr kumimoji="1" lang="en-US" altLang="ja-JP" sz="1200" b="0" i="0" u="none" strike="noStrike" kern="1200" baseline="0" dirty="0">
                <a:solidFill>
                  <a:schemeClr val="tx1"/>
                </a:solidFill>
                <a:latin typeface="+mn-lt"/>
                <a:ea typeface="+mn-ea"/>
                <a:cs typeface="+mn-cs"/>
              </a:rPr>
              <a:t>Substrate-binding cavities are shown in mesh. In each cavity, the accommodated CB118 is shown as sticks.</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The size of the substrate-binding cavity in rat CYP2B1 was 472 A° 3. </a:t>
            </a:r>
          </a:p>
          <a:p>
            <a:r>
              <a:rPr kumimoji="1" lang="en-US" altLang="ja-JP" sz="1200" b="0" i="0" u="none" strike="noStrike" kern="1200" baseline="0" dirty="0">
                <a:solidFill>
                  <a:schemeClr val="tx1"/>
                </a:solidFill>
                <a:latin typeface="+mn-lt"/>
                <a:ea typeface="+mn-ea"/>
                <a:cs typeface="+mn-cs"/>
              </a:rPr>
              <a:t>The 14 poses of CB118 identified in the docking study are represented (A). </a:t>
            </a:r>
          </a:p>
          <a:p>
            <a:r>
              <a:rPr kumimoji="1" lang="en-US" altLang="ja-JP" sz="1200" b="0" i="0" u="none" strike="noStrike" kern="1200" baseline="0" dirty="0">
                <a:solidFill>
                  <a:schemeClr val="tx1"/>
                </a:solidFill>
                <a:latin typeface="+mn-lt"/>
                <a:ea typeface="+mn-ea"/>
                <a:cs typeface="+mn-cs"/>
              </a:rPr>
              <a:t>In contrast, the size of a substrate-binding cavity in human CYP2B6 was 559A°3. </a:t>
            </a:r>
          </a:p>
          <a:p>
            <a:r>
              <a:rPr kumimoji="1" lang="en-US" altLang="ja-JP" sz="1200" b="0" i="0" u="none" strike="noStrike" kern="1200" baseline="0" dirty="0">
                <a:solidFill>
                  <a:schemeClr val="tx1"/>
                </a:solidFill>
                <a:latin typeface="+mn-lt"/>
                <a:ea typeface="+mn-ea"/>
                <a:cs typeface="+mn-cs"/>
              </a:rPr>
              <a:t>The 17 poses of CB118 identified in the docking study are represented (B). </a:t>
            </a:r>
          </a:p>
          <a:p>
            <a:r>
              <a:rPr kumimoji="1" lang="en-US" altLang="ja-JP" sz="1200" b="0" i="0" u="none" strike="noStrike" kern="1200" baseline="0" dirty="0">
                <a:solidFill>
                  <a:schemeClr val="tx1"/>
                </a:solidFill>
                <a:latin typeface="+mn-lt"/>
                <a:ea typeface="+mn-ea"/>
                <a:cs typeface="+mn-cs"/>
              </a:rPr>
              <a:t>The distance between the C-3 position of CB118 and the </a:t>
            </a:r>
            <a:r>
              <a:rPr kumimoji="1" lang="en-US" altLang="ja-JP" sz="1200" b="0" i="0" u="none" strike="noStrike" kern="1200" baseline="0" dirty="0" err="1">
                <a:solidFill>
                  <a:schemeClr val="tx1"/>
                </a:solidFill>
                <a:latin typeface="+mn-lt"/>
                <a:ea typeface="+mn-ea"/>
                <a:cs typeface="+mn-cs"/>
              </a:rPr>
              <a:t>heme</a:t>
            </a:r>
            <a:r>
              <a:rPr kumimoji="1" lang="en-US" altLang="ja-JP" sz="1200" b="0" i="0" u="none" strike="noStrike" kern="1200" baseline="0" dirty="0">
                <a:solidFill>
                  <a:schemeClr val="tx1"/>
                </a:solidFill>
                <a:latin typeface="+mn-lt"/>
                <a:ea typeface="+mn-ea"/>
                <a:cs typeface="+mn-cs"/>
              </a:rPr>
              <a:t> iron was 5.8A° for rat CYP2B1 (C), and 3.6A° for human CYP2B6 (D). </a:t>
            </a:r>
          </a:p>
          <a:p>
            <a:r>
              <a:rPr kumimoji="1" lang="en-US" altLang="ja-JP" sz="1200" b="0" i="0" u="none" strike="noStrike" kern="1200" baseline="0" dirty="0">
                <a:solidFill>
                  <a:schemeClr val="tx1"/>
                </a:solidFill>
                <a:latin typeface="+mn-lt"/>
                <a:ea typeface="+mn-ea"/>
                <a:cs typeface="+mn-cs"/>
              </a:rPr>
              <a:t>Close proximity between the hydroxylation position of CB118 and the </a:t>
            </a:r>
            <a:r>
              <a:rPr kumimoji="1" lang="en-US" altLang="ja-JP" sz="1200" b="0" i="0" u="none" strike="noStrike" kern="1200" baseline="0" dirty="0" err="1">
                <a:solidFill>
                  <a:schemeClr val="tx1"/>
                </a:solidFill>
                <a:latin typeface="+mn-lt"/>
                <a:ea typeface="+mn-ea"/>
                <a:cs typeface="+mn-cs"/>
              </a:rPr>
              <a:t>heme</a:t>
            </a:r>
            <a:r>
              <a:rPr kumimoji="1" lang="en-US" altLang="ja-JP" sz="1200" b="0" i="0" u="none" strike="noStrike" kern="1200" baseline="0" dirty="0">
                <a:solidFill>
                  <a:schemeClr val="tx1"/>
                </a:solidFill>
                <a:latin typeface="+mn-lt"/>
                <a:ea typeface="+mn-ea"/>
                <a:cs typeface="+mn-cs"/>
              </a:rPr>
              <a:t> iron was important for metabolic activity.</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7136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２．測定方法</a:t>
            </a:r>
          </a:p>
          <a:p>
            <a:r>
              <a:rPr kumimoji="1" lang="ja-JP" altLang="ja-JP" sz="1200" kern="1200" dirty="0">
                <a:solidFill>
                  <a:schemeClr val="tx1"/>
                </a:solidFill>
                <a:effectLst/>
                <a:latin typeface="+mn-lt"/>
                <a:ea typeface="+mn-ea"/>
                <a:cs typeface="+mn-cs"/>
              </a:rPr>
              <a:t>各試料の異性体分析は、</a:t>
            </a:r>
            <a:r>
              <a:rPr kumimoji="1" lang="en-US" altLang="ja-JP" sz="1200" kern="1200" dirty="0">
                <a:solidFill>
                  <a:schemeClr val="tx1"/>
                </a:solidFill>
                <a:effectLst/>
                <a:latin typeface="+mn-lt"/>
                <a:ea typeface="+mn-ea"/>
                <a:cs typeface="+mn-cs"/>
              </a:rPr>
              <a:t>GC/HRMS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JMS-700 / JEOL</a:t>
            </a:r>
            <a:r>
              <a:rPr kumimoji="1" lang="ja-JP" altLang="ja-JP" sz="1200" kern="1200" dirty="0">
                <a:solidFill>
                  <a:schemeClr val="tx1"/>
                </a:solidFill>
                <a:effectLst/>
                <a:latin typeface="+mn-lt"/>
                <a:ea typeface="+mn-ea"/>
                <a:cs typeface="+mn-cs"/>
              </a:rPr>
              <a:t>）及び</a:t>
            </a:r>
            <a:r>
              <a:rPr kumimoji="1" lang="en-US" altLang="ja-JP" sz="1200" kern="1200" dirty="0">
                <a:solidFill>
                  <a:schemeClr val="tx1"/>
                </a:solidFill>
                <a:effectLst/>
                <a:latin typeface="+mn-lt"/>
                <a:ea typeface="+mn-ea"/>
                <a:cs typeface="+mn-cs"/>
              </a:rPr>
              <a:t>GC-TQMS</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(450-GC/320-MS, Bruker)</a:t>
            </a:r>
            <a:r>
              <a:rPr kumimoji="1" lang="ja-JP" altLang="ja-JP" sz="1200" kern="1200" dirty="0">
                <a:solidFill>
                  <a:schemeClr val="tx1"/>
                </a:solidFill>
                <a:effectLst/>
                <a:latin typeface="+mn-lt"/>
                <a:ea typeface="+mn-ea"/>
                <a:cs typeface="+mn-cs"/>
              </a:rPr>
              <a:t>を使用した。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GC</a:t>
            </a:r>
            <a:r>
              <a:rPr kumimoji="1" lang="ja-JP" altLang="ja-JP" sz="1200" kern="1200" dirty="0">
                <a:solidFill>
                  <a:schemeClr val="tx1"/>
                </a:solidFill>
                <a:effectLst/>
                <a:latin typeface="+mn-lt"/>
                <a:ea typeface="+mn-ea"/>
                <a:cs typeface="+mn-cs"/>
              </a:rPr>
              <a:t>カラムは</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の異性体分析用キャピラリーカラム</a:t>
            </a:r>
            <a:r>
              <a:rPr kumimoji="1" lang="en-US" altLang="ja-JP" sz="1200" kern="1200" dirty="0">
                <a:solidFill>
                  <a:schemeClr val="tx1"/>
                </a:solidFill>
                <a:effectLst/>
                <a:latin typeface="+mn-lt"/>
                <a:ea typeface="+mn-ea"/>
                <a:cs typeface="+mn-cs"/>
              </a:rPr>
              <a:t>HT8-PCB</a:t>
            </a:r>
            <a:r>
              <a:rPr kumimoji="1" lang="ja-JP" altLang="ja-JP" sz="1200" kern="1200" dirty="0">
                <a:solidFill>
                  <a:schemeClr val="tx1"/>
                </a:solidFill>
                <a:effectLst/>
                <a:latin typeface="+mn-lt"/>
                <a:ea typeface="+mn-ea"/>
                <a:cs typeface="+mn-cs"/>
              </a:rPr>
              <a:t>を用いて同定した。</a:t>
            </a:r>
            <a:r>
              <a:rPr kumimoji="1" lang="en-US" altLang="ja-JP" sz="1200" kern="1200" dirty="0">
                <a:solidFill>
                  <a:schemeClr val="tx1"/>
                </a:solidFill>
                <a:effectLst/>
                <a:latin typeface="+mn-lt"/>
                <a:ea typeface="+mn-ea"/>
                <a:cs typeface="+mn-cs"/>
              </a:rPr>
              <a:t>PCBs</a:t>
            </a:r>
            <a:r>
              <a:rPr kumimoji="1" lang="ja-JP" altLang="ja-JP" sz="1200" kern="1200" dirty="0">
                <a:solidFill>
                  <a:schemeClr val="tx1"/>
                </a:solidFill>
                <a:effectLst/>
                <a:latin typeface="+mn-lt"/>
                <a:ea typeface="+mn-ea"/>
                <a:cs typeface="+mn-cs"/>
              </a:rPr>
              <a:t>全</a:t>
            </a:r>
            <a:r>
              <a:rPr kumimoji="1" lang="en-US" altLang="ja-JP" sz="1200" kern="1200" dirty="0">
                <a:solidFill>
                  <a:schemeClr val="tx1"/>
                </a:solidFill>
                <a:effectLst/>
                <a:latin typeface="+mn-lt"/>
                <a:ea typeface="+mn-ea"/>
                <a:cs typeface="+mn-cs"/>
              </a:rPr>
              <a:t>209</a:t>
            </a:r>
            <a:r>
              <a:rPr kumimoji="1" lang="ja-JP" altLang="ja-JP" sz="1200" kern="1200" dirty="0">
                <a:solidFill>
                  <a:schemeClr val="tx1"/>
                </a:solidFill>
                <a:effectLst/>
                <a:latin typeface="+mn-lt"/>
                <a:ea typeface="+mn-ea"/>
                <a:cs typeface="+mn-cs"/>
              </a:rPr>
              <a:t>異性体の混合溶液を</a:t>
            </a:r>
            <a:r>
              <a:rPr kumimoji="1" lang="en-US" altLang="ja-JP" sz="1200" kern="1200" dirty="0">
                <a:solidFill>
                  <a:schemeClr val="tx1"/>
                </a:solidFill>
                <a:effectLst/>
                <a:latin typeface="+mn-lt"/>
                <a:ea typeface="+mn-ea"/>
                <a:cs typeface="+mn-cs"/>
              </a:rPr>
              <a:t>HRGC/HRMS</a:t>
            </a:r>
            <a:r>
              <a:rPr kumimoji="1" lang="ja-JP" altLang="ja-JP" sz="1200" kern="1200" dirty="0">
                <a:solidFill>
                  <a:schemeClr val="tx1"/>
                </a:solidFill>
                <a:effectLst/>
                <a:latin typeface="+mn-lt"/>
                <a:ea typeface="+mn-ea"/>
                <a:cs typeface="+mn-cs"/>
              </a:rPr>
              <a:t>で分析し</a:t>
            </a:r>
            <a:r>
              <a:rPr kumimoji="1" lang="en-US" altLang="ja-JP" sz="1200" kern="1200" dirty="0">
                <a:solidFill>
                  <a:schemeClr val="tx1"/>
                </a:solidFill>
                <a:effectLst/>
                <a:latin typeface="+mn-lt"/>
                <a:ea typeface="+mn-ea"/>
                <a:cs typeface="+mn-cs"/>
              </a:rPr>
              <a:t>, </a:t>
            </a:r>
          </a:p>
          <a:p>
            <a:r>
              <a:rPr kumimoji="1" lang="ja-JP" altLang="ja-JP" sz="1200" kern="1200" dirty="0">
                <a:solidFill>
                  <a:schemeClr val="tx1"/>
                </a:solidFill>
                <a:effectLst/>
                <a:latin typeface="+mn-lt"/>
                <a:ea typeface="+mn-ea"/>
                <a:cs typeface="+mn-cs"/>
              </a:rPr>
              <a:t>異性体の分離状況と溶出時間からオーブン条件を最適化し全</a:t>
            </a:r>
            <a:r>
              <a:rPr kumimoji="1" lang="en-US" altLang="ja-JP" sz="1200" kern="1200" dirty="0">
                <a:solidFill>
                  <a:schemeClr val="tx1"/>
                </a:solidFill>
                <a:effectLst/>
                <a:latin typeface="+mn-lt"/>
                <a:ea typeface="+mn-ea"/>
                <a:cs typeface="+mn-cs"/>
              </a:rPr>
              <a:t>209</a:t>
            </a:r>
            <a:r>
              <a:rPr kumimoji="1" lang="ja-JP" altLang="ja-JP" sz="1200" kern="1200" dirty="0">
                <a:solidFill>
                  <a:schemeClr val="tx1"/>
                </a:solidFill>
                <a:effectLst/>
                <a:latin typeface="+mn-lt"/>
                <a:ea typeface="+mn-ea"/>
                <a:cs typeface="+mn-cs"/>
              </a:rPr>
              <a:t>異性体の溶出順位を確定した。大気捕集中の温度、湿度の測定は、</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温湿度データロガー（</a:t>
            </a:r>
            <a:r>
              <a:rPr kumimoji="1" lang="en-US" altLang="ja-JP" sz="1200" kern="1200" dirty="0">
                <a:solidFill>
                  <a:schemeClr val="tx1"/>
                </a:solidFill>
                <a:effectLst/>
                <a:latin typeface="+mn-lt"/>
                <a:ea typeface="+mn-ea"/>
                <a:cs typeface="+mn-cs"/>
              </a:rPr>
              <a:t>TR-72Ui</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T&amp;D</a:t>
            </a:r>
            <a:r>
              <a:rPr kumimoji="1" lang="ja-JP" altLang="ja-JP" sz="1200" kern="1200" dirty="0">
                <a:solidFill>
                  <a:schemeClr val="tx1"/>
                </a:solidFill>
                <a:effectLst/>
                <a:latin typeface="+mn-lt"/>
                <a:ea typeface="+mn-ea"/>
                <a:cs typeface="+mn-cs"/>
              </a:rPr>
              <a:t>社）で連続モニタリングした。</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サンプリング前に</a:t>
            </a:r>
            <a:r>
              <a:rPr kumimoji="1" lang="en-US" altLang="ja-JP" sz="1200" kern="1200" dirty="0">
                <a:solidFill>
                  <a:schemeClr val="tx1"/>
                </a:solidFill>
                <a:effectLst/>
                <a:latin typeface="+mn-lt"/>
                <a:ea typeface="+mn-ea"/>
                <a:cs typeface="+mn-cs"/>
              </a:rPr>
              <a:t>PCB</a:t>
            </a:r>
            <a:r>
              <a:rPr kumimoji="1" lang="ja-JP" altLang="ja-JP" sz="1200" kern="1200" dirty="0">
                <a:solidFill>
                  <a:schemeClr val="tx1"/>
                </a:solidFill>
                <a:effectLst/>
                <a:latin typeface="+mn-lt"/>
                <a:ea typeface="+mn-ea"/>
                <a:cs typeface="+mn-cs"/>
              </a:rPr>
              <a:t>の</a:t>
            </a:r>
            <a:r>
              <a:rPr kumimoji="1" lang="en-US" altLang="ja-JP" sz="1200" kern="1200" baseline="30000" dirty="0">
                <a:solidFill>
                  <a:schemeClr val="tx1"/>
                </a:solidFill>
                <a:effectLst/>
                <a:latin typeface="+mn-lt"/>
                <a:ea typeface="+mn-ea"/>
                <a:cs typeface="+mn-cs"/>
              </a:rPr>
              <a:t>13</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安定同位体混合標品をスパイクして、同位体希釈法により</a:t>
            </a:r>
            <a:r>
              <a:rPr kumimoji="1" lang="en-US" altLang="ja-JP" sz="1200" kern="1200" dirty="0">
                <a:solidFill>
                  <a:schemeClr val="tx1"/>
                </a:solidFill>
                <a:effectLst/>
                <a:latin typeface="+mn-lt"/>
                <a:ea typeface="+mn-ea"/>
                <a:cs typeface="+mn-cs"/>
              </a:rPr>
              <a:t>GC/MS</a:t>
            </a:r>
            <a:r>
              <a:rPr kumimoji="1" lang="ja-JP" altLang="ja-JP" sz="1200" kern="1200" dirty="0">
                <a:solidFill>
                  <a:schemeClr val="tx1"/>
                </a:solidFill>
                <a:effectLst/>
                <a:latin typeface="+mn-lt"/>
                <a:ea typeface="+mn-ea"/>
                <a:cs typeface="+mn-cs"/>
              </a:rPr>
              <a:t>測定を行った。</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66515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 6. Structure and lipophilic potential of the substrate binding cavities of human CYP2B6, rat CYP2B1, and rat CYP1A1. A, Structural differences in the substrate binding cavities of human CYP2B6 and rat CYP1A1. </a:t>
            </a:r>
          </a:p>
          <a:p>
            <a:r>
              <a:rPr kumimoji="1" lang="en-US" altLang="ja-JP" sz="1200" b="0" i="0" u="none" strike="noStrike" kern="1200" baseline="0" dirty="0">
                <a:solidFill>
                  <a:schemeClr val="tx1"/>
                </a:solidFill>
                <a:latin typeface="+mn-lt"/>
                <a:ea typeface="+mn-ea"/>
                <a:cs typeface="+mn-cs"/>
              </a:rPr>
              <a:t>The lipophilic potential of the substrate binding cavities of rat CYP1A1 (B and C), human CYP2B6 (D), and rat CYP2B1 (E) is mapped in color as </a:t>
            </a:r>
            <a:r>
              <a:rPr kumimoji="1" lang="en-US" altLang="ja-JP" sz="1200" b="0" i="0" u="none" strike="noStrike" kern="1200" baseline="0" dirty="0" err="1">
                <a:solidFill>
                  <a:schemeClr val="tx1"/>
                </a:solidFill>
                <a:latin typeface="+mn-lt"/>
                <a:ea typeface="+mn-ea"/>
                <a:cs typeface="+mn-cs"/>
              </a:rPr>
              <a:t>lipophilicity</a:t>
            </a:r>
            <a:r>
              <a:rPr kumimoji="1" lang="en-US" altLang="ja-JP" sz="1200" b="0" i="0" u="none" strike="noStrike" kern="1200" baseline="0" dirty="0">
                <a:solidFill>
                  <a:schemeClr val="tx1"/>
                </a:solidFill>
                <a:latin typeface="+mn-lt"/>
                <a:ea typeface="+mn-ea"/>
                <a:cs typeface="+mn-cs"/>
              </a:rPr>
              <a:t>. </a:t>
            </a:r>
          </a:p>
          <a:p>
            <a:r>
              <a:rPr kumimoji="1" lang="en-US" altLang="ja-JP" sz="1200" b="0" i="0" u="none" strike="noStrike" kern="1200" baseline="0" dirty="0">
                <a:solidFill>
                  <a:schemeClr val="tx1"/>
                </a:solidFill>
                <a:latin typeface="+mn-lt"/>
                <a:ea typeface="+mn-ea"/>
                <a:cs typeface="+mn-cs"/>
              </a:rPr>
              <a:t>The shape and lipophilic potential of the substrate-binding cavities influenced the hydroxylation position of CB118.</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The present study clearly showed the structural basis of</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hydroxylation positions of CB118 by CYP2Bs and CYP1A1 through</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docking models. Furthermore, although decreased dioxin-like toxicity of CB118 through metabolism by CYP2Bs was demonstrated,</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toxicity from increased levels of 4-OH-CB107 can occur</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through disruption of hormone regulation (</a:t>
            </a:r>
            <a:r>
              <a:rPr kumimoji="1" lang="en-US" altLang="ja-JP" sz="1200" b="0" i="0" u="none" strike="noStrike" kern="1200" baseline="0" dirty="0" err="1">
                <a:solidFill>
                  <a:schemeClr val="tx1"/>
                </a:solidFill>
                <a:latin typeface="+mn-lt"/>
                <a:ea typeface="+mn-ea"/>
                <a:cs typeface="+mn-cs"/>
              </a:rPr>
              <a:t>Purinton</a:t>
            </a:r>
            <a:r>
              <a:rPr kumimoji="1" lang="en-US" altLang="ja-JP" sz="1200" b="0" i="0" u="none" strike="noStrike" kern="1200" baseline="0" dirty="0">
                <a:solidFill>
                  <a:schemeClr val="tx1"/>
                </a:solidFill>
                <a:latin typeface="+mn-lt"/>
                <a:ea typeface="+mn-ea"/>
                <a:cs typeface="+mn-cs"/>
              </a:rPr>
              <a:t> and Wood, 2000; </a:t>
            </a:r>
            <a:r>
              <a:rPr kumimoji="1" lang="en-US" altLang="ja-JP" sz="1200" b="0" i="0" u="none" strike="noStrike" kern="1200" baseline="0" dirty="0" err="1">
                <a:solidFill>
                  <a:schemeClr val="tx1"/>
                </a:solidFill>
                <a:latin typeface="+mn-lt"/>
                <a:ea typeface="+mn-ea"/>
                <a:cs typeface="+mn-cs"/>
              </a:rPr>
              <a:t>Meerts</a:t>
            </a:r>
            <a:r>
              <a:rPr kumimoji="1" lang="en-US" altLang="ja-JP" sz="1200" b="0" i="0" u="none" strike="noStrike" kern="1200" baseline="0" dirty="0">
                <a:solidFill>
                  <a:schemeClr val="tx1"/>
                </a:solidFill>
                <a:latin typeface="+mn-lt"/>
                <a:ea typeface="+mn-ea"/>
                <a:cs typeface="+mn-cs"/>
              </a:rPr>
              <a:t> et al., 2004b). </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These P450 isoforms play an important</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role in determining the toxicity of CB118. </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This study will contribute</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to understanding the metabolic fate and toxicity of CB118</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in vivo, and this experimental strategy can be applied to evaluate</a:t>
            </a:r>
            <a:r>
              <a:rPr kumimoji="1" lang="ja-JP" altLang="en-US" sz="1200" b="0" i="0" u="none" strike="noStrike" kern="1200" baseline="0" dirty="0">
                <a:solidFill>
                  <a:schemeClr val="tx1"/>
                </a:solidFill>
                <a:latin typeface="+mn-lt"/>
                <a:ea typeface="+mn-ea"/>
                <a:cs typeface="+mn-cs"/>
              </a:rPr>
              <a:t>　</a:t>
            </a:r>
            <a:r>
              <a:rPr kumimoji="1" lang="en-US" altLang="ja-JP" sz="1200" b="0" i="0" u="none" strike="noStrike" kern="1200" baseline="0" dirty="0">
                <a:solidFill>
                  <a:schemeClr val="tx1"/>
                </a:solidFill>
                <a:latin typeface="+mn-lt"/>
                <a:ea typeface="+mn-ea"/>
                <a:cs typeface="+mn-cs"/>
              </a:rPr>
              <a:t>the in vivo toxicity of other PCB congeners.</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0385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My theme is metabolism of chiral polychlorinated biphenyls by mammalian cytochrome p450 monooxygenases.</a:t>
            </a:r>
          </a:p>
          <a:p>
            <a:pPr eaLnBrk="1" hangingPunct="1">
              <a:spcBef>
                <a:spcPct val="0"/>
              </a:spcBef>
            </a:pPr>
            <a:r>
              <a:rPr lang="en-US" altLang="ja-JP"/>
              <a:t>As you know, pcbs have several adverse effects, and now, environmental damages from pcb toxicity are</a:t>
            </a:r>
            <a:r>
              <a:rPr lang="ja-JP" altLang="en-US"/>
              <a:t>　</a:t>
            </a:r>
            <a:r>
              <a:rPr lang="en-US" altLang="ja-JP"/>
              <a:t>still reported nevertheess their uses have been already banned.</a:t>
            </a:r>
          </a:p>
          <a:p>
            <a:pPr eaLnBrk="1" hangingPunct="1">
              <a:spcBef>
                <a:spcPct val="0"/>
              </a:spcBef>
            </a:pPr>
            <a:r>
              <a:rPr lang="en-US" altLang="ja-JP"/>
              <a:t>In the 209 pcbs, 19 congeners with three or four ortho chlorine substituents are called chiral pcbs. </a:t>
            </a:r>
          </a:p>
          <a:p>
            <a:pPr eaLnBrk="1" hangingPunct="1">
              <a:spcBef>
                <a:spcPct val="0"/>
              </a:spcBef>
            </a:pPr>
            <a:r>
              <a:rPr lang="en-US" altLang="ja-JP"/>
              <a:t>It causes steric hindrance of carbon bond and contains rotational isomers, referred to as +,- atropisomer.</a:t>
            </a:r>
          </a:p>
          <a:p>
            <a:pPr eaLnBrk="1" hangingPunct="1">
              <a:spcBef>
                <a:spcPct val="0"/>
              </a:spcBef>
            </a:pPr>
            <a:r>
              <a:rPr lang="en-US" altLang="ja-JP"/>
              <a:t>In general, atropisomers exist in the same ratio, referred to as racemic.</a:t>
            </a:r>
          </a:p>
          <a:p>
            <a:pPr eaLnBrk="1" hangingPunct="1">
              <a:spcBef>
                <a:spcPct val="0"/>
              </a:spcBef>
            </a:pPr>
            <a:r>
              <a:rPr lang="en-US" altLang="ja-JP"/>
              <a:t>However, they display different metabolism, accumulated, and toxicity in vivo because of their different three-dimentional structure.</a:t>
            </a:r>
          </a:p>
          <a:p>
            <a:pPr eaLnBrk="1" hangingPunct="1">
              <a:spcBef>
                <a:spcPct val="0"/>
              </a:spcBef>
            </a:pPr>
            <a:r>
              <a:rPr lang="en-US" altLang="ja-JP"/>
              <a:t>And mammalian cytochrome p450 monooxygenase functions monooxygenase reaction, and can metabolize pcbs.</a:t>
            </a:r>
          </a:p>
          <a:p>
            <a:pPr eaLnBrk="1" hangingPunct="1">
              <a:spcBef>
                <a:spcPct val="0"/>
              </a:spcBef>
            </a:pPr>
            <a:r>
              <a:rPr lang="en-US" altLang="ja-JP"/>
              <a:t>In this study, we aim to evaluate  toxicity of each atropisomer of chiral pcbs and tried to metabolize pcbs by p450s, human cyp2b6, and rat cyp2b1</a:t>
            </a:r>
            <a:endParaRPr lang="ja-JP" altLang="en-US"/>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38188" indent="-280988" eaLnBrk="0" hangingPunct="0">
              <a:spcBef>
                <a:spcPct val="30000"/>
              </a:spcBef>
              <a:defRPr kumimoji="1" sz="1200">
                <a:solidFill>
                  <a:schemeClr val="tx1"/>
                </a:solidFill>
                <a:latin typeface="Calibri" panose="020F0502020204030204" pitchFamily="34" charset="0"/>
              </a:defRPr>
            </a:lvl2pPr>
            <a:lvl3pPr marL="1138238" indent="-223838" eaLnBrk="0" hangingPunct="0">
              <a:spcBef>
                <a:spcPct val="30000"/>
              </a:spcBef>
              <a:defRPr kumimoji="1" sz="1200">
                <a:solidFill>
                  <a:schemeClr val="tx1"/>
                </a:solidFill>
                <a:latin typeface="Calibri" panose="020F0502020204030204" pitchFamily="34" charset="0"/>
              </a:defRPr>
            </a:lvl3pPr>
            <a:lvl4pPr marL="1595438" indent="-223838" eaLnBrk="0" hangingPunct="0">
              <a:spcBef>
                <a:spcPct val="30000"/>
              </a:spcBef>
              <a:defRPr kumimoji="1" sz="1200">
                <a:solidFill>
                  <a:schemeClr val="tx1"/>
                </a:solidFill>
                <a:latin typeface="Calibri" panose="020F0502020204030204" pitchFamily="34" charset="0"/>
              </a:defRPr>
            </a:lvl4pPr>
            <a:lvl5pPr marL="2052638" indent="-223838" eaLnBrk="0" hangingPunct="0">
              <a:spcBef>
                <a:spcPct val="30000"/>
              </a:spcBef>
              <a:defRPr kumimoji="1" sz="1200">
                <a:solidFill>
                  <a:schemeClr val="tx1"/>
                </a:solidFill>
                <a:latin typeface="Calibri" panose="020F0502020204030204" pitchFamily="34" charset="0"/>
              </a:defRPr>
            </a:lvl5pPr>
            <a:lvl6pPr marL="2509838" indent="-223838" eaLnBrk="0" fontAlgn="base" hangingPunct="0">
              <a:spcBef>
                <a:spcPct val="30000"/>
              </a:spcBef>
              <a:spcAft>
                <a:spcPct val="0"/>
              </a:spcAft>
              <a:defRPr kumimoji="1" sz="1200">
                <a:solidFill>
                  <a:schemeClr val="tx1"/>
                </a:solidFill>
                <a:latin typeface="Calibri" panose="020F0502020204030204" pitchFamily="34" charset="0"/>
              </a:defRPr>
            </a:lvl6pPr>
            <a:lvl7pPr marL="2967038" indent="-223838" eaLnBrk="0" fontAlgn="base" hangingPunct="0">
              <a:spcBef>
                <a:spcPct val="30000"/>
              </a:spcBef>
              <a:spcAft>
                <a:spcPct val="0"/>
              </a:spcAft>
              <a:defRPr kumimoji="1" sz="1200">
                <a:solidFill>
                  <a:schemeClr val="tx1"/>
                </a:solidFill>
                <a:latin typeface="Calibri" panose="020F0502020204030204" pitchFamily="34" charset="0"/>
              </a:defRPr>
            </a:lvl7pPr>
            <a:lvl8pPr marL="3424238" indent="-223838" eaLnBrk="0" fontAlgn="base" hangingPunct="0">
              <a:spcBef>
                <a:spcPct val="30000"/>
              </a:spcBef>
              <a:spcAft>
                <a:spcPct val="0"/>
              </a:spcAft>
              <a:defRPr kumimoji="1" sz="1200">
                <a:solidFill>
                  <a:schemeClr val="tx1"/>
                </a:solidFill>
                <a:latin typeface="Calibri" panose="020F0502020204030204" pitchFamily="34" charset="0"/>
              </a:defRPr>
            </a:lvl8pPr>
            <a:lvl9pPr marL="3881438" indent="-223838"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D44C1C-3FD4-4A1F-8737-234F99E3EA73}"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98738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Recombinant human cyp2b6 and rat cyp2b1 were reacted with separeted each atropisomer of cb45, cb91, cb135 and cb183.</a:t>
            </a:r>
          </a:p>
          <a:p>
            <a:pPr eaLnBrk="1" hangingPunct="1">
              <a:spcBef>
                <a:spcPct val="0"/>
              </a:spcBef>
            </a:pPr>
            <a:r>
              <a:rPr lang="en-US" altLang="ja-JP"/>
              <a:t>Hydroxylated metabolites were methylated as follow, and analyzed with hrgc/hrms.</a:t>
            </a:r>
          </a:p>
          <a:p>
            <a:pPr eaLnBrk="1" hangingPunct="1">
              <a:spcBef>
                <a:spcPct val="0"/>
              </a:spcBef>
            </a:pPr>
            <a:r>
              <a:rPr lang="en-US" altLang="ja-JP"/>
              <a:t>I tried to identify metabolites from each atropisomer, and to clarified their structural basis.</a:t>
            </a:r>
            <a:endParaRPr lang="ja-JP" altLang="en-US"/>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38188" indent="-280988" eaLnBrk="0" hangingPunct="0">
              <a:spcBef>
                <a:spcPct val="30000"/>
              </a:spcBef>
              <a:defRPr kumimoji="1" sz="1200">
                <a:solidFill>
                  <a:schemeClr val="tx1"/>
                </a:solidFill>
                <a:latin typeface="Calibri" panose="020F0502020204030204" pitchFamily="34" charset="0"/>
              </a:defRPr>
            </a:lvl2pPr>
            <a:lvl3pPr marL="1138238" indent="-223838" eaLnBrk="0" hangingPunct="0">
              <a:spcBef>
                <a:spcPct val="30000"/>
              </a:spcBef>
              <a:defRPr kumimoji="1" sz="1200">
                <a:solidFill>
                  <a:schemeClr val="tx1"/>
                </a:solidFill>
                <a:latin typeface="Calibri" panose="020F0502020204030204" pitchFamily="34" charset="0"/>
              </a:defRPr>
            </a:lvl3pPr>
            <a:lvl4pPr marL="1595438" indent="-223838" eaLnBrk="0" hangingPunct="0">
              <a:spcBef>
                <a:spcPct val="30000"/>
              </a:spcBef>
              <a:defRPr kumimoji="1" sz="1200">
                <a:solidFill>
                  <a:schemeClr val="tx1"/>
                </a:solidFill>
                <a:latin typeface="Calibri" panose="020F0502020204030204" pitchFamily="34" charset="0"/>
              </a:defRPr>
            </a:lvl4pPr>
            <a:lvl5pPr marL="2052638" indent="-223838" eaLnBrk="0" hangingPunct="0">
              <a:spcBef>
                <a:spcPct val="30000"/>
              </a:spcBef>
              <a:defRPr kumimoji="1" sz="1200">
                <a:solidFill>
                  <a:schemeClr val="tx1"/>
                </a:solidFill>
                <a:latin typeface="Calibri" panose="020F0502020204030204" pitchFamily="34" charset="0"/>
              </a:defRPr>
            </a:lvl5pPr>
            <a:lvl6pPr marL="2509838" indent="-223838" eaLnBrk="0" fontAlgn="base" hangingPunct="0">
              <a:spcBef>
                <a:spcPct val="30000"/>
              </a:spcBef>
              <a:spcAft>
                <a:spcPct val="0"/>
              </a:spcAft>
              <a:defRPr kumimoji="1" sz="1200">
                <a:solidFill>
                  <a:schemeClr val="tx1"/>
                </a:solidFill>
                <a:latin typeface="Calibri" panose="020F0502020204030204" pitchFamily="34" charset="0"/>
              </a:defRPr>
            </a:lvl6pPr>
            <a:lvl7pPr marL="2967038" indent="-223838" eaLnBrk="0" fontAlgn="base" hangingPunct="0">
              <a:spcBef>
                <a:spcPct val="30000"/>
              </a:spcBef>
              <a:spcAft>
                <a:spcPct val="0"/>
              </a:spcAft>
              <a:defRPr kumimoji="1" sz="1200">
                <a:solidFill>
                  <a:schemeClr val="tx1"/>
                </a:solidFill>
                <a:latin typeface="Calibri" panose="020F0502020204030204" pitchFamily="34" charset="0"/>
              </a:defRPr>
            </a:lvl7pPr>
            <a:lvl8pPr marL="3424238" indent="-223838" eaLnBrk="0" fontAlgn="base" hangingPunct="0">
              <a:spcBef>
                <a:spcPct val="30000"/>
              </a:spcBef>
              <a:spcAft>
                <a:spcPct val="0"/>
              </a:spcAft>
              <a:defRPr kumimoji="1" sz="1200">
                <a:solidFill>
                  <a:schemeClr val="tx1"/>
                </a:solidFill>
                <a:latin typeface="Calibri" panose="020F0502020204030204" pitchFamily="34" charset="0"/>
              </a:defRPr>
            </a:lvl8pPr>
            <a:lvl9pPr marL="3881438" indent="-223838"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2FEE0-6BAE-4F77-8543-280649C7189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651167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These are results of metabolism of cb45, 91, 135 by human cyp2b6 and rat cyp2b1.</a:t>
            </a:r>
          </a:p>
          <a:p>
            <a:endParaRPr lang="en-US" altLang="ja-JP"/>
          </a:p>
          <a:p>
            <a:r>
              <a:rPr lang="en-US" altLang="ja-JP"/>
              <a:t>cyp2B1 more metabolized these three chiral pcbs than human cyp2b6</a:t>
            </a:r>
          </a:p>
          <a:p>
            <a:endParaRPr lang="en-US" altLang="ja-JP"/>
          </a:p>
          <a:p>
            <a:r>
              <a:rPr lang="en-US" altLang="ja-JP"/>
              <a:t>Moreover, +cb45 was more metabolized than –cb45, and two di-hydroxylated metabolites were detected.</a:t>
            </a:r>
          </a:p>
          <a:p>
            <a:r>
              <a:rPr lang="en-US" altLang="ja-JP"/>
              <a:t>In contrast, +cb91 was less metabolized than –cb91, and one mono-hydroxylated metabolites was detected, and cb135 was same as cb91.</a:t>
            </a:r>
          </a:p>
        </p:txBody>
      </p:sp>
      <p:sp>
        <p:nvSpPr>
          <p:cNvPr id="11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47713" indent="-284163" eaLnBrk="0" hangingPunct="0">
              <a:spcBef>
                <a:spcPct val="30000"/>
              </a:spcBef>
              <a:defRPr kumimoji="1" sz="1200">
                <a:solidFill>
                  <a:schemeClr val="tx1"/>
                </a:solidFill>
                <a:latin typeface="Calibri" panose="020F0502020204030204" pitchFamily="34" charset="0"/>
              </a:defRPr>
            </a:lvl2pPr>
            <a:lvl3pPr marL="1150938" indent="-227013" eaLnBrk="0" hangingPunct="0">
              <a:spcBef>
                <a:spcPct val="30000"/>
              </a:spcBef>
              <a:defRPr kumimoji="1" sz="1200">
                <a:solidFill>
                  <a:schemeClr val="tx1"/>
                </a:solidFill>
                <a:latin typeface="Calibri" panose="020F0502020204030204" pitchFamily="34" charset="0"/>
              </a:defRPr>
            </a:lvl3pPr>
            <a:lvl4pPr marL="1614488" indent="-227013" eaLnBrk="0" hangingPunct="0">
              <a:spcBef>
                <a:spcPct val="30000"/>
              </a:spcBef>
              <a:defRPr kumimoji="1" sz="1200">
                <a:solidFill>
                  <a:schemeClr val="tx1"/>
                </a:solidFill>
                <a:latin typeface="Calibri" panose="020F0502020204030204" pitchFamily="34" charset="0"/>
              </a:defRPr>
            </a:lvl4pPr>
            <a:lvl5pPr marL="2076450" indent="-227013" eaLnBrk="0" hangingPunct="0">
              <a:spcBef>
                <a:spcPct val="30000"/>
              </a:spcBef>
              <a:defRPr kumimoji="1" sz="1200">
                <a:solidFill>
                  <a:schemeClr val="tx1"/>
                </a:solidFill>
                <a:latin typeface="Calibri" panose="020F0502020204030204" pitchFamily="34" charset="0"/>
              </a:defRPr>
            </a:lvl5pPr>
            <a:lvl6pPr marL="2533650" indent="-227013" eaLnBrk="0" fontAlgn="base" hangingPunct="0">
              <a:spcBef>
                <a:spcPct val="30000"/>
              </a:spcBef>
              <a:spcAft>
                <a:spcPct val="0"/>
              </a:spcAft>
              <a:defRPr kumimoji="1" sz="1200">
                <a:solidFill>
                  <a:schemeClr val="tx1"/>
                </a:solidFill>
                <a:latin typeface="Calibri" panose="020F0502020204030204" pitchFamily="34" charset="0"/>
              </a:defRPr>
            </a:lvl6pPr>
            <a:lvl7pPr marL="2990850" indent="-227013" eaLnBrk="0" fontAlgn="base" hangingPunct="0">
              <a:spcBef>
                <a:spcPct val="30000"/>
              </a:spcBef>
              <a:spcAft>
                <a:spcPct val="0"/>
              </a:spcAft>
              <a:defRPr kumimoji="1" sz="1200">
                <a:solidFill>
                  <a:schemeClr val="tx1"/>
                </a:solidFill>
                <a:latin typeface="Calibri" panose="020F0502020204030204" pitchFamily="34" charset="0"/>
              </a:defRPr>
            </a:lvl7pPr>
            <a:lvl8pPr marL="3448050" indent="-227013" eaLnBrk="0" fontAlgn="base" hangingPunct="0">
              <a:spcBef>
                <a:spcPct val="30000"/>
              </a:spcBef>
              <a:spcAft>
                <a:spcPct val="0"/>
              </a:spcAft>
              <a:defRPr kumimoji="1" sz="1200">
                <a:solidFill>
                  <a:schemeClr val="tx1"/>
                </a:solidFill>
                <a:latin typeface="Calibri" panose="020F0502020204030204" pitchFamily="34" charset="0"/>
              </a:defRPr>
            </a:lvl8pPr>
            <a:lvl9pPr marL="3905250" indent="-227013"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9B98B-6A40-4E44-AA66-48E6A1141DA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39430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On the other hand, from cb183, two hydroxylated metabolites were detected by human cyp2b6 and these were identified as 3’-oh cb183 and 5-oh-cb183.</a:t>
            </a:r>
          </a:p>
          <a:p>
            <a:pPr eaLnBrk="1" hangingPunct="1">
              <a:spcBef>
                <a:spcPct val="0"/>
              </a:spcBef>
            </a:pPr>
            <a:r>
              <a:rPr lang="en-US" altLang="ja-JP"/>
              <a:t>There were two characteristic points in this metabolism.</a:t>
            </a:r>
          </a:p>
          <a:p>
            <a:pPr eaLnBrk="1" hangingPunct="1">
              <a:spcBef>
                <a:spcPct val="0"/>
              </a:spcBef>
            </a:pPr>
            <a:r>
              <a:rPr lang="en-US" altLang="ja-JP"/>
              <a:t>First, -cb183 was more metabolized than +cb183.</a:t>
            </a:r>
          </a:p>
          <a:p>
            <a:pPr eaLnBrk="1" hangingPunct="1">
              <a:spcBef>
                <a:spcPct val="0"/>
              </a:spcBef>
            </a:pPr>
            <a:r>
              <a:rPr lang="en-US" altLang="ja-JP"/>
              <a:t>Second, 3’-oh-cb183 was more generated than 5-oh-cb183 from both atropisomers.</a:t>
            </a:r>
          </a:p>
          <a:p>
            <a:pPr eaLnBrk="1" hangingPunct="1">
              <a:spcBef>
                <a:spcPct val="0"/>
              </a:spcBef>
            </a:pPr>
            <a:r>
              <a:rPr lang="en-US" altLang="ja-JP"/>
              <a:t>In contrast, by rat cyp2b1, no hydroxylated metabolites were detected.</a:t>
            </a:r>
          </a:p>
        </p:txBody>
      </p:sp>
      <p:sp>
        <p:nvSpPr>
          <p:cNvPr id="122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38188" indent="-280988" eaLnBrk="0" hangingPunct="0">
              <a:spcBef>
                <a:spcPct val="30000"/>
              </a:spcBef>
              <a:defRPr kumimoji="1" sz="1200">
                <a:solidFill>
                  <a:schemeClr val="tx1"/>
                </a:solidFill>
                <a:latin typeface="Calibri" panose="020F0502020204030204" pitchFamily="34" charset="0"/>
              </a:defRPr>
            </a:lvl2pPr>
            <a:lvl3pPr marL="1138238" indent="-223838" eaLnBrk="0" hangingPunct="0">
              <a:spcBef>
                <a:spcPct val="30000"/>
              </a:spcBef>
              <a:defRPr kumimoji="1" sz="1200">
                <a:solidFill>
                  <a:schemeClr val="tx1"/>
                </a:solidFill>
                <a:latin typeface="Calibri" panose="020F0502020204030204" pitchFamily="34" charset="0"/>
              </a:defRPr>
            </a:lvl3pPr>
            <a:lvl4pPr marL="1595438" indent="-223838" eaLnBrk="0" hangingPunct="0">
              <a:spcBef>
                <a:spcPct val="30000"/>
              </a:spcBef>
              <a:defRPr kumimoji="1" sz="1200">
                <a:solidFill>
                  <a:schemeClr val="tx1"/>
                </a:solidFill>
                <a:latin typeface="Calibri" panose="020F0502020204030204" pitchFamily="34" charset="0"/>
              </a:defRPr>
            </a:lvl4pPr>
            <a:lvl5pPr marL="2052638" indent="-223838" eaLnBrk="0" hangingPunct="0">
              <a:spcBef>
                <a:spcPct val="30000"/>
              </a:spcBef>
              <a:defRPr kumimoji="1" sz="1200">
                <a:solidFill>
                  <a:schemeClr val="tx1"/>
                </a:solidFill>
                <a:latin typeface="Calibri" panose="020F0502020204030204" pitchFamily="34" charset="0"/>
              </a:defRPr>
            </a:lvl5pPr>
            <a:lvl6pPr marL="2509838" indent="-223838" eaLnBrk="0" fontAlgn="base" hangingPunct="0">
              <a:spcBef>
                <a:spcPct val="30000"/>
              </a:spcBef>
              <a:spcAft>
                <a:spcPct val="0"/>
              </a:spcAft>
              <a:defRPr kumimoji="1" sz="1200">
                <a:solidFill>
                  <a:schemeClr val="tx1"/>
                </a:solidFill>
                <a:latin typeface="Calibri" panose="020F0502020204030204" pitchFamily="34" charset="0"/>
              </a:defRPr>
            </a:lvl6pPr>
            <a:lvl7pPr marL="2967038" indent="-223838" eaLnBrk="0" fontAlgn="base" hangingPunct="0">
              <a:spcBef>
                <a:spcPct val="30000"/>
              </a:spcBef>
              <a:spcAft>
                <a:spcPct val="0"/>
              </a:spcAft>
              <a:defRPr kumimoji="1" sz="1200">
                <a:solidFill>
                  <a:schemeClr val="tx1"/>
                </a:solidFill>
                <a:latin typeface="Calibri" panose="020F0502020204030204" pitchFamily="34" charset="0"/>
              </a:defRPr>
            </a:lvl7pPr>
            <a:lvl8pPr marL="3424238" indent="-223838" eaLnBrk="0" fontAlgn="base" hangingPunct="0">
              <a:spcBef>
                <a:spcPct val="30000"/>
              </a:spcBef>
              <a:spcAft>
                <a:spcPct val="0"/>
              </a:spcAft>
              <a:defRPr kumimoji="1" sz="1200">
                <a:solidFill>
                  <a:schemeClr val="tx1"/>
                </a:solidFill>
                <a:latin typeface="Calibri" panose="020F0502020204030204" pitchFamily="34" charset="0"/>
              </a:defRPr>
            </a:lvl8pPr>
            <a:lvl9pPr marL="3881438" indent="-223838"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F2E1A-B3FC-45ED-8E61-788EFE8B2BF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404948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To clarify structural basis of cb183 metabolism by human cyp2b6, we construcrted the docking models of human cyp2b6 with cb183..</a:t>
            </a:r>
          </a:p>
          <a:p>
            <a:pPr eaLnBrk="1" hangingPunct="1">
              <a:spcBef>
                <a:spcPct val="0"/>
              </a:spcBef>
            </a:pPr>
            <a:r>
              <a:rPr lang="en-US" altLang="ja-JP"/>
              <a:t>When +cb183 is used as substrate, the conformation of cb183 is here.</a:t>
            </a:r>
          </a:p>
          <a:p>
            <a:pPr eaLnBrk="1" hangingPunct="1">
              <a:spcBef>
                <a:spcPct val="0"/>
              </a:spcBef>
            </a:pPr>
            <a:r>
              <a:rPr lang="en-US" altLang="ja-JP"/>
              <a:t>In this space, there are steric bulky side-chain groups, such as I101, I209, V474, and chlorine causes steric hindrance.</a:t>
            </a:r>
          </a:p>
          <a:p>
            <a:pPr eaLnBrk="1" hangingPunct="1">
              <a:spcBef>
                <a:spcPct val="0"/>
              </a:spcBef>
            </a:pPr>
            <a:r>
              <a:rPr lang="en-US" altLang="ja-JP"/>
              <a:t>In contrast, there are no steric hindrance here because hydrogen is located.</a:t>
            </a:r>
          </a:p>
          <a:p>
            <a:pPr eaLnBrk="1" hangingPunct="1">
              <a:spcBef>
                <a:spcPct val="0"/>
              </a:spcBef>
            </a:pPr>
            <a:r>
              <a:rPr lang="en-US" altLang="ja-JP"/>
              <a:t>So, -cb183 is stable and more metabolized than +cb183.</a:t>
            </a:r>
          </a:p>
          <a:p>
            <a:pPr eaLnBrk="1" hangingPunct="1">
              <a:spcBef>
                <a:spcPct val="0"/>
              </a:spcBef>
            </a:pPr>
            <a:r>
              <a:rPr lang="en-US" altLang="ja-JP"/>
              <a:t>And cb183 consists of trichlorophenyl ring and tetrachlorophenyl ring.</a:t>
            </a:r>
          </a:p>
          <a:p>
            <a:pPr eaLnBrk="1" hangingPunct="1">
              <a:spcBef>
                <a:spcPct val="0"/>
              </a:spcBef>
            </a:pPr>
            <a:r>
              <a:rPr lang="en-US" altLang="ja-JP"/>
              <a:t>Tetrachlorophenyl ring has lower electron density and higher lipophilicity than trichlorophenyl ring </a:t>
            </a:r>
          </a:p>
          <a:p>
            <a:pPr eaLnBrk="1" hangingPunct="1">
              <a:spcBef>
                <a:spcPct val="0"/>
              </a:spcBef>
            </a:pPr>
            <a:r>
              <a:rPr lang="en-US" altLang="ja-JP"/>
              <a:t>So, tetrachlorophenyl ring is located in the lipophilic area, right area of the cavity, and trichlorophenyl ring can approach the heme.</a:t>
            </a:r>
          </a:p>
          <a:p>
            <a:pPr eaLnBrk="1" hangingPunct="1">
              <a:spcBef>
                <a:spcPct val="0"/>
              </a:spcBef>
            </a:pPr>
            <a:r>
              <a:rPr lang="en-US" altLang="ja-JP"/>
              <a:t>Therefore, 3’-position is more hydroxylated than 5position.</a:t>
            </a:r>
          </a:p>
        </p:txBody>
      </p:sp>
      <p:sp>
        <p:nvSpPr>
          <p:cNvPr id="133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38188" indent="-280988" eaLnBrk="0" hangingPunct="0">
              <a:spcBef>
                <a:spcPct val="30000"/>
              </a:spcBef>
              <a:defRPr kumimoji="1" sz="1200">
                <a:solidFill>
                  <a:schemeClr val="tx1"/>
                </a:solidFill>
                <a:latin typeface="Calibri" panose="020F0502020204030204" pitchFamily="34" charset="0"/>
              </a:defRPr>
            </a:lvl2pPr>
            <a:lvl3pPr marL="1138238" indent="-223838" eaLnBrk="0" hangingPunct="0">
              <a:spcBef>
                <a:spcPct val="30000"/>
              </a:spcBef>
              <a:defRPr kumimoji="1" sz="1200">
                <a:solidFill>
                  <a:schemeClr val="tx1"/>
                </a:solidFill>
                <a:latin typeface="Calibri" panose="020F0502020204030204" pitchFamily="34" charset="0"/>
              </a:defRPr>
            </a:lvl3pPr>
            <a:lvl4pPr marL="1595438" indent="-223838" eaLnBrk="0" hangingPunct="0">
              <a:spcBef>
                <a:spcPct val="30000"/>
              </a:spcBef>
              <a:defRPr kumimoji="1" sz="1200">
                <a:solidFill>
                  <a:schemeClr val="tx1"/>
                </a:solidFill>
                <a:latin typeface="Calibri" panose="020F0502020204030204" pitchFamily="34" charset="0"/>
              </a:defRPr>
            </a:lvl4pPr>
            <a:lvl5pPr marL="2052638" indent="-223838" eaLnBrk="0" hangingPunct="0">
              <a:spcBef>
                <a:spcPct val="30000"/>
              </a:spcBef>
              <a:defRPr kumimoji="1" sz="1200">
                <a:solidFill>
                  <a:schemeClr val="tx1"/>
                </a:solidFill>
                <a:latin typeface="Calibri" panose="020F0502020204030204" pitchFamily="34" charset="0"/>
              </a:defRPr>
            </a:lvl5pPr>
            <a:lvl6pPr marL="2509838" indent="-223838" eaLnBrk="0" fontAlgn="base" hangingPunct="0">
              <a:spcBef>
                <a:spcPct val="30000"/>
              </a:spcBef>
              <a:spcAft>
                <a:spcPct val="0"/>
              </a:spcAft>
              <a:defRPr kumimoji="1" sz="1200">
                <a:solidFill>
                  <a:schemeClr val="tx1"/>
                </a:solidFill>
                <a:latin typeface="Calibri" panose="020F0502020204030204" pitchFamily="34" charset="0"/>
              </a:defRPr>
            </a:lvl6pPr>
            <a:lvl7pPr marL="2967038" indent="-223838" eaLnBrk="0" fontAlgn="base" hangingPunct="0">
              <a:spcBef>
                <a:spcPct val="30000"/>
              </a:spcBef>
              <a:spcAft>
                <a:spcPct val="0"/>
              </a:spcAft>
              <a:defRPr kumimoji="1" sz="1200">
                <a:solidFill>
                  <a:schemeClr val="tx1"/>
                </a:solidFill>
                <a:latin typeface="Calibri" panose="020F0502020204030204" pitchFamily="34" charset="0"/>
              </a:defRPr>
            </a:lvl7pPr>
            <a:lvl8pPr marL="3424238" indent="-223838" eaLnBrk="0" fontAlgn="base" hangingPunct="0">
              <a:spcBef>
                <a:spcPct val="30000"/>
              </a:spcBef>
              <a:spcAft>
                <a:spcPct val="0"/>
              </a:spcAft>
              <a:defRPr kumimoji="1" sz="1200">
                <a:solidFill>
                  <a:schemeClr val="tx1"/>
                </a:solidFill>
                <a:latin typeface="Calibri" panose="020F0502020204030204" pitchFamily="34" charset="0"/>
              </a:defRPr>
            </a:lvl8pPr>
            <a:lvl9pPr marL="3881438" indent="-223838"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0CFA68-9D38-4398-924A-DDEE0FD57F07}"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800984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a:t>Now, I summarize the results.</a:t>
            </a:r>
          </a:p>
          <a:p>
            <a:pPr eaLnBrk="1" hangingPunct="1"/>
            <a:r>
              <a:rPr lang="en-US" altLang="ja-JP"/>
              <a:t>cb45, cb91 and cb135 were metabolized to hydroxylated ones, but their metabolites were not identified</a:t>
            </a:r>
          </a:p>
          <a:p>
            <a:pPr eaLnBrk="1" hangingPunct="1"/>
            <a:r>
              <a:rPr lang="en-US" altLang="ja-JP"/>
              <a:t>Cb183 was metabolized to two hydroxylated metabolites and they were identified as 3’-cb-183 and 5-cb183.</a:t>
            </a:r>
          </a:p>
          <a:p>
            <a:pPr eaLnBrk="1" hangingPunct="1"/>
            <a:r>
              <a:rPr lang="en-US" altLang="ja-JP"/>
              <a:t>These metabolites were also detected in rats administrated with phenobarbital.</a:t>
            </a:r>
          </a:p>
          <a:p>
            <a:pPr eaLnBrk="1" hangingPunct="1"/>
            <a:r>
              <a:rPr lang="en-US" altLang="ja-JP"/>
              <a:t>And –cb183 was more metabolized than +cb183.</a:t>
            </a:r>
          </a:p>
          <a:p>
            <a:pPr eaLnBrk="1" hangingPunct="1"/>
            <a:r>
              <a:rPr lang="en-US" altLang="ja-JP"/>
              <a:t>It was reported that +cb813 was more accumulated in human breast milk than -cb183, –cb183 seamed to be more metabolized and +cb183 was accumulated in human body.</a:t>
            </a:r>
          </a:p>
          <a:p>
            <a:pPr eaLnBrk="1" hangingPunct="1"/>
            <a:r>
              <a:rPr lang="en-US" altLang="ja-JP"/>
              <a:t>In rat cyp2b1, the substrate binding cavity is so small that rat cyp2b1 hardly accommodated and then doesn’t metabolize cb183.</a:t>
            </a:r>
          </a:p>
          <a:p>
            <a:pPr eaLnBrk="1" hangingPunct="1"/>
            <a:r>
              <a:rPr lang="en-US" altLang="ja-JP"/>
              <a:t>In fact, human cyp2b6 has lager cavity than rat cyp2b1.</a:t>
            </a:r>
          </a:p>
          <a:p>
            <a:pPr eaLnBrk="1" hangingPunct="1"/>
            <a:r>
              <a:rPr lang="en-US" altLang="ja-JP"/>
              <a:t>In conclusion, the toxicity of each atropisomer of cb183 must be different, due to the enantioselective metabolism by human cyp2b6</a:t>
            </a:r>
          </a:p>
        </p:txBody>
      </p:sp>
      <p:sp>
        <p:nvSpPr>
          <p:cNvPr id="143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defRPr>
            </a:lvl1pPr>
            <a:lvl2pPr marL="738188" indent="-280988" eaLnBrk="0" hangingPunct="0">
              <a:spcBef>
                <a:spcPct val="30000"/>
              </a:spcBef>
              <a:defRPr kumimoji="1" sz="1200">
                <a:solidFill>
                  <a:schemeClr val="tx1"/>
                </a:solidFill>
                <a:latin typeface="Calibri" panose="020F0502020204030204" pitchFamily="34" charset="0"/>
              </a:defRPr>
            </a:lvl2pPr>
            <a:lvl3pPr marL="1138238" indent="-223838" eaLnBrk="0" hangingPunct="0">
              <a:spcBef>
                <a:spcPct val="30000"/>
              </a:spcBef>
              <a:defRPr kumimoji="1" sz="1200">
                <a:solidFill>
                  <a:schemeClr val="tx1"/>
                </a:solidFill>
                <a:latin typeface="Calibri" panose="020F0502020204030204" pitchFamily="34" charset="0"/>
              </a:defRPr>
            </a:lvl3pPr>
            <a:lvl4pPr marL="1595438" indent="-223838" eaLnBrk="0" hangingPunct="0">
              <a:spcBef>
                <a:spcPct val="30000"/>
              </a:spcBef>
              <a:defRPr kumimoji="1" sz="1200">
                <a:solidFill>
                  <a:schemeClr val="tx1"/>
                </a:solidFill>
                <a:latin typeface="Calibri" panose="020F0502020204030204" pitchFamily="34" charset="0"/>
              </a:defRPr>
            </a:lvl4pPr>
            <a:lvl5pPr marL="2052638" indent="-223838" eaLnBrk="0" hangingPunct="0">
              <a:spcBef>
                <a:spcPct val="30000"/>
              </a:spcBef>
              <a:defRPr kumimoji="1" sz="1200">
                <a:solidFill>
                  <a:schemeClr val="tx1"/>
                </a:solidFill>
                <a:latin typeface="Calibri" panose="020F0502020204030204" pitchFamily="34" charset="0"/>
              </a:defRPr>
            </a:lvl5pPr>
            <a:lvl6pPr marL="2509838" indent="-223838" eaLnBrk="0" fontAlgn="base" hangingPunct="0">
              <a:spcBef>
                <a:spcPct val="30000"/>
              </a:spcBef>
              <a:spcAft>
                <a:spcPct val="0"/>
              </a:spcAft>
              <a:defRPr kumimoji="1" sz="1200">
                <a:solidFill>
                  <a:schemeClr val="tx1"/>
                </a:solidFill>
                <a:latin typeface="Calibri" panose="020F0502020204030204" pitchFamily="34" charset="0"/>
              </a:defRPr>
            </a:lvl6pPr>
            <a:lvl7pPr marL="2967038" indent="-223838" eaLnBrk="0" fontAlgn="base" hangingPunct="0">
              <a:spcBef>
                <a:spcPct val="30000"/>
              </a:spcBef>
              <a:spcAft>
                <a:spcPct val="0"/>
              </a:spcAft>
              <a:defRPr kumimoji="1" sz="1200">
                <a:solidFill>
                  <a:schemeClr val="tx1"/>
                </a:solidFill>
                <a:latin typeface="Calibri" panose="020F0502020204030204" pitchFamily="34" charset="0"/>
              </a:defRPr>
            </a:lvl7pPr>
            <a:lvl8pPr marL="3424238" indent="-223838" eaLnBrk="0" fontAlgn="base" hangingPunct="0">
              <a:spcBef>
                <a:spcPct val="30000"/>
              </a:spcBef>
              <a:spcAft>
                <a:spcPct val="0"/>
              </a:spcAft>
              <a:defRPr kumimoji="1" sz="1200">
                <a:solidFill>
                  <a:schemeClr val="tx1"/>
                </a:solidFill>
                <a:latin typeface="Calibri" panose="020F0502020204030204" pitchFamily="34" charset="0"/>
              </a:defRPr>
            </a:lvl8pPr>
            <a:lvl9pPr marL="3881438" indent="-223838"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AD4D03-248D-4AAF-8D77-92A04F32761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937172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15D0C-2797-4648-9B69-DB0948991074}" type="slidenum">
              <a:rPr kumimoji="1" lang="en-US" altLang="ja-JP"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1922" name="Rectangle 2"/>
          <p:cNvSpPr>
            <a:spLocks noGrp="1" noRot="1" noChangeAspect="1" noChangeArrowheads="1" noTextEdit="1"/>
          </p:cNvSpPr>
          <p:nvPr>
            <p:ph type="sldImg"/>
          </p:nvPr>
        </p:nvSpPr>
        <p:spPr bwMode="auto">
          <a:xfrm>
            <a:off x="962025" y="741363"/>
            <a:ext cx="4933950" cy="3702050"/>
          </a:xfrm>
          <a:prstGeom prst="rect">
            <a:avLst/>
          </a:prstGeom>
          <a:solidFill>
            <a:srgbClr val="FFFFFF"/>
          </a:solidFill>
          <a:ln>
            <a:solidFill>
              <a:srgbClr val="000000"/>
            </a:solidFill>
            <a:miter lim="800000"/>
            <a:headEnd/>
            <a:tailEnd/>
          </a:ln>
        </p:spPr>
      </p:sp>
      <p:sp>
        <p:nvSpPr>
          <p:cNvPr id="81923" name="Rectangle 3"/>
          <p:cNvSpPr>
            <a:spLocks noGrp="1" noChangeArrowheads="1"/>
          </p:cNvSpPr>
          <p:nvPr>
            <p:ph type="body" idx="1"/>
          </p:nvPr>
        </p:nvSpPr>
        <p:spPr bwMode="auto">
          <a:xfrm>
            <a:off x="914400" y="4690269"/>
            <a:ext cx="5029200" cy="4443413"/>
          </a:xfrm>
          <a:prstGeom prst="rect">
            <a:avLst/>
          </a:prstGeom>
          <a:solidFill>
            <a:srgbClr val="FFFFFF"/>
          </a:solidFill>
          <a:ln>
            <a:solidFill>
              <a:srgbClr val="000000"/>
            </a:solidFill>
            <a:miter lim="800000"/>
            <a:headEnd/>
            <a:tailEnd/>
          </a:ln>
        </p:spPr>
        <p:txBody>
          <a:bodyPr/>
          <a:lstStyle/>
          <a:p>
            <a:endParaRPr lang="ja-JP" altLang="ja-JP"/>
          </a:p>
        </p:txBody>
      </p:sp>
    </p:spTree>
    <p:extLst>
      <p:ext uri="{BB962C8B-B14F-4D97-AF65-F5344CB8AC3E}">
        <p14:creationId xmlns:p14="http://schemas.microsoft.com/office/powerpoint/2010/main" val="37487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15D0C-2797-4648-9B69-DB0948991074}" type="slidenum">
              <a:rPr kumimoji="1" lang="en-US" altLang="ja-JP"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1922" name="Rectangle 2"/>
          <p:cNvSpPr>
            <a:spLocks noGrp="1" noRot="1" noChangeAspect="1" noChangeArrowheads="1" noTextEdit="1"/>
          </p:cNvSpPr>
          <p:nvPr>
            <p:ph type="sldImg"/>
          </p:nvPr>
        </p:nvSpPr>
        <p:spPr bwMode="auto">
          <a:xfrm>
            <a:off x="962025" y="741363"/>
            <a:ext cx="4933950" cy="3702050"/>
          </a:xfrm>
          <a:prstGeom prst="rect">
            <a:avLst/>
          </a:prstGeom>
          <a:solidFill>
            <a:srgbClr val="FFFFFF"/>
          </a:solidFill>
          <a:ln>
            <a:solidFill>
              <a:srgbClr val="000000"/>
            </a:solidFill>
            <a:miter lim="800000"/>
            <a:headEnd/>
            <a:tailEnd/>
          </a:ln>
        </p:spPr>
      </p:sp>
      <p:sp>
        <p:nvSpPr>
          <p:cNvPr id="81923" name="Rectangle 3"/>
          <p:cNvSpPr>
            <a:spLocks noGrp="1" noChangeArrowheads="1"/>
          </p:cNvSpPr>
          <p:nvPr>
            <p:ph type="body" idx="1"/>
          </p:nvPr>
        </p:nvSpPr>
        <p:spPr bwMode="auto">
          <a:xfrm>
            <a:off x="914400" y="4690269"/>
            <a:ext cx="5029200" cy="4443413"/>
          </a:xfrm>
          <a:prstGeom prst="rect">
            <a:avLst/>
          </a:prstGeom>
          <a:solidFill>
            <a:srgbClr val="FFFFFF"/>
          </a:solidFill>
          <a:ln>
            <a:solidFill>
              <a:srgbClr val="000000"/>
            </a:solidFill>
            <a:miter lim="800000"/>
            <a:headEnd/>
            <a:tailEnd/>
          </a:ln>
        </p:spPr>
        <p:txBody>
          <a:bodyPr/>
          <a:lstStyle/>
          <a:p>
            <a:endParaRPr lang="ja-JP" altLang="ja-JP"/>
          </a:p>
        </p:txBody>
      </p:sp>
    </p:spTree>
    <p:extLst>
      <p:ext uri="{BB962C8B-B14F-4D97-AF65-F5344CB8AC3E}">
        <p14:creationId xmlns:p14="http://schemas.microsoft.com/office/powerpoint/2010/main" val="1958988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Figure 1. Separation of enantiomeric PCB 95. Panel A: Elution profile</a:t>
            </a:r>
          </a:p>
          <a:p>
            <a:r>
              <a:rPr kumimoji="1" lang="en-US" altLang="ja-JP" sz="1200" b="0" i="0" u="none" strike="noStrike" kern="1200" baseline="0" dirty="0">
                <a:solidFill>
                  <a:schemeClr val="tx1"/>
                </a:solidFill>
                <a:latin typeface="+mn-lt"/>
                <a:ea typeface="+mn-ea"/>
                <a:cs typeface="+mn-cs"/>
              </a:rPr>
              <a:t>from three tandem chiral columns monitored at 292 nm (Panel A);</a:t>
            </a:r>
          </a:p>
          <a:p>
            <a:r>
              <a:rPr kumimoji="1" lang="en-US" altLang="ja-JP" sz="1200" b="0" i="0" u="none" strike="noStrike" kern="1200" baseline="0" dirty="0">
                <a:solidFill>
                  <a:schemeClr val="tx1"/>
                </a:solidFill>
                <a:latin typeface="+mn-lt"/>
                <a:ea typeface="+mn-ea"/>
                <a:cs typeface="+mn-cs"/>
              </a:rPr>
              <a:t>Panel B: CD spectra for </a:t>
            </a:r>
            <a:r>
              <a:rPr kumimoji="1" lang="en-US" altLang="ja-JP" sz="1200" b="0" i="0" u="none" strike="noStrike" kern="1200" baseline="0" dirty="0" err="1">
                <a:solidFill>
                  <a:schemeClr val="tx1"/>
                </a:solidFill>
                <a:latin typeface="+mn-lt"/>
                <a:ea typeface="+mn-ea"/>
                <a:cs typeface="+mn-cs"/>
              </a:rPr>
              <a:t>aR</a:t>
            </a:r>
            <a:r>
              <a:rPr kumimoji="1" lang="en-US" altLang="ja-JP" sz="1200" b="0" i="0" u="none" strike="noStrike" kern="1200" baseline="0" dirty="0">
                <a:solidFill>
                  <a:schemeClr val="tx1"/>
                </a:solidFill>
                <a:latin typeface="+mn-lt"/>
                <a:ea typeface="+mn-ea"/>
                <a:cs typeface="+mn-cs"/>
              </a:rPr>
              <a:t>-PCB 95B and </a:t>
            </a:r>
            <a:r>
              <a:rPr kumimoji="1" lang="en-US" altLang="ja-JP" sz="1200" b="0" i="0" u="none" strike="noStrike" kern="1200" baseline="0" dirty="0" err="1">
                <a:solidFill>
                  <a:schemeClr val="tx1"/>
                </a:solidFill>
                <a:latin typeface="+mn-lt"/>
                <a:ea typeface="+mn-ea"/>
                <a:cs typeface="+mn-cs"/>
              </a:rPr>
              <a:t>aS</a:t>
            </a:r>
            <a:r>
              <a:rPr kumimoji="1" lang="en-US" altLang="ja-JP" sz="1200" b="0" i="0" u="none" strike="noStrike" kern="1200" baseline="0" dirty="0">
                <a:solidFill>
                  <a:schemeClr val="tx1"/>
                </a:solidFill>
                <a:latin typeface="+mn-lt"/>
                <a:ea typeface="+mn-ea"/>
                <a:cs typeface="+mn-cs"/>
              </a:rPr>
              <a:t>-PCB 95B; Panel C: Left</a:t>
            </a:r>
          </a:p>
          <a:p>
            <a:r>
              <a:rPr kumimoji="1" lang="en-US" altLang="ja-JP" sz="1200" b="0" i="0" u="none" strike="noStrike" kern="1200" baseline="0" dirty="0">
                <a:solidFill>
                  <a:schemeClr val="tx1"/>
                </a:solidFill>
                <a:latin typeface="+mn-lt"/>
                <a:ea typeface="+mn-ea"/>
                <a:cs typeface="+mn-cs"/>
              </a:rPr>
              <a:t>graph: the theoretically predicted CD spectrum for aR-PCB-95B</a:t>
            </a:r>
          </a:p>
          <a:p>
            <a:r>
              <a:rPr kumimoji="1" lang="en-US" altLang="ja-JP" sz="1200" b="0" i="0" u="none" strike="noStrike" kern="1200" baseline="0" dirty="0">
                <a:solidFill>
                  <a:schemeClr val="tx1"/>
                </a:solidFill>
                <a:latin typeface="+mn-lt"/>
                <a:ea typeface="+mn-ea"/>
                <a:cs typeface="+mn-cs"/>
              </a:rPr>
              <a:t>(Blue) together with experimental CD spectrum predicted for the first</a:t>
            </a:r>
          </a:p>
          <a:p>
            <a:r>
              <a:rPr kumimoji="1" lang="en-US" altLang="ja-JP" sz="1200" b="0" i="0" u="none" strike="noStrike" kern="1200" baseline="0" dirty="0">
                <a:solidFill>
                  <a:schemeClr val="tx1"/>
                </a:solidFill>
                <a:latin typeface="+mn-lt"/>
                <a:ea typeface="+mn-ea"/>
                <a:cs typeface="+mn-cs"/>
              </a:rPr>
              <a:t>elute (Red) from chiral HPLC, allowing unambiguously assignment of</a:t>
            </a:r>
          </a:p>
          <a:p>
            <a:r>
              <a:rPr kumimoji="1" lang="en-US" altLang="ja-JP" sz="1200" b="0" i="0" u="none" strike="noStrike" kern="1200" baseline="0" dirty="0">
                <a:solidFill>
                  <a:schemeClr val="tx1"/>
                </a:solidFill>
                <a:latin typeface="+mn-lt"/>
                <a:ea typeface="+mn-ea"/>
                <a:cs typeface="+mn-cs"/>
              </a:rPr>
              <a:t>the absolute configuration; right graph: comparison of theoretical CD</a:t>
            </a:r>
          </a:p>
          <a:p>
            <a:r>
              <a:rPr kumimoji="1" lang="en-US" altLang="ja-JP" sz="1200" b="0" i="0" u="none" strike="noStrike" kern="1200" baseline="0" dirty="0">
                <a:solidFill>
                  <a:schemeClr val="tx1"/>
                </a:solidFill>
                <a:latin typeface="+mn-lt"/>
                <a:ea typeface="+mn-ea"/>
                <a:cs typeface="+mn-cs"/>
              </a:rPr>
              <a:t>spectra for PCB 95 (blue) and PCB 183 (yellow) with the same </a:t>
            </a:r>
            <a:r>
              <a:rPr kumimoji="1" lang="en-US" altLang="ja-JP" sz="1200" b="0" i="0" u="none" strike="noStrike" kern="1200" baseline="0" dirty="0" err="1">
                <a:solidFill>
                  <a:schemeClr val="tx1"/>
                </a:solidFill>
                <a:latin typeface="+mn-lt"/>
                <a:ea typeface="+mn-ea"/>
                <a:cs typeface="+mn-cs"/>
              </a:rPr>
              <a:t>aR</a:t>
            </a:r>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configuration. Note that the observed Cotton effects in the main bands</a:t>
            </a:r>
          </a:p>
          <a:p>
            <a:r>
              <a:rPr kumimoji="1" lang="en-US" altLang="ja-JP" sz="1200" b="0" i="0" u="none" strike="noStrike" kern="1200" baseline="0" dirty="0">
                <a:solidFill>
                  <a:schemeClr val="tx1"/>
                </a:solidFill>
                <a:latin typeface="+mn-lt"/>
                <a:ea typeface="+mn-ea"/>
                <a:cs typeface="+mn-cs"/>
              </a:rPr>
              <a:t>are mostly opposite due to the reversal of the directions of transition</a:t>
            </a:r>
          </a:p>
          <a:p>
            <a:r>
              <a:rPr kumimoji="1" lang="en-US" altLang="ja-JP" sz="1200" b="0" i="0" u="none" strike="noStrike" kern="1200" baseline="0" dirty="0">
                <a:solidFill>
                  <a:schemeClr val="tx1"/>
                </a:solidFill>
                <a:latin typeface="+mn-lt"/>
                <a:ea typeface="+mn-ea"/>
                <a:cs typeface="+mn-cs"/>
              </a:rPr>
              <a:t>dipole moments, while the signs of the first transitions are both</a:t>
            </a:r>
          </a:p>
          <a:p>
            <a:r>
              <a:rPr kumimoji="1" lang="en-US" altLang="ja-JP" sz="1200" b="0" i="0" u="none" strike="noStrike" kern="1200" baseline="0" dirty="0">
                <a:solidFill>
                  <a:schemeClr val="tx1"/>
                </a:solidFill>
                <a:latin typeface="+mn-lt"/>
                <a:ea typeface="+mn-ea"/>
                <a:cs typeface="+mn-cs"/>
              </a:rPr>
              <a:t>negative.</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60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5EE5EF0A-1211-441E-9D78-AC4842728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DF003E-5A27-454A-8C63-5164464AC34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2867" name="Rectangle 2">
            <a:extLst>
              <a:ext uri="{FF2B5EF4-FFF2-40B4-BE49-F238E27FC236}">
                <a16:creationId xmlns:a16="http://schemas.microsoft.com/office/drawing/2014/main" id="{061C7C0C-4540-45C4-9CE2-BCB5A48BDF93}"/>
              </a:ext>
            </a:extLst>
          </p:cNvPr>
          <p:cNvSpPr>
            <a:spLocks noGrp="1" noRot="1" noChangeAspect="1" noChangeArrowheads="1" noTextEdit="1"/>
          </p:cNvSpPr>
          <p:nvPr>
            <p:ph type="sldImg"/>
          </p:nvPr>
        </p:nvSpPr>
        <p:spPr>
          <a:solidFill>
            <a:srgbClr val="FFFFFF"/>
          </a:solidFill>
          <a:ln/>
        </p:spPr>
      </p:sp>
      <p:sp>
        <p:nvSpPr>
          <p:cNvPr id="292868" name="Rectangle 3">
            <a:extLst>
              <a:ext uri="{FF2B5EF4-FFF2-40B4-BE49-F238E27FC236}">
                <a16:creationId xmlns:a16="http://schemas.microsoft.com/office/drawing/2014/main" id="{F8DF3F7F-DC57-49CB-8296-F0F26009A29B}"/>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710497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1035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15D0C-2797-4648-9B69-DB0948991074}" type="slidenum">
              <a:rPr kumimoji="1" lang="en-US" altLang="ja-JP"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1922" name="Rectangle 2"/>
          <p:cNvSpPr>
            <a:spLocks noGrp="1" noRot="1" noChangeAspect="1" noChangeArrowheads="1" noTextEdit="1"/>
          </p:cNvSpPr>
          <p:nvPr>
            <p:ph type="sldImg"/>
          </p:nvPr>
        </p:nvSpPr>
        <p:spPr bwMode="auto">
          <a:xfrm>
            <a:off x="962025" y="741363"/>
            <a:ext cx="4933950" cy="3702050"/>
          </a:xfrm>
          <a:prstGeom prst="rect">
            <a:avLst/>
          </a:prstGeom>
          <a:solidFill>
            <a:srgbClr val="FFFFFF"/>
          </a:solidFill>
          <a:ln>
            <a:solidFill>
              <a:srgbClr val="000000"/>
            </a:solidFill>
            <a:miter lim="800000"/>
            <a:headEnd/>
            <a:tailEnd/>
          </a:ln>
        </p:spPr>
      </p:sp>
      <p:sp>
        <p:nvSpPr>
          <p:cNvPr id="81923" name="Rectangle 3"/>
          <p:cNvSpPr>
            <a:spLocks noGrp="1" noChangeArrowheads="1"/>
          </p:cNvSpPr>
          <p:nvPr>
            <p:ph type="body" idx="1"/>
          </p:nvPr>
        </p:nvSpPr>
        <p:spPr bwMode="auto">
          <a:xfrm>
            <a:off x="914400" y="4690269"/>
            <a:ext cx="5029200" cy="4443413"/>
          </a:xfrm>
          <a:prstGeom prst="rect">
            <a:avLst/>
          </a:prstGeom>
          <a:solidFill>
            <a:srgbClr val="FFFFFF"/>
          </a:solidFill>
          <a:ln>
            <a:solidFill>
              <a:srgbClr val="000000"/>
            </a:solidFill>
            <a:miter lim="800000"/>
            <a:headEnd/>
            <a:tailEnd/>
          </a:ln>
        </p:spPr>
        <p:txBody>
          <a:bodyPr/>
          <a:lstStyle/>
          <a:p>
            <a:r>
              <a:rPr lang="en-US" altLang="ja-JP" dirty="0"/>
              <a:t>Low chlorinated</a:t>
            </a:r>
            <a:r>
              <a:rPr lang="en-US" altLang="ja-JP" baseline="0" dirty="0"/>
              <a:t> OH-PCB </a:t>
            </a:r>
            <a:endParaRPr lang="ja-JP" altLang="ja-JP" dirty="0"/>
          </a:p>
        </p:txBody>
      </p:sp>
    </p:spTree>
    <p:extLst>
      <p:ext uri="{BB962C8B-B14F-4D97-AF65-F5344CB8AC3E}">
        <p14:creationId xmlns:p14="http://schemas.microsoft.com/office/powerpoint/2010/main" val="2731461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9700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 2 Effects of </a:t>
            </a:r>
            <a:r>
              <a:rPr kumimoji="1" lang="en-US" altLang="ja-JP" sz="1200" b="0" i="0" u="none" strike="noStrike" kern="1200" baseline="0" dirty="0" err="1">
                <a:solidFill>
                  <a:schemeClr val="tx1"/>
                </a:solidFill>
                <a:latin typeface="+mn-lt"/>
                <a:ea typeface="+mn-ea"/>
                <a:cs typeface="+mn-cs"/>
              </a:rPr>
              <a:t>hydroxylated</a:t>
            </a:r>
            <a:r>
              <a:rPr kumimoji="1" lang="en-US" altLang="ja-JP" sz="1200" b="0" i="0" u="none" strike="noStrike" kern="1200" baseline="0" dirty="0">
                <a:solidFill>
                  <a:schemeClr val="tx1"/>
                </a:solidFill>
                <a:latin typeface="+mn-lt"/>
                <a:ea typeface="+mn-ea"/>
                <a:cs typeface="+mn-cs"/>
              </a:rPr>
              <a:t> </a:t>
            </a:r>
            <a:r>
              <a:rPr kumimoji="1" lang="en-US" altLang="ja-JP" sz="1200" b="0" i="0" u="none" strike="noStrike" kern="1200" baseline="0" dirty="0" err="1">
                <a:solidFill>
                  <a:schemeClr val="tx1"/>
                </a:solidFill>
                <a:latin typeface="+mn-lt"/>
                <a:ea typeface="+mn-ea"/>
                <a:cs typeface="+mn-cs"/>
              </a:rPr>
              <a:t>polychlorobiphenyls</a:t>
            </a:r>
            <a:r>
              <a:rPr kumimoji="1" lang="en-US" altLang="ja-JP" sz="1200" b="0" i="0" u="none" strike="noStrike" kern="1200" baseline="0" dirty="0">
                <a:solidFill>
                  <a:schemeClr val="tx1"/>
                </a:solidFill>
                <a:latin typeface="+mn-lt"/>
                <a:ea typeface="+mn-ea"/>
                <a:cs typeface="+mn-cs"/>
              </a:rPr>
              <a:t> (OH-PCBs) on neuronal</a:t>
            </a:r>
          </a:p>
          <a:p>
            <a:r>
              <a:rPr kumimoji="1" lang="en-US" altLang="ja-JP" sz="1200" b="0" i="0" u="none" strike="noStrike" kern="1200" baseline="0" dirty="0">
                <a:solidFill>
                  <a:schemeClr val="tx1"/>
                </a:solidFill>
                <a:latin typeface="+mn-lt"/>
                <a:ea typeface="+mn-ea"/>
                <a:cs typeface="+mn-cs"/>
              </a:rPr>
              <a:t>growth factor (NGF)-dependent neurite outgrowth in PC12 cells.</a:t>
            </a:r>
          </a:p>
          <a:p>
            <a:r>
              <a:rPr kumimoji="1" lang="en-US" altLang="ja-JP" sz="1200" b="0" i="0" u="none" strike="noStrike" kern="1200" baseline="0" dirty="0">
                <a:solidFill>
                  <a:schemeClr val="tx1"/>
                </a:solidFill>
                <a:latin typeface="+mn-lt"/>
                <a:ea typeface="+mn-ea"/>
                <a:cs typeface="+mn-cs"/>
              </a:rPr>
              <a:t>PC12 cells were treated with each OH-PCB and 50 ng/mL NGF. a</a:t>
            </a:r>
          </a:p>
          <a:p>
            <a:r>
              <a:rPr kumimoji="1" lang="en-US" altLang="ja-JP" sz="1200" b="0" i="0" u="none" strike="noStrike" kern="1200" baseline="0" dirty="0">
                <a:solidFill>
                  <a:schemeClr val="tx1"/>
                </a:solidFill>
                <a:latin typeface="+mn-lt"/>
                <a:ea typeface="+mn-ea"/>
                <a:cs typeface="+mn-cs"/>
              </a:rPr>
              <a:t>Quantification of neurite lengths with and without NGF after 2-day</a:t>
            </a:r>
          </a:p>
          <a:p>
            <a:r>
              <a:rPr kumimoji="1" lang="en-US" altLang="ja-JP" sz="1200" b="0" i="0" u="none" strike="noStrike" kern="1200" baseline="0" dirty="0">
                <a:solidFill>
                  <a:schemeClr val="tx1"/>
                </a:solidFill>
                <a:latin typeface="+mn-lt"/>
                <a:ea typeface="+mn-ea"/>
                <a:cs typeface="+mn-cs"/>
              </a:rPr>
              <a:t>OH-PCB treatment. Control (dimethyl sulfoxide, DMSO) (1), 4OHPCB2</a:t>
            </a:r>
          </a:p>
          <a:p>
            <a:r>
              <a:rPr kumimoji="1" lang="en-US" altLang="ja-JP" sz="1200" b="0" i="0" u="none" strike="noStrike" kern="1200" baseline="0" dirty="0">
                <a:solidFill>
                  <a:schemeClr val="tx1"/>
                </a:solidFill>
                <a:latin typeface="+mn-lt"/>
                <a:ea typeface="+mn-ea"/>
                <a:cs typeface="+mn-cs"/>
              </a:rPr>
              <a:t>(2), 4′OH-PCB25 (3), and 4′OH-PCB159 (4).</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06590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c Cell shape models treated with</a:t>
            </a:r>
          </a:p>
          <a:p>
            <a:r>
              <a:rPr kumimoji="1" lang="en-US" altLang="ja-JP" sz="1200" b="0" i="0" u="none" strike="noStrike" kern="1200" baseline="0" dirty="0">
                <a:solidFill>
                  <a:schemeClr val="tx1"/>
                </a:solidFill>
                <a:latin typeface="+mn-lt"/>
                <a:ea typeface="+mn-ea"/>
                <a:cs typeface="+mn-cs"/>
              </a:rPr>
              <a:t>OH-PCB and DMSO (control). </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Data are means ± standard error of the</a:t>
            </a:r>
          </a:p>
          <a:p>
            <a:r>
              <a:rPr kumimoji="1" lang="en-US" altLang="ja-JP" sz="1200" b="0" i="0" u="none" strike="noStrike" kern="1200" baseline="0" dirty="0">
                <a:solidFill>
                  <a:schemeClr val="tx1"/>
                </a:solidFill>
                <a:latin typeface="+mn-lt"/>
                <a:ea typeface="+mn-ea"/>
                <a:cs typeface="+mn-cs"/>
              </a:rPr>
              <a:t>mean (SEM) of three separate experiments. Statistical significance:</a:t>
            </a:r>
          </a:p>
          <a:p>
            <a:r>
              <a:rPr kumimoji="1" lang="en-US" altLang="ja-JP" sz="1200" b="0" i="0" u="none" strike="noStrike" kern="1200" baseline="0" dirty="0">
                <a:solidFill>
                  <a:schemeClr val="tx1"/>
                </a:solidFill>
                <a:latin typeface="+mn-lt"/>
                <a:ea typeface="+mn-ea"/>
                <a:cs typeface="+mn-cs"/>
              </a:rPr>
              <a:t>*P &lt; 0.05 and **P &lt; 0.01</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00806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Fig. 3 Effects of 3,3′,5-triiodo-Lthyronine</a:t>
            </a:r>
          </a:p>
          <a:p>
            <a:r>
              <a:rPr kumimoji="1" lang="en-US" altLang="ja-JP" sz="1200" b="0" i="0" u="none" strike="noStrike" kern="1200" baseline="0" dirty="0">
                <a:solidFill>
                  <a:schemeClr val="tx1"/>
                </a:solidFill>
                <a:latin typeface="+mn-lt"/>
                <a:ea typeface="+mn-ea"/>
                <a:cs typeface="+mn-cs"/>
              </a:rPr>
              <a:t>(T3) and L-thyroxine</a:t>
            </a:r>
          </a:p>
          <a:p>
            <a:r>
              <a:rPr kumimoji="1" lang="en-US" altLang="ja-JP" sz="1200" b="0" i="0" u="none" strike="noStrike" kern="1200" baseline="0" dirty="0">
                <a:solidFill>
                  <a:schemeClr val="tx1"/>
                </a:solidFill>
                <a:latin typeface="+mn-lt"/>
                <a:ea typeface="+mn-ea"/>
                <a:cs typeface="+mn-cs"/>
              </a:rPr>
              <a:t>(T4) on neuronal growth factor</a:t>
            </a:r>
          </a:p>
          <a:p>
            <a:r>
              <a:rPr kumimoji="1" lang="en-US" altLang="ja-JP" sz="1200" b="0" i="0" u="none" strike="noStrike" kern="1200" baseline="0" dirty="0">
                <a:solidFill>
                  <a:schemeClr val="tx1"/>
                </a:solidFill>
                <a:latin typeface="+mn-lt"/>
                <a:ea typeface="+mn-ea"/>
                <a:cs typeface="+mn-cs"/>
              </a:rPr>
              <a:t>(NGF)-dependent neurite</a:t>
            </a:r>
          </a:p>
          <a:p>
            <a:r>
              <a:rPr kumimoji="1" lang="en-US" altLang="ja-JP" sz="1200" b="0" i="0" u="none" strike="noStrike" kern="1200" baseline="0" dirty="0">
                <a:solidFill>
                  <a:schemeClr val="tx1"/>
                </a:solidFill>
                <a:latin typeface="+mn-lt"/>
                <a:ea typeface="+mn-ea"/>
                <a:cs typeface="+mn-cs"/>
              </a:rPr>
              <a:t>outgrowth in PC12 cells. PC12</a:t>
            </a:r>
          </a:p>
          <a:p>
            <a:r>
              <a:rPr kumimoji="1" lang="en-US" altLang="ja-JP" sz="1200" b="0" i="0" u="none" strike="noStrike" kern="1200" baseline="0" dirty="0">
                <a:solidFill>
                  <a:schemeClr val="tx1"/>
                </a:solidFill>
                <a:latin typeface="+mn-lt"/>
                <a:ea typeface="+mn-ea"/>
                <a:cs typeface="+mn-cs"/>
              </a:rPr>
              <a:t>cells were treated 50 ng/mL NGF.</a:t>
            </a:r>
          </a:p>
          <a:p>
            <a:r>
              <a:rPr kumimoji="1" lang="en-US" altLang="ja-JP" sz="1200" b="0" i="0" u="none" strike="noStrike" kern="1200" baseline="0" dirty="0">
                <a:solidFill>
                  <a:schemeClr val="tx1"/>
                </a:solidFill>
                <a:latin typeface="+mn-lt"/>
                <a:ea typeface="+mn-ea"/>
                <a:cs typeface="+mn-cs"/>
              </a:rPr>
              <a:t>a Quantification of neurite lengths</a:t>
            </a:r>
          </a:p>
          <a:p>
            <a:r>
              <a:rPr kumimoji="1" lang="en-US" altLang="ja-JP" sz="1200" b="0" i="0" u="none" strike="noStrike" kern="1200" baseline="0" dirty="0">
                <a:solidFill>
                  <a:schemeClr val="tx1"/>
                </a:solidFill>
                <a:latin typeface="+mn-lt"/>
                <a:ea typeface="+mn-ea"/>
                <a:cs typeface="+mn-cs"/>
              </a:rPr>
              <a:t>treated with and without NGF</a:t>
            </a:r>
          </a:p>
          <a:p>
            <a:r>
              <a:rPr kumimoji="1" lang="en-US" altLang="ja-JP" sz="1200" b="0" i="0" u="none" strike="noStrike" kern="1200" baseline="0" dirty="0">
                <a:solidFill>
                  <a:schemeClr val="tx1"/>
                </a:solidFill>
                <a:latin typeface="+mn-lt"/>
                <a:ea typeface="+mn-ea"/>
                <a:cs typeface="+mn-cs"/>
              </a:rPr>
              <a:t>(50 ng/mL) after 2-day treatment</a:t>
            </a:r>
          </a:p>
          <a:p>
            <a:r>
              <a:rPr kumimoji="1" lang="en-US" altLang="ja-JP" sz="1200" b="0" i="0" u="none" strike="noStrike" kern="1200" baseline="0" dirty="0">
                <a:solidFill>
                  <a:schemeClr val="tx1"/>
                </a:solidFill>
                <a:latin typeface="+mn-lt"/>
                <a:ea typeface="+mn-ea"/>
                <a:cs typeface="+mn-cs"/>
              </a:rPr>
              <a:t>with T3 (1) and T4 (2),</a:t>
            </a:r>
          </a:p>
          <a:p>
            <a:r>
              <a:rPr kumimoji="1" lang="en-US" altLang="ja-JP" sz="1200" b="0" i="0" u="none" strike="noStrike" kern="1200" baseline="0" dirty="0">
                <a:solidFill>
                  <a:schemeClr val="tx1"/>
                </a:solidFill>
                <a:latin typeface="+mn-lt"/>
                <a:ea typeface="+mn-ea"/>
                <a:cs typeface="+mn-cs"/>
              </a:rPr>
              <a:t>respectively. b</a:t>
            </a:r>
          </a:p>
          <a:p>
            <a:r>
              <a:rPr kumimoji="1" lang="en-US" altLang="ja-JP" sz="1200" b="0" i="0" u="none" strike="noStrike" kern="1200" baseline="0" dirty="0">
                <a:solidFill>
                  <a:schemeClr val="tx1"/>
                </a:solidFill>
                <a:latin typeface="+mn-lt"/>
                <a:ea typeface="+mn-ea"/>
                <a:cs typeface="+mn-cs"/>
              </a:rPr>
              <a:t>Immunofluorescence images of</a:t>
            </a:r>
          </a:p>
          <a:p>
            <a:r>
              <a:rPr kumimoji="1" lang="en-US" altLang="ja-JP" sz="1200" b="0" i="0" u="none" strike="noStrike" kern="1200" baseline="0" dirty="0">
                <a:solidFill>
                  <a:schemeClr val="tx1"/>
                </a:solidFill>
                <a:latin typeface="+mn-lt"/>
                <a:ea typeface="+mn-ea"/>
                <a:cs typeface="+mn-cs"/>
              </a:rPr>
              <a:t>PC12 cells treated with T3 and T4</a:t>
            </a:r>
          </a:p>
          <a:p>
            <a:r>
              <a:rPr kumimoji="1" lang="en-US" altLang="ja-JP" sz="1200" b="0" i="0" u="none" strike="noStrike" kern="1200" baseline="0" dirty="0">
                <a:solidFill>
                  <a:schemeClr val="tx1"/>
                </a:solidFill>
                <a:latin typeface="+mn-lt"/>
                <a:ea typeface="+mn-ea"/>
                <a:cs typeface="+mn-cs"/>
              </a:rPr>
              <a:t>with NGF. Control (dimethyl</a:t>
            </a:r>
          </a:p>
          <a:p>
            <a:r>
              <a:rPr kumimoji="1" lang="en-US" altLang="ja-JP" sz="1200" b="0" i="0" u="none" strike="noStrike" kern="1200" baseline="0" dirty="0">
                <a:solidFill>
                  <a:schemeClr val="tx1"/>
                </a:solidFill>
                <a:latin typeface="+mn-lt"/>
                <a:ea typeface="+mn-ea"/>
                <a:cs typeface="+mn-cs"/>
              </a:rPr>
              <a:t>sulfoxide, DMSO) (1), T3</a:t>
            </a:r>
          </a:p>
          <a:p>
            <a:r>
              <a:rPr kumimoji="1" lang="en-US" altLang="ja-JP" sz="1200" b="0" i="0" u="none" strike="noStrike" kern="1200" baseline="0" dirty="0">
                <a:solidFill>
                  <a:schemeClr val="tx1"/>
                </a:solidFill>
                <a:latin typeface="+mn-lt"/>
                <a:ea typeface="+mn-ea"/>
                <a:cs typeface="+mn-cs"/>
              </a:rPr>
              <a:t>(0.5 </a:t>
            </a:r>
            <a:r>
              <a:rPr kumimoji="1" lang="en-US" altLang="ja-JP" sz="1200" b="0" i="0" u="none" strike="noStrike" kern="1200" baseline="0" dirty="0" err="1">
                <a:solidFill>
                  <a:schemeClr val="tx1"/>
                </a:solidFill>
                <a:latin typeface="+mn-lt"/>
                <a:ea typeface="+mn-ea"/>
                <a:cs typeface="+mn-cs"/>
              </a:rPr>
              <a:t>mM</a:t>
            </a:r>
            <a:r>
              <a:rPr kumimoji="1" lang="en-US" altLang="ja-JP" sz="1200" b="0" i="0" u="none" strike="noStrike" kern="1200" baseline="0" dirty="0">
                <a:solidFill>
                  <a:schemeClr val="tx1"/>
                </a:solidFill>
                <a:latin typeface="+mn-lt"/>
                <a:ea typeface="+mn-ea"/>
                <a:cs typeface="+mn-cs"/>
              </a:rPr>
              <a:t>) (2), and T4 (0.25 </a:t>
            </a:r>
            <a:r>
              <a:rPr kumimoji="1" lang="en-US" altLang="ja-JP" sz="1200" b="0" i="0" u="none" strike="noStrike" kern="1200" baseline="0" dirty="0" err="1">
                <a:solidFill>
                  <a:schemeClr val="tx1"/>
                </a:solidFill>
                <a:latin typeface="+mn-lt"/>
                <a:ea typeface="+mn-ea"/>
                <a:cs typeface="+mn-cs"/>
              </a:rPr>
              <a:t>mM</a:t>
            </a:r>
            <a:r>
              <a:rPr kumimoji="1" lang="en-US" altLang="ja-JP" sz="1200" b="0" i="0" u="none" strike="noStrike" kern="1200" baseline="0" dirty="0">
                <a:solidFill>
                  <a:schemeClr val="tx1"/>
                </a:solidFill>
                <a:latin typeface="+mn-lt"/>
                <a:ea typeface="+mn-ea"/>
                <a:cs typeface="+mn-cs"/>
              </a:rPr>
              <a:t>)</a:t>
            </a:r>
          </a:p>
          <a:p>
            <a:r>
              <a:rPr kumimoji="1" lang="en-US" altLang="ja-JP" sz="1200" b="0" i="0" u="none" strike="noStrike" kern="1200" baseline="0" dirty="0">
                <a:solidFill>
                  <a:schemeClr val="tx1"/>
                </a:solidFill>
                <a:latin typeface="+mn-lt"/>
                <a:ea typeface="+mn-ea"/>
                <a:cs typeface="+mn-cs"/>
              </a:rPr>
              <a:t>(3). These photographs show</a:t>
            </a:r>
          </a:p>
          <a:p>
            <a:r>
              <a:rPr kumimoji="1" lang="en-US" altLang="ja-JP" sz="1200" b="0" i="0" u="none" strike="noStrike" kern="1200" baseline="0" dirty="0">
                <a:solidFill>
                  <a:schemeClr val="tx1"/>
                </a:solidFill>
                <a:latin typeface="+mn-lt"/>
                <a:ea typeface="+mn-ea"/>
                <a:cs typeface="+mn-cs"/>
              </a:rPr>
              <a:t>representative results of triplicate</a:t>
            </a:r>
          </a:p>
          <a:p>
            <a:r>
              <a:rPr kumimoji="1" lang="en-US" altLang="ja-JP" sz="1200" b="0" i="0" u="none" strike="noStrike" kern="1200" baseline="0" dirty="0">
                <a:solidFill>
                  <a:schemeClr val="tx1"/>
                </a:solidFill>
                <a:latin typeface="+mn-lt"/>
                <a:ea typeface="+mn-ea"/>
                <a:cs typeface="+mn-cs"/>
              </a:rPr>
              <a:t>experiments. Data are</a:t>
            </a:r>
          </a:p>
          <a:p>
            <a:r>
              <a:rPr kumimoji="1" lang="en-US" altLang="ja-JP" sz="1200" b="0" i="0" u="none" strike="noStrike" kern="1200" baseline="0" dirty="0">
                <a:solidFill>
                  <a:schemeClr val="tx1"/>
                </a:solidFill>
                <a:latin typeface="+mn-lt"/>
                <a:ea typeface="+mn-ea"/>
                <a:cs typeface="+mn-cs"/>
              </a:rPr>
              <a:t>means ± standard error of the</a:t>
            </a:r>
          </a:p>
          <a:p>
            <a:r>
              <a:rPr kumimoji="1" lang="en-US" altLang="ja-JP" sz="1200" b="0" i="0" u="none" strike="noStrike" kern="1200" baseline="0" dirty="0">
                <a:solidFill>
                  <a:schemeClr val="tx1"/>
                </a:solidFill>
                <a:latin typeface="+mn-lt"/>
                <a:ea typeface="+mn-ea"/>
                <a:cs typeface="+mn-cs"/>
              </a:rPr>
              <a:t>mean (SEM) of three separate</a:t>
            </a:r>
          </a:p>
          <a:p>
            <a:r>
              <a:rPr kumimoji="1" lang="en-US" altLang="ja-JP" sz="1200" b="0" i="0" u="none" strike="noStrike" kern="1200" baseline="0" dirty="0">
                <a:solidFill>
                  <a:schemeClr val="tx1"/>
                </a:solidFill>
                <a:latin typeface="+mn-lt"/>
                <a:ea typeface="+mn-ea"/>
                <a:cs typeface="+mn-cs"/>
              </a:rPr>
              <a:t>experiments. Statistical</a:t>
            </a:r>
          </a:p>
          <a:p>
            <a:r>
              <a:rPr kumimoji="1" lang="en-US" altLang="ja-JP" sz="1200" b="0" i="0" u="none" strike="noStrike" kern="1200" baseline="0" dirty="0">
                <a:solidFill>
                  <a:schemeClr val="tx1"/>
                </a:solidFill>
                <a:latin typeface="+mn-lt"/>
                <a:ea typeface="+mn-ea"/>
                <a:cs typeface="+mn-cs"/>
              </a:rPr>
              <a:t>significance: *P &lt; 0.05 and</a:t>
            </a:r>
          </a:p>
          <a:p>
            <a:r>
              <a:rPr kumimoji="1" lang="en-US" altLang="ja-JP" sz="1200" b="0" i="0" u="none" strike="noStrike" kern="1200" baseline="0" dirty="0">
                <a:solidFill>
                  <a:schemeClr val="tx1"/>
                </a:solidFill>
                <a:latin typeface="+mn-lt"/>
                <a:ea typeface="+mn-ea"/>
                <a:cs typeface="+mn-cs"/>
              </a:rPr>
              <a:t>**P &lt; 0.01</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34751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mn-ea"/>
                <a:cs typeface="+mn-cs"/>
              </a:rPr>
              <a:t>To the best of our knowledge, the present study is the first to</a:t>
            </a:r>
          </a:p>
          <a:p>
            <a:r>
              <a:rPr kumimoji="1" lang="en-US" altLang="ja-JP" sz="1200" b="0" i="0" u="none" strike="noStrike" kern="1200" baseline="0" dirty="0">
                <a:solidFill>
                  <a:schemeClr val="tx1"/>
                </a:solidFill>
                <a:latin typeface="+mn-lt"/>
                <a:ea typeface="+mn-ea"/>
                <a:cs typeface="+mn-cs"/>
              </a:rPr>
              <a:t>show that lower chlorinated OH-PCBs promote NGF-induced</a:t>
            </a:r>
          </a:p>
          <a:p>
            <a:r>
              <a:rPr kumimoji="1" lang="en-US" altLang="ja-JP" sz="1200" b="0" i="0" u="none" strike="noStrike" kern="1200" baseline="0" dirty="0">
                <a:solidFill>
                  <a:schemeClr val="tx1"/>
                </a:solidFill>
                <a:latin typeface="+mn-lt"/>
                <a:ea typeface="+mn-ea"/>
                <a:cs typeface="+mn-cs"/>
              </a:rPr>
              <a:t>neurite elongation. </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Specifically, OH-PCBs with hydroxyl</a:t>
            </a:r>
          </a:p>
          <a:p>
            <a:r>
              <a:rPr kumimoji="1" lang="en-US" altLang="ja-JP" sz="1200" b="0" i="0" u="none" strike="noStrike" kern="1200" baseline="0" dirty="0">
                <a:solidFill>
                  <a:schemeClr val="tx1"/>
                </a:solidFill>
                <a:latin typeface="+mn-lt"/>
                <a:ea typeface="+mn-ea"/>
                <a:cs typeface="+mn-cs"/>
              </a:rPr>
              <a:t>groups at the para-position and chlorine substitutions at the</a:t>
            </a:r>
          </a:p>
          <a:p>
            <a:r>
              <a:rPr kumimoji="1" lang="en-US" altLang="ja-JP" sz="1200" b="0" i="0" u="none" strike="noStrike" kern="1200" baseline="0" dirty="0">
                <a:solidFill>
                  <a:schemeClr val="tx1"/>
                </a:solidFill>
                <a:latin typeface="+mn-lt"/>
                <a:ea typeface="+mn-ea"/>
                <a:cs typeface="+mn-cs"/>
              </a:rPr>
              <a:t>2, 4, or 3′ positions significantly promoted neuronal elongation.</a:t>
            </a:r>
          </a:p>
          <a:p>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Neurogenesis induction by OH-PCBs is mediated by the</a:t>
            </a:r>
          </a:p>
          <a:p>
            <a:r>
              <a:rPr kumimoji="1" lang="en-US" altLang="ja-JP" sz="1200" b="0" i="0" u="none" strike="noStrike" kern="1200" baseline="0" dirty="0">
                <a:solidFill>
                  <a:schemeClr val="tx1"/>
                </a:solidFill>
                <a:latin typeface="+mn-lt"/>
                <a:ea typeface="+mn-ea"/>
                <a:cs typeface="+mn-cs"/>
              </a:rPr>
              <a:t>MEK-ERK1/2 signaling pathways in PC12 cells.</a:t>
            </a:r>
          </a:p>
          <a:p>
            <a:r>
              <a:rPr kumimoji="1" lang="en-US" altLang="ja-JP" sz="1200" b="1" i="0" u="none" strike="noStrike" kern="1200" baseline="0" dirty="0">
                <a:solidFill>
                  <a:schemeClr val="tx1"/>
                </a:solidFill>
                <a:latin typeface="+mn-lt"/>
                <a:ea typeface="+mn-ea"/>
                <a:cs typeface="+mn-cs"/>
              </a:rPr>
              <a:t>Comprehensive analysis of the phenotype of OH-PCB treated</a:t>
            </a:r>
          </a:p>
          <a:p>
            <a:r>
              <a:rPr kumimoji="1" lang="en-US" altLang="ja-JP" sz="1200" b="1" i="0" u="none" strike="noStrike" kern="1200" baseline="0" dirty="0">
                <a:solidFill>
                  <a:schemeClr val="tx1"/>
                </a:solidFill>
                <a:latin typeface="+mn-lt"/>
                <a:ea typeface="+mn-ea"/>
                <a:cs typeface="+mn-cs"/>
              </a:rPr>
              <a:t>cells would enhance understanding of the toxicity of</a:t>
            </a:r>
          </a:p>
          <a:p>
            <a:r>
              <a:rPr kumimoji="1" lang="en-US" altLang="ja-JP" sz="1200" b="1" i="0" u="none" strike="noStrike" kern="1200" baseline="0" dirty="0">
                <a:solidFill>
                  <a:schemeClr val="tx1"/>
                </a:solidFill>
                <a:latin typeface="+mn-lt"/>
                <a:ea typeface="+mn-ea"/>
                <a:cs typeface="+mn-cs"/>
              </a:rPr>
              <a:t>OH-PCBs against neuronal development of mammalian</a:t>
            </a:r>
          </a:p>
          <a:p>
            <a:r>
              <a:rPr kumimoji="1" lang="en-US" altLang="ja-JP" sz="1200" b="1" i="0" u="none" strike="noStrike" kern="1200" baseline="0" dirty="0">
                <a:solidFill>
                  <a:schemeClr val="tx1"/>
                </a:solidFill>
                <a:latin typeface="+mn-lt"/>
                <a:ea typeface="+mn-ea"/>
                <a:cs typeface="+mn-cs"/>
              </a:rPr>
              <a:t>brains.</a:t>
            </a:r>
            <a:endParaRPr kumimoji="1" lang="ja-JP" altLang="en-US" b="1"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540155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CA980-2EA7-49AF-B86A-D3811AD7747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825288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600" dirty="0"/>
              <a:t>This slide shows</a:t>
            </a:r>
            <a:r>
              <a:rPr lang="en-US" altLang="ja-JP" sz="1600" baseline="0" dirty="0"/>
              <a:t> the n</a:t>
            </a:r>
            <a:r>
              <a:rPr lang="en-US" altLang="ja-JP" sz="1600" dirty="0"/>
              <a:t>umber of congeners used for identification.</a:t>
            </a:r>
            <a:endParaRPr lang="ja-JP" altLang="en-US" sz="1600" dirty="0"/>
          </a:p>
          <a:p>
            <a:r>
              <a:rPr lang="en-US" altLang="ja-JP" sz="1600" dirty="0"/>
              <a:t>OH-PCB congeners were identified by 88 commercial standard solutions and 82 synthesized standard solutions. </a:t>
            </a:r>
            <a:endParaRPr lang="ja-JP" altLang="en-US" sz="1600"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34385-EE06-4C7F-A9E8-9D3F94FA363E}" type="slidenum">
              <a:rPr kumimoji="0" lang="pl-P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pl-P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9708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ja-JP" sz="1800" dirty="0"/>
              <a:t>I will talk about PCB transport workers</a:t>
            </a:r>
          </a:p>
          <a:p>
            <a:pPr eaLnBrk="0" hangingPunct="0">
              <a:defRPr/>
            </a:pPr>
            <a:r>
              <a:rPr lang="en-US" altLang="ja-JP" sz="1800" kern="1200" dirty="0">
                <a:solidFill>
                  <a:schemeClr val="tx1"/>
                </a:solidFill>
                <a:latin typeface="+mn-lt"/>
                <a:ea typeface="ＭＳ Ｐゴシック" pitchFamily="50" charset="-128"/>
                <a:cs typeface="Times New Roman" pitchFamily="18" charset="0"/>
              </a:rPr>
              <a:t>Three Japanese workers who transport PCBs regularly were selected for this study. </a:t>
            </a:r>
          </a:p>
          <a:p>
            <a:pPr eaLnBrk="0" hangingPunct="0">
              <a:defRPr/>
            </a:pPr>
            <a:r>
              <a:rPr lang="en-US" altLang="ja-JP" sz="1800" kern="1200" dirty="0">
                <a:solidFill>
                  <a:schemeClr val="tx1"/>
                </a:solidFill>
                <a:latin typeface="+mn-lt"/>
                <a:ea typeface="ＭＳ Ｐゴシック" pitchFamily="50" charset="-128"/>
                <a:cs typeface="Times New Roman" pitchFamily="18" charset="0"/>
              </a:rPr>
              <a:t>Their duties included not only PCB transport but also transferring PCB waste from the original storage container (A) to a container designed for PCB transport (B). Furthermore, their work also included writing report and photo documentation.</a:t>
            </a:r>
          </a:p>
          <a:p>
            <a:pPr eaLnBrk="0" hangingPunct="0">
              <a:defRPr/>
            </a:pPr>
            <a:r>
              <a:rPr lang="en-US" altLang="ja-JP" sz="1800" kern="1200" dirty="0">
                <a:solidFill>
                  <a:schemeClr val="tx1"/>
                </a:solidFill>
                <a:latin typeface="+mn-lt"/>
                <a:ea typeface="ＭＳ Ｐゴシック" pitchFamily="50" charset="-128"/>
                <a:cs typeface="Times New Roman" pitchFamily="18" charset="0"/>
              </a:rPr>
              <a:t>To monitor the working condition</a:t>
            </a:r>
            <a:r>
              <a:rPr lang="ja-JP" altLang="en-US" sz="1800" kern="1200" dirty="0">
                <a:solidFill>
                  <a:schemeClr val="tx1"/>
                </a:solidFill>
                <a:latin typeface="+mn-lt"/>
                <a:ea typeface="ＭＳ Ｐゴシック" pitchFamily="50" charset="-128"/>
                <a:cs typeface="Times New Roman" pitchFamily="18" charset="0"/>
              </a:rPr>
              <a:t> </a:t>
            </a:r>
            <a:r>
              <a:rPr lang="en-US" altLang="ja-JP" sz="1800" kern="1200" dirty="0">
                <a:solidFill>
                  <a:schemeClr val="tx1"/>
                </a:solidFill>
                <a:latin typeface="+mn-lt"/>
                <a:ea typeface="ＭＳ Ｐゴシック" pitchFamily="50" charset="-128"/>
                <a:cs typeface="Times New Roman" pitchFamily="18" charset="0"/>
              </a:rPr>
              <a:t>and sample air in their workplace, two researchers familiar with PCBs entered the same room during Working period 1.</a:t>
            </a:r>
            <a:r>
              <a:rPr lang="en-US" altLang="ja-JP" sz="1800" kern="1200" dirty="0">
                <a:solidFill>
                  <a:schemeClr val="tx1"/>
                </a:solidFill>
                <a:latin typeface="+mn-lt"/>
                <a:ea typeface="ＭＳ Ｐゴシック" pitchFamily="50" charset="-128"/>
                <a:cs typeface="+mn-cs"/>
              </a:rPr>
              <a:t> </a:t>
            </a:r>
          </a:p>
        </p:txBody>
      </p:sp>
      <p:sp>
        <p:nvSpPr>
          <p:cNvPr id="337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1363" indent="-284163" eaLnBrk="0" hangingPunct="0">
              <a:spcBef>
                <a:spcPct val="30000"/>
              </a:spcBef>
              <a:defRPr kumimoji="1" sz="1200">
                <a:solidFill>
                  <a:schemeClr val="tx1"/>
                </a:solidFill>
                <a:latin typeface="Calibri" pitchFamily="34" charset="0"/>
                <a:ea typeface="ＭＳ Ｐゴシック" charset="-128"/>
              </a:defRPr>
            </a:lvl2pPr>
            <a:lvl3pPr marL="1141413" indent="-227013" eaLnBrk="0" hangingPunct="0">
              <a:spcBef>
                <a:spcPct val="30000"/>
              </a:spcBef>
              <a:defRPr kumimoji="1" sz="1200">
                <a:solidFill>
                  <a:schemeClr val="tx1"/>
                </a:solidFill>
                <a:latin typeface="Calibri" pitchFamily="34" charset="0"/>
                <a:ea typeface="ＭＳ Ｐゴシック" charset="-128"/>
              </a:defRPr>
            </a:lvl3pPr>
            <a:lvl4pPr marL="1598613" indent="-227013" eaLnBrk="0" hangingPunct="0">
              <a:spcBef>
                <a:spcPct val="30000"/>
              </a:spcBef>
              <a:defRPr kumimoji="1" sz="1200">
                <a:solidFill>
                  <a:schemeClr val="tx1"/>
                </a:solidFill>
                <a:latin typeface="Calibri" pitchFamily="34" charset="0"/>
                <a:ea typeface="ＭＳ Ｐゴシック" charset="-128"/>
              </a:defRPr>
            </a:lvl4pPr>
            <a:lvl5pPr marL="2055813" indent="-227013" eaLnBrk="0" hangingPunct="0">
              <a:spcBef>
                <a:spcPct val="30000"/>
              </a:spcBef>
              <a:defRPr kumimoji="1" sz="1200">
                <a:solidFill>
                  <a:schemeClr val="tx1"/>
                </a:solidFill>
                <a:latin typeface="Calibri" pitchFamily="34" charset="0"/>
                <a:ea typeface="ＭＳ Ｐゴシック" charset="-128"/>
              </a:defRPr>
            </a:lvl5pPr>
            <a:lvl6pPr marL="2513013" indent="-22701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0213" indent="-22701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7413" indent="-22701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4613" indent="-22701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CAB9B2-5F4E-42B4-B6D2-3E491EA56AF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Arial" charset="0"/>
            </a:endParaRPr>
          </a:p>
        </p:txBody>
      </p:sp>
    </p:spTree>
    <p:extLst>
      <p:ext uri="{BB962C8B-B14F-4D97-AF65-F5344CB8AC3E}">
        <p14:creationId xmlns:p14="http://schemas.microsoft.com/office/powerpoint/2010/main" val="40076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5EE5EF0A-1211-441E-9D78-AC4842728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DF003E-5A27-454A-8C63-5164464AC34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2867" name="Rectangle 2">
            <a:extLst>
              <a:ext uri="{FF2B5EF4-FFF2-40B4-BE49-F238E27FC236}">
                <a16:creationId xmlns:a16="http://schemas.microsoft.com/office/drawing/2014/main" id="{061C7C0C-4540-45C4-9CE2-BCB5A48BDF93}"/>
              </a:ext>
            </a:extLst>
          </p:cNvPr>
          <p:cNvSpPr>
            <a:spLocks noGrp="1" noRot="1" noChangeAspect="1" noChangeArrowheads="1" noTextEdit="1"/>
          </p:cNvSpPr>
          <p:nvPr>
            <p:ph type="sldImg"/>
          </p:nvPr>
        </p:nvSpPr>
        <p:spPr>
          <a:solidFill>
            <a:srgbClr val="FFFFFF"/>
          </a:solidFill>
          <a:ln/>
        </p:spPr>
      </p:sp>
      <p:sp>
        <p:nvSpPr>
          <p:cNvPr id="292868" name="Rectangle 3">
            <a:extLst>
              <a:ext uri="{FF2B5EF4-FFF2-40B4-BE49-F238E27FC236}">
                <a16:creationId xmlns:a16="http://schemas.microsoft.com/office/drawing/2014/main" id="{F8DF3F7F-DC57-49CB-8296-F0F26009A29B}"/>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333256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dirty="0"/>
              <a:t>I will show photographs of the work site.</a:t>
            </a:r>
            <a:endParaRPr kumimoji="1" lang="ja-JP" altLang="en-US" sz="180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34385-EE06-4C7F-A9E8-9D3F94FA363E}" type="slidenum">
              <a:rPr kumimoji="0" lang="pl-P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pl-P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11943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800" dirty="0"/>
              <a:t>（</a:t>
            </a:r>
            <a:r>
              <a:rPr lang="en-US" altLang="ja-JP" sz="1800" dirty="0"/>
              <a:t>CUT IF NO TIME</a:t>
            </a:r>
            <a:r>
              <a:rPr lang="ja-JP" altLang="en-US" sz="1800" dirty="0"/>
              <a:t>）</a:t>
            </a:r>
            <a:endParaRPr lang="en-US" altLang="ja-JP"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800" dirty="0"/>
              <a:t>This slide indicate the relationship between the concentration of the sum of the ten major congeners’ OH-PCBs and the concentration of total OH-PCBs in urine.</a:t>
            </a:r>
          </a:p>
          <a:p>
            <a:r>
              <a:rPr lang="en-US" altLang="ja-JP" sz="1800" dirty="0"/>
              <a:t>The concentration changes of these ten indicators</a:t>
            </a:r>
            <a:r>
              <a:rPr lang="en-US" altLang="ja-JP" sz="1800" baseline="0" dirty="0"/>
              <a:t> </a:t>
            </a:r>
            <a:r>
              <a:rPr lang="en-US" altLang="ja-JP" sz="1800" dirty="0"/>
              <a:t>show a strong correlation (R2 = 0.9812) with that of total</a:t>
            </a:r>
            <a:r>
              <a:rPr lang="en-US" altLang="ja-JP" sz="1800" baseline="0" dirty="0"/>
              <a:t> </a:t>
            </a:r>
            <a:r>
              <a:rPr lang="en-US" altLang="ja-JP" sz="1800" dirty="0"/>
              <a:t>OH-PCBs in the sampling campaigns.</a:t>
            </a:r>
            <a:endParaRPr lang="ja-JP" alt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800" dirty="0"/>
              <a:t>Therefore, these ten indicators could possibly be used as marker congeners of PCB exposure for staff working in PCB management in Japan.</a:t>
            </a:r>
            <a:endParaRPr lang="ja-JP" alt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34385-EE06-4C7F-A9E8-9D3F94FA363E}" type="slidenum">
              <a:rPr kumimoji="0" lang="pl-P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pl-P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738498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spcBef>
                <a:spcPct val="0"/>
              </a:spcBef>
            </a:pPr>
            <a:r>
              <a:rPr lang="en-US" altLang="ja-JP" sz="1800" dirty="0"/>
              <a:t>In this study, we analyzed the concentrations of OH-PCBs in human urine with HRGC/HRMS. </a:t>
            </a:r>
          </a:p>
          <a:p>
            <a:pPr marL="0" marR="0" indent="0" algn="l" defTabSz="914400" rtl="0" eaLnBrk="1" fontAlgn="base" latinLnBrk="0" hangingPunct="0">
              <a:lnSpc>
                <a:spcPct val="100000"/>
              </a:lnSpc>
              <a:spcBef>
                <a:spcPct val="0"/>
              </a:spcBef>
              <a:spcAft>
                <a:spcPct val="0"/>
              </a:spcAft>
              <a:buClrTx/>
              <a:buSzTx/>
              <a:buFontTx/>
              <a:buNone/>
              <a:tabLst/>
              <a:defRPr/>
            </a:pPr>
            <a:r>
              <a:rPr lang="en-US" altLang="ja-JP" sz="1800" dirty="0"/>
              <a:t>The concentration of OH-PCBs in PCB transport worker urine was higher than that of PCB researcher urine. </a:t>
            </a:r>
          </a:p>
          <a:p>
            <a:pPr eaLnBrk="1">
              <a:spcBef>
                <a:spcPct val="0"/>
              </a:spcBef>
            </a:pPr>
            <a:r>
              <a:rPr lang="en-US" altLang="ja-JP" sz="1800" dirty="0"/>
              <a:t>OH-</a:t>
            </a:r>
            <a:r>
              <a:rPr lang="en-US" altLang="ja-JP" sz="1800" dirty="0" err="1"/>
              <a:t>TrCBs</a:t>
            </a:r>
            <a:r>
              <a:rPr lang="en-US" altLang="ja-JP" sz="1800" dirty="0"/>
              <a:t> were the major homologue of OH-PCBs in transport workers’ urine. </a:t>
            </a:r>
          </a:p>
          <a:p>
            <a:pPr>
              <a:buNone/>
            </a:pPr>
            <a:r>
              <a:rPr lang="en-US" altLang="ja-JP" sz="1800" dirty="0"/>
              <a:t>The study revealed that monitoring OH-PCBs</a:t>
            </a:r>
            <a:r>
              <a:rPr lang="en-US" altLang="ja-JP" sz="1800" baseline="0" dirty="0"/>
              <a:t> </a:t>
            </a:r>
            <a:r>
              <a:rPr lang="en-US" altLang="ja-JP" sz="1800" dirty="0"/>
              <a:t>in the urine of staff managing PCBs is a sensitive tool to</a:t>
            </a:r>
            <a:r>
              <a:rPr lang="en-US" altLang="ja-JP" sz="1800" baseline="0" dirty="0"/>
              <a:t> </a:t>
            </a:r>
            <a:r>
              <a:rPr lang="en-US" altLang="ja-JP" sz="1800" dirty="0"/>
              <a:t>detect PCB exposure during work, and it should be used to</a:t>
            </a:r>
            <a:r>
              <a:rPr lang="en-US" altLang="ja-JP" sz="1800" baseline="0" dirty="0"/>
              <a:t> </a:t>
            </a:r>
            <a:r>
              <a:rPr lang="en-US" altLang="ja-JP" sz="1800" dirty="0"/>
              <a:t>improve worker safety.</a:t>
            </a:r>
          </a:p>
          <a:p>
            <a:pPr eaLnBrk="1">
              <a:spcBef>
                <a:spcPct val="0"/>
              </a:spcBef>
            </a:pPr>
            <a:r>
              <a:rPr lang="en-US" altLang="ja-JP" sz="1800" dirty="0"/>
              <a:t>(PCB transport workers were exposed to PCB by percutaneous absorption or inhalation. )</a:t>
            </a:r>
          </a:p>
          <a:p>
            <a:pPr eaLnBrk="1">
              <a:spcBef>
                <a:spcPct val="0"/>
              </a:spcBef>
            </a:pPr>
            <a:endParaRPr lang="en-US" altLang="ja-JP" dirty="0"/>
          </a:p>
          <a:p>
            <a:pPr eaLnBrk="1">
              <a:spcBef>
                <a:spcPct val="0"/>
              </a:spcBef>
            </a:pPr>
            <a:endParaRPr lang="ja-JP" altLang="ja-JP" dirty="0"/>
          </a:p>
          <a:p>
            <a:endParaRPr lang="ja-JP" altLang="en-US" dirty="0"/>
          </a:p>
        </p:txBody>
      </p:sp>
      <p:sp>
        <p:nvSpPr>
          <p:cNvPr id="471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FB607B-D666-4B23-85D5-3D46D88EABD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Arial" charset="0"/>
            </a:endParaRPr>
          </a:p>
        </p:txBody>
      </p:sp>
    </p:spTree>
    <p:extLst>
      <p:ext uri="{BB962C8B-B14F-4D97-AF65-F5344CB8AC3E}">
        <p14:creationId xmlns:p14="http://schemas.microsoft.com/office/powerpoint/2010/main" val="2012008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55AEE-D972-4519-A3B7-5F1E8DB542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110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CB702C54-EF0B-495A-9FAF-18A38DCE8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C791EE-E8B2-4D83-9504-4BCF7EFBEEB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6963" name="Rectangle 2">
            <a:extLst>
              <a:ext uri="{FF2B5EF4-FFF2-40B4-BE49-F238E27FC236}">
                <a16:creationId xmlns:a16="http://schemas.microsoft.com/office/drawing/2014/main" id="{2B9D4CF4-9D80-4B79-88DA-B9FD464E5A9D}"/>
              </a:ext>
            </a:extLst>
          </p:cNvPr>
          <p:cNvSpPr>
            <a:spLocks noGrp="1" noRot="1" noChangeAspect="1" noChangeArrowheads="1" noTextEdit="1"/>
          </p:cNvSpPr>
          <p:nvPr>
            <p:ph type="sldImg"/>
          </p:nvPr>
        </p:nvSpPr>
        <p:spPr>
          <a:solidFill>
            <a:srgbClr val="FFFFFF"/>
          </a:solidFill>
          <a:ln/>
        </p:spPr>
      </p:sp>
      <p:sp>
        <p:nvSpPr>
          <p:cNvPr id="296964" name="Rectangle 3">
            <a:extLst>
              <a:ext uri="{FF2B5EF4-FFF2-40B4-BE49-F238E27FC236}">
                <a16:creationId xmlns:a16="http://schemas.microsoft.com/office/drawing/2014/main" id="{7C66C980-BA1A-4211-B2C0-733A4F1DF6B5}"/>
              </a:ext>
            </a:extLst>
          </p:cNvPr>
          <p:cNvSpPr>
            <a:spLocks noGrp="1" noChangeArrowheads="1"/>
          </p:cNvSpPr>
          <p:nvPr>
            <p:ph type="body" idx="1"/>
          </p:nvPr>
        </p:nvSpPr>
        <p:spPr>
          <a:xfrm>
            <a:off x="914401" y="4690269"/>
            <a:ext cx="5029200" cy="4443413"/>
          </a:xfrm>
          <a:solidFill>
            <a:srgbClr val="FFFFFF"/>
          </a:solidFill>
          <a:ln>
            <a:solidFill>
              <a:srgbClr val="000000"/>
            </a:solidFill>
          </a:ln>
        </p:spPr>
        <p:txBody>
          <a:bodyPr/>
          <a:lstStyle/>
          <a:p>
            <a:endParaRPr lang="ja-JP"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231723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4256032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41299157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C9D4A9-2297-419F-A228-5FB53DA33CAB}"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4"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5"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0970E8-B547-4514-9869-7EAAAD7D50D2}"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312315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EF6009-1D63-45E2-A254-A6EE7EFB0906}"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3"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4"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46041F-4842-4F6F-89FC-A74EF41E6A9D}"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2241861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ja-JP" altLang="en-US"/>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C83F4D-8E07-46B8-B3D4-4DD658E91406}"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6"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7"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39184B-A3B2-433D-BF45-2C4188F1EE04}"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1050149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1 つの角を丸めた四角形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直角三角形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フリーフォーム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sp>
        <p:nvSpPr>
          <p:cNvPr id="8" name="フリーフォーム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sp>
        <p:nvSpPr>
          <p:cNvPr id="2" name="タイトル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ja-JP" altLang="en-US"/>
              <a:t>マスタ タイトルの書式設定</a:t>
            </a:r>
            <a:endParaRPr lang="en-US"/>
          </a:p>
        </p:txBody>
      </p:sp>
      <p:sp>
        <p:nvSpPr>
          <p:cNvPr id="4" name="テキスト プレースホルダ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ja-JP" altLang="en-US"/>
              <a:t>マスタ テキストの書式設定</a:t>
            </a:r>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9" name="日付プレースホルダ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BFD897-8909-4C36-A15B-6C9DB1036675}"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10" name="フッター プレースホルダ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11" name="スライド番号プレースホルダ 6"/>
          <p:cNvSpPr>
            <a:spLocks noGrp="1"/>
          </p:cNvSpPr>
          <p:nvPr>
            <p:ph type="sldNum" sz="quarter" idx="12"/>
          </p:nvPr>
        </p:nvSpPr>
        <p:spPr>
          <a:xfrm>
            <a:off x="8077200" y="6356350"/>
            <a:ext cx="609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C4E709-7D21-4B3B-9776-7188D13A0974}"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3669376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DEB266-9B55-48AC-B7BF-86421657C1B2}"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5"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6"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E91685-B4F5-4D1A-A00F-593F6ED042C6}"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1211607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264FF2-0241-40DA-9E29-33CAE46E77FB}"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5"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6"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66899D-6C5C-416F-AC8D-853D8DF69A0F}"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26997476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45FBD03-5877-4A04-AE57-B641FBE10E9B}"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E29311-40D7-4BA6-B68B-031D981249C5}"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41222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BE2FDD5-19BF-4235-8B68-6B8A02A6B61C}"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90B50A-5A86-415D-A2C4-5E1D59CAFCD3}"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95598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8843D4B-8FBD-4411-8B25-24D2410ECF1D}"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7FABEE-FCBC-445F-9968-833210CCE7EB}"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020775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157A692-9603-4CE3-B5E7-305C583BA119}"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EA4825-DD3E-4863-AE18-EB56E289364C}"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5780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3529226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183D1E7-B46A-415C-B42E-F168F8C4EB68}"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8" name="Footer Placeholder 7"/>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9" name="Slide Number Placeholder 8"/>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14539-4350-4E28-9D7B-931052F7CF3A}"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681434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452EF97-A2EC-492C-B9A9-A471E42A99F2}"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4" name="Footer Placeholder 3"/>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Slide Number Placeholder 4"/>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6D5F8C-D7B9-4A93-AEE3-04EEF91C4232}"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206737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ACCE6E2-C000-4E71-886B-3F74C0C5FA1B}"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3" name="Footer Placeholder 2"/>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4" name="Slide Number Placeholder 3"/>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9D6AF-4840-4622-A656-0673056C284F}"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673357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8FBD54-F463-4304-B25E-1B75B0BA3E8E}"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D71113-31C7-4B35-8326-EACFAB314295}"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125250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FB2738-2E95-4C45-87CE-08B8E553F065}"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93C66-3B80-4E1A-A0B8-86837AE0B0DD}"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64810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E16B509-77AA-4554-BAB9-31918F0ED8F2}"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E74F55-3321-4BB4-AA0D-189914739560}"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123125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750B192-7DC2-48B8-A36A-03B059A21D55}" type="datetimeFigureOut">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1/31/2023</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lvl1pPr>
              <a:defRPr kumimoj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5D6008-7424-42DD-867E-F9C167F48083}" type="slidenum">
              <a:rPr kumimoji="1"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827168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9FD00-8925-4A87-A24D-16F1D8338488}"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6B7A8B-56BE-424E-AE0E-32380E18D330}"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04711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C56A32-DB2A-4B19-80B9-E002C318872D}"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4225DC-5914-4453-B613-151CD10AC5AA}"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04818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7F6425-0FF4-472A-87BA-145EE36A4FDA}"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8FB8B5-4845-4E94-B376-194593017555}"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3386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36866" name="Group 2"/>
          <p:cNvGrpSpPr>
            <a:grpSpLocks/>
          </p:cNvGrpSpPr>
          <p:nvPr/>
        </p:nvGrpSpPr>
        <p:grpSpPr bwMode="auto">
          <a:xfrm>
            <a:off x="0" y="0"/>
            <a:ext cx="9144000" cy="3365500"/>
            <a:chOff x="0" y="0"/>
            <a:chExt cx="5760" cy="2120"/>
          </a:xfrm>
        </p:grpSpPr>
        <p:pic>
          <p:nvPicPr>
            <p:cNvPr id="36867" name="Picture 3" descr="D:\FRONTPAGE THEMES\ARTSY\ARTBANNA.PNG"/>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P:\!Themes\Artsy\Arthsepa.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pPr lvl="0"/>
            <a:r>
              <a:rPr lang="ja-JP" altLang="en-US" noProof="0"/>
              <a:t>マスタ タイトルの書式設定</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anose="05000000000000000000" pitchFamily="2" charset="2"/>
              <a:buNone/>
              <a:defRPr/>
            </a:lvl1pPr>
          </a:lstStyle>
          <a:p>
            <a:pPr lvl="0"/>
            <a:r>
              <a:rPr lang="ja-JP" altLang="en-US" noProof="0"/>
              <a:t>マスタ サブタイトルの書式設定</a:t>
            </a:r>
          </a:p>
        </p:txBody>
      </p:sp>
      <p:sp>
        <p:nvSpPr>
          <p:cNvPr id="36871" name="Rectangle 7"/>
          <p:cNvSpPr>
            <a:spLocks noGrp="1" noChangeArrowheads="1"/>
          </p:cNvSpPr>
          <p:nvPr>
            <p:ph type="dt" sz="half" idx="2"/>
          </p:nvPr>
        </p:nvSpPr>
        <p:spPr>
          <a:xfrm>
            <a:off x="3359150" y="6343650"/>
            <a:ext cx="19050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7749D24-5169-449A-A82A-7C5C280E2098}"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36872" name="Rectangle 8"/>
          <p:cNvSpPr>
            <a:spLocks noGrp="1" noChangeArrowheads="1"/>
          </p:cNvSpPr>
          <p:nvPr>
            <p:ph type="ftr" sz="quarter" idx="3"/>
          </p:nvPr>
        </p:nvSpPr>
        <p:spPr>
          <a:xfrm>
            <a:off x="6019800" y="6343650"/>
            <a:ext cx="28956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36873" name="Rectangle 9"/>
          <p:cNvSpPr>
            <a:spLocks noGrp="1" noChangeArrowheads="1"/>
          </p:cNvSpPr>
          <p:nvPr>
            <p:ph type="sldNum" sz="quarter" idx="4"/>
          </p:nvPr>
        </p:nvSpPr>
        <p:spPr>
          <a:xfrm>
            <a:off x="125413" y="6361113"/>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E266C73-9799-4427-8322-DAA0F59EA8AD}"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2510507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C93941-9951-454B-99E5-ADE81C6A56B6}"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2C740E-66BA-4E8D-9778-8076F21BC979}"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772588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C52908-0793-4ACA-9594-0E994D69EE25}"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F70CDA-C475-46A9-9207-855FE38CA604}"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38034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172F86-9D1E-4A4C-81BC-38CC65675A8C}"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DF8781-FCEE-49BD-B174-0D42244866B3}"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640529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47FCE1-854B-4CC6-A6F5-33DF1F56D676}"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88428D-E4B3-4898-ADA5-84354FC7F2D1}"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51183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9A0FC0-DBF4-4966-9201-A7A82E4001AB}"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11CC55-1B32-404F-AB0C-54FE986F0166}"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98846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1EB47B-90F4-40B6-ACB4-59C7032994D2}"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9B03CC-C75E-42E1-B38C-D22E057E8B18}"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07735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50E064-D88E-4A37-85CD-561A138CD654}"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A0B829-5803-4DD7-8EA8-CD5C8644E8D1}"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81583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74467F-0799-4AC6-AA32-044F13B4C8E1}"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729950-84DB-4225-B2CB-85DE5E1535F3}"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37467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1453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656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B0B0A76-B6C3-4C4E-A0E5-662E8DAE8F9A}"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4606B31-50DF-4B51-916D-AC81AFE00CD4}"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6197557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7570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159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66856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453044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31384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90686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0044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451377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29238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9A613ED2-2545-496D-BBFC-24A89A08044F}"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C2C5B0A-F6EC-4175-8D6D-46E810FEE1A0}"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2672644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8B5020B-0D14-4481-9AD6-3C38FDF6BBB5}"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B64C402-5605-4A55-A228-23B5AC0B2FB6}"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6781578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49A5C828-A5B8-4B5A-90CF-D48AFA9B831B}"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B652CB6-EE28-47E8-823E-94AE9A9EB0CC}"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34090007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C13AF628-D96D-4ED1-B4E0-3B21D3AF5581}"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31D66E4-A64D-44A2-851A-C5EB6EA1F327}"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3095835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498AA095-B97F-49DA-A33F-886A97CCFDEA}" type="datetimeFigureOut">
              <a:rPr kumimoji="0" lang="en-US" altLang="ja-JP" smtClean="0"/>
              <a:pPr fontAlgn="base">
                <a:spcBef>
                  <a:spcPct val="0"/>
                </a:spcBef>
                <a:spcAft>
                  <a:spcPct val="0"/>
                </a:spcAft>
                <a:defRPr/>
              </a:pPr>
              <a:t>1/31/2023</a:t>
            </a:fld>
            <a:endParaRPr kumimoji="0" lang="en-US" altLang="ja-JP" dirty="0"/>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4F8F43E-732F-41FA-A873-FB4CF02D0A9C}"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31954462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fld id="{D3A7BF1D-43E0-4299-A0CD-BB211EA567C1}" type="datetimeFigureOut">
              <a:rPr kumimoji="0" lang="en-US" altLang="ja-JP" smtClean="0"/>
              <a:pPr fontAlgn="base">
                <a:spcBef>
                  <a:spcPct val="0"/>
                </a:spcBef>
                <a:spcAft>
                  <a:spcPct val="0"/>
                </a:spcAft>
                <a:defRPr/>
              </a:pPr>
              <a:t>1/31/2023</a:t>
            </a:fld>
            <a:endParaRPr kumimoji="0" lang="en-US" altLang="ja-JP" dirty="0"/>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91CE5C20-C45D-4683-A5E5-28ADD56E9C32}"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716459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fld id="{C4F1DF3B-9F02-408D-B61B-5C93E5DEC444}" type="datetimeFigureOut">
              <a:rPr kumimoji="0" lang="en-US" altLang="ja-JP" smtClean="0"/>
              <a:pPr fontAlgn="base">
                <a:spcBef>
                  <a:spcPct val="0"/>
                </a:spcBef>
                <a:spcAft>
                  <a:spcPct val="0"/>
                </a:spcAft>
                <a:defRPr/>
              </a:pPr>
              <a:t>1/31/2023</a:t>
            </a:fld>
            <a:endParaRPr kumimoji="0" lang="en-US" altLang="ja-JP" dirty="0"/>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B5C9D86-9A53-47C7-9E37-1ABA4BECABB4}"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3992357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fld id="{99344818-C46C-4700-B206-DB6377FCAF5E}" type="datetimeFigureOut">
              <a:rPr kumimoji="0" lang="en-US" altLang="ja-JP" smtClean="0"/>
              <a:pPr fontAlgn="base">
                <a:spcBef>
                  <a:spcPct val="0"/>
                </a:spcBef>
                <a:spcAft>
                  <a:spcPct val="0"/>
                </a:spcAft>
                <a:defRPr/>
              </a:pPr>
              <a:t>1/31/2023</a:t>
            </a:fld>
            <a:endParaRPr kumimoji="0" lang="en-US" altLang="ja-JP" dirty="0"/>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2B368D9A-989D-450D-BA09-9DCF02591F69}"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1912115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494A0107-2658-4C80-B492-FEDB54D7B40D}" type="datetimeFigureOut">
              <a:rPr kumimoji="0" lang="en-US" altLang="ja-JP" smtClean="0"/>
              <a:pPr fontAlgn="base">
                <a:spcBef>
                  <a:spcPct val="0"/>
                </a:spcBef>
                <a:spcAft>
                  <a:spcPct val="0"/>
                </a:spcAft>
                <a:defRPr/>
              </a:pPr>
              <a:t>1/31/2023</a:t>
            </a:fld>
            <a:endParaRPr kumimoji="0" lang="en-US" altLang="ja-JP" dirty="0"/>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E989F01-E16D-4BF9-A854-E1C97C63D3D5}"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20108689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390F8C6F-AB04-406B-BBC9-0E9D19B8647A}" type="datetimeFigureOut">
              <a:rPr kumimoji="0" lang="en-US" altLang="ja-JP" smtClean="0"/>
              <a:pPr fontAlgn="base">
                <a:spcBef>
                  <a:spcPct val="0"/>
                </a:spcBef>
                <a:spcAft>
                  <a:spcPct val="0"/>
                </a:spcAft>
                <a:defRPr/>
              </a:pPr>
              <a:t>1/31/2023</a:t>
            </a:fld>
            <a:endParaRPr kumimoji="0" lang="en-US" altLang="ja-JP" dirty="0"/>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EDEB2CF-87D9-4055-B20C-AEB69A5F78B2}"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29825105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A90E01F8-6A5A-49F3-B918-89555B7D96E5}"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808D652-23A9-4ACA-B720-74C667469778}"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31436351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F8BA8ABF-2F22-4528-AC63-5004EB6ABB09}"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2C88300-7012-4131-9F6B-0C915E5E60D9}"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272245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28613" y="1941513"/>
            <a:ext cx="4027487"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508500" y="1941513"/>
            <a:ext cx="4029075"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88D60B6-FA21-4158-980E-EFC3A9F5E6FD}"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8ADEB95-9FAE-4445-9423-60D90ACB7E6B}"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5182756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24854A-9458-4709-BF18-D7947823370A}"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3E3837-B960-45F0-8E2A-EC698F4AAC49}"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6013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6A6566-173A-43FB-BAD7-99D33D6403E7}"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7B3BBA-09C7-49F3-B266-5B4AB756EDE6}"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52112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83857D-425C-4FBC-818D-B6F48FFF8B08}"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EF3FF-8116-4052-8234-802EB6A5DD74}"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3753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122C86-0DDA-4CE0-A522-1FC26021DADF}"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EF3DA-2181-4411-B717-94E9885BCB75}"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05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9E2E46-ECB9-44A8-B585-35A9E9AC2012}"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48A32-CE3C-4FDB-B398-F1F5B0443F3E}"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2644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AD9381-3B4B-4AA3-91E1-E1B70035DB18}"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23AC6C-0240-4AA7-A29B-E3301A2B3783}"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21083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C44F96-1859-49C1-B51A-6F324F006D5D}"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D5BAB-7429-4A6A-8D62-CF33EED620D6}"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6148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8FADC3-E504-481E-A768-E8EB2D3F2C2D}"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10D25E-B00C-46EB-923A-F6F46E48C806}"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6783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1E35FE-F933-4A85-A133-15662D9C9637}"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672833-252D-435D-9DC2-19C96A1C44A0}"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3825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AF3477-6456-48C9-BDF9-B230C0D1CE23}"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5C372D-2F2F-4038-A3F4-C781ED0EDB58}"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352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47BFDDD-3114-4F71-9030-95F70B2B0B5F}"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DE2FF6E-615E-4603-B1D2-4DE77CF7872E}"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9080121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8EFC09-EF54-440A-AF20-2971A23AE9A7}"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36AC2-C5BD-41F3-BEEA-76AF2B523DF5}"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73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92BD31-00AF-4B3C-9FAC-F7D5237C4AC8}"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D115CE-D4C8-47FD-94F5-1B4E69775C54}"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952579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E6DE92-4390-4B89-93FF-48E57E62E161}"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B0BBDC7-8883-41A0-A0FE-21802FC6CA34}"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967894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50C821-843B-4A94-A63E-39CE8B9B537E}"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4C7083D-1705-4185-A883-B6092B98F0CC}"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59674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519117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572FD1D-6D2D-4DA3-AD0A-3A1FF2ED5A7C}"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589411-4553-4D2F-8FD9-5CD053F96298}"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288104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A81B021-4F8E-4BB9-BE36-3B3DE58F392E}"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33117-42CD-416A-8D44-15D1B9CC8726}"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519418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96088" y="722313"/>
            <a:ext cx="2159000" cy="53340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17500" y="722313"/>
            <a:ext cx="6326188" cy="5334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C7B51D-0077-4D2B-A7D9-B353F97F4C25}"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21D19C6-72B2-46CB-9431-8CBCF6E89898}"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0193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722313"/>
            <a:ext cx="8637588" cy="762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328613" y="1941513"/>
            <a:ext cx="8208962" cy="4114800"/>
          </a:xfrm>
        </p:spPr>
        <p:txBody>
          <a:bodyPr/>
          <a:lstStyle/>
          <a:p>
            <a:endParaRPr lang="ja-JP" altLang="en-US"/>
          </a:p>
        </p:txBody>
      </p:sp>
      <p:sp>
        <p:nvSpPr>
          <p:cNvPr id="4" name="日付プレースホルダー 3"/>
          <p:cNvSpPr>
            <a:spLocks noGrp="1"/>
          </p:cNvSpPr>
          <p:nvPr>
            <p:ph type="dt" sz="half" idx="10"/>
          </p:nvPr>
        </p:nvSpPr>
        <p:spPr>
          <a:xfrm>
            <a:off x="3433763" y="6343650"/>
            <a:ext cx="19050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25E29E3-4D1D-46B0-84D0-4E903751979B}"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6108700" y="6343650"/>
            <a:ext cx="28956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146050" y="6361113"/>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D7072D-0CB1-4D01-8C26-02EA8FE002FE}"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424346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162075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1263427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3724181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3809313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1438548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219643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1410014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381630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3594750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1479891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2073618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413630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46670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68856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04189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47688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2591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2919088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618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6481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22555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2573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15331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4497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722313"/>
            <a:ext cx="8637588" cy="762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328613" y="1941513"/>
            <a:ext cx="8208962" cy="4114800"/>
          </a:xfrm>
        </p:spPr>
        <p:txBody>
          <a:bodyPr/>
          <a:lstStyle/>
          <a:p>
            <a:endParaRPr lang="ja-JP" altLang="en-US"/>
          </a:p>
        </p:txBody>
      </p:sp>
      <p:sp>
        <p:nvSpPr>
          <p:cNvPr id="4" name="日付プレースホルダー 3"/>
          <p:cNvSpPr>
            <a:spLocks noGrp="1"/>
          </p:cNvSpPr>
          <p:nvPr>
            <p:ph type="dt" sz="half" idx="10"/>
          </p:nvPr>
        </p:nvSpPr>
        <p:spPr>
          <a:xfrm>
            <a:off x="3433763" y="6343650"/>
            <a:ext cx="19050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25E29E3-4D1D-46B0-84D0-4E903751979B}"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6108700" y="6343650"/>
            <a:ext cx="28956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146050" y="6361113"/>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D7072D-0CB1-4D01-8C26-02EA8FE002FE}"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4275430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01381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8862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3702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3537768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96903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17177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71911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87032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15600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97968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28741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80568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flipH="1">
            <a:off x="7308851" y="1066800"/>
            <a:ext cx="6350" cy="488315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Line 40"/>
          <p:cNvSpPr>
            <a:spLocks noChangeShapeType="1"/>
          </p:cNvSpPr>
          <p:nvPr/>
        </p:nvSpPr>
        <p:spPr bwMode="auto">
          <a:xfrm>
            <a:off x="827088" y="2997200"/>
            <a:ext cx="7707312" cy="0"/>
          </a:xfrm>
          <a:prstGeom prst="line">
            <a:avLst/>
          </a:prstGeom>
          <a:noFill/>
          <a:ln w="6350">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6" name="Picture 44"/>
          <p:cNvPicPr>
            <a:picLocks noChangeAspect="1" noChangeArrowheads="1"/>
          </p:cNvPicPr>
          <p:nvPr userDrawn="1"/>
        </p:nvPicPr>
        <p:blipFill>
          <a:blip r:embed="rId2" cstate="print"/>
          <a:srcRect/>
          <a:stretch>
            <a:fillRect/>
          </a:stretch>
        </p:blipFill>
        <p:spPr bwMode="auto">
          <a:xfrm>
            <a:off x="7451728" y="3357569"/>
            <a:ext cx="1152525" cy="2376487"/>
          </a:xfrm>
          <a:prstGeom prst="rect">
            <a:avLst/>
          </a:prstGeom>
          <a:noFill/>
          <a:ln w="9525">
            <a:noFill/>
            <a:miter lim="800000"/>
            <a:headEnd/>
            <a:tailEnd/>
          </a:ln>
        </p:spPr>
      </p:pic>
      <p:sp>
        <p:nvSpPr>
          <p:cNvPr id="32771" name="Rectangle 3"/>
          <p:cNvSpPr>
            <a:spLocks noGrp="1" noChangeArrowheads="1"/>
          </p:cNvSpPr>
          <p:nvPr>
            <p:ph type="ctrTitle"/>
          </p:nvPr>
        </p:nvSpPr>
        <p:spPr>
          <a:xfrm>
            <a:off x="315913" y="647700"/>
            <a:ext cx="6781800" cy="2133600"/>
          </a:xfrm>
        </p:spPr>
        <p:txBody>
          <a:bodyPr/>
          <a:lstStyle>
            <a:lvl1pPr algn="r">
              <a:defRPr sz="4800"/>
            </a:lvl1pPr>
          </a:lstStyle>
          <a:p>
            <a:r>
              <a:rPr lang="ja-JP" altLang="en-US"/>
              <a:t>マスタ タイトルの書式設定</a:t>
            </a:r>
          </a:p>
        </p:txBody>
      </p:sp>
      <p:sp>
        <p:nvSpPr>
          <p:cNvPr id="32772" name="Rectangle 4"/>
          <p:cNvSpPr>
            <a:spLocks noGrp="1" noChangeArrowheads="1"/>
          </p:cNvSpPr>
          <p:nvPr>
            <p:ph type="subTitle" idx="1"/>
          </p:nvPr>
        </p:nvSpPr>
        <p:spPr>
          <a:xfrm>
            <a:off x="849313" y="3154363"/>
            <a:ext cx="6248400" cy="2362200"/>
          </a:xfrm>
        </p:spPr>
        <p:txBody>
          <a:bodyPr/>
          <a:lstStyle>
            <a:lvl1pPr marL="0" indent="0" algn="r">
              <a:buFont typeface="Wingdings" pitchFamily="2" charset="2"/>
              <a:buNone/>
              <a:defRPr sz="3200"/>
            </a:lvl1pPr>
          </a:lstStyle>
          <a:p>
            <a:r>
              <a:rPr lang="ja-JP" altLang="en-US"/>
              <a:t>マスタ サブタイトルの書式設定</a:t>
            </a:r>
          </a:p>
        </p:txBody>
      </p:sp>
      <p:sp>
        <p:nvSpPr>
          <p:cNvPr id="7" name="Rectangle 5"/>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8" name="Rectangle 6"/>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9" name="Rectangle 7"/>
          <p:cNvSpPr>
            <a:spLocks noGrp="1" noChangeArrowheads="1"/>
          </p:cNvSpPr>
          <p:nvPr>
            <p:ph type="sldNum" sz="quarter" idx="12"/>
          </p:nvPr>
        </p:nvSpPr>
        <p:spPr>
          <a:xfrm>
            <a:off x="6831013" y="6356350"/>
            <a:ext cx="2133600" cy="457200"/>
          </a:xfrm>
        </p:spPr>
        <p:txBody>
          <a:bodyP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38A51E-CD35-4CFF-AFFB-E327F05436EF}" type="slidenum">
              <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823616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3631FA-0F21-4420-8455-424B4B0676CF}"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83931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712049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644C04-7AB3-4C9B-9E01-1136CA6A61E6}"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3766685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8EBCC8-EB0C-448E-A917-DE5389856761}"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3288654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6C1D74-B251-4DF9-AD16-EDBD103D4F02}"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3783966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75A711-11AD-4161-93E3-63B9C945DEAB}"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499335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6515B8-A6F8-4150-839C-C083C4621E45}"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09018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66B6F8-5C4B-4278-A445-0F4E822A7710}"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970386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D1A730-10E3-42E7-A992-05271C098E3F}"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3208244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C8D58F-F5BC-4E73-8E14-58BC8069EA30}"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4179122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44"/>
            <a:ext cx="2057400" cy="600868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22244"/>
            <a:ext cx="6019800" cy="600868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C58976-4954-4EA6-95CD-7AFD65010E75}"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433483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719263"/>
            <a:ext cx="8229600" cy="4411662"/>
          </a:xfrm>
        </p:spPr>
        <p:txBody>
          <a:bodyPr/>
          <a:lstStyle/>
          <a:p>
            <a:pPr lvl="0"/>
            <a:endParaRPr lang="ja-JP" altLang="en-US" noProof="0"/>
          </a:p>
        </p:txBody>
      </p:sp>
      <p:sp>
        <p:nvSpPr>
          <p:cNvPr id="4"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32AA10-CA58-49B9-A897-1E3B89464AB9}"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5902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948482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69046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630138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8252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128001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24868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231864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62111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142512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36776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17389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1538665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70773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CA6EDD-702B-43F7-8EBA-F7A04FA9C08C}"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07625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D7A058-A09A-4203-8183-A24BADB5249B}"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45484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D5E029-4D84-416C-BF7A-98ED81A54223}"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08097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B36A69-996A-4B07-A067-B88A9AFFC95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45379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4300C9-F70D-4474-ABEE-0D376D305666}"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00187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B61B9A-A572-4916-8F03-D7E63D920B55}"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07285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4D39FD-C916-4D8D-B27B-0779E92B6F8E}"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4451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ED24CC-62B2-453E-8122-37E4A259F21F}"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13073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9E8E4C-9364-4508-B145-787465B06660}"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2545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4FA7BA-F499-447A-82F3-23B90BA06631}" type="datetimeFigureOut">
              <a:rPr kumimoji="1" lang="ja-JP" altLang="en-US" smtClean="0"/>
              <a:t>2023/1/31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3126818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48B4DE-0C0A-435E-9F9A-DE8401C4742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280540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320CF6-57CA-4C42-B577-C1BF850754E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826675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101E69-F992-4F63-9CBC-8308F58655E3}"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688076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D07305-B574-4C82-A751-10B67CF4238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30295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457200" y="1600200"/>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885FA9-0D1F-4A2A-B3E0-889F39FAC852}"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867036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 サブタイトルの書式設定</a:t>
            </a:r>
            <a:endParaRPr lang="en-US"/>
          </a:p>
        </p:txBody>
      </p:sp>
      <p:sp>
        <p:nvSpPr>
          <p:cNvPr id="4" name="日付プレースホルダ 29"/>
          <p:cNvSpPr>
            <a:spLocks noGrp="1"/>
          </p:cNvSpPr>
          <p:nvPr>
            <p:ph type="dt" sz="half" idx="10"/>
          </p:nvPr>
        </p:nvSpPr>
        <p:spPr/>
        <p:txBody>
          <a:bodyPr/>
          <a:lstStyle>
            <a:lvl1pPr>
              <a:defRPr>
                <a:solidFill>
                  <a:srgbClr val="DBF5F9">
                    <a:shade val="90000"/>
                  </a:srgb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2AF209-F5CF-45E5-9250-1E199C5C8445}" type="datetimeFigureOut">
              <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endParaRPr>
          </a:p>
        </p:txBody>
      </p:sp>
      <p:sp>
        <p:nvSpPr>
          <p:cNvPr id="5" name="フッター プレースホルダ 18"/>
          <p:cNvSpPr>
            <a:spLocks noGrp="1"/>
          </p:cNvSpPr>
          <p:nvPr>
            <p:ph type="ftr" sz="quarter" idx="11"/>
          </p:nvPr>
        </p:nvSpPr>
        <p:spPr/>
        <p:txBody>
          <a:bodyPr/>
          <a:lstStyle>
            <a:lvl1pPr>
              <a:defRPr>
                <a:solidFill>
                  <a:srgbClr val="DBF5F9">
                    <a:shade val="90000"/>
                  </a:srgb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endParaRPr>
          </a:p>
        </p:txBody>
      </p:sp>
      <p:sp>
        <p:nvSpPr>
          <p:cNvPr id="6" name="スライド番号プレースホルダ 26"/>
          <p:cNvSpPr>
            <a:spLocks noGrp="1"/>
          </p:cNvSpPr>
          <p:nvPr>
            <p:ph type="sldNum" sz="quarter" idx="12"/>
          </p:nvPr>
        </p:nvSpPr>
        <p:spPr/>
        <p:txBody>
          <a:bodyPr/>
          <a:lstStyle>
            <a:lvl1pPr>
              <a:defRPr>
                <a:solidFill>
                  <a:srgbClr val="D1EAE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DA9436-77CA-4AEA-8E5A-D6100D39E226}" type="slidenum">
              <a:rPr kumimoji="1" lang="ja-JP" altLang="en-US" sz="1200" b="0" i="0" u="none" strike="noStrike" kern="1200" cap="none" spc="0" normalizeH="0" baseline="0" noProof="0" smtClean="0">
                <a:ln>
                  <a:noFill/>
                </a:ln>
                <a:solidFill>
                  <a:srgbClr val="D1EAEE"/>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D1EAEE"/>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3752525398"/>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226707-EA28-4A71-B852-8621E4F28D49}"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5"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6"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BB67F0-DBA7-4D08-8720-2F5C328E173E}"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34043053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solidFill>
                  <a:srgbClr val="DBF5F9">
                    <a:shade val="90000"/>
                  </a:srgb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B49D1A-5FE5-42CB-A6C2-656A5F87AE77}" type="datetimeFigureOut">
              <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endParaRPr>
          </a:p>
        </p:txBody>
      </p:sp>
      <p:sp>
        <p:nvSpPr>
          <p:cNvPr id="5" name="フッター プレースホルダ 4"/>
          <p:cNvSpPr>
            <a:spLocks noGrp="1"/>
          </p:cNvSpPr>
          <p:nvPr>
            <p:ph type="ftr" sz="quarter" idx="11"/>
          </p:nvPr>
        </p:nvSpPr>
        <p:spPr/>
        <p:txBody>
          <a:bodyPr/>
          <a:lstStyle>
            <a:lvl1pPr>
              <a:defRPr>
                <a:solidFill>
                  <a:srgbClr val="DBF5F9">
                    <a:shade val="90000"/>
                  </a:srgb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DBF5F9">
                  <a:shade val="90000"/>
                </a:srgbClr>
              </a:solidFill>
              <a:effectLst/>
              <a:uLnTx/>
              <a:uFillTx/>
              <a:latin typeface="Constantia"/>
              <a:ea typeface="HGP明朝E" panose="02020900000000000000" pitchFamily="18" charset="-128"/>
              <a:cs typeface="+mn-cs"/>
            </a:endParaRPr>
          </a:p>
        </p:txBody>
      </p:sp>
      <p:sp>
        <p:nvSpPr>
          <p:cNvPr id="6" name="スライド番号プレースホルダ 5"/>
          <p:cNvSpPr>
            <a:spLocks noGrp="1"/>
          </p:cNvSpPr>
          <p:nvPr>
            <p:ph type="sldNum" sz="quarter" idx="12"/>
          </p:nvPr>
        </p:nvSpPr>
        <p:spPr/>
        <p:txBody>
          <a:bodyPr/>
          <a:lstStyle>
            <a:lvl1pPr>
              <a:defRPr>
                <a:solidFill>
                  <a:srgbClr val="D1EAE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393D62-49CF-4835-B6A4-DA5183DC12EC}" type="slidenum">
              <a:rPr kumimoji="1" lang="ja-JP" altLang="en-US" sz="1200" b="0" i="0" u="none" strike="noStrike" kern="1200" cap="none" spc="0" normalizeH="0" baseline="0" noProof="0" smtClean="0">
                <a:ln>
                  <a:noFill/>
                </a:ln>
                <a:solidFill>
                  <a:srgbClr val="D1EAEE"/>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D1EAEE"/>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67292087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72C725-8283-4578-99A6-ABB51C2C36B3}"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6"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7"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CF9801-DEF3-4B3D-BDAD-442C0F3C52AB}"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13588484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1133D-4B7F-4AF5-BB09-A0976511532C}"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8" name="フッター プレースホルダ 21"/>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9" name="スライド番号プレースホルダ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56D231-E19C-484D-A771-D5C63A19CCEF}"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spTree>
    <p:extLst>
      <p:ext uri="{BB962C8B-B14F-4D97-AF65-F5344CB8AC3E}">
        <p14:creationId xmlns:p14="http://schemas.microsoft.com/office/powerpoint/2010/main" val="34312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7.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FA7BA-F499-447A-82F3-23B90BA06631}" type="datetimeFigureOut">
              <a:rPr kumimoji="1" lang="ja-JP" altLang="en-US" smtClean="0"/>
              <a:t>2023/1/31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D33E8-D4B8-4563-A152-8D898E46662E}" type="slidenum">
              <a:rPr kumimoji="1" lang="ja-JP" altLang="en-US" smtClean="0"/>
              <a:t>‹#›</a:t>
            </a:fld>
            <a:endParaRPr kumimoji="1" lang="ja-JP" altLang="en-US"/>
          </a:p>
        </p:txBody>
      </p:sp>
    </p:spTree>
    <p:extLst>
      <p:ext uri="{BB962C8B-B14F-4D97-AF65-F5344CB8AC3E}">
        <p14:creationId xmlns:p14="http://schemas.microsoft.com/office/powerpoint/2010/main" val="3055724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DDC4D6-28D3-45FA-8535-25D9B2F5B580}" type="datetimeFigureOut">
              <a:rPr kumimoji="0" 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1/31/2023</a:t>
            </a:fld>
            <a:endParaRPr kumimoji="0" 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C73E3E-5020-4FAE-8F19-B0B9B353DFCF}" type="slidenum">
              <a:rPr kumimoji="0" lang="en-US" altLang="ja-JP"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ja-JP"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4201266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B7A106-0687-4105-8211-D73506DFFC77}"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C8F628-C892-4C23-A0E0-699396C402E6}" type="slidenum">
              <a:rPr kumimoji="1" lang="ja-JP"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790229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8F4997-7A4A-5E4B-B7F0-8C9356F1DC8B}"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3EC80-9299-F949-A635-974E95C1621E}"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9567769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fontAlgn="base">
              <a:spcBef>
                <a:spcPct val="0"/>
              </a:spcBef>
              <a:spcAft>
                <a:spcPct val="0"/>
              </a:spcAft>
              <a:defRPr/>
            </a:pPr>
            <a:fld id="{F60B027A-5115-4371-8247-45493854A1A1}" type="datetimeFigureOut">
              <a:rPr kumimoji="0" lang="en-US" altLang="ja-JP" smtClean="0"/>
              <a:pPr fontAlgn="base">
                <a:spcBef>
                  <a:spcPct val="0"/>
                </a:spcBef>
                <a:spcAft>
                  <a:spcPct val="0"/>
                </a:spcAft>
                <a:defRPr/>
              </a:pPr>
              <a:t>1/31/2023</a:t>
            </a:fld>
            <a:endParaRPr kumimoji="0" lang="en-US" altLang="ja-JP" dirty="0"/>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charset="0"/>
              </a:defRPr>
            </a:lvl1pPr>
          </a:lstStyle>
          <a:p>
            <a:pPr fontAlgn="base">
              <a:spcBef>
                <a:spcPct val="0"/>
              </a:spcBef>
              <a:spcAft>
                <a:spcPct val="0"/>
              </a:spcAft>
              <a:defRPr/>
            </a:pPr>
            <a:endParaRPr kumimoji="0" lang="ja-JP" altLang="ja-JP"/>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0A25119D-F7F5-4D55-9090-28029403CE25}" type="slidenum">
              <a:rPr kumimoji="0" lang="en-US" altLang="ja-JP" smtClean="0">
                <a:cs typeface="Arial" panose="020B0604020202020204" pitchFamily="34" charset="0"/>
              </a:rPr>
              <a:pPr fontAlgn="base">
                <a:spcBef>
                  <a:spcPct val="0"/>
                </a:spcBef>
                <a:spcAft>
                  <a:spcPct val="0"/>
                </a:spcAft>
              </a:pPr>
              <a:t>‹#›</a:t>
            </a:fld>
            <a:endParaRPr kumimoji="0" lang="en-US" altLang="ja-JP">
              <a:cs typeface="Arial" panose="020B0604020202020204" pitchFamily="34" charset="0"/>
            </a:endParaRPr>
          </a:p>
        </p:txBody>
      </p:sp>
    </p:spTree>
    <p:extLst>
      <p:ext uri="{BB962C8B-B14F-4D97-AF65-F5344CB8AC3E}">
        <p14:creationId xmlns:p14="http://schemas.microsoft.com/office/powerpoint/2010/main" val="662372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2051"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5D81A6-80DA-4CBF-863C-4635DA8C5853}" type="datetimeFigureOut">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31.01.2023</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AC50C8-ACF2-4623-A802-B90F3BD38059}" type="slidenum">
              <a:rPr kumimoji="0" lang="pl-PL"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64726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7938" y="1636713"/>
            <a:ext cx="9148763" cy="4618037"/>
            <a:chOff x="-5" y="1031"/>
            <a:chExt cx="5763" cy="2909"/>
          </a:xfrm>
        </p:grpSpPr>
        <p:pic>
          <p:nvPicPr>
            <p:cNvPr id="35843" name="Picture 3" descr="D:\FRONTPAGE THEMES\ARTSY\ARTHSEPA.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P:\!Themes\Artsy\Arthsepa.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5845" name="Rectangle 5"/>
          <p:cNvSpPr>
            <a:spLocks noGrp="1" noChangeArrowheads="1"/>
          </p:cNvSpPr>
          <p:nvPr>
            <p:ph type="title"/>
          </p:nvPr>
        </p:nvSpPr>
        <p:spPr bwMode="auto">
          <a:xfrm>
            <a:off x="317500" y="722313"/>
            <a:ext cx="8637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ja-JP" altLang="en-US"/>
              <a:t>マスタ タイトルの書式設定</a:t>
            </a:r>
          </a:p>
        </p:txBody>
      </p:sp>
      <p:sp>
        <p:nvSpPr>
          <p:cNvPr id="35846" name="Rectangle 6"/>
          <p:cNvSpPr>
            <a:spLocks noGrp="1" noChangeArrowheads="1"/>
          </p:cNvSpPr>
          <p:nvPr>
            <p:ph type="body" idx="1"/>
          </p:nvPr>
        </p:nvSpPr>
        <p:spPr bwMode="auto">
          <a:xfrm>
            <a:off x="328613" y="1941513"/>
            <a:ext cx="8208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5847" name="Rectangle 7"/>
          <p:cNvSpPr>
            <a:spLocks noGrp="1" noChangeArrowheads="1"/>
          </p:cNvSpPr>
          <p:nvPr>
            <p:ph type="dt" sz="half" idx="2"/>
          </p:nvPr>
        </p:nvSpPr>
        <p:spPr bwMode="auto">
          <a:xfrm>
            <a:off x="3433763" y="63436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CA52321-0F13-480E-92E9-04A226BE0F17}" type="datetime1">
              <a:rPr kumimoji="0" lang="ja-JP" altLang="en-US" sz="1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2023/1/31</a:t>
            </a:fld>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35848" name="Rectangle 8"/>
          <p:cNvSpPr>
            <a:spLocks noGrp="1" noChangeArrowheads="1"/>
          </p:cNvSpPr>
          <p:nvPr>
            <p:ph type="ftr" sz="quarter" idx="3"/>
          </p:nvPr>
        </p:nvSpPr>
        <p:spPr bwMode="auto">
          <a:xfrm>
            <a:off x="6108700" y="63436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
        <p:nvSpPr>
          <p:cNvPr id="35849" name="Rectangle 9"/>
          <p:cNvSpPr>
            <a:spLocks noGrp="1" noChangeArrowheads="1"/>
          </p:cNvSpPr>
          <p:nvPr>
            <p:ph type="sldNum" sz="quarter" idx="4"/>
          </p:nvPr>
        </p:nvSpPr>
        <p:spPr bwMode="auto">
          <a:xfrm>
            <a:off x="146050" y="6361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2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0B37EB9-2686-4EAE-88B2-4F36CC6377DE}" type="slidenum">
              <a:rPr kumimoji="0" lang="en-US" altLang="ja-JP" sz="2400" b="0" i="0" u="none" strike="noStrike" kern="1200" cap="none" spc="0" normalizeH="0" baseline="0" noProof="0" smtClean="0">
                <a:ln>
                  <a:noFill/>
                </a:ln>
                <a:solidFill>
                  <a:srgbClr val="FFFFCC"/>
                </a:solidFill>
                <a:effectLst/>
                <a:uLnTx/>
                <a:uFillTx/>
                <a:latin typeface="Arial"/>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ja-JP" sz="2400" b="0" i="0" u="none" strike="noStrike" kern="1200" cap="none" spc="0" normalizeH="0" baseline="0" noProof="0">
              <a:ln>
                <a:noFill/>
              </a:ln>
              <a:solidFill>
                <a:srgbClr val="FFFFCC"/>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2600196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lr>
          <a:srgbClr val="CCFF33"/>
        </a:buClr>
        <a:buSzPct val="70000"/>
        <a:buFont typeface="Wingdings" panose="05000000000000000000" pitchFamily="2" charset="2"/>
        <a:buChar char="n"/>
        <a:defRPr kumimoji="1"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anose="05000000000000000000" pitchFamily="2" charset="2"/>
        <a:buChar char="n"/>
        <a:defRPr kumimoji="1" sz="2800" kern="1200">
          <a:solidFill>
            <a:schemeClr val="tx1"/>
          </a:solidFill>
          <a:latin typeface="+mn-lt"/>
          <a:ea typeface="+mn-ea"/>
          <a:cs typeface="+mn-cs"/>
        </a:defRPr>
      </a:lvl2pPr>
      <a:lvl3pPr marL="1143000" indent="-228600" algn="l" rtl="0" fontAlgn="base">
        <a:spcBef>
          <a:spcPct val="20000"/>
        </a:spcBef>
        <a:spcAft>
          <a:spcPct val="0"/>
        </a:spcAft>
        <a:buClr>
          <a:srgbClr val="0099CC"/>
        </a:buClr>
        <a:buSzPct val="65000"/>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75000"/>
        <a:buFont typeface="Wingdings" panose="05000000000000000000" pitchFamily="2" charset="2"/>
        <a:buChar char="n"/>
        <a:defRPr kumimoji="1"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9DE77-D9BF-403B-BC88-C67CB2D4729F}" type="datetimeFigureOut">
              <a:rPr kumimoji="1" lang="ja-JP" altLang="en-US" smtClean="0"/>
              <a:t>2023/1/31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2D0D8-AC3E-4520-A1C0-CD40B3119FF7}" type="slidenum">
              <a:rPr kumimoji="1" lang="ja-JP" altLang="en-US" smtClean="0"/>
              <a:t>‹#›</a:t>
            </a:fld>
            <a:endParaRPr kumimoji="1" lang="ja-JP" altLang="en-US"/>
          </a:p>
        </p:txBody>
      </p:sp>
    </p:spTree>
    <p:extLst>
      <p:ext uri="{BB962C8B-B14F-4D97-AF65-F5344CB8AC3E}">
        <p14:creationId xmlns:p14="http://schemas.microsoft.com/office/powerpoint/2010/main" val="32023981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84B62F-3F34-4398-ADAF-A91AA3F9A4D8}"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286C34-99E3-4146-AFEA-FC37B6C47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481888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77"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36197B-B2C2-44B4-9EBB-6F3D6105E7C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62098D-7074-4CAD-87A0-CF75FE2D6BB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3133088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171"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7172"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174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000">
                <a:solidFill>
                  <a:srgbClr val="000000"/>
                </a:solidFill>
                <a:ea typeface="ＭＳ Ｐゴシック"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3175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000">
                <a:solidFill>
                  <a:srgbClr val="000000"/>
                </a:solidFill>
                <a:ea typeface="ＭＳ Ｐゴシック"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0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sp>
        <p:nvSpPr>
          <p:cNvPr id="31751" name="Rectangle 7"/>
          <p:cNvSpPr>
            <a:spLocks noGrp="1" noChangeArrowheads="1"/>
          </p:cNvSpPr>
          <p:nvPr>
            <p:ph type="sldNum" sz="quarter" idx="4"/>
          </p:nvPr>
        </p:nvSpPr>
        <p:spPr bwMode="auto">
          <a:xfrm>
            <a:off x="70104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ea typeface="ＭＳ Ｐゴシック" pitchFamily="50"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779D93-62D6-4910-B49D-35FA085AA2A4}" type="slidenum">
              <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ja-JP" sz="1400" b="0" i="0" u="none" strike="noStrike" kern="1200" cap="none" spc="0" normalizeH="0" baseline="0" noProof="0">
              <a:ln>
                <a:noFill/>
              </a:ln>
              <a:solidFill>
                <a:srgbClr val="000000"/>
              </a:solidFill>
              <a:effectLst/>
              <a:uLnTx/>
              <a:uFillTx/>
              <a:latin typeface="Arial"/>
              <a:ea typeface="ＭＳ Ｐゴシック" pitchFamily="50" charset="-128"/>
              <a:cs typeface="+mn-cs"/>
            </a:endParaRPr>
          </a:p>
        </p:txBody>
      </p:sp>
      <p:pic>
        <p:nvPicPr>
          <p:cNvPr id="7176" name="Picture 42"/>
          <p:cNvPicPr>
            <a:picLocks noChangeAspect="1" noChangeArrowheads="1"/>
          </p:cNvPicPr>
          <p:nvPr/>
        </p:nvPicPr>
        <p:blipFill>
          <a:blip r:embed="rId14" cstate="print"/>
          <a:srcRect/>
          <a:stretch>
            <a:fillRect/>
          </a:stretch>
        </p:blipFill>
        <p:spPr bwMode="auto">
          <a:xfrm>
            <a:off x="8027991" y="188913"/>
            <a:ext cx="720725" cy="1223962"/>
          </a:xfrm>
          <a:prstGeom prst="rect">
            <a:avLst/>
          </a:prstGeom>
          <a:noFill/>
          <a:ln w="9525">
            <a:noFill/>
            <a:miter lim="800000"/>
            <a:headEnd/>
            <a:tailEnd/>
          </a:ln>
        </p:spPr>
      </p:pic>
    </p:spTree>
    <p:extLst>
      <p:ext uri="{BB962C8B-B14F-4D97-AF65-F5344CB8AC3E}">
        <p14:creationId xmlns:p14="http://schemas.microsoft.com/office/powerpoint/2010/main" val="76785147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820FCA-0E53-47A4-A769-C77ED8DE802D}"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632342-E563-40D9-A1C8-0F6A805202A5}"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4621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1824AB-4DD3-4EFE-8B0A-ECE96C6FDADF}"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30494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フリーフォーム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sp>
        <p:nvSpPr>
          <p:cNvPr id="8" name="フリーフォーム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sp>
        <p:nvSpPr>
          <p:cNvPr id="4100" name="タイトル プレースホルダ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ja-JP" altLang="en-US"/>
              <a:t>マスタ タイトルの書式設定</a:t>
            </a:r>
            <a:endParaRPr lang="en-US" altLang="ja-JP"/>
          </a:p>
        </p:txBody>
      </p:sp>
      <p:sp>
        <p:nvSpPr>
          <p:cNvPr id="4101" name="テキスト プレースホルダ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 name="日付プレースホルダ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1" sz="1200">
                <a:solidFill>
                  <a:srgbClr val="04617B">
                    <a:shade val="90000"/>
                  </a:srgb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CF1663-4831-44D4-8231-18C3298DD696}" type="datetimeFigureOut">
              <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2023/1/31</a:t>
            </a:fld>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22" name="フッター プレースホルダ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1" sz="1200">
                <a:solidFill>
                  <a:srgbClr val="04617B">
                    <a:shade val="90000"/>
                  </a:srgb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4617B">
                  <a:shade val="90000"/>
                </a:srgbClr>
              </a:solidFill>
              <a:effectLst/>
              <a:uLnTx/>
              <a:uFillTx/>
              <a:latin typeface="Constantia"/>
              <a:ea typeface="HGP明朝E" panose="02020900000000000000" pitchFamily="18" charset="-128"/>
              <a:cs typeface="+mn-cs"/>
            </a:endParaRPr>
          </a:p>
        </p:txBody>
      </p:sp>
      <p:sp>
        <p:nvSpPr>
          <p:cNvPr id="18" name="スライド番号プレースホルダ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ea typeface="HGP明朝E" panose="02020900000000000000" pitchFamily="18"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43A325-E2D8-4469-9CE1-AC40426EB29F}" type="slidenum">
              <a:rPr kumimoji="1" lang="ja-JP"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HGP明朝E" panose="02020900000000000000" pitchFamily="1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045C75"/>
              </a:solidFill>
              <a:effectLst/>
              <a:uLnTx/>
              <a:uFillTx/>
              <a:latin typeface="Constantia" panose="02030602050306030303" pitchFamily="18" charset="0"/>
              <a:ea typeface="HGP明朝E" panose="02020900000000000000" pitchFamily="18" charset="-128"/>
              <a:cs typeface="+mn-cs"/>
            </a:endParaRPr>
          </a:p>
        </p:txBody>
      </p:sp>
      <p:grpSp>
        <p:nvGrpSpPr>
          <p:cNvPr id="4105" name="グループ化 1"/>
          <p:cNvGrpSpPr>
            <a:grpSpLocks/>
          </p:cNvGrpSpPr>
          <p:nvPr/>
        </p:nvGrpSpPr>
        <p:grpSpPr bwMode="auto">
          <a:xfrm>
            <a:off x="-19050" y="203200"/>
            <a:ext cx="9180513" cy="647700"/>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ＭＳ Ｐゴシック" panose="020B0600070205080204" pitchFamily="50" charset="-128"/>
                <a:cs typeface="+mn-cs"/>
              </a:endParaRPr>
            </a:p>
          </p:txBody>
        </p:sp>
      </p:grpSp>
    </p:spTree>
    <p:extLst>
      <p:ext uri="{BB962C8B-B14F-4D97-AF65-F5344CB8AC3E}">
        <p14:creationId xmlns:p14="http://schemas.microsoft.com/office/powerpoint/2010/main" val="176079371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kumimoji="1" sz="5000" kern="1200">
          <a:solidFill>
            <a:schemeClr val="tx2"/>
          </a:solidFill>
          <a:latin typeface="+mj-lt"/>
          <a:ea typeface="+mj-ea"/>
          <a:cs typeface="+mj-cs"/>
        </a:defRPr>
      </a:lvl1pPr>
      <a:lvl2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defRPr>
      </a:lvl2pPr>
      <a:lvl3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defRPr>
      </a:lvl3pPr>
      <a:lvl4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defRPr>
      </a:lvl4pPr>
      <a:lvl5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defRPr>
      </a:lvl5pPr>
      <a:lvl6pPr marL="457200" algn="l" rtl="0" fontAlgn="base">
        <a:spcBef>
          <a:spcPct val="0"/>
        </a:spcBef>
        <a:spcAft>
          <a:spcPct val="0"/>
        </a:spcAft>
        <a:defRPr kumimoji="1" sz="5000">
          <a:solidFill>
            <a:schemeClr val="tx2"/>
          </a:solidFill>
          <a:latin typeface="Calibri" pitchFamily="34" charset="0"/>
          <a:ea typeface="ＭＳ Ｐゴシック" pitchFamily="50" charset="-128"/>
        </a:defRPr>
      </a:lvl6pPr>
      <a:lvl7pPr marL="914400" algn="l" rtl="0" fontAlgn="base">
        <a:spcBef>
          <a:spcPct val="0"/>
        </a:spcBef>
        <a:spcAft>
          <a:spcPct val="0"/>
        </a:spcAft>
        <a:defRPr kumimoji="1" sz="5000">
          <a:solidFill>
            <a:schemeClr val="tx2"/>
          </a:solidFill>
          <a:latin typeface="Calibri" pitchFamily="34" charset="0"/>
          <a:ea typeface="ＭＳ Ｐゴシック" pitchFamily="50" charset="-128"/>
        </a:defRPr>
      </a:lvl7pPr>
      <a:lvl8pPr marL="1371600" algn="l" rtl="0" fontAlgn="base">
        <a:spcBef>
          <a:spcPct val="0"/>
        </a:spcBef>
        <a:spcAft>
          <a:spcPct val="0"/>
        </a:spcAft>
        <a:defRPr kumimoji="1" sz="5000">
          <a:solidFill>
            <a:schemeClr val="tx2"/>
          </a:solidFill>
          <a:latin typeface="Calibri" pitchFamily="34" charset="0"/>
          <a:ea typeface="ＭＳ Ｐゴシック" pitchFamily="50" charset="-128"/>
        </a:defRPr>
      </a:lvl8pPr>
      <a:lvl9pPr marL="1828800" algn="l" rtl="0" fontAlgn="base">
        <a:spcBef>
          <a:spcPct val="0"/>
        </a:spcBef>
        <a:spcAft>
          <a:spcPct val="0"/>
        </a:spcAft>
        <a:defRPr kumimoji="1" sz="5000">
          <a:solidFill>
            <a:schemeClr val="tx2"/>
          </a:solidFill>
          <a:latin typeface="Calibri" pitchFamily="34" charset="0"/>
          <a:ea typeface="ＭＳ Ｐゴシック" pitchFamily="50" charset="-128"/>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kumimoji="1"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kumimoji="1"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kumimoji="1"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kumimoji="1"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80.xml"/><Relationship Id="rId1" Type="http://schemas.openxmlformats.org/officeDocument/2006/relationships/slideLayout" Target="../slideLayouts/slideLayout151.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0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1.xml"/><Relationship Id="rId1" Type="http://schemas.openxmlformats.org/officeDocument/2006/relationships/slideLayout" Target="../slideLayouts/slideLayout1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34.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9.bin"/><Relationship Id="rId18" Type="http://schemas.openxmlformats.org/officeDocument/2006/relationships/image" Target="../media/image43.wmf"/><Relationship Id="rId3" Type="http://schemas.openxmlformats.org/officeDocument/2006/relationships/oleObject" Target="../embeddings/oleObject4.bin"/><Relationship Id="rId21" Type="http://schemas.openxmlformats.org/officeDocument/2006/relationships/oleObject" Target="../embeddings/oleObject13.bin"/><Relationship Id="rId7" Type="http://schemas.openxmlformats.org/officeDocument/2006/relationships/oleObject" Target="../embeddings/oleObject6.bin"/><Relationship Id="rId12" Type="http://schemas.openxmlformats.org/officeDocument/2006/relationships/image" Target="../media/image40.wmf"/><Relationship Id="rId17" Type="http://schemas.openxmlformats.org/officeDocument/2006/relationships/oleObject" Target="../embeddings/oleObject11.bin"/><Relationship Id="rId2" Type="http://schemas.openxmlformats.org/officeDocument/2006/relationships/notesSlide" Target="../notesSlides/notesSlide17.xml"/><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slideLayout" Target="../slideLayouts/slideLayout18.xml"/><Relationship Id="rId6" Type="http://schemas.openxmlformats.org/officeDocument/2006/relationships/image" Target="../media/image37.e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39.wmf"/><Relationship Id="rId19" Type="http://schemas.openxmlformats.org/officeDocument/2006/relationships/oleObject" Target="../embeddings/oleObject12.bin"/><Relationship Id="rId4" Type="http://schemas.openxmlformats.org/officeDocument/2006/relationships/image" Target="../media/image36.emf"/><Relationship Id="rId9" Type="http://schemas.openxmlformats.org/officeDocument/2006/relationships/oleObject" Target="../embeddings/oleObject7.bin"/><Relationship Id="rId14" Type="http://schemas.openxmlformats.org/officeDocument/2006/relationships/image" Target="../media/image41.wmf"/><Relationship Id="rId22" Type="http://schemas.openxmlformats.org/officeDocument/2006/relationships/image" Target="../media/image45.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47.emf"/><Relationship Id="rId5" Type="http://schemas.openxmlformats.org/officeDocument/2006/relationships/oleObject" Target="../embeddings/oleObject15.bin"/><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emf"/><Relationship Id="rId7" Type="http://schemas.openxmlformats.org/officeDocument/2006/relationships/oleObject" Target="../embeddings/oleObject1.bin"/><Relationship Id="rId2" Type="http://schemas.openxmlformats.org/officeDocument/2006/relationships/image" Target="../media/image9.emf"/><Relationship Id="rId1" Type="http://schemas.openxmlformats.org/officeDocument/2006/relationships/slideLayout" Target="../slideLayouts/slideLayout18.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53.wmf"/><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50.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52.emf"/><Relationship Id="rId4" Type="http://schemas.openxmlformats.org/officeDocument/2006/relationships/image" Target="../media/image49.wmf"/><Relationship Id="rId9" Type="http://schemas.openxmlformats.org/officeDocument/2006/relationships/oleObject" Target="../embeddings/oleObject20.bin"/></Relationships>
</file>

<file path=ppt/slides/_rels/slide3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5.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57.emf"/><Relationship Id="rId4" Type="http://schemas.openxmlformats.org/officeDocument/2006/relationships/image" Target="../media/image54.wmf"/><Relationship Id="rId9"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5.png"/><Relationship Id="rId3" Type="http://schemas.openxmlformats.org/officeDocument/2006/relationships/oleObject" Target="../embeddings/oleObject27.bin"/><Relationship Id="rId7" Type="http://schemas.openxmlformats.org/officeDocument/2006/relationships/oleObject" Target="../embeddings/oleObject29.bin"/><Relationship Id="rId12"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61.wmf"/><Relationship Id="rId11" Type="http://schemas.openxmlformats.org/officeDocument/2006/relationships/image" Target="../media/image59.emf"/><Relationship Id="rId5" Type="http://schemas.openxmlformats.org/officeDocument/2006/relationships/oleObject" Target="../embeddings/oleObject28.bin"/><Relationship Id="rId10" Type="http://schemas.openxmlformats.org/officeDocument/2006/relationships/image" Target="../media/image63.wmf"/><Relationship Id="rId4" Type="http://schemas.openxmlformats.org/officeDocument/2006/relationships/image" Target="../media/image60.wmf"/><Relationship Id="rId9" Type="http://schemas.openxmlformats.org/officeDocument/2006/relationships/oleObject" Target="../embeddings/oleObject30.bin"/><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oleObject" Target="../embeddings/oleObject37.bin"/><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oleObject" Target="../embeddings/oleObject36.bin"/><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8.e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73.emf"/></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5.emf"/><Relationship Id="rId1" Type="http://schemas.openxmlformats.org/officeDocument/2006/relationships/slideLayout" Target="../slideLayouts/slideLayout18.xml"/><Relationship Id="rId4" Type="http://schemas.openxmlformats.org/officeDocument/2006/relationships/image" Target="../media/image16.emf"/></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85.wmf"/></Relationships>
</file>

<file path=ppt/slides/_rels/slide46.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90.wmf"/><Relationship Id="rId2" Type="http://schemas.openxmlformats.org/officeDocument/2006/relationships/notesSlide" Target="../notesSlides/notesSlide32.xml"/><Relationship Id="rId16" Type="http://schemas.openxmlformats.org/officeDocument/2006/relationships/image" Target="../media/image92.wmf"/><Relationship Id="rId1" Type="http://schemas.openxmlformats.org/officeDocument/2006/relationships/slideLayout" Target="../slideLayouts/slideLayout24.xml"/><Relationship Id="rId6" Type="http://schemas.openxmlformats.org/officeDocument/2006/relationships/image" Target="../media/image87.wmf"/><Relationship Id="rId11" Type="http://schemas.openxmlformats.org/officeDocument/2006/relationships/oleObject" Target="../embeddings/oleObject43.bin"/><Relationship Id="rId5" Type="http://schemas.openxmlformats.org/officeDocument/2006/relationships/oleObject" Target="../embeddings/oleObject40.bin"/><Relationship Id="rId15" Type="http://schemas.openxmlformats.org/officeDocument/2006/relationships/oleObject" Target="../embeddings/oleObject45.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42.bin"/><Relationship Id="rId14" Type="http://schemas.openxmlformats.org/officeDocument/2006/relationships/image" Target="../media/image91.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oleObject" Target="../embeddings/oleObject52.bin"/><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oleObject" Target="../embeddings/oleObject51.bin"/><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image" Target="../media/image68.e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49.bin"/></Relationships>
</file>

<file path=ppt/slides/_rels/slide52.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8.png"/><Relationship Id="rId7" Type="http://schemas.openxmlformats.org/officeDocument/2006/relationships/oleObject" Target="../embeddings/oleObject55.bin"/><Relationship Id="rId2" Type="http://schemas.openxmlformats.org/officeDocument/2006/relationships/notesSlide" Target="../notesSlides/notesSlide38.xml"/><Relationship Id="rId1" Type="http://schemas.openxmlformats.org/officeDocument/2006/relationships/slideLayout" Target="../slideLayouts/slideLayout47.xml"/><Relationship Id="rId6" Type="http://schemas.openxmlformats.org/officeDocument/2006/relationships/oleObject" Target="../embeddings/oleObject54.bin"/><Relationship Id="rId5" Type="http://schemas.openxmlformats.org/officeDocument/2006/relationships/image" Target="../media/image109.emf"/><Relationship Id="rId10" Type="http://schemas.openxmlformats.org/officeDocument/2006/relationships/image" Target="../media/image111.emf"/><Relationship Id="rId4" Type="http://schemas.openxmlformats.org/officeDocument/2006/relationships/oleObject" Target="../embeddings/oleObject53.bin"/><Relationship Id="rId9" Type="http://schemas.openxmlformats.org/officeDocument/2006/relationships/oleObject" Target="../embeddings/oleObject56.bin"/></Relationships>
</file>

<file path=ppt/slides/_rels/slide53.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oleObject" Target="../embeddings/oleObject57.bin"/><Relationship Id="rId7" Type="http://schemas.openxmlformats.org/officeDocument/2006/relationships/oleObject" Target="../embeddings/oleObject59.bin"/><Relationship Id="rId2" Type="http://schemas.openxmlformats.org/officeDocument/2006/relationships/notesSlide" Target="../notesSlides/notesSlide39.xml"/><Relationship Id="rId1" Type="http://schemas.openxmlformats.org/officeDocument/2006/relationships/slideLayout" Target="../slideLayouts/slideLayout47.xml"/><Relationship Id="rId6" Type="http://schemas.openxmlformats.org/officeDocument/2006/relationships/image" Target="../media/image113.emf"/><Relationship Id="rId5" Type="http://schemas.openxmlformats.org/officeDocument/2006/relationships/oleObject" Target="../embeddings/oleObject58.bin"/><Relationship Id="rId4" Type="http://schemas.openxmlformats.org/officeDocument/2006/relationships/image" Target="../media/image112.emf"/></Relationships>
</file>

<file path=ppt/slides/_rels/slide54.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notesSlide" Target="../notesSlides/notesSlide40.xml"/><Relationship Id="rId1" Type="http://schemas.openxmlformats.org/officeDocument/2006/relationships/slideLayout" Target="../slideLayouts/slideLayout47.xml"/><Relationship Id="rId6" Type="http://schemas.openxmlformats.org/officeDocument/2006/relationships/image" Target="../media/image116.emf"/><Relationship Id="rId5" Type="http://schemas.openxmlformats.org/officeDocument/2006/relationships/oleObject" Target="../embeddings/oleObject61.bin"/><Relationship Id="rId4" Type="http://schemas.openxmlformats.org/officeDocument/2006/relationships/image" Target="../media/image115.emf"/></Relationships>
</file>

<file path=ppt/slides/_rels/slide55.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oleObject" Target="../embeddings/oleObject63.bin"/><Relationship Id="rId7" Type="http://schemas.openxmlformats.org/officeDocument/2006/relationships/oleObject" Target="../embeddings/oleObject65.bin"/><Relationship Id="rId12" Type="http://schemas.openxmlformats.org/officeDocument/2006/relationships/image" Target="../media/image121.emf"/><Relationship Id="rId2" Type="http://schemas.openxmlformats.org/officeDocument/2006/relationships/notesSlide" Target="../notesSlides/notesSlide41.xml"/><Relationship Id="rId1" Type="http://schemas.openxmlformats.org/officeDocument/2006/relationships/slideLayout" Target="../slideLayouts/slideLayout47.xml"/><Relationship Id="rId6" Type="http://schemas.openxmlformats.org/officeDocument/2006/relationships/image" Target="../media/image118.emf"/><Relationship Id="rId11" Type="http://schemas.openxmlformats.org/officeDocument/2006/relationships/oleObject" Target="../embeddings/oleObject67.bin"/><Relationship Id="rId5" Type="http://schemas.openxmlformats.org/officeDocument/2006/relationships/oleObject" Target="../embeddings/oleObject64.bin"/><Relationship Id="rId10" Type="http://schemas.openxmlformats.org/officeDocument/2006/relationships/image" Target="../media/image120.emf"/><Relationship Id="rId4" Type="http://schemas.openxmlformats.org/officeDocument/2006/relationships/image" Target="../media/image117.emf"/><Relationship Id="rId9" Type="http://schemas.openxmlformats.org/officeDocument/2006/relationships/oleObject" Target="../embeddings/oleObject66.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image" Target="../media/image122.emf"/><Relationship Id="rId7" Type="http://schemas.openxmlformats.org/officeDocument/2006/relationships/image" Target="../media/image118.emf"/><Relationship Id="rId2" Type="http://schemas.openxmlformats.org/officeDocument/2006/relationships/notesSlide" Target="../notesSlides/notesSlide42.xml"/><Relationship Id="rId1" Type="http://schemas.openxmlformats.org/officeDocument/2006/relationships/slideLayout" Target="../slideLayouts/slideLayout47.xml"/><Relationship Id="rId6" Type="http://schemas.openxmlformats.org/officeDocument/2006/relationships/oleObject" Target="../embeddings/oleObject69.bin"/><Relationship Id="rId11" Type="http://schemas.openxmlformats.org/officeDocument/2006/relationships/image" Target="../media/image120.emf"/><Relationship Id="rId5" Type="http://schemas.openxmlformats.org/officeDocument/2006/relationships/image" Target="../media/image117.emf"/><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119.emf"/></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8" Type="http://schemas.openxmlformats.org/officeDocument/2006/relationships/image" Target="../media/image117.emf"/><Relationship Id="rId13" Type="http://schemas.openxmlformats.org/officeDocument/2006/relationships/oleObject" Target="../embeddings/oleObject75.bin"/><Relationship Id="rId18" Type="http://schemas.openxmlformats.org/officeDocument/2006/relationships/image" Target="../media/image128.wmf"/><Relationship Id="rId3" Type="http://schemas.openxmlformats.org/officeDocument/2006/relationships/chart" Target="../charts/chart1.xml"/><Relationship Id="rId7" Type="http://schemas.openxmlformats.org/officeDocument/2006/relationships/oleObject" Target="../embeddings/oleObject72.bin"/><Relationship Id="rId12" Type="http://schemas.openxmlformats.org/officeDocument/2006/relationships/image" Target="../media/image119.emf"/><Relationship Id="rId17" Type="http://schemas.openxmlformats.org/officeDocument/2006/relationships/oleObject" Target="../embeddings/oleObject77.bin"/><Relationship Id="rId2" Type="http://schemas.openxmlformats.org/officeDocument/2006/relationships/notesSlide" Target="../notesSlides/notesSlide47.xml"/><Relationship Id="rId16" Type="http://schemas.openxmlformats.org/officeDocument/2006/relationships/image" Target="../media/image127.wmf"/><Relationship Id="rId1" Type="http://schemas.openxmlformats.org/officeDocument/2006/relationships/slideLayout" Target="../slideLayouts/slideLayout41.xml"/><Relationship Id="rId6" Type="http://schemas.openxmlformats.org/officeDocument/2006/relationships/chart" Target="../charts/chart4.xml"/><Relationship Id="rId11" Type="http://schemas.openxmlformats.org/officeDocument/2006/relationships/oleObject" Target="../embeddings/oleObject74.bin"/><Relationship Id="rId5" Type="http://schemas.openxmlformats.org/officeDocument/2006/relationships/chart" Target="../charts/chart3.xml"/><Relationship Id="rId15" Type="http://schemas.openxmlformats.org/officeDocument/2006/relationships/oleObject" Target="../embeddings/oleObject76.bin"/><Relationship Id="rId10" Type="http://schemas.openxmlformats.org/officeDocument/2006/relationships/image" Target="../media/image118.emf"/><Relationship Id="rId4" Type="http://schemas.openxmlformats.org/officeDocument/2006/relationships/chart" Target="../charts/chart2.xml"/><Relationship Id="rId9" Type="http://schemas.openxmlformats.org/officeDocument/2006/relationships/oleObject" Target="../embeddings/oleObject73.bin"/><Relationship Id="rId14" Type="http://schemas.openxmlformats.org/officeDocument/2006/relationships/image" Target="../media/image126.w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image" Target="../media/image129.emf"/><Relationship Id="rId7" Type="http://schemas.openxmlformats.org/officeDocument/2006/relationships/oleObject" Target="../embeddings/oleObject81.bin"/><Relationship Id="rId2" Type="http://schemas.openxmlformats.org/officeDocument/2006/relationships/oleObject" Target="../embeddings/oleObject78.bin"/><Relationship Id="rId1" Type="http://schemas.openxmlformats.org/officeDocument/2006/relationships/slideLayout" Target="../slideLayouts/slideLayout70.xml"/><Relationship Id="rId6" Type="http://schemas.openxmlformats.org/officeDocument/2006/relationships/image" Target="../media/image130.emf"/><Relationship Id="rId11" Type="http://schemas.openxmlformats.org/officeDocument/2006/relationships/image" Target="../media/image132.emf"/><Relationship Id="rId5" Type="http://schemas.openxmlformats.org/officeDocument/2006/relationships/oleObject" Target="../embeddings/oleObject80.bin"/><Relationship Id="rId10" Type="http://schemas.openxmlformats.org/officeDocument/2006/relationships/oleObject" Target="../embeddings/oleObject83.bin"/><Relationship Id="rId4" Type="http://schemas.openxmlformats.org/officeDocument/2006/relationships/oleObject" Target="../embeddings/oleObject79.bin"/><Relationship Id="rId9" Type="http://schemas.openxmlformats.org/officeDocument/2006/relationships/oleObject" Target="../embeddings/oleObject82.bin"/></Relationships>
</file>

<file path=ppt/slides/_rels/slide64.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image" Target="../media/image134.jpeg"/><Relationship Id="rId7" Type="http://schemas.openxmlformats.org/officeDocument/2006/relationships/oleObject" Target="../embeddings/oleObject84.bin"/><Relationship Id="rId2" Type="http://schemas.openxmlformats.org/officeDocument/2006/relationships/image" Target="../media/image133.jpeg"/><Relationship Id="rId1" Type="http://schemas.openxmlformats.org/officeDocument/2006/relationships/slideLayout" Target="../slideLayouts/slideLayout70.xml"/><Relationship Id="rId6" Type="http://schemas.openxmlformats.org/officeDocument/2006/relationships/image" Target="../media/image137.jpeg"/><Relationship Id="rId5" Type="http://schemas.openxmlformats.org/officeDocument/2006/relationships/image" Target="../media/image136.jpeg"/><Relationship Id="rId10" Type="http://schemas.openxmlformats.org/officeDocument/2006/relationships/oleObject" Target="../embeddings/oleObject86.bin"/><Relationship Id="rId4" Type="http://schemas.openxmlformats.org/officeDocument/2006/relationships/image" Target="../media/image135.jpeg"/><Relationship Id="rId9" Type="http://schemas.openxmlformats.org/officeDocument/2006/relationships/oleObject" Target="../embeddings/oleObject85.bin"/></Relationships>
</file>

<file path=ppt/slides/_rels/slide65.xml.rels><?xml version="1.0" encoding="UTF-8" standalone="yes"?>
<Relationships xmlns="http://schemas.openxmlformats.org/package/2006/relationships"><Relationship Id="rId8" Type="http://schemas.openxmlformats.org/officeDocument/2006/relationships/image" Target="../media/image140.emf"/><Relationship Id="rId13" Type="http://schemas.openxmlformats.org/officeDocument/2006/relationships/oleObject" Target="../embeddings/oleObject94.bin"/><Relationship Id="rId18" Type="http://schemas.openxmlformats.org/officeDocument/2006/relationships/image" Target="../media/image145.emf"/><Relationship Id="rId3" Type="http://schemas.openxmlformats.org/officeDocument/2006/relationships/image" Target="../media/image139.emf"/><Relationship Id="rId7" Type="http://schemas.openxmlformats.org/officeDocument/2006/relationships/oleObject" Target="../embeddings/oleObject91.bin"/><Relationship Id="rId12" Type="http://schemas.openxmlformats.org/officeDocument/2006/relationships/image" Target="../media/image142.emf"/><Relationship Id="rId17" Type="http://schemas.openxmlformats.org/officeDocument/2006/relationships/oleObject" Target="../embeddings/oleObject96.bin"/><Relationship Id="rId2" Type="http://schemas.openxmlformats.org/officeDocument/2006/relationships/oleObject" Target="../embeddings/oleObject87.bin"/><Relationship Id="rId16" Type="http://schemas.openxmlformats.org/officeDocument/2006/relationships/image" Target="../media/image144.emf"/><Relationship Id="rId1" Type="http://schemas.openxmlformats.org/officeDocument/2006/relationships/slideLayout" Target="../slideLayouts/slideLayout70.xml"/><Relationship Id="rId6" Type="http://schemas.openxmlformats.org/officeDocument/2006/relationships/oleObject" Target="../embeddings/oleObject90.bin"/><Relationship Id="rId11" Type="http://schemas.openxmlformats.org/officeDocument/2006/relationships/oleObject" Target="../embeddings/oleObject93.bin"/><Relationship Id="rId5" Type="http://schemas.openxmlformats.org/officeDocument/2006/relationships/oleObject" Target="../embeddings/oleObject89.bin"/><Relationship Id="rId15" Type="http://schemas.openxmlformats.org/officeDocument/2006/relationships/oleObject" Target="../embeddings/oleObject95.bin"/><Relationship Id="rId10" Type="http://schemas.openxmlformats.org/officeDocument/2006/relationships/image" Target="../media/image141.emf"/><Relationship Id="rId4" Type="http://schemas.openxmlformats.org/officeDocument/2006/relationships/oleObject" Target="../embeddings/oleObject88.bin"/><Relationship Id="rId9" Type="http://schemas.openxmlformats.org/officeDocument/2006/relationships/oleObject" Target="../embeddings/oleObject92.bin"/><Relationship Id="rId14" Type="http://schemas.openxmlformats.org/officeDocument/2006/relationships/image" Target="../media/image143.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52.xml"/><Relationship Id="rId1" Type="http://schemas.openxmlformats.org/officeDocument/2006/relationships/slideLayout" Target="../slideLayouts/slideLayout117.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14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53.xml"/><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4.xml"/><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5.xml"/><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129.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8.xml"/><Relationship Id="rId1" Type="http://schemas.openxmlformats.org/officeDocument/2006/relationships/slideLayout" Target="../slideLayouts/slideLayout129.xml"/></Relationships>
</file>

<file path=ppt/slides/_rels/slide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9.xml"/><Relationship Id="rId1" Type="http://schemas.openxmlformats.org/officeDocument/2006/relationships/slideLayout" Target="../slideLayouts/slideLayout129.xm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0.xml"/><Relationship Id="rId1" Type="http://schemas.openxmlformats.org/officeDocument/2006/relationships/slideLayout" Target="../slideLayouts/slideLayout129.xml"/></Relationships>
</file>

<file path=ppt/slides/_rels/slide7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oleObject" Target="../embeddings/oleObject97.bin"/><Relationship Id="rId7" Type="http://schemas.openxmlformats.org/officeDocument/2006/relationships/image" Target="../media/image161.jpeg"/><Relationship Id="rId2" Type="http://schemas.openxmlformats.org/officeDocument/2006/relationships/notesSlide" Target="../notesSlides/notesSlide61.xml"/><Relationship Id="rId1" Type="http://schemas.openxmlformats.org/officeDocument/2006/relationships/slideLayout" Target="../slideLayouts/slideLayout139.xml"/><Relationship Id="rId6" Type="http://schemas.openxmlformats.org/officeDocument/2006/relationships/image" Target="../media/image160.emf"/><Relationship Id="rId5" Type="http://schemas.openxmlformats.org/officeDocument/2006/relationships/oleObject" Target="../embeddings/oleObject98.bin"/><Relationship Id="rId4" Type="http://schemas.openxmlformats.org/officeDocument/2006/relationships/image" Target="../media/image159.emf"/></Relationships>
</file>

<file path=ppt/slides/_rels/slide79.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oleObject" Target="../embeddings/oleObject99.bin"/><Relationship Id="rId7" Type="http://schemas.openxmlformats.org/officeDocument/2006/relationships/oleObject" Target="../embeddings/oleObject101.bin"/><Relationship Id="rId2" Type="http://schemas.openxmlformats.org/officeDocument/2006/relationships/notesSlide" Target="../notesSlides/notesSlide62.xml"/><Relationship Id="rId1" Type="http://schemas.openxmlformats.org/officeDocument/2006/relationships/slideLayout" Target="../slideLayouts/slideLayout139.xml"/><Relationship Id="rId6" Type="http://schemas.openxmlformats.org/officeDocument/2006/relationships/image" Target="../media/image164.emf"/><Relationship Id="rId5" Type="http://schemas.openxmlformats.org/officeDocument/2006/relationships/oleObject" Target="../embeddings/oleObject100.bin"/><Relationship Id="rId10" Type="http://schemas.openxmlformats.org/officeDocument/2006/relationships/image" Target="../media/image166.emf"/><Relationship Id="rId4" Type="http://schemas.openxmlformats.org/officeDocument/2006/relationships/image" Target="../media/image163.emf"/><Relationship Id="rId9" Type="http://schemas.openxmlformats.org/officeDocument/2006/relationships/oleObject" Target="../embeddings/oleObject10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3.xml"/><Relationship Id="rId1" Type="http://schemas.openxmlformats.org/officeDocument/2006/relationships/slideLayout" Target="../slideLayouts/slideLayout140.xml"/><Relationship Id="rId5" Type="http://schemas.openxmlformats.org/officeDocument/2006/relationships/chart" Target="../charts/chart7.xml"/><Relationship Id="rId4" Type="http://schemas.openxmlformats.org/officeDocument/2006/relationships/chart" Target="../charts/chart6.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chart" Target="../charts/chart8.xml"/><Relationship Id="rId7" Type="http://schemas.openxmlformats.org/officeDocument/2006/relationships/image" Target="../media/image169.emf"/><Relationship Id="rId12" Type="http://schemas.openxmlformats.org/officeDocument/2006/relationships/image" Target="../media/image173.emf"/><Relationship Id="rId2" Type="http://schemas.openxmlformats.org/officeDocument/2006/relationships/notesSlide" Target="../notesSlides/notesSlide64.xml"/><Relationship Id="rId1" Type="http://schemas.openxmlformats.org/officeDocument/2006/relationships/slideLayout" Target="../slideLayouts/slideLayout139.xml"/><Relationship Id="rId6" Type="http://schemas.openxmlformats.org/officeDocument/2006/relationships/oleObject" Target="../embeddings/oleObject103.bin"/><Relationship Id="rId11" Type="http://schemas.openxmlformats.org/officeDocument/2006/relationships/image" Target="../media/image172.emf"/><Relationship Id="rId5" Type="http://schemas.openxmlformats.org/officeDocument/2006/relationships/image" Target="../media/image168.emf"/><Relationship Id="rId10" Type="http://schemas.openxmlformats.org/officeDocument/2006/relationships/image" Target="../media/image171.emf"/><Relationship Id="rId4" Type="http://schemas.openxmlformats.org/officeDocument/2006/relationships/image" Target="../media/image167.emf"/><Relationship Id="rId9" Type="http://schemas.openxmlformats.org/officeDocument/2006/relationships/image" Target="../media/image170.emf"/></Relationships>
</file>

<file path=ppt/slides/_rels/slide8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5.xml"/><Relationship Id="rId1" Type="http://schemas.openxmlformats.org/officeDocument/2006/relationships/slideLayout" Target="../slideLayouts/slideLayout140.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83.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oleObject" Target="../embeddings/oleObject105.bin"/><Relationship Id="rId7" Type="http://schemas.openxmlformats.org/officeDocument/2006/relationships/oleObject" Target="../embeddings/oleObject107.bin"/><Relationship Id="rId2" Type="http://schemas.openxmlformats.org/officeDocument/2006/relationships/notesSlide" Target="../notesSlides/notesSlide66.xml"/><Relationship Id="rId1" Type="http://schemas.openxmlformats.org/officeDocument/2006/relationships/slideLayout" Target="../slideLayouts/slideLayout139.xml"/><Relationship Id="rId6" Type="http://schemas.openxmlformats.org/officeDocument/2006/relationships/image" Target="../media/image183.emf"/><Relationship Id="rId5" Type="http://schemas.openxmlformats.org/officeDocument/2006/relationships/oleObject" Target="../embeddings/oleObject106.bin"/><Relationship Id="rId10" Type="http://schemas.openxmlformats.org/officeDocument/2006/relationships/image" Target="../media/image185.emf"/><Relationship Id="rId4" Type="http://schemas.openxmlformats.org/officeDocument/2006/relationships/image" Target="../media/image182.emf"/><Relationship Id="rId9" Type="http://schemas.openxmlformats.org/officeDocument/2006/relationships/oleObject" Target="../embeddings/oleObject108.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29.xml"/></Relationships>
</file>

<file path=ppt/slides/_rels/slide8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69.xml"/><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2.xml"/><Relationship Id="rId1" Type="http://schemas.openxmlformats.org/officeDocument/2006/relationships/slideLayout" Target="../slideLayouts/slideLayout129.xml"/><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3.xml"/><Relationship Id="rId1" Type="http://schemas.openxmlformats.org/officeDocument/2006/relationships/slideLayout" Target="../slideLayouts/slideLayout129.xml"/></Relationships>
</file>

<file path=ppt/slides/_rels/slide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129.xml"/></Relationships>
</file>

<file path=ppt/slides/_rels/slide9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5.xml"/><Relationship Id="rId1" Type="http://schemas.openxmlformats.org/officeDocument/2006/relationships/slideLayout" Target="../slideLayouts/slideLayout129.xml"/></Relationships>
</file>

<file path=ppt/slides/_rels/slide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6.xml"/><Relationship Id="rId1" Type="http://schemas.openxmlformats.org/officeDocument/2006/relationships/slideLayout" Target="../slideLayouts/slideLayout129.xml"/></Relationships>
</file>

<file path=ppt/slides/_rels/slide9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7.xml"/><Relationship Id="rId1" Type="http://schemas.openxmlformats.org/officeDocument/2006/relationships/slideLayout" Target="../slideLayouts/slideLayout129.xml"/></Relationships>
</file>

<file path=ppt/slides/_rels/slide98.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9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9.xml"/><Relationship Id="rId1" Type="http://schemas.openxmlformats.org/officeDocument/2006/relationships/slideLayout" Target="../slideLayouts/slideLayout151.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EF4AD15-3810-184D-F7F2-4BFA7A0E097C}"/>
              </a:ext>
            </a:extLst>
          </p:cNvPr>
          <p:cNvSpPr txBox="1"/>
          <p:nvPr/>
        </p:nvSpPr>
        <p:spPr>
          <a:xfrm>
            <a:off x="0" y="1472339"/>
            <a:ext cx="9144000" cy="646331"/>
          </a:xfrm>
          <a:prstGeom prst="rect">
            <a:avLst/>
          </a:prstGeom>
          <a:noFill/>
        </p:spPr>
        <p:txBody>
          <a:bodyPr wrap="square" rtlCol="0">
            <a:spAutoFit/>
          </a:bodyPr>
          <a:lstStyle/>
          <a:p>
            <a:pPr algn="ctr"/>
            <a:r>
              <a:rPr kumimoji="1" lang="en-US" altLang="ja-JP" sz="3600" dirty="0"/>
              <a:t>PCB</a:t>
            </a:r>
            <a:r>
              <a:rPr kumimoji="1" lang="ja-JP" altLang="en-US" sz="3600" dirty="0"/>
              <a:t>異性体分析の重要性と課題</a:t>
            </a:r>
          </a:p>
        </p:txBody>
      </p:sp>
      <p:sp>
        <p:nvSpPr>
          <p:cNvPr id="5" name="テキスト ボックス 4">
            <a:extLst>
              <a:ext uri="{FF2B5EF4-FFF2-40B4-BE49-F238E27FC236}">
                <a16:creationId xmlns:a16="http://schemas.microsoft.com/office/drawing/2014/main" id="{4E9CB09D-9D2B-13D5-5C1F-84310963DAD0}"/>
              </a:ext>
            </a:extLst>
          </p:cNvPr>
          <p:cNvSpPr txBox="1"/>
          <p:nvPr/>
        </p:nvSpPr>
        <p:spPr>
          <a:xfrm>
            <a:off x="0" y="4042475"/>
            <a:ext cx="9144000" cy="1754326"/>
          </a:xfrm>
          <a:prstGeom prst="rect">
            <a:avLst/>
          </a:prstGeom>
          <a:noFill/>
        </p:spPr>
        <p:txBody>
          <a:bodyPr wrap="square" rtlCol="0">
            <a:spAutoFit/>
          </a:bodyPr>
          <a:lstStyle/>
          <a:p>
            <a:pPr algn="ctr"/>
            <a:r>
              <a:rPr kumimoji="1" lang="ja-JP" altLang="en-US" sz="3600" dirty="0"/>
              <a:t>中野武</a:t>
            </a:r>
            <a:endParaRPr kumimoji="1" lang="en-US" altLang="ja-JP" sz="3600" dirty="0"/>
          </a:p>
          <a:p>
            <a:pPr algn="ctr"/>
            <a:endParaRPr kumimoji="1" lang="en-US" altLang="ja-JP" sz="3600" dirty="0"/>
          </a:p>
          <a:p>
            <a:pPr algn="ctr"/>
            <a:r>
              <a:rPr kumimoji="1" lang="ja-JP" altLang="en-US" sz="3600" dirty="0"/>
              <a:t>大阪大学環境安全研究管理センター</a:t>
            </a:r>
          </a:p>
        </p:txBody>
      </p:sp>
    </p:spTree>
    <p:extLst>
      <p:ext uri="{BB962C8B-B14F-4D97-AF65-F5344CB8AC3E}">
        <p14:creationId xmlns:p14="http://schemas.microsoft.com/office/powerpoint/2010/main" val="2847837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026">
            <a:extLst>
              <a:ext uri="{FF2B5EF4-FFF2-40B4-BE49-F238E27FC236}">
                <a16:creationId xmlns:a16="http://schemas.microsoft.com/office/drawing/2014/main" id="{4B64410C-D20C-46F0-ABCD-36B2CB882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4025"/>
            <a:ext cx="891540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01"/>
          <p:cNvSpPr>
            <a:spLocks noChangeArrowheads="1"/>
          </p:cNvSpPr>
          <p:nvPr/>
        </p:nvSpPr>
        <p:spPr bwMode="auto">
          <a:xfrm>
            <a:off x="6877050" y="545306"/>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 </a:t>
            </a:r>
            <a:r>
              <a:rPr kumimoji="1" lang="ja-JP"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製品</a:t>
            </a:r>
          </a:p>
        </p:txBody>
      </p:sp>
      <p:sp>
        <p:nvSpPr>
          <p:cNvPr id="8" name="Rectangle 402"/>
          <p:cNvSpPr>
            <a:spLocks noChangeArrowheads="1"/>
          </p:cNvSpPr>
          <p:nvPr/>
        </p:nvSpPr>
        <p:spPr bwMode="auto">
          <a:xfrm>
            <a:off x="32885" y="424656"/>
            <a:ext cx="1728787"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12</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C</a:t>
            </a:r>
            <a:r>
              <a:rPr kumimoji="1" lang="en-US" altLang="ja-JP"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3</a:t>
            </a:r>
            <a:r>
              <a:rPr kumimoji="1" lang="ja-JP"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p>
        </p:txBody>
      </p:sp>
      <p:sp>
        <p:nvSpPr>
          <p:cNvPr id="9" name="Rectangle 403"/>
          <p:cNvSpPr>
            <a:spLocks noChangeArrowheads="1"/>
          </p:cNvSpPr>
          <p:nvPr/>
        </p:nvSpPr>
        <p:spPr bwMode="auto">
          <a:xfrm>
            <a:off x="-6803" y="4648994"/>
            <a:ext cx="1584325" cy="3603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13</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C- 3</a:t>
            </a:r>
            <a:r>
              <a:rPr kumimoji="1" lang="ja-JP"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p>
        </p:txBody>
      </p:sp>
      <p:sp>
        <p:nvSpPr>
          <p:cNvPr id="10" name="Rectangle 404"/>
          <p:cNvSpPr>
            <a:spLocks noChangeArrowheads="1"/>
          </p:cNvSpPr>
          <p:nvPr/>
        </p:nvSpPr>
        <p:spPr bwMode="auto">
          <a:xfrm>
            <a:off x="6694488" y="4780756"/>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内部標準</a:t>
            </a:r>
          </a:p>
        </p:txBody>
      </p:sp>
      <p:sp>
        <p:nvSpPr>
          <p:cNvPr id="11" name="Rectangle 400"/>
          <p:cNvSpPr>
            <a:spLocks noChangeArrowheads="1"/>
          </p:cNvSpPr>
          <p:nvPr/>
        </p:nvSpPr>
        <p:spPr bwMode="auto">
          <a:xfrm>
            <a:off x="1545772" y="6376988"/>
            <a:ext cx="5943600" cy="3048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3</a:t>
            </a:r>
            <a:r>
              <a:rPr kumimoji="1" lang="ja-JP"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の異性体分析 </a:t>
            </a:r>
            <a:r>
              <a:rPr kumimoji="1" lang="en-US" altLang="ja-JP" sz="1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(HT8-PCB)</a:t>
            </a:r>
          </a:p>
        </p:txBody>
      </p:sp>
    </p:spTree>
    <p:extLst>
      <p:ext uri="{BB962C8B-B14F-4D97-AF65-F5344CB8AC3E}">
        <p14:creationId xmlns:p14="http://schemas.microsoft.com/office/powerpoint/2010/main" val="3313076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3744416" cy="281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789040"/>
            <a:ext cx="1944216" cy="264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780646"/>
            <a:ext cx="3615109" cy="274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1965" y="762819"/>
            <a:ext cx="3774451" cy="283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3789040"/>
            <a:ext cx="2475328" cy="265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763688" y="107921"/>
            <a:ext cx="619268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Work site</a:t>
            </a:r>
            <a:r>
              <a:rPr kumimoji="0" lang="ja-JP" altLang="en-US" sz="32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 </a:t>
            </a:r>
            <a:r>
              <a:rPr kumimoji="0" lang="en-US" altLang="ja-JP" sz="32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(PCB storage room)</a:t>
            </a:r>
            <a:endParaRPr kumimoji="0" lang="ja-JP" altLang="en-US" sz="32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7049331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ー 3"/>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D4C23DA-4357-49FA-AF62-B4EB98AC69FA}"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101</a:t>
            </a:fld>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2969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69"/>
          <a:stretch/>
        </p:blipFill>
        <p:spPr bwMode="auto">
          <a:xfrm>
            <a:off x="899790" y="1129276"/>
            <a:ext cx="7200602" cy="395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2" name="テキスト ボックス 5"/>
          <p:cNvSpPr txBox="1">
            <a:spLocks noChangeArrowheads="1"/>
          </p:cNvSpPr>
          <p:nvPr/>
        </p:nvSpPr>
        <p:spPr bwMode="auto">
          <a:xfrm>
            <a:off x="3199954" y="2092870"/>
            <a:ext cx="123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Arial" charset="0"/>
              </a:rPr>
              <a:t>r</a:t>
            </a:r>
            <a:r>
              <a:rPr kumimoji="1" lang="en-US" altLang="ja-JP" sz="1800" b="0" i="0" u="none" strike="noStrike" kern="1200" cap="none" spc="0" normalizeH="0" baseline="30000" noProof="0">
                <a:ln>
                  <a:noFill/>
                </a:ln>
                <a:solidFill>
                  <a:prstClr val="black"/>
                </a:solidFill>
                <a:effectLst/>
                <a:uLnTx/>
                <a:uFillTx/>
                <a:latin typeface="Arial" charset="0"/>
                <a:ea typeface="ＭＳ Ｐゴシック" charset="-128"/>
                <a:cs typeface="Arial" charset="0"/>
              </a:rPr>
              <a:t>2</a:t>
            </a:r>
            <a:r>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Arial" charset="0"/>
              </a:rPr>
              <a:t>=0.9812</a:t>
            </a: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Arial" charset="0"/>
            </a:endParaRPr>
          </a:p>
        </p:txBody>
      </p:sp>
      <p:sp>
        <p:nvSpPr>
          <p:cNvPr id="29703" name="正方形/長方形 7"/>
          <p:cNvSpPr>
            <a:spLocks noChangeArrowheads="1"/>
          </p:cNvSpPr>
          <p:nvPr/>
        </p:nvSpPr>
        <p:spPr bwMode="auto">
          <a:xfrm>
            <a:off x="0" y="44624"/>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The relationship between the concentration of the sum of the ten major congeners’ OH-PCBs and the concentration of total OH-PCBs in urine</a:t>
            </a:r>
          </a:p>
        </p:txBody>
      </p:sp>
      <p:sp>
        <p:nvSpPr>
          <p:cNvPr id="2" name="正方形/長方形 1"/>
          <p:cNvSpPr/>
          <p:nvPr/>
        </p:nvSpPr>
        <p:spPr>
          <a:xfrm>
            <a:off x="35496" y="4953942"/>
            <a:ext cx="9108504" cy="19389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The concentration changes of these ten indicators show a strong correlation (r</a:t>
            </a:r>
            <a:r>
              <a:rPr kumimoji="0" lang="en-US" altLang="ja-JP" sz="2400" b="0" i="0" u="none" strike="noStrike" kern="1200" cap="none" spc="0" normalizeH="0" baseline="30000" noProof="0" dirty="0">
                <a:ln>
                  <a:noFill/>
                </a:ln>
                <a:solidFill>
                  <a:prstClr val="black"/>
                </a:solidFill>
                <a:effectLst/>
                <a:uLnTx/>
                <a:uFillTx/>
                <a:latin typeface="Arial" charset="0"/>
                <a:ea typeface="ＭＳ Ｐゴシック" panose="020B0600070205080204" pitchFamily="50" charset="-128"/>
                <a:cs typeface="Arial" charset="0"/>
              </a:rPr>
              <a:t>2</a:t>
            </a: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 = 0.9812) with that of total OH-PCBs in the sampling campaigns. Therefore, these ten indicators could possibly be used as marker congeners of PCB exposure for staff working in PCB management in Japan.</a:t>
            </a:r>
            <a:endParaRPr kumimoji="0" lang="ja-JP" altLang="en-US"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3481445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5"/>
          <p:cNvSpPr txBox="1">
            <a:spLocks noChangeArrowheads="1"/>
          </p:cNvSpPr>
          <p:nvPr/>
        </p:nvSpPr>
        <p:spPr bwMode="auto">
          <a:xfrm>
            <a:off x="3635375" y="198438"/>
            <a:ext cx="1965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black"/>
                </a:solidFill>
                <a:effectLst/>
                <a:uLnTx/>
                <a:uFillTx/>
                <a:latin typeface="Arial" charset="0"/>
                <a:ea typeface="ＭＳ Ｐゴシック" charset="-128"/>
                <a:cs typeface="Arial" charset="0"/>
              </a:rPr>
              <a:t>Conclusion</a:t>
            </a:r>
            <a:endParaRPr kumimoji="1" lang="ja-JP" altLang="en-US" sz="2800" b="0" i="0" u="none" strike="noStrike" kern="1200" cap="none" spc="0" normalizeH="0" baseline="0" noProof="0">
              <a:ln>
                <a:noFill/>
              </a:ln>
              <a:solidFill>
                <a:prstClr val="black"/>
              </a:solidFill>
              <a:effectLst/>
              <a:uLnTx/>
              <a:uFillTx/>
              <a:latin typeface="Arial" charset="0"/>
              <a:ea typeface="ＭＳ Ｐゴシック" charset="-128"/>
              <a:cs typeface="Arial" charset="0"/>
            </a:endParaRPr>
          </a:p>
        </p:txBody>
      </p:sp>
      <p:sp>
        <p:nvSpPr>
          <p:cNvPr id="21507" name="正方形/長方形 1"/>
          <p:cNvSpPr>
            <a:spLocks noChangeArrowheads="1"/>
          </p:cNvSpPr>
          <p:nvPr/>
        </p:nvSpPr>
        <p:spPr bwMode="auto">
          <a:xfrm>
            <a:off x="395858" y="904183"/>
            <a:ext cx="8568630"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a:t>
            </a: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In this study, we analyzed the OH-PCBs in human urine with HRGC/HRMS. </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a:t>
            </a: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The concentration of OH-PCBs in PCB transport worker urine was higher than that of PCB researcher urine. </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a:t>
            </a: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OH-</a:t>
            </a:r>
            <a:r>
              <a:rPr kumimoji="1" lang="en-US" altLang="ja-JP" sz="2400" b="0" i="0" u="none" strike="noStrike" kern="1200" cap="none" spc="0" normalizeH="0" baseline="0" noProof="0" dirty="0" err="1">
                <a:ln>
                  <a:noFill/>
                </a:ln>
                <a:solidFill>
                  <a:prstClr val="black"/>
                </a:solidFill>
                <a:effectLst/>
                <a:uLnTx/>
                <a:uFillTx/>
                <a:latin typeface="Arial" charset="0"/>
                <a:ea typeface="ＭＳ Ｐゴシック" charset="-128"/>
                <a:cs typeface="Arial" charset="0"/>
              </a:rPr>
              <a:t>TrCBs</a:t>
            </a: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 were the major homologue of OH-PCBs in transport worker urine. </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a:t>
            </a: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 The study revealed that monitoring OH-PCBs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in the urine of staff managing PCBs is a sensitive tool to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detect PCB exposure during work, and it should be used to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improve worker safety.</a:t>
            </a:r>
            <a:endParaRPr kumimoji="1" lang="ja-JP" altLang="ja-JP" sz="24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21508"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F66E56B-E9B6-4AE4-BF40-AF4DC383B980}"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102</a:t>
            </a:fld>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377013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7086" y="98630"/>
            <a:ext cx="9144000" cy="6740307"/>
          </a:xfrm>
          <a:prstGeom prst="rect">
            <a:avLst/>
          </a:prstGeom>
        </p:spPr>
        <p:txBody>
          <a:bodyPr wrap="square">
            <a:spAutoFit/>
          </a:bodyPr>
          <a:lstStyle/>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Journal of Environmental Chemistry (2013), 23(3):107-114</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Environmental Geochemistry and Health 27(1):65-73</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Toxicological Sciences 152(2),</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http://dx.doi.org/10.1093/toxsci/kfw086</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Journal of Hazardous Materials (2018), </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http://dx.doi.org/10.1016/j.jhazmat.2018.10.005</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Chemosphere (2018), </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http://dx.doi.org/10.1016/j.chemosphere.2018.07.026</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Environmental Science and Pollution Research (2018), 25(17):1-8</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Environmental Science and Technology (2018), 51(24), </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http://dx.doi.org/10.1021/acs.est.7b04446</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Environmental Science and Pollution Research (2017),</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http://dx.doi.org/10.1007/s11356-017-0434-z</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Environmental Science and Pollution Research (2017),</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http://dx.doi.org/10.1007/s11356-017-9604-2</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 Sci. Technol., (2016), 50(2), 765-771</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http://dx.doi.org/10.1021/acs.est.5b03501</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Sci</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Pollut</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Res Int. (2016), 23(3), 2027-32</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Journal of Hazardous Materials (2015) , 287, 111-7.</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Sci</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Pollut</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Res (2018), 25(8), 7099-7100</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Sci</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Pollut</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Res (2014), 22(19)</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http://dx.doi.org/10.1007/s11356-014-2985-6</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016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Environ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Sci</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a:t>
            </a:r>
            <a:r>
              <a:rPr kumimoji="1" lang="en-US" altLang="ja-JP" sz="1800" b="0" i="0" u="none" strike="noStrike" kern="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Pollut</a:t>
            </a: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 Res (2013), 21(2)</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533400" algn="just"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ＭＳ 明朝" panose="02020609040205080304" pitchFamily="17" charset="-128"/>
              </a:rPr>
              <a:t>http://dx.doi.org/10.1007/s11356-013-1977-2 </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2862123"/>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6200" y="333375"/>
            <a:ext cx="6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Century" panose="02040604050505020304" pitchFamily="18" charset="0"/>
                <a:ea typeface="ＭＳ Ｐゴシック" panose="020B0600070205080204" pitchFamily="50" charset="-128"/>
                <a:cs typeface="+mn-cs"/>
              </a:rPr>
              <a:t> </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nvGrpSpPr>
          <p:cNvPr id="117763" name="Group 3"/>
          <p:cNvGrpSpPr>
            <a:grpSpLocks/>
          </p:cNvGrpSpPr>
          <p:nvPr/>
        </p:nvGrpSpPr>
        <p:grpSpPr bwMode="auto">
          <a:xfrm>
            <a:off x="74613" y="619125"/>
            <a:ext cx="8910637" cy="5651500"/>
            <a:chOff x="47" y="390"/>
            <a:chExt cx="5613" cy="3560"/>
          </a:xfrm>
        </p:grpSpPr>
        <p:grpSp>
          <p:nvGrpSpPr>
            <p:cNvPr id="117764" name="Group 4"/>
            <p:cNvGrpSpPr>
              <a:grpSpLocks/>
            </p:cNvGrpSpPr>
            <p:nvPr/>
          </p:nvGrpSpPr>
          <p:grpSpPr bwMode="auto">
            <a:xfrm>
              <a:off x="47" y="390"/>
              <a:ext cx="5613" cy="2458"/>
              <a:chOff x="47" y="390"/>
              <a:chExt cx="5613" cy="2458"/>
            </a:xfrm>
          </p:grpSpPr>
          <p:sp>
            <p:nvSpPr>
              <p:cNvPr id="117765" name="Freeform 5"/>
              <p:cNvSpPr>
                <a:spLocks/>
              </p:cNvSpPr>
              <p:nvPr/>
            </p:nvSpPr>
            <p:spPr bwMode="auto">
              <a:xfrm>
                <a:off x="625" y="555"/>
                <a:ext cx="5035" cy="731"/>
              </a:xfrm>
              <a:custGeom>
                <a:avLst/>
                <a:gdLst>
                  <a:gd name="T0" fmla="*/ 77 w 5035"/>
                  <a:gd name="T1" fmla="*/ 731 h 731"/>
                  <a:gd name="T2" fmla="*/ 158 w 5035"/>
                  <a:gd name="T3" fmla="*/ 731 h 731"/>
                  <a:gd name="T4" fmla="*/ 239 w 5035"/>
                  <a:gd name="T5" fmla="*/ 731 h 731"/>
                  <a:gd name="T6" fmla="*/ 320 w 5035"/>
                  <a:gd name="T7" fmla="*/ 731 h 731"/>
                  <a:gd name="T8" fmla="*/ 403 w 5035"/>
                  <a:gd name="T9" fmla="*/ 731 h 731"/>
                  <a:gd name="T10" fmla="*/ 484 w 5035"/>
                  <a:gd name="T11" fmla="*/ 731 h 731"/>
                  <a:gd name="T12" fmla="*/ 565 w 5035"/>
                  <a:gd name="T13" fmla="*/ 731 h 731"/>
                  <a:gd name="T14" fmla="*/ 646 w 5035"/>
                  <a:gd name="T15" fmla="*/ 731 h 731"/>
                  <a:gd name="T16" fmla="*/ 727 w 5035"/>
                  <a:gd name="T17" fmla="*/ 730 h 731"/>
                  <a:gd name="T18" fmla="*/ 809 w 5035"/>
                  <a:gd name="T19" fmla="*/ 731 h 731"/>
                  <a:gd name="T20" fmla="*/ 890 w 5035"/>
                  <a:gd name="T21" fmla="*/ 731 h 731"/>
                  <a:gd name="T22" fmla="*/ 971 w 5035"/>
                  <a:gd name="T23" fmla="*/ 731 h 731"/>
                  <a:gd name="T24" fmla="*/ 1052 w 5035"/>
                  <a:gd name="T25" fmla="*/ 731 h 731"/>
                  <a:gd name="T26" fmla="*/ 1134 w 5035"/>
                  <a:gd name="T27" fmla="*/ 731 h 731"/>
                  <a:gd name="T28" fmla="*/ 1215 w 5035"/>
                  <a:gd name="T29" fmla="*/ 731 h 731"/>
                  <a:gd name="T30" fmla="*/ 1296 w 5035"/>
                  <a:gd name="T31" fmla="*/ 729 h 731"/>
                  <a:gd name="T32" fmla="*/ 1377 w 5035"/>
                  <a:gd name="T33" fmla="*/ 731 h 731"/>
                  <a:gd name="T34" fmla="*/ 1458 w 5035"/>
                  <a:gd name="T35" fmla="*/ 731 h 731"/>
                  <a:gd name="T36" fmla="*/ 1540 w 5035"/>
                  <a:gd name="T37" fmla="*/ 731 h 731"/>
                  <a:gd name="T38" fmla="*/ 1621 w 5035"/>
                  <a:gd name="T39" fmla="*/ 642 h 731"/>
                  <a:gd name="T40" fmla="*/ 1702 w 5035"/>
                  <a:gd name="T41" fmla="*/ 717 h 731"/>
                  <a:gd name="T42" fmla="*/ 1783 w 5035"/>
                  <a:gd name="T43" fmla="*/ 631 h 731"/>
                  <a:gd name="T44" fmla="*/ 1864 w 5035"/>
                  <a:gd name="T45" fmla="*/ 731 h 731"/>
                  <a:gd name="T46" fmla="*/ 1947 w 5035"/>
                  <a:gd name="T47" fmla="*/ 731 h 731"/>
                  <a:gd name="T48" fmla="*/ 2028 w 5035"/>
                  <a:gd name="T49" fmla="*/ 731 h 731"/>
                  <a:gd name="T50" fmla="*/ 2109 w 5035"/>
                  <a:gd name="T51" fmla="*/ 710 h 731"/>
                  <a:gd name="T52" fmla="*/ 2190 w 5035"/>
                  <a:gd name="T53" fmla="*/ 726 h 731"/>
                  <a:gd name="T54" fmla="*/ 2272 w 5035"/>
                  <a:gd name="T55" fmla="*/ 729 h 731"/>
                  <a:gd name="T56" fmla="*/ 2353 w 5035"/>
                  <a:gd name="T57" fmla="*/ 720 h 731"/>
                  <a:gd name="T58" fmla="*/ 2434 w 5035"/>
                  <a:gd name="T59" fmla="*/ 725 h 731"/>
                  <a:gd name="T60" fmla="*/ 2515 w 5035"/>
                  <a:gd name="T61" fmla="*/ 731 h 731"/>
                  <a:gd name="T62" fmla="*/ 2596 w 5035"/>
                  <a:gd name="T63" fmla="*/ 730 h 731"/>
                  <a:gd name="T64" fmla="*/ 2678 w 5035"/>
                  <a:gd name="T65" fmla="*/ 731 h 731"/>
                  <a:gd name="T66" fmla="*/ 2759 w 5035"/>
                  <a:gd name="T67" fmla="*/ 730 h 731"/>
                  <a:gd name="T68" fmla="*/ 2840 w 5035"/>
                  <a:gd name="T69" fmla="*/ 725 h 731"/>
                  <a:gd name="T70" fmla="*/ 2921 w 5035"/>
                  <a:gd name="T71" fmla="*/ 731 h 731"/>
                  <a:gd name="T72" fmla="*/ 3002 w 5035"/>
                  <a:gd name="T73" fmla="*/ 731 h 731"/>
                  <a:gd name="T74" fmla="*/ 3084 w 5035"/>
                  <a:gd name="T75" fmla="*/ 731 h 731"/>
                  <a:gd name="T76" fmla="*/ 3165 w 5035"/>
                  <a:gd name="T77" fmla="*/ 731 h 731"/>
                  <a:gd name="T78" fmla="*/ 3246 w 5035"/>
                  <a:gd name="T79" fmla="*/ 731 h 731"/>
                  <a:gd name="T80" fmla="*/ 3327 w 5035"/>
                  <a:gd name="T81" fmla="*/ 731 h 731"/>
                  <a:gd name="T82" fmla="*/ 3408 w 5035"/>
                  <a:gd name="T83" fmla="*/ 731 h 731"/>
                  <a:gd name="T84" fmla="*/ 3491 w 5035"/>
                  <a:gd name="T85" fmla="*/ 724 h 731"/>
                  <a:gd name="T86" fmla="*/ 3572 w 5035"/>
                  <a:gd name="T87" fmla="*/ 720 h 731"/>
                  <a:gd name="T88" fmla="*/ 3653 w 5035"/>
                  <a:gd name="T89" fmla="*/ 731 h 731"/>
                  <a:gd name="T90" fmla="*/ 3734 w 5035"/>
                  <a:gd name="T91" fmla="*/ 731 h 731"/>
                  <a:gd name="T92" fmla="*/ 3816 w 5035"/>
                  <a:gd name="T93" fmla="*/ 731 h 731"/>
                  <a:gd name="T94" fmla="*/ 3897 w 5035"/>
                  <a:gd name="T95" fmla="*/ 717 h 731"/>
                  <a:gd name="T96" fmla="*/ 3978 w 5035"/>
                  <a:gd name="T97" fmla="*/ 731 h 731"/>
                  <a:gd name="T98" fmla="*/ 4059 w 5035"/>
                  <a:gd name="T99" fmla="*/ 731 h 731"/>
                  <a:gd name="T100" fmla="*/ 4140 w 5035"/>
                  <a:gd name="T101" fmla="*/ 731 h 731"/>
                  <a:gd name="T102" fmla="*/ 4222 w 5035"/>
                  <a:gd name="T103" fmla="*/ 712 h 731"/>
                  <a:gd name="T104" fmla="*/ 4303 w 5035"/>
                  <a:gd name="T105" fmla="*/ 730 h 731"/>
                  <a:gd name="T106" fmla="*/ 4384 w 5035"/>
                  <a:gd name="T107" fmla="*/ 731 h 731"/>
                  <a:gd name="T108" fmla="*/ 4465 w 5035"/>
                  <a:gd name="T109" fmla="*/ 731 h 731"/>
                  <a:gd name="T110" fmla="*/ 4546 w 5035"/>
                  <a:gd name="T111" fmla="*/ 731 h 731"/>
                  <a:gd name="T112" fmla="*/ 4628 w 5035"/>
                  <a:gd name="T113" fmla="*/ 731 h 731"/>
                  <a:gd name="T114" fmla="*/ 4709 w 5035"/>
                  <a:gd name="T115" fmla="*/ 731 h 731"/>
                  <a:gd name="T116" fmla="*/ 4790 w 5035"/>
                  <a:gd name="T117" fmla="*/ 731 h 731"/>
                  <a:gd name="T118" fmla="*/ 4871 w 5035"/>
                  <a:gd name="T119" fmla="*/ 731 h 731"/>
                  <a:gd name="T120" fmla="*/ 4954 w 5035"/>
                  <a:gd name="T121" fmla="*/ 731 h 731"/>
                  <a:gd name="T122" fmla="*/ 5035 w 5035"/>
                  <a:gd name="T123" fmla="*/ 73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5" h="731">
                    <a:moveTo>
                      <a:pt x="0" y="731"/>
                    </a:moveTo>
                    <a:lnTo>
                      <a:pt x="4" y="731"/>
                    </a:lnTo>
                    <a:lnTo>
                      <a:pt x="8" y="731"/>
                    </a:lnTo>
                    <a:lnTo>
                      <a:pt x="12" y="731"/>
                    </a:lnTo>
                    <a:lnTo>
                      <a:pt x="16" y="731"/>
                    </a:lnTo>
                    <a:lnTo>
                      <a:pt x="21" y="731"/>
                    </a:lnTo>
                    <a:lnTo>
                      <a:pt x="25" y="731"/>
                    </a:lnTo>
                    <a:lnTo>
                      <a:pt x="29" y="731"/>
                    </a:lnTo>
                    <a:lnTo>
                      <a:pt x="32" y="731"/>
                    </a:lnTo>
                    <a:lnTo>
                      <a:pt x="36" y="731"/>
                    </a:lnTo>
                    <a:lnTo>
                      <a:pt x="40" y="731"/>
                    </a:lnTo>
                    <a:lnTo>
                      <a:pt x="45" y="731"/>
                    </a:lnTo>
                    <a:lnTo>
                      <a:pt x="49" y="731"/>
                    </a:lnTo>
                    <a:lnTo>
                      <a:pt x="53" y="731"/>
                    </a:lnTo>
                    <a:lnTo>
                      <a:pt x="57" y="731"/>
                    </a:lnTo>
                    <a:lnTo>
                      <a:pt x="61" y="731"/>
                    </a:lnTo>
                    <a:lnTo>
                      <a:pt x="65" y="731"/>
                    </a:lnTo>
                    <a:lnTo>
                      <a:pt x="68" y="731"/>
                    </a:lnTo>
                    <a:lnTo>
                      <a:pt x="74" y="731"/>
                    </a:lnTo>
                    <a:lnTo>
                      <a:pt x="77" y="731"/>
                    </a:lnTo>
                    <a:lnTo>
                      <a:pt x="81" y="731"/>
                    </a:lnTo>
                    <a:lnTo>
                      <a:pt x="85" y="731"/>
                    </a:lnTo>
                    <a:lnTo>
                      <a:pt x="89" y="731"/>
                    </a:lnTo>
                    <a:lnTo>
                      <a:pt x="93" y="731"/>
                    </a:lnTo>
                    <a:lnTo>
                      <a:pt x="98" y="731"/>
                    </a:lnTo>
                    <a:lnTo>
                      <a:pt x="102" y="731"/>
                    </a:lnTo>
                    <a:lnTo>
                      <a:pt x="106" y="731"/>
                    </a:lnTo>
                    <a:lnTo>
                      <a:pt x="110" y="731"/>
                    </a:lnTo>
                    <a:lnTo>
                      <a:pt x="113" y="731"/>
                    </a:lnTo>
                    <a:lnTo>
                      <a:pt x="117" y="731"/>
                    </a:lnTo>
                    <a:lnTo>
                      <a:pt x="122" y="731"/>
                    </a:lnTo>
                    <a:lnTo>
                      <a:pt x="126" y="731"/>
                    </a:lnTo>
                    <a:lnTo>
                      <a:pt x="130" y="731"/>
                    </a:lnTo>
                    <a:lnTo>
                      <a:pt x="134" y="731"/>
                    </a:lnTo>
                    <a:lnTo>
                      <a:pt x="138" y="731"/>
                    </a:lnTo>
                    <a:lnTo>
                      <a:pt x="142" y="731"/>
                    </a:lnTo>
                    <a:lnTo>
                      <a:pt x="147" y="731"/>
                    </a:lnTo>
                    <a:lnTo>
                      <a:pt x="151" y="731"/>
                    </a:lnTo>
                    <a:lnTo>
                      <a:pt x="154" y="731"/>
                    </a:lnTo>
                    <a:lnTo>
                      <a:pt x="158" y="731"/>
                    </a:lnTo>
                    <a:lnTo>
                      <a:pt x="162" y="731"/>
                    </a:lnTo>
                    <a:lnTo>
                      <a:pt x="166" y="731"/>
                    </a:lnTo>
                    <a:lnTo>
                      <a:pt x="170" y="731"/>
                    </a:lnTo>
                    <a:lnTo>
                      <a:pt x="175" y="731"/>
                    </a:lnTo>
                    <a:lnTo>
                      <a:pt x="179" y="731"/>
                    </a:lnTo>
                    <a:lnTo>
                      <a:pt x="183" y="731"/>
                    </a:lnTo>
                    <a:lnTo>
                      <a:pt x="187" y="731"/>
                    </a:lnTo>
                    <a:lnTo>
                      <a:pt x="190" y="731"/>
                    </a:lnTo>
                    <a:lnTo>
                      <a:pt x="194" y="731"/>
                    </a:lnTo>
                    <a:lnTo>
                      <a:pt x="199" y="731"/>
                    </a:lnTo>
                    <a:lnTo>
                      <a:pt x="203" y="731"/>
                    </a:lnTo>
                    <a:lnTo>
                      <a:pt x="207" y="731"/>
                    </a:lnTo>
                    <a:lnTo>
                      <a:pt x="211" y="731"/>
                    </a:lnTo>
                    <a:lnTo>
                      <a:pt x="215" y="730"/>
                    </a:lnTo>
                    <a:lnTo>
                      <a:pt x="219" y="729"/>
                    </a:lnTo>
                    <a:lnTo>
                      <a:pt x="224" y="730"/>
                    </a:lnTo>
                    <a:lnTo>
                      <a:pt x="228" y="730"/>
                    </a:lnTo>
                    <a:lnTo>
                      <a:pt x="232" y="730"/>
                    </a:lnTo>
                    <a:lnTo>
                      <a:pt x="235" y="731"/>
                    </a:lnTo>
                    <a:lnTo>
                      <a:pt x="239" y="731"/>
                    </a:lnTo>
                    <a:lnTo>
                      <a:pt x="243" y="731"/>
                    </a:lnTo>
                    <a:lnTo>
                      <a:pt x="248" y="731"/>
                    </a:lnTo>
                    <a:lnTo>
                      <a:pt x="252" y="731"/>
                    </a:lnTo>
                    <a:lnTo>
                      <a:pt x="256" y="731"/>
                    </a:lnTo>
                    <a:lnTo>
                      <a:pt x="260" y="731"/>
                    </a:lnTo>
                    <a:lnTo>
                      <a:pt x="264" y="731"/>
                    </a:lnTo>
                    <a:lnTo>
                      <a:pt x="268" y="731"/>
                    </a:lnTo>
                    <a:lnTo>
                      <a:pt x="273" y="731"/>
                    </a:lnTo>
                    <a:lnTo>
                      <a:pt x="277" y="731"/>
                    </a:lnTo>
                    <a:lnTo>
                      <a:pt x="280" y="731"/>
                    </a:lnTo>
                    <a:lnTo>
                      <a:pt x="284" y="731"/>
                    </a:lnTo>
                    <a:lnTo>
                      <a:pt x="288" y="731"/>
                    </a:lnTo>
                    <a:lnTo>
                      <a:pt x="292" y="731"/>
                    </a:lnTo>
                    <a:lnTo>
                      <a:pt x="296" y="731"/>
                    </a:lnTo>
                    <a:lnTo>
                      <a:pt x="301" y="731"/>
                    </a:lnTo>
                    <a:lnTo>
                      <a:pt x="305" y="731"/>
                    </a:lnTo>
                    <a:lnTo>
                      <a:pt x="309" y="731"/>
                    </a:lnTo>
                    <a:lnTo>
                      <a:pt x="313" y="731"/>
                    </a:lnTo>
                    <a:lnTo>
                      <a:pt x="316" y="731"/>
                    </a:lnTo>
                    <a:lnTo>
                      <a:pt x="320" y="731"/>
                    </a:lnTo>
                    <a:lnTo>
                      <a:pt x="325" y="731"/>
                    </a:lnTo>
                    <a:lnTo>
                      <a:pt x="329" y="731"/>
                    </a:lnTo>
                    <a:lnTo>
                      <a:pt x="333" y="731"/>
                    </a:lnTo>
                    <a:lnTo>
                      <a:pt x="337" y="731"/>
                    </a:lnTo>
                    <a:lnTo>
                      <a:pt x="341" y="731"/>
                    </a:lnTo>
                    <a:lnTo>
                      <a:pt x="345" y="731"/>
                    </a:lnTo>
                    <a:lnTo>
                      <a:pt x="350" y="731"/>
                    </a:lnTo>
                    <a:lnTo>
                      <a:pt x="354" y="731"/>
                    </a:lnTo>
                    <a:lnTo>
                      <a:pt x="358" y="731"/>
                    </a:lnTo>
                    <a:lnTo>
                      <a:pt x="361" y="731"/>
                    </a:lnTo>
                    <a:lnTo>
                      <a:pt x="365" y="731"/>
                    </a:lnTo>
                    <a:lnTo>
                      <a:pt x="369" y="731"/>
                    </a:lnTo>
                    <a:lnTo>
                      <a:pt x="374" y="731"/>
                    </a:lnTo>
                    <a:lnTo>
                      <a:pt x="378" y="731"/>
                    </a:lnTo>
                    <a:lnTo>
                      <a:pt x="382" y="731"/>
                    </a:lnTo>
                    <a:lnTo>
                      <a:pt x="386" y="731"/>
                    </a:lnTo>
                    <a:lnTo>
                      <a:pt x="390" y="731"/>
                    </a:lnTo>
                    <a:lnTo>
                      <a:pt x="394" y="731"/>
                    </a:lnTo>
                    <a:lnTo>
                      <a:pt x="397" y="731"/>
                    </a:lnTo>
                    <a:lnTo>
                      <a:pt x="403" y="731"/>
                    </a:lnTo>
                    <a:lnTo>
                      <a:pt x="406" y="731"/>
                    </a:lnTo>
                    <a:lnTo>
                      <a:pt x="410" y="731"/>
                    </a:lnTo>
                    <a:lnTo>
                      <a:pt x="414" y="731"/>
                    </a:lnTo>
                    <a:lnTo>
                      <a:pt x="418" y="731"/>
                    </a:lnTo>
                    <a:lnTo>
                      <a:pt x="422" y="731"/>
                    </a:lnTo>
                    <a:lnTo>
                      <a:pt x="427" y="731"/>
                    </a:lnTo>
                    <a:lnTo>
                      <a:pt x="431" y="731"/>
                    </a:lnTo>
                    <a:lnTo>
                      <a:pt x="435" y="731"/>
                    </a:lnTo>
                    <a:lnTo>
                      <a:pt x="439" y="731"/>
                    </a:lnTo>
                    <a:lnTo>
                      <a:pt x="442" y="731"/>
                    </a:lnTo>
                    <a:lnTo>
                      <a:pt x="446" y="731"/>
                    </a:lnTo>
                    <a:lnTo>
                      <a:pt x="451" y="731"/>
                    </a:lnTo>
                    <a:lnTo>
                      <a:pt x="455" y="731"/>
                    </a:lnTo>
                    <a:lnTo>
                      <a:pt x="459" y="731"/>
                    </a:lnTo>
                    <a:lnTo>
                      <a:pt x="463" y="731"/>
                    </a:lnTo>
                    <a:lnTo>
                      <a:pt x="467" y="731"/>
                    </a:lnTo>
                    <a:lnTo>
                      <a:pt x="471" y="731"/>
                    </a:lnTo>
                    <a:lnTo>
                      <a:pt x="476" y="731"/>
                    </a:lnTo>
                    <a:lnTo>
                      <a:pt x="480" y="731"/>
                    </a:lnTo>
                    <a:lnTo>
                      <a:pt x="484" y="731"/>
                    </a:lnTo>
                    <a:lnTo>
                      <a:pt x="487" y="731"/>
                    </a:lnTo>
                    <a:lnTo>
                      <a:pt x="491" y="731"/>
                    </a:lnTo>
                    <a:lnTo>
                      <a:pt x="495" y="731"/>
                    </a:lnTo>
                    <a:lnTo>
                      <a:pt x="500" y="731"/>
                    </a:lnTo>
                    <a:lnTo>
                      <a:pt x="504" y="731"/>
                    </a:lnTo>
                    <a:lnTo>
                      <a:pt x="508" y="731"/>
                    </a:lnTo>
                    <a:lnTo>
                      <a:pt x="512" y="731"/>
                    </a:lnTo>
                    <a:lnTo>
                      <a:pt x="516" y="731"/>
                    </a:lnTo>
                    <a:lnTo>
                      <a:pt x="520" y="731"/>
                    </a:lnTo>
                    <a:lnTo>
                      <a:pt x="523" y="731"/>
                    </a:lnTo>
                    <a:lnTo>
                      <a:pt x="529" y="731"/>
                    </a:lnTo>
                    <a:lnTo>
                      <a:pt x="532" y="731"/>
                    </a:lnTo>
                    <a:lnTo>
                      <a:pt x="536" y="731"/>
                    </a:lnTo>
                    <a:lnTo>
                      <a:pt x="540" y="731"/>
                    </a:lnTo>
                    <a:lnTo>
                      <a:pt x="544" y="731"/>
                    </a:lnTo>
                    <a:lnTo>
                      <a:pt x="548" y="731"/>
                    </a:lnTo>
                    <a:lnTo>
                      <a:pt x="553" y="731"/>
                    </a:lnTo>
                    <a:lnTo>
                      <a:pt x="557" y="731"/>
                    </a:lnTo>
                    <a:lnTo>
                      <a:pt x="561" y="731"/>
                    </a:lnTo>
                    <a:lnTo>
                      <a:pt x="565" y="731"/>
                    </a:lnTo>
                    <a:lnTo>
                      <a:pt x="568" y="731"/>
                    </a:lnTo>
                    <a:lnTo>
                      <a:pt x="572" y="731"/>
                    </a:lnTo>
                    <a:lnTo>
                      <a:pt x="577" y="731"/>
                    </a:lnTo>
                    <a:lnTo>
                      <a:pt x="581" y="731"/>
                    </a:lnTo>
                    <a:lnTo>
                      <a:pt x="585" y="731"/>
                    </a:lnTo>
                    <a:lnTo>
                      <a:pt x="589" y="731"/>
                    </a:lnTo>
                    <a:lnTo>
                      <a:pt x="593" y="731"/>
                    </a:lnTo>
                    <a:lnTo>
                      <a:pt x="597" y="731"/>
                    </a:lnTo>
                    <a:lnTo>
                      <a:pt x="602" y="731"/>
                    </a:lnTo>
                    <a:lnTo>
                      <a:pt x="606" y="730"/>
                    </a:lnTo>
                    <a:lnTo>
                      <a:pt x="610" y="729"/>
                    </a:lnTo>
                    <a:lnTo>
                      <a:pt x="613" y="721"/>
                    </a:lnTo>
                    <a:lnTo>
                      <a:pt x="617" y="717"/>
                    </a:lnTo>
                    <a:lnTo>
                      <a:pt x="621" y="719"/>
                    </a:lnTo>
                    <a:lnTo>
                      <a:pt x="625" y="722"/>
                    </a:lnTo>
                    <a:lnTo>
                      <a:pt x="630" y="728"/>
                    </a:lnTo>
                    <a:lnTo>
                      <a:pt x="634" y="730"/>
                    </a:lnTo>
                    <a:lnTo>
                      <a:pt x="638" y="730"/>
                    </a:lnTo>
                    <a:lnTo>
                      <a:pt x="642" y="731"/>
                    </a:lnTo>
                    <a:lnTo>
                      <a:pt x="646" y="731"/>
                    </a:lnTo>
                    <a:lnTo>
                      <a:pt x="649" y="731"/>
                    </a:lnTo>
                    <a:lnTo>
                      <a:pt x="655" y="731"/>
                    </a:lnTo>
                    <a:lnTo>
                      <a:pt x="658" y="731"/>
                    </a:lnTo>
                    <a:lnTo>
                      <a:pt x="662" y="731"/>
                    </a:lnTo>
                    <a:lnTo>
                      <a:pt x="666" y="731"/>
                    </a:lnTo>
                    <a:lnTo>
                      <a:pt x="670" y="731"/>
                    </a:lnTo>
                    <a:lnTo>
                      <a:pt x="674" y="731"/>
                    </a:lnTo>
                    <a:lnTo>
                      <a:pt x="679" y="731"/>
                    </a:lnTo>
                    <a:lnTo>
                      <a:pt x="683" y="731"/>
                    </a:lnTo>
                    <a:lnTo>
                      <a:pt x="687" y="731"/>
                    </a:lnTo>
                    <a:lnTo>
                      <a:pt x="691" y="731"/>
                    </a:lnTo>
                    <a:lnTo>
                      <a:pt x="694" y="731"/>
                    </a:lnTo>
                    <a:lnTo>
                      <a:pt x="698" y="731"/>
                    </a:lnTo>
                    <a:lnTo>
                      <a:pt x="703" y="731"/>
                    </a:lnTo>
                    <a:lnTo>
                      <a:pt x="707" y="731"/>
                    </a:lnTo>
                    <a:lnTo>
                      <a:pt x="711" y="731"/>
                    </a:lnTo>
                    <a:lnTo>
                      <a:pt x="715" y="731"/>
                    </a:lnTo>
                    <a:lnTo>
                      <a:pt x="719" y="731"/>
                    </a:lnTo>
                    <a:lnTo>
                      <a:pt x="723" y="731"/>
                    </a:lnTo>
                    <a:lnTo>
                      <a:pt x="727" y="730"/>
                    </a:lnTo>
                    <a:lnTo>
                      <a:pt x="732" y="729"/>
                    </a:lnTo>
                    <a:lnTo>
                      <a:pt x="736" y="730"/>
                    </a:lnTo>
                    <a:lnTo>
                      <a:pt x="739" y="729"/>
                    </a:lnTo>
                    <a:lnTo>
                      <a:pt x="743" y="729"/>
                    </a:lnTo>
                    <a:lnTo>
                      <a:pt x="747" y="730"/>
                    </a:lnTo>
                    <a:lnTo>
                      <a:pt x="751" y="731"/>
                    </a:lnTo>
                    <a:lnTo>
                      <a:pt x="756" y="731"/>
                    </a:lnTo>
                    <a:lnTo>
                      <a:pt x="760" y="731"/>
                    </a:lnTo>
                    <a:lnTo>
                      <a:pt x="764" y="731"/>
                    </a:lnTo>
                    <a:lnTo>
                      <a:pt x="768" y="731"/>
                    </a:lnTo>
                    <a:lnTo>
                      <a:pt x="772" y="731"/>
                    </a:lnTo>
                    <a:lnTo>
                      <a:pt x="775" y="731"/>
                    </a:lnTo>
                    <a:lnTo>
                      <a:pt x="781" y="731"/>
                    </a:lnTo>
                    <a:lnTo>
                      <a:pt x="784" y="731"/>
                    </a:lnTo>
                    <a:lnTo>
                      <a:pt x="788" y="731"/>
                    </a:lnTo>
                    <a:lnTo>
                      <a:pt x="792" y="731"/>
                    </a:lnTo>
                    <a:lnTo>
                      <a:pt x="796" y="731"/>
                    </a:lnTo>
                    <a:lnTo>
                      <a:pt x="800" y="731"/>
                    </a:lnTo>
                    <a:lnTo>
                      <a:pt x="805" y="731"/>
                    </a:lnTo>
                    <a:lnTo>
                      <a:pt x="809" y="731"/>
                    </a:lnTo>
                    <a:lnTo>
                      <a:pt x="813" y="731"/>
                    </a:lnTo>
                    <a:lnTo>
                      <a:pt x="817" y="731"/>
                    </a:lnTo>
                    <a:lnTo>
                      <a:pt x="820" y="731"/>
                    </a:lnTo>
                    <a:lnTo>
                      <a:pt x="824" y="731"/>
                    </a:lnTo>
                    <a:lnTo>
                      <a:pt x="829" y="731"/>
                    </a:lnTo>
                    <a:lnTo>
                      <a:pt x="833" y="731"/>
                    </a:lnTo>
                    <a:lnTo>
                      <a:pt x="837" y="731"/>
                    </a:lnTo>
                    <a:lnTo>
                      <a:pt x="841" y="731"/>
                    </a:lnTo>
                    <a:lnTo>
                      <a:pt x="845" y="731"/>
                    </a:lnTo>
                    <a:lnTo>
                      <a:pt x="849" y="731"/>
                    </a:lnTo>
                    <a:lnTo>
                      <a:pt x="853" y="731"/>
                    </a:lnTo>
                    <a:lnTo>
                      <a:pt x="858" y="731"/>
                    </a:lnTo>
                    <a:lnTo>
                      <a:pt x="862" y="731"/>
                    </a:lnTo>
                    <a:lnTo>
                      <a:pt x="865" y="731"/>
                    </a:lnTo>
                    <a:lnTo>
                      <a:pt x="869" y="729"/>
                    </a:lnTo>
                    <a:lnTo>
                      <a:pt x="873" y="730"/>
                    </a:lnTo>
                    <a:lnTo>
                      <a:pt x="877" y="730"/>
                    </a:lnTo>
                    <a:lnTo>
                      <a:pt x="882" y="731"/>
                    </a:lnTo>
                    <a:lnTo>
                      <a:pt x="886" y="731"/>
                    </a:lnTo>
                    <a:lnTo>
                      <a:pt x="890" y="731"/>
                    </a:lnTo>
                    <a:lnTo>
                      <a:pt x="894" y="731"/>
                    </a:lnTo>
                    <a:lnTo>
                      <a:pt x="898" y="731"/>
                    </a:lnTo>
                    <a:lnTo>
                      <a:pt x="901" y="731"/>
                    </a:lnTo>
                    <a:lnTo>
                      <a:pt x="907" y="731"/>
                    </a:lnTo>
                    <a:lnTo>
                      <a:pt x="910" y="731"/>
                    </a:lnTo>
                    <a:lnTo>
                      <a:pt x="914" y="731"/>
                    </a:lnTo>
                    <a:lnTo>
                      <a:pt x="918" y="731"/>
                    </a:lnTo>
                    <a:lnTo>
                      <a:pt x="922" y="731"/>
                    </a:lnTo>
                    <a:lnTo>
                      <a:pt x="926" y="731"/>
                    </a:lnTo>
                    <a:lnTo>
                      <a:pt x="931" y="731"/>
                    </a:lnTo>
                    <a:lnTo>
                      <a:pt x="935" y="731"/>
                    </a:lnTo>
                    <a:lnTo>
                      <a:pt x="939" y="731"/>
                    </a:lnTo>
                    <a:lnTo>
                      <a:pt x="943" y="731"/>
                    </a:lnTo>
                    <a:lnTo>
                      <a:pt x="946" y="731"/>
                    </a:lnTo>
                    <a:lnTo>
                      <a:pt x="950" y="731"/>
                    </a:lnTo>
                    <a:lnTo>
                      <a:pt x="954" y="731"/>
                    </a:lnTo>
                    <a:lnTo>
                      <a:pt x="959" y="731"/>
                    </a:lnTo>
                    <a:lnTo>
                      <a:pt x="963" y="731"/>
                    </a:lnTo>
                    <a:lnTo>
                      <a:pt x="967" y="731"/>
                    </a:lnTo>
                    <a:lnTo>
                      <a:pt x="971" y="731"/>
                    </a:lnTo>
                    <a:lnTo>
                      <a:pt x="975" y="731"/>
                    </a:lnTo>
                    <a:lnTo>
                      <a:pt x="979" y="731"/>
                    </a:lnTo>
                    <a:lnTo>
                      <a:pt x="984" y="731"/>
                    </a:lnTo>
                    <a:lnTo>
                      <a:pt x="988" y="731"/>
                    </a:lnTo>
                    <a:lnTo>
                      <a:pt x="991" y="730"/>
                    </a:lnTo>
                    <a:lnTo>
                      <a:pt x="995" y="729"/>
                    </a:lnTo>
                    <a:lnTo>
                      <a:pt x="999" y="726"/>
                    </a:lnTo>
                    <a:lnTo>
                      <a:pt x="1003" y="728"/>
                    </a:lnTo>
                    <a:lnTo>
                      <a:pt x="1008" y="729"/>
                    </a:lnTo>
                    <a:lnTo>
                      <a:pt x="1012" y="731"/>
                    </a:lnTo>
                    <a:lnTo>
                      <a:pt x="1016" y="731"/>
                    </a:lnTo>
                    <a:lnTo>
                      <a:pt x="1020" y="731"/>
                    </a:lnTo>
                    <a:lnTo>
                      <a:pt x="1024" y="731"/>
                    </a:lnTo>
                    <a:lnTo>
                      <a:pt x="1027" y="731"/>
                    </a:lnTo>
                    <a:lnTo>
                      <a:pt x="1033" y="731"/>
                    </a:lnTo>
                    <a:lnTo>
                      <a:pt x="1036" y="731"/>
                    </a:lnTo>
                    <a:lnTo>
                      <a:pt x="1040" y="731"/>
                    </a:lnTo>
                    <a:lnTo>
                      <a:pt x="1044" y="731"/>
                    </a:lnTo>
                    <a:lnTo>
                      <a:pt x="1048" y="731"/>
                    </a:lnTo>
                    <a:lnTo>
                      <a:pt x="1052" y="731"/>
                    </a:lnTo>
                    <a:lnTo>
                      <a:pt x="1057" y="731"/>
                    </a:lnTo>
                    <a:lnTo>
                      <a:pt x="1061" y="731"/>
                    </a:lnTo>
                    <a:lnTo>
                      <a:pt x="1065" y="731"/>
                    </a:lnTo>
                    <a:lnTo>
                      <a:pt x="1069" y="731"/>
                    </a:lnTo>
                    <a:lnTo>
                      <a:pt x="1072" y="731"/>
                    </a:lnTo>
                    <a:lnTo>
                      <a:pt x="1076" y="731"/>
                    </a:lnTo>
                    <a:lnTo>
                      <a:pt x="1080" y="731"/>
                    </a:lnTo>
                    <a:lnTo>
                      <a:pt x="1085" y="731"/>
                    </a:lnTo>
                    <a:lnTo>
                      <a:pt x="1089" y="731"/>
                    </a:lnTo>
                    <a:lnTo>
                      <a:pt x="1093" y="731"/>
                    </a:lnTo>
                    <a:lnTo>
                      <a:pt x="1097" y="731"/>
                    </a:lnTo>
                    <a:lnTo>
                      <a:pt x="1101" y="731"/>
                    </a:lnTo>
                    <a:lnTo>
                      <a:pt x="1105" y="731"/>
                    </a:lnTo>
                    <a:lnTo>
                      <a:pt x="1110" y="731"/>
                    </a:lnTo>
                    <a:lnTo>
                      <a:pt x="1114" y="731"/>
                    </a:lnTo>
                    <a:lnTo>
                      <a:pt x="1117" y="731"/>
                    </a:lnTo>
                    <a:lnTo>
                      <a:pt x="1121" y="731"/>
                    </a:lnTo>
                    <a:lnTo>
                      <a:pt x="1125" y="731"/>
                    </a:lnTo>
                    <a:lnTo>
                      <a:pt x="1129" y="731"/>
                    </a:lnTo>
                    <a:lnTo>
                      <a:pt x="1134" y="731"/>
                    </a:lnTo>
                    <a:lnTo>
                      <a:pt x="1138" y="731"/>
                    </a:lnTo>
                    <a:lnTo>
                      <a:pt x="1142" y="730"/>
                    </a:lnTo>
                    <a:lnTo>
                      <a:pt x="1146" y="724"/>
                    </a:lnTo>
                    <a:lnTo>
                      <a:pt x="1150" y="711"/>
                    </a:lnTo>
                    <a:lnTo>
                      <a:pt x="1153" y="701"/>
                    </a:lnTo>
                    <a:lnTo>
                      <a:pt x="1159" y="697"/>
                    </a:lnTo>
                    <a:lnTo>
                      <a:pt x="1162" y="701"/>
                    </a:lnTo>
                    <a:lnTo>
                      <a:pt x="1166" y="693"/>
                    </a:lnTo>
                    <a:lnTo>
                      <a:pt x="1170" y="651"/>
                    </a:lnTo>
                    <a:lnTo>
                      <a:pt x="1174" y="539"/>
                    </a:lnTo>
                    <a:lnTo>
                      <a:pt x="1178" y="340"/>
                    </a:lnTo>
                    <a:lnTo>
                      <a:pt x="1182" y="182"/>
                    </a:lnTo>
                    <a:lnTo>
                      <a:pt x="1187" y="148"/>
                    </a:lnTo>
                    <a:lnTo>
                      <a:pt x="1191" y="318"/>
                    </a:lnTo>
                    <a:lnTo>
                      <a:pt x="1195" y="502"/>
                    </a:lnTo>
                    <a:lnTo>
                      <a:pt x="1198" y="645"/>
                    </a:lnTo>
                    <a:lnTo>
                      <a:pt x="1202" y="702"/>
                    </a:lnTo>
                    <a:lnTo>
                      <a:pt x="1206" y="725"/>
                    </a:lnTo>
                    <a:lnTo>
                      <a:pt x="1211" y="730"/>
                    </a:lnTo>
                    <a:lnTo>
                      <a:pt x="1215" y="731"/>
                    </a:lnTo>
                    <a:lnTo>
                      <a:pt x="1219" y="731"/>
                    </a:lnTo>
                    <a:lnTo>
                      <a:pt x="1223" y="731"/>
                    </a:lnTo>
                    <a:lnTo>
                      <a:pt x="1227" y="731"/>
                    </a:lnTo>
                    <a:lnTo>
                      <a:pt x="1231" y="731"/>
                    </a:lnTo>
                    <a:lnTo>
                      <a:pt x="1236" y="731"/>
                    </a:lnTo>
                    <a:lnTo>
                      <a:pt x="1240" y="731"/>
                    </a:lnTo>
                    <a:lnTo>
                      <a:pt x="1243" y="731"/>
                    </a:lnTo>
                    <a:lnTo>
                      <a:pt x="1247" y="731"/>
                    </a:lnTo>
                    <a:lnTo>
                      <a:pt x="1251" y="731"/>
                    </a:lnTo>
                    <a:lnTo>
                      <a:pt x="1255" y="731"/>
                    </a:lnTo>
                    <a:lnTo>
                      <a:pt x="1260" y="731"/>
                    </a:lnTo>
                    <a:lnTo>
                      <a:pt x="1264" y="729"/>
                    </a:lnTo>
                    <a:lnTo>
                      <a:pt x="1268" y="728"/>
                    </a:lnTo>
                    <a:lnTo>
                      <a:pt x="1272" y="728"/>
                    </a:lnTo>
                    <a:lnTo>
                      <a:pt x="1276" y="730"/>
                    </a:lnTo>
                    <a:lnTo>
                      <a:pt x="1279" y="730"/>
                    </a:lnTo>
                    <a:lnTo>
                      <a:pt x="1283" y="731"/>
                    </a:lnTo>
                    <a:lnTo>
                      <a:pt x="1288" y="731"/>
                    </a:lnTo>
                    <a:lnTo>
                      <a:pt x="1292" y="731"/>
                    </a:lnTo>
                    <a:lnTo>
                      <a:pt x="1296" y="729"/>
                    </a:lnTo>
                    <a:lnTo>
                      <a:pt x="1300" y="722"/>
                    </a:lnTo>
                    <a:lnTo>
                      <a:pt x="1304" y="706"/>
                    </a:lnTo>
                    <a:lnTo>
                      <a:pt x="1308" y="667"/>
                    </a:lnTo>
                    <a:lnTo>
                      <a:pt x="1313" y="645"/>
                    </a:lnTo>
                    <a:lnTo>
                      <a:pt x="1317" y="640"/>
                    </a:lnTo>
                    <a:lnTo>
                      <a:pt x="1321" y="665"/>
                    </a:lnTo>
                    <a:lnTo>
                      <a:pt x="1324" y="689"/>
                    </a:lnTo>
                    <a:lnTo>
                      <a:pt x="1328" y="713"/>
                    </a:lnTo>
                    <a:lnTo>
                      <a:pt x="1332" y="725"/>
                    </a:lnTo>
                    <a:lnTo>
                      <a:pt x="1337" y="729"/>
                    </a:lnTo>
                    <a:lnTo>
                      <a:pt x="1341" y="731"/>
                    </a:lnTo>
                    <a:lnTo>
                      <a:pt x="1345" y="731"/>
                    </a:lnTo>
                    <a:lnTo>
                      <a:pt x="1349" y="731"/>
                    </a:lnTo>
                    <a:lnTo>
                      <a:pt x="1353" y="731"/>
                    </a:lnTo>
                    <a:lnTo>
                      <a:pt x="1357" y="731"/>
                    </a:lnTo>
                    <a:lnTo>
                      <a:pt x="1362" y="731"/>
                    </a:lnTo>
                    <a:lnTo>
                      <a:pt x="1366" y="731"/>
                    </a:lnTo>
                    <a:lnTo>
                      <a:pt x="1369" y="731"/>
                    </a:lnTo>
                    <a:lnTo>
                      <a:pt x="1373" y="731"/>
                    </a:lnTo>
                    <a:lnTo>
                      <a:pt x="1377" y="731"/>
                    </a:lnTo>
                    <a:lnTo>
                      <a:pt x="1381" y="731"/>
                    </a:lnTo>
                    <a:lnTo>
                      <a:pt x="1386" y="731"/>
                    </a:lnTo>
                    <a:lnTo>
                      <a:pt x="1390" y="731"/>
                    </a:lnTo>
                    <a:lnTo>
                      <a:pt x="1394" y="731"/>
                    </a:lnTo>
                    <a:lnTo>
                      <a:pt x="1398" y="731"/>
                    </a:lnTo>
                    <a:lnTo>
                      <a:pt x="1402" y="731"/>
                    </a:lnTo>
                    <a:lnTo>
                      <a:pt x="1405" y="731"/>
                    </a:lnTo>
                    <a:lnTo>
                      <a:pt x="1409" y="731"/>
                    </a:lnTo>
                    <a:lnTo>
                      <a:pt x="1414" y="731"/>
                    </a:lnTo>
                    <a:lnTo>
                      <a:pt x="1418" y="731"/>
                    </a:lnTo>
                    <a:lnTo>
                      <a:pt x="1422" y="731"/>
                    </a:lnTo>
                    <a:lnTo>
                      <a:pt x="1426" y="731"/>
                    </a:lnTo>
                    <a:lnTo>
                      <a:pt x="1430" y="731"/>
                    </a:lnTo>
                    <a:lnTo>
                      <a:pt x="1434" y="731"/>
                    </a:lnTo>
                    <a:lnTo>
                      <a:pt x="1439" y="731"/>
                    </a:lnTo>
                    <a:lnTo>
                      <a:pt x="1443" y="731"/>
                    </a:lnTo>
                    <a:lnTo>
                      <a:pt x="1447" y="731"/>
                    </a:lnTo>
                    <a:lnTo>
                      <a:pt x="1450" y="731"/>
                    </a:lnTo>
                    <a:lnTo>
                      <a:pt x="1454" y="731"/>
                    </a:lnTo>
                    <a:lnTo>
                      <a:pt x="1458" y="731"/>
                    </a:lnTo>
                    <a:lnTo>
                      <a:pt x="1463" y="731"/>
                    </a:lnTo>
                    <a:lnTo>
                      <a:pt x="1467" y="731"/>
                    </a:lnTo>
                    <a:lnTo>
                      <a:pt x="1471" y="731"/>
                    </a:lnTo>
                    <a:lnTo>
                      <a:pt x="1475" y="731"/>
                    </a:lnTo>
                    <a:lnTo>
                      <a:pt x="1479" y="731"/>
                    </a:lnTo>
                    <a:lnTo>
                      <a:pt x="1483" y="731"/>
                    </a:lnTo>
                    <a:lnTo>
                      <a:pt x="1488" y="731"/>
                    </a:lnTo>
                    <a:lnTo>
                      <a:pt x="1492" y="731"/>
                    </a:lnTo>
                    <a:lnTo>
                      <a:pt x="1495" y="731"/>
                    </a:lnTo>
                    <a:lnTo>
                      <a:pt x="1499" y="731"/>
                    </a:lnTo>
                    <a:lnTo>
                      <a:pt x="1503" y="731"/>
                    </a:lnTo>
                    <a:lnTo>
                      <a:pt x="1507" y="731"/>
                    </a:lnTo>
                    <a:lnTo>
                      <a:pt x="1511" y="731"/>
                    </a:lnTo>
                    <a:lnTo>
                      <a:pt x="1516" y="731"/>
                    </a:lnTo>
                    <a:lnTo>
                      <a:pt x="1520" y="731"/>
                    </a:lnTo>
                    <a:lnTo>
                      <a:pt x="1524" y="731"/>
                    </a:lnTo>
                    <a:lnTo>
                      <a:pt x="1528" y="731"/>
                    </a:lnTo>
                    <a:lnTo>
                      <a:pt x="1531" y="731"/>
                    </a:lnTo>
                    <a:lnTo>
                      <a:pt x="1535" y="731"/>
                    </a:lnTo>
                    <a:lnTo>
                      <a:pt x="1540" y="731"/>
                    </a:lnTo>
                    <a:lnTo>
                      <a:pt x="1544" y="731"/>
                    </a:lnTo>
                    <a:lnTo>
                      <a:pt x="1548" y="731"/>
                    </a:lnTo>
                    <a:lnTo>
                      <a:pt x="1552" y="731"/>
                    </a:lnTo>
                    <a:lnTo>
                      <a:pt x="1556" y="731"/>
                    </a:lnTo>
                    <a:lnTo>
                      <a:pt x="1560" y="731"/>
                    </a:lnTo>
                    <a:lnTo>
                      <a:pt x="1565" y="731"/>
                    </a:lnTo>
                    <a:lnTo>
                      <a:pt x="1569" y="731"/>
                    </a:lnTo>
                    <a:lnTo>
                      <a:pt x="1572" y="731"/>
                    </a:lnTo>
                    <a:lnTo>
                      <a:pt x="1576" y="731"/>
                    </a:lnTo>
                    <a:lnTo>
                      <a:pt x="1580" y="731"/>
                    </a:lnTo>
                    <a:lnTo>
                      <a:pt x="1584" y="731"/>
                    </a:lnTo>
                    <a:lnTo>
                      <a:pt x="1589" y="731"/>
                    </a:lnTo>
                    <a:lnTo>
                      <a:pt x="1593" y="731"/>
                    </a:lnTo>
                    <a:lnTo>
                      <a:pt x="1597" y="731"/>
                    </a:lnTo>
                    <a:lnTo>
                      <a:pt x="1601" y="731"/>
                    </a:lnTo>
                    <a:lnTo>
                      <a:pt x="1605" y="729"/>
                    </a:lnTo>
                    <a:lnTo>
                      <a:pt x="1608" y="725"/>
                    </a:lnTo>
                    <a:lnTo>
                      <a:pt x="1614" y="712"/>
                    </a:lnTo>
                    <a:lnTo>
                      <a:pt x="1617" y="686"/>
                    </a:lnTo>
                    <a:lnTo>
                      <a:pt x="1621" y="642"/>
                    </a:lnTo>
                    <a:lnTo>
                      <a:pt x="1625" y="635"/>
                    </a:lnTo>
                    <a:lnTo>
                      <a:pt x="1629" y="638"/>
                    </a:lnTo>
                    <a:lnTo>
                      <a:pt x="1633" y="663"/>
                    </a:lnTo>
                    <a:lnTo>
                      <a:pt x="1637" y="645"/>
                    </a:lnTo>
                    <a:lnTo>
                      <a:pt x="1642" y="625"/>
                    </a:lnTo>
                    <a:lnTo>
                      <a:pt x="1646" y="572"/>
                    </a:lnTo>
                    <a:lnTo>
                      <a:pt x="1650" y="554"/>
                    </a:lnTo>
                    <a:lnTo>
                      <a:pt x="1653" y="606"/>
                    </a:lnTo>
                    <a:lnTo>
                      <a:pt x="1657" y="658"/>
                    </a:lnTo>
                    <a:lnTo>
                      <a:pt x="1661" y="699"/>
                    </a:lnTo>
                    <a:lnTo>
                      <a:pt x="1666" y="717"/>
                    </a:lnTo>
                    <a:lnTo>
                      <a:pt x="1670" y="729"/>
                    </a:lnTo>
                    <a:lnTo>
                      <a:pt x="1674" y="730"/>
                    </a:lnTo>
                    <a:lnTo>
                      <a:pt x="1678" y="731"/>
                    </a:lnTo>
                    <a:lnTo>
                      <a:pt x="1682" y="731"/>
                    </a:lnTo>
                    <a:lnTo>
                      <a:pt x="1686" y="729"/>
                    </a:lnTo>
                    <a:lnTo>
                      <a:pt x="1691" y="724"/>
                    </a:lnTo>
                    <a:lnTo>
                      <a:pt x="1695" y="717"/>
                    </a:lnTo>
                    <a:lnTo>
                      <a:pt x="1698" y="716"/>
                    </a:lnTo>
                    <a:lnTo>
                      <a:pt x="1702" y="717"/>
                    </a:lnTo>
                    <a:lnTo>
                      <a:pt x="1706" y="721"/>
                    </a:lnTo>
                    <a:lnTo>
                      <a:pt x="1710" y="725"/>
                    </a:lnTo>
                    <a:lnTo>
                      <a:pt x="1715" y="729"/>
                    </a:lnTo>
                    <a:lnTo>
                      <a:pt x="1719" y="730"/>
                    </a:lnTo>
                    <a:lnTo>
                      <a:pt x="1723" y="730"/>
                    </a:lnTo>
                    <a:lnTo>
                      <a:pt x="1727" y="729"/>
                    </a:lnTo>
                    <a:lnTo>
                      <a:pt x="1731" y="726"/>
                    </a:lnTo>
                    <a:lnTo>
                      <a:pt x="1734" y="720"/>
                    </a:lnTo>
                    <a:lnTo>
                      <a:pt x="1738" y="712"/>
                    </a:lnTo>
                    <a:lnTo>
                      <a:pt x="1743" y="707"/>
                    </a:lnTo>
                    <a:lnTo>
                      <a:pt x="1747" y="706"/>
                    </a:lnTo>
                    <a:lnTo>
                      <a:pt x="1751" y="686"/>
                    </a:lnTo>
                    <a:lnTo>
                      <a:pt x="1755" y="615"/>
                    </a:lnTo>
                    <a:lnTo>
                      <a:pt x="1759" y="458"/>
                    </a:lnTo>
                    <a:lnTo>
                      <a:pt x="1763" y="229"/>
                    </a:lnTo>
                    <a:lnTo>
                      <a:pt x="1768" y="8"/>
                    </a:lnTo>
                    <a:lnTo>
                      <a:pt x="1772" y="72"/>
                    </a:lnTo>
                    <a:lnTo>
                      <a:pt x="1776" y="266"/>
                    </a:lnTo>
                    <a:lnTo>
                      <a:pt x="1779" y="490"/>
                    </a:lnTo>
                    <a:lnTo>
                      <a:pt x="1783" y="631"/>
                    </a:lnTo>
                    <a:lnTo>
                      <a:pt x="1787" y="706"/>
                    </a:lnTo>
                    <a:lnTo>
                      <a:pt x="1792" y="725"/>
                    </a:lnTo>
                    <a:lnTo>
                      <a:pt x="1796" y="729"/>
                    </a:lnTo>
                    <a:lnTo>
                      <a:pt x="1800" y="730"/>
                    </a:lnTo>
                    <a:lnTo>
                      <a:pt x="1804" y="731"/>
                    </a:lnTo>
                    <a:lnTo>
                      <a:pt x="1808" y="731"/>
                    </a:lnTo>
                    <a:lnTo>
                      <a:pt x="1812" y="730"/>
                    </a:lnTo>
                    <a:lnTo>
                      <a:pt x="1817" y="730"/>
                    </a:lnTo>
                    <a:lnTo>
                      <a:pt x="1821" y="731"/>
                    </a:lnTo>
                    <a:lnTo>
                      <a:pt x="1824" y="730"/>
                    </a:lnTo>
                    <a:lnTo>
                      <a:pt x="1828" y="730"/>
                    </a:lnTo>
                    <a:lnTo>
                      <a:pt x="1832" y="730"/>
                    </a:lnTo>
                    <a:lnTo>
                      <a:pt x="1836" y="729"/>
                    </a:lnTo>
                    <a:lnTo>
                      <a:pt x="1840" y="730"/>
                    </a:lnTo>
                    <a:lnTo>
                      <a:pt x="1845" y="730"/>
                    </a:lnTo>
                    <a:lnTo>
                      <a:pt x="1849" y="731"/>
                    </a:lnTo>
                    <a:lnTo>
                      <a:pt x="1853" y="731"/>
                    </a:lnTo>
                    <a:lnTo>
                      <a:pt x="1857" y="731"/>
                    </a:lnTo>
                    <a:lnTo>
                      <a:pt x="1860" y="731"/>
                    </a:lnTo>
                    <a:lnTo>
                      <a:pt x="1864" y="731"/>
                    </a:lnTo>
                    <a:lnTo>
                      <a:pt x="1869" y="730"/>
                    </a:lnTo>
                    <a:lnTo>
                      <a:pt x="1873" y="726"/>
                    </a:lnTo>
                    <a:lnTo>
                      <a:pt x="1877" y="712"/>
                    </a:lnTo>
                    <a:lnTo>
                      <a:pt x="1881" y="670"/>
                    </a:lnTo>
                    <a:lnTo>
                      <a:pt x="1885" y="611"/>
                    </a:lnTo>
                    <a:lnTo>
                      <a:pt x="1889" y="516"/>
                    </a:lnTo>
                    <a:lnTo>
                      <a:pt x="1894" y="470"/>
                    </a:lnTo>
                    <a:lnTo>
                      <a:pt x="1898" y="498"/>
                    </a:lnTo>
                    <a:lnTo>
                      <a:pt x="1902" y="583"/>
                    </a:lnTo>
                    <a:lnTo>
                      <a:pt x="1905" y="660"/>
                    </a:lnTo>
                    <a:lnTo>
                      <a:pt x="1909" y="702"/>
                    </a:lnTo>
                    <a:lnTo>
                      <a:pt x="1913" y="725"/>
                    </a:lnTo>
                    <a:lnTo>
                      <a:pt x="1918" y="729"/>
                    </a:lnTo>
                    <a:lnTo>
                      <a:pt x="1922" y="731"/>
                    </a:lnTo>
                    <a:lnTo>
                      <a:pt x="1926" y="731"/>
                    </a:lnTo>
                    <a:lnTo>
                      <a:pt x="1930" y="731"/>
                    </a:lnTo>
                    <a:lnTo>
                      <a:pt x="1934" y="731"/>
                    </a:lnTo>
                    <a:lnTo>
                      <a:pt x="1938" y="731"/>
                    </a:lnTo>
                    <a:lnTo>
                      <a:pt x="1943" y="731"/>
                    </a:lnTo>
                    <a:lnTo>
                      <a:pt x="1947" y="731"/>
                    </a:lnTo>
                    <a:lnTo>
                      <a:pt x="1950" y="731"/>
                    </a:lnTo>
                    <a:lnTo>
                      <a:pt x="1954" y="731"/>
                    </a:lnTo>
                    <a:lnTo>
                      <a:pt x="1958" y="731"/>
                    </a:lnTo>
                    <a:lnTo>
                      <a:pt x="1962" y="731"/>
                    </a:lnTo>
                    <a:lnTo>
                      <a:pt x="1966" y="731"/>
                    </a:lnTo>
                    <a:lnTo>
                      <a:pt x="1971" y="731"/>
                    </a:lnTo>
                    <a:lnTo>
                      <a:pt x="1975" y="731"/>
                    </a:lnTo>
                    <a:lnTo>
                      <a:pt x="1979" y="731"/>
                    </a:lnTo>
                    <a:lnTo>
                      <a:pt x="1983" y="731"/>
                    </a:lnTo>
                    <a:lnTo>
                      <a:pt x="1986" y="731"/>
                    </a:lnTo>
                    <a:lnTo>
                      <a:pt x="1990" y="731"/>
                    </a:lnTo>
                    <a:lnTo>
                      <a:pt x="1995" y="731"/>
                    </a:lnTo>
                    <a:lnTo>
                      <a:pt x="1999" y="731"/>
                    </a:lnTo>
                    <a:lnTo>
                      <a:pt x="2003" y="731"/>
                    </a:lnTo>
                    <a:lnTo>
                      <a:pt x="2007" y="731"/>
                    </a:lnTo>
                    <a:lnTo>
                      <a:pt x="2011" y="731"/>
                    </a:lnTo>
                    <a:lnTo>
                      <a:pt x="2015" y="731"/>
                    </a:lnTo>
                    <a:lnTo>
                      <a:pt x="2020" y="731"/>
                    </a:lnTo>
                    <a:lnTo>
                      <a:pt x="2024" y="731"/>
                    </a:lnTo>
                    <a:lnTo>
                      <a:pt x="2028" y="731"/>
                    </a:lnTo>
                    <a:lnTo>
                      <a:pt x="2031" y="730"/>
                    </a:lnTo>
                    <a:lnTo>
                      <a:pt x="2035" y="731"/>
                    </a:lnTo>
                    <a:lnTo>
                      <a:pt x="2039" y="729"/>
                    </a:lnTo>
                    <a:lnTo>
                      <a:pt x="2044" y="725"/>
                    </a:lnTo>
                    <a:lnTo>
                      <a:pt x="2048" y="725"/>
                    </a:lnTo>
                    <a:lnTo>
                      <a:pt x="2052" y="715"/>
                    </a:lnTo>
                    <a:lnTo>
                      <a:pt x="2056" y="722"/>
                    </a:lnTo>
                    <a:lnTo>
                      <a:pt x="2060" y="719"/>
                    </a:lnTo>
                    <a:lnTo>
                      <a:pt x="2064" y="725"/>
                    </a:lnTo>
                    <a:lnTo>
                      <a:pt x="2067" y="729"/>
                    </a:lnTo>
                    <a:lnTo>
                      <a:pt x="2073" y="730"/>
                    </a:lnTo>
                    <a:lnTo>
                      <a:pt x="2076" y="731"/>
                    </a:lnTo>
                    <a:lnTo>
                      <a:pt x="2080" y="731"/>
                    </a:lnTo>
                    <a:lnTo>
                      <a:pt x="2084" y="731"/>
                    </a:lnTo>
                    <a:lnTo>
                      <a:pt x="2088" y="728"/>
                    </a:lnTo>
                    <a:lnTo>
                      <a:pt x="2092" y="720"/>
                    </a:lnTo>
                    <a:lnTo>
                      <a:pt x="2097" y="716"/>
                    </a:lnTo>
                    <a:lnTo>
                      <a:pt x="2101" y="701"/>
                    </a:lnTo>
                    <a:lnTo>
                      <a:pt x="2105" y="701"/>
                    </a:lnTo>
                    <a:lnTo>
                      <a:pt x="2109" y="710"/>
                    </a:lnTo>
                    <a:lnTo>
                      <a:pt x="2112" y="719"/>
                    </a:lnTo>
                    <a:lnTo>
                      <a:pt x="2116" y="728"/>
                    </a:lnTo>
                    <a:lnTo>
                      <a:pt x="2121" y="728"/>
                    </a:lnTo>
                    <a:lnTo>
                      <a:pt x="2125" y="730"/>
                    </a:lnTo>
                    <a:lnTo>
                      <a:pt x="2129" y="730"/>
                    </a:lnTo>
                    <a:lnTo>
                      <a:pt x="2133" y="730"/>
                    </a:lnTo>
                    <a:lnTo>
                      <a:pt x="2137" y="730"/>
                    </a:lnTo>
                    <a:lnTo>
                      <a:pt x="2141" y="731"/>
                    </a:lnTo>
                    <a:lnTo>
                      <a:pt x="2146" y="731"/>
                    </a:lnTo>
                    <a:lnTo>
                      <a:pt x="2150" y="731"/>
                    </a:lnTo>
                    <a:lnTo>
                      <a:pt x="2154" y="731"/>
                    </a:lnTo>
                    <a:lnTo>
                      <a:pt x="2157" y="731"/>
                    </a:lnTo>
                    <a:lnTo>
                      <a:pt x="2161" y="731"/>
                    </a:lnTo>
                    <a:lnTo>
                      <a:pt x="2165" y="731"/>
                    </a:lnTo>
                    <a:lnTo>
                      <a:pt x="2170" y="731"/>
                    </a:lnTo>
                    <a:lnTo>
                      <a:pt x="2174" y="731"/>
                    </a:lnTo>
                    <a:lnTo>
                      <a:pt x="2178" y="730"/>
                    </a:lnTo>
                    <a:lnTo>
                      <a:pt x="2182" y="729"/>
                    </a:lnTo>
                    <a:lnTo>
                      <a:pt x="2186" y="729"/>
                    </a:lnTo>
                    <a:lnTo>
                      <a:pt x="2190" y="726"/>
                    </a:lnTo>
                    <a:lnTo>
                      <a:pt x="2193" y="728"/>
                    </a:lnTo>
                    <a:lnTo>
                      <a:pt x="2199" y="730"/>
                    </a:lnTo>
                    <a:lnTo>
                      <a:pt x="2202" y="730"/>
                    </a:lnTo>
                    <a:lnTo>
                      <a:pt x="2206" y="731"/>
                    </a:lnTo>
                    <a:lnTo>
                      <a:pt x="2210" y="728"/>
                    </a:lnTo>
                    <a:lnTo>
                      <a:pt x="2214" y="728"/>
                    </a:lnTo>
                    <a:lnTo>
                      <a:pt x="2218" y="721"/>
                    </a:lnTo>
                    <a:lnTo>
                      <a:pt x="2223" y="716"/>
                    </a:lnTo>
                    <a:lnTo>
                      <a:pt x="2227" y="715"/>
                    </a:lnTo>
                    <a:lnTo>
                      <a:pt x="2231" y="693"/>
                    </a:lnTo>
                    <a:lnTo>
                      <a:pt x="2235" y="657"/>
                    </a:lnTo>
                    <a:lnTo>
                      <a:pt x="2238" y="601"/>
                    </a:lnTo>
                    <a:lnTo>
                      <a:pt x="2242" y="553"/>
                    </a:lnTo>
                    <a:lnTo>
                      <a:pt x="2247" y="535"/>
                    </a:lnTo>
                    <a:lnTo>
                      <a:pt x="2251" y="574"/>
                    </a:lnTo>
                    <a:lnTo>
                      <a:pt x="2255" y="634"/>
                    </a:lnTo>
                    <a:lnTo>
                      <a:pt x="2259" y="681"/>
                    </a:lnTo>
                    <a:lnTo>
                      <a:pt x="2263" y="712"/>
                    </a:lnTo>
                    <a:lnTo>
                      <a:pt x="2267" y="722"/>
                    </a:lnTo>
                    <a:lnTo>
                      <a:pt x="2272" y="729"/>
                    </a:lnTo>
                    <a:lnTo>
                      <a:pt x="2276" y="728"/>
                    </a:lnTo>
                    <a:lnTo>
                      <a:pt x="2280" y="726"/>
                    </a:lnTo>
                    <a:lnTo>
                      <a:pt x="2283" y="729"/>
                    </a:lnTo>
                    <a:lnTo>
                      <a:pt x="2287" y="728"/>
                    </a:lnTo>
                    <a:lnTo>
                      <a:pt x="2291" y="730"/>
                    </a:lnTo>
                    <a:lnTo>
                      <a:pt x="2295" y="731"/>
                    </a:lnTo>
                    <a:lnTo>
                      <a:pt x="2300" y="731"/>
                    </a:lnTo>
                    <a:lnTo>
                      <a:pt x="2304" y="731"/>
                    </a:lnTo>
                    <a:lnTo>
                      <a:pt x="2308" y="730"/>
                    </a:lnTo>
                    <a:lnTo>
                      <a:pt x="2312" y="725"/>
                    </a:lnTo>
                    <a:lnTo>
                      <a:pt x="2316" y="708"/>
                    </a:lnTo>
                    <a:lnTo>
                      <a:pt x="2319" y="663"/>
                    </a:lnTo>
                    <a:lnTo>
                      <a:pt x="2325" y="572"/>
                    </a:lnTo>
                    <a:lnTo>
                      <a:pt x="2328" y="497"/>
                    </a:lnTo>
                    <a:lnTo>
                      <a:pt x="2332" y="442"/>
                    </a:lnTo>
                    <a:lnTo>
                      <a:pt x="2336" y="462"/>
                    </a:lnTo>
                    <a:lnTo>
                      <a:pt x="2340" y="567"/>
                    </a:lnTo>
                    <a:lnTo>
                      <a:pt x="2344" y="645"/>
                    </a:lnTo>
                    <a:lnTo>
                      <a:pt x="2349" y="706"/>
                    </a:lnTo>
                    <a:lnTo>
                      <a:pt x="2353" y="720"/>
                    </a:lnTo>
                    <a:lnTo>
                      <a:pt x="2357" y="726"/>
                    </a:lnTo>
                    <a:lnTo>
                      <a:pt x="2361" y="730"/>
                    </a:lnTo>
                    <a:lnTo>
                      <a:pt x="2364" y="731"/>
                    </a:lnTo>
                    <a:lnTo>
                      <a:pt x="2368" y="731"/>
                    </a:lnTo>
                    <a:lnTo>
                      <a:pt x="2373" y="731"/>
                    </a:lnTo>
                    <a:lnTo>
                      <a:pt x="2377" y="731"/>
                    </a:lnTo>
                    <a:lnTo>
                      <a:pt x="2381" y="731"/>
                    </a:lnTo>
                    <a:lnTo>
                      <a:pt x="2385" y="731"/>
                    </a:lnTo>
                    <a:lnTo>
                      <a:pt x="2389" y="731"/>
                    </a:lnTo>
                    <a:lnTo>
                      <a:pt x="2393" y="731"/>
                    </a:lnTo>
                    <a:lnTo>
                      <a:pt x="2397" y="731"/>
                    </a:lnTo>
                    <a:lnTo>
                      <a:pt x="2402" y="731"/>
                    </a:lnTo>
                    <a:lnTo>
                      <a:pt x="2406" y="731"/>
                    </a:lnTo>
                    <a:lnTo>
                      <a:pt x="2409" y="731"/>
                    </a:lnTo>
                    <a:lnTo>
                      <a:pt x="2413" y="731"/>
                    </a:lnTo>
                    <a:lnTo>
                      <a:pt x="2417" y="731"/>
                    </a:lnTo>
                    <a:lnTo>
                      <a:pt x="2421" y="731"/>
                    </a:lnTo>
                    <a:lnTo>
                      <a:pt x="2426" y="731"/>
                    </a:lnTo>
                    <a:lnTo>
                      <a:pt x="2430" y="730"/>
                    </a:lnTo>
                    <a:lnTo>
                      <a:pt x="2434" y="725"/>
                    </a:lnTo>
                    <a:lnTo>
                      <a:pt x="2438" y="703"/>
                    </a:lnTo>
                    <a:lnTo>
                      <a:pt x="2442" y="667"/>
                    </a:lnTo>
                    <a:lnTo>
                      <a:pt x="2445" y="627"/>
                    </a:lnTo>
                    <a:lnTo>
                      <a:pt x="2451" y="602"/>
                    </a:lnTo>
                    <a:lnTo>
                      <a:pt x="2454" y="615"/>
                    </a:lnTo>
                    <a:lnTo>
                      <a:pt x="2458" y="639"/>
                    </a:lnTo>
                    <a:lnTo>
                      <a:pt x="2462" y="683"/>
                    </a:lnTo>
                    <a:lnTo>
                      <a:pt x="2466" y="715"/>
                    </a:lnTo>
                    <a:lnTo>
                      <a:pt x="2470" y="726"/>
                    </a:lnTo>
                    <a:lnTo>
                      <a:pt x="2475" y="730"/>
                    </a:lnTo>
                    <a:lnTo>
                      <a:pt x="2479" y="731"/>
                    </a:lnTo>
                    <a:lnTo>
                      <a:pt x="2483" y="731"/>
                    </a:lnTo>
                    <a:lnTo>
                      <a:pt x="2487" y="731"/>
                    </a:lnTo>
                    <a:lnTo>
                      <a:pt x="2490" y="731"/>
                    </a:lnTo>
                    <a:lnTo>
                      <a:pt x="2494" y="731"/>
                    </a:lnTo>
                    <a:lnTo>
                      <a:pt x="2499" y="731"/>
                    </a:lnTo>
                    <a:lnTo>
                      <a:pt x="2503" y="731"/>
                    </a:lnTo>
                    <a:lnTo>
                      <a:pt x="2507" y="731"/>
                    </a:lnTo>
                    <a:lnTo>
                      <a:pt x="2511" y="731"/>
                    </a:lnTo>
                    <a:lnTo>
                      <a:pt x="2515" y="731"/>
                    </a:lnTo>
                    <a:lnTo>
                      <a:pt x="2519" y="731"/>
                    </a:lnTo>
                    <a:lnTo>
                      <a:pt x="2523" y="731"/>
                    </a:lnTo>
                    <a:lnTo>
                      <a:pt x="2528" y="730"/>
                    </a:lnTo>
                    <a:lnTo>
                      <a:pt x="2532" y="724"/>
                    </a:lnTo>
                    <a:lnTo>
                      <a:pt x="2535" y="692"/>
                    </a:lnTo>
                    <a:lnTo>
                      <a:pt x="2539" y="611"/>
                    </a:lnTo>
                    <a:lnTo>
                      <a:pt x="2543" y="440"/>
                    </a:lnTo>
                    <a:lnTo>
                      <a:pt x="2547" y="182"/>
                    </a:lnTo>
                    <a:lnTo>
                      <a:pt x="2552" y="0"/>
                    </a:lnTo>
                    <a:lnTo>
                      <a:pt x="2556" y="29"/>
                    </a:lnTo>
                    <a:lnTo>
                      <a:pt x="2560" y="234"/>
                    </a:lnTo>
                    <a:lnTo>
                      <a:pt x="2564" y="447"/>
                    </a:lnTo>
                    <a:lnTo>
                      <a:pt x="2568" y="610"/>
                    </a:lnTo>
                    <a:lnTo>
                      <a:pt x="2571" y="690"/>
                    </a:lnTo>
                    <a:lnTo>
                      <a:pt x="2577" y="721"/>
                    </a:lnTo>
                    <a:lnTo>
                      <a:pt x="2580" y="728"/>
                    </a:lnTo>
                    <a:lnTo>
                      <a:pt x="2584" y="730"/>
                    </a:lnTo>
                    <a:lnTo>
                      <a:pt x="2588" y="731"/>
                    </a:lnTo>
                    <a:lnTo>
                      <a:pt x="2592" y="731"/>
                    </a:lnTo>
                    <a:lnTo>
                      <a:pt x="2596" y="730"/>
                    </a:lnTo>
                    <a:lnTo>
                      <a:pt x="2601" y="729"/>
                    </a:lnTo>
                    <a:lnTo>
                      <a:pt x="2605" y="722"/>
                    </a:lnTo>
                    <a:lnTo>
                      <a:pt x="2609" y="716"/>
                    </a:lnTo>
                    <a:lnTo>
                      <a:pt x="2613" y="717"/>
                    </a:lnTo>
                    <a:lnTo>
                      <a:pt x="2616" y="716"/>
                    </a:lnTo>
                    <a:lnTo>
                      <a:pt x="2620" y="722"/>
                    </a:lnTo>
                    <a:lnTo>
                      <a:pt x="2624" y="725"/>
                    </a:lnTo>
                    <a:lnTo>
                      <a:pt x="2629" y="730"/>
                    </a:lnTo>
                    <a:lnTo>
                      <a:pt x="2633" y="730"/>
                    </a:lnTo>
                    <a:lnTo>
                      <a:pt x="2637" y="731"/>
                    </a:lnTo>
                    <a:lnTo>
                      <a:pt x="2641" y="731"/>
                    </a:lnTo>
                    <a:lnTo>
                      <a:pt x="2645" y="731"/>
                    </a:lnTo>
                    <a:lnTo>
                      <a:pt x="2649" y="731"/>
                    </a:lnTo>
                    <a:lnTo>
                      <a:pt x="2654" y="731"/>
                    </a:lnTo>
                    <a:lnTo>
                      <a:pt x="2658" y="731"/>
                    </a:lnTo>
                    <a:lnTo>
                      <a:pt x="2661" y="731"/>
                    </a:lnTo>
                    <a:lnTo>
                      <a:pt x="2665" y="731"/>
                    </a:lnTo>
                    <a:lnTo>
                      <a:pt x="2669" y="731"/>
                    </a:lnTo>
                    <a:lnTo>
                      <a:pt x="2673" y="731"/>
                    </a:lnTo>
                    <a:lnTo>
                      <a:pt x="2678" y="731"/>
                    </a:lnTo>
                    <a:lnTo>
                      <a:pt x="2682" y="731"/>
                    </a:lnTo>
                    <a:lnTo>
                      <a:pt x="2686" y="731"/>
                    </a:lnTo>
                    <a:lnTo>
                      <a:pt x="2690" y="729"/>
                    </a:lnTo>
                    <a:lnTo>
                      <a:pt x="2694" y="726"/>
                    </a:lnTo>
                    <a:lnTo>
                      <a:pt x="2697" y="725"/>
                    </a:lnTo>
                    <a:lnTo>
                      <a:pt x="2703" y="726"/>
                    </a:lnTo>
                    <a:lnTo>
                      <a:pt x="2706" y="725"/>
                    </a:lnTo>
                    <a:lnTo>
                      <a:pt x="2710" y="729"/>
                    </a:lnTo>
                    <a:lnTo>
                      <a:pt x="2714" y="730"/>
                    </a:lnTo>
                    <a:lnTo>
                      <a:pt x="2718" y="731"/>
                    </a:lnTo>
                    <a:lnTo>
                      <a:pt x="2722" y="731"/>
                    </a:lnTo>
                    <a:lnTo>
                      <a:pt x="2727" y="731"/>
                    </a:lnTo>
                    <a:lnTo>
                      <a:pt x="2731" y="730"/>
                    </a:lnTo>
                    <a:lnTo>
                      <a:pt x="2735" y="730"/>
                    </a:lnTo>
                    <a:lnTo>
                      <a:pt x="2739" y="730"/>
                    </a:lnTo>
                    <a:lnTo>
                      <a:pt x="2742" y="728"/>
                    </a:lnTo>
                    <a:lnTo>
                      <a:pt x="2746" y="728"/>
                    </a:lnTo>
                    <a:lnTo>
                      <a:pt x="2750" y="731"/>
                    </a:lnTo>
                    <a:lnTo>
                      <a:pt x="2755" y="730"/>
                    </a:lnTo>
                    <a:lnTo>
                      <a:pt x="2759" y="730"/>
                    </a:lnTo>
                    <a:lnTo>
                      <a:pt x="2763" y="731"/>
                    </a:lnTo>
                    <a:lnTo>
                      <a:pt x="2767" y="731"/>
                    </a:lnTo>
                    <a:lnTo>
                      <a:pt x="2771" y="730"/>
                    </a:lnTo>
                    <a:lnTo>
                      <a:pt x="2775" y="731"/>
                    </a:lnTo>
                    <a:lnTo>
                      <a:pt x="2780" y="731"/>
                    </a:lnTo>
                    <a:lnTo>
                      <a:pt x="2784" y="731"/>
                    </a:lnTo>
                    <a:lnTo>
                      <a:pt x="2787" y="731"/>
                    </a:lnTo>
                    <a:lnTo>
                      <a:pt x="2791" y="731"/>
                    </a:lnTo>
                    <a:lnTo>
                      <a:pt x="2795" y="731"/>
                    </a:lnTo>
                    <a:lnTo>
                      <a:pt x="2799" y="731"/>
                    </a:lnTo>
                    <a:lnTo>
                      <a:pt x="2804" y="729"/>
                    </a:lnTo>
                    <a:lnTo>
                      <a:pt x="2808" y="719"/>
                    </a:lnTo>
                    <a:lnTo>
                      <a:pt x="2812" y="703"/>
                    </a:lnTo>
                    <a:lnTo>
                      <a:pt x="2816" y="675"/>
                    </a:lnTo>
                    <a:lnTo>
                      <a:pt x="2820" y="638"/>
                    </a:lnTo>
                    <a:lnTo>
                      <a:pt x="2823" y="625"/>
                    </a:lnTo>
                    <a:lnTo>
                      <a:pt x="2829" y="652"/>
                    </a:lnTo>
                    <a:lnTo>
                      <a:pt x="2832" y="678"/>
                    </a:lnTo>
                    <a:lnTo>
                      <a:pt x="2836" y="707"/>
                    </a:lnTo>
                    <a:lnTo>
                      <a:pt x="2840" y="725"/>
                    </a:lnTo>
                    <a:lnTo>
                      <a:pt x="2844" y="728"/>
                    </a:lnTo>
                    <a:lnTo>
                      <a:pt x="2848" y="731"/>
                    </a:lnTo>
                    <a:lnTo>
                      <a:pt x="2852" y="731"/>
                    </a:lnTo>
                    <a:lnTo>
                      <a:pt x="2857" y="731"/>
                    </a:lnTo>
                    <a:lnTo>
                      <a:pt x="2861" y="731"/>
                    </a:lnTo>
                    <a:lnTo>
                      <a:pt x="2865" y="731"/>
                    </a:lnTo>
                    <a:lnTo>
                      <a:pt x="2868" y="730"/>
                    </a:lnTo>
                    <a:lnTo>
                      <a:pt x="2872" y="728"/>
                    </a:lnTo>
                    <a:lnTo>
                      <a:pt x="2876" y="721"/>
                    </a:lnTo>
                    <a:lnTo>
                      <a:pt x="2881" y="710"/>
                    </a:lnTo>
                    <a:lnTo>
                      <a:pt x="2885" y="703"/>
                    </a:lnTo>
                    <a:lnTo>
                      <a:pt x="2889" y="704"/>
                    </a:lnTo>
                    <a:lnTo>
                      <a:pt x="2893" y="703"/>
                    </a:lnTo>
                    <a:lnTo>
                      <a:pt x="2897" y="717"/>
                    </a:lnTo>
                    <a:lnTo>
                      <a:pt x="2901" y="725"/>
                    </a:lnTo>
                    <a:lnTo>
                      <a:pt x="2906" y="729"/>
                    </a:lnTo>
                    <a:lnTo>
                      <a:pt x="2910" y="731"/>
                    </a:lnTo>
                    <a:lnTo>
                      <a:pt x="2913" y="731"/>
                    </a:lnTo>
                    <a:lnTo>
                      <a:pt x="2917" y="731"/>
                    </a:lnTo>
                    <a:lnTo>
                      <a:pt x="2921" y="731"/>
                    </a:lnTo>
                    <a:lnTo>
                      <a:pt x="2925" y="731"/>
                    </a:lnTo>
                    <a:lnTo>
                      <a:pt x="2930" y="731"/>
                    </a:lnTo>
                    <a:lnTo>
                      <a:pt x="2934" y="731"/>
                    </a:lnTo>
                    <a:lnTo>
                      <a:pt x="2938" y="731"/>
                    </a:lnTo>
                    <a:lnTo>
                      <a:pt x="2942" y="731"/>
                    </a:lnTo>
                    <a:lnTo>
                      <a:pt x="2945" y="731"/>
                    </a:lnTo>
                    <a:lnTo>
                      <a:pt x="2949" y="731"/>
                    </a:lnTo>
                    <a:lnTo>
                      <a:pt x="2953" y="731"/>
                    </a:lnTo>
                    <a:lnTo>
                      <a:pt x="2958" y="731"/>
                    </a:lnTo>
                    <a:lnTo>
                      <a:pt x="2962" y="731"/>
                    </a:lnTo>
                    <a:lnTo>
                      <a:pt x="2966" y="731"/>
                    </a:lnTo>
                    <a:lnTo>
                      <a:pt x="2970" y="731"/>
                    </a:lnTo>
                    <a:lnTo>
                      <a:pt x="2974" y="731"/>
                    </a:lnTo>
                    <a:lnTo>
                      <a:pt x="2978" y="731"/>
                    </a:lnTo>
                    <a:lnTo>
                      <a:pt x="2983" y="731"/>
                    </a:lnTo>
                    <a:lnTo>
                      <a:pt x="2987" y="731"/>
                    </a:lnTo>
                    <a:lnTo>
                      <a:pt x="2990" y="731"/>
                    </a:lnTo>
                    <a:lnTo>
                      <a:pt x="2994" y="731"/>
                    </a:lnTo>
                    <a:lnTo>
                      <a:pt x="2998" y="731"/>
                    </a:lnTo>
                    <a:lnTo>
                      <a:pt x="3002" y="731"/>
                    </a:lnTo>
                    <a:lnTo>
                      <a:pt x="3007" y="731"/>
                    </a:lnTo>
                    <a:lnTo>
                      <a:pt x="3011" y="731"/>
                    </a:lnTo>
                    <a:lnTo>
                      <a:pt x="3015" y="731"/>
                    </a:lnTo>
                    <a:lnTo>
                      <a:pt x="3019" y="731"/>
                    </a:lnTo>
                    <a:lnTo>
                      <a:pt x="3023" y="731"/>
                    </a:lnTo>
                    <a:lnTo>
                      <a:pt x="3026" y="731"/>
                    </a:lnTo>
                    <a:lnTo>
                      <a:pt x="3032" y="731"/>
                    </a:lnTo>
                    <a:lnTo>
                      <a:pt x="3035" y="730"/>
                    </a:lnTo>
                    <a:lnTo>
                      <a:pt x="3039" y="729"/>
                    </a:lnTo>
                    <a:lnTo>
                      <a:pt x="3043" y="724"/>
                    </a:lnTo>
                    <a:lnTo>
                      <a:pt x="3047" y="717"/>
                    </a:lnTo>
                    <a:lnTo>
                      <a:pt x="3051" y="708"/>
                    </a:lnTo>
                    <a:lnTo>
                      <a:pt x="3056" y="704"/>
                    </a:lnTo>
                    <a:lnTo>
                      <a:pt x="3060" y="711"/>
                    </a:lnTo>
                    <a:lnTo>
                      <a:pt x="3064" y="717"/>
                    </a:lnTo>
                    <a:lnTo>
                      <a:pt x="3068" y="725"/>
                    </a:lnTo>
                    <a:lnTo>
                      <a:pt x="3071" y="729"/>
                    </a:lnTo>
                    <a:lnTo>
                      <a:pt x="3075" y="731"/>
                    </a:lnTo>
                    <a:lnTo>
                      <a:pt x="3079" y="731"/>
                    </a:lnTo>
                    <a:lnTo>
                      <a:pt x="3084" y="731"/>
                    </a:lnTo>
                    <a:lnTo>
                      <a:pt x="3088" y="731"/>
                    </a:lnTo>
                    <a:lnTo>
                      <a:pt x="3092" y="731"/>
                    </a:lnTo>
                    <a:lnTo>
                      <a:pt x="3096" y="731"/>
                    </a:lnTo>
                    <a:lnTo>
                      <a:pt x="3100" y="731"/>
                    </a:lnTo>
                    <a:lnTo>
                      <a:pt x="3104" y="731"/>
                    </a:lnTo>
                    <a:lnTo>
                      <a:pt x="3109" y="729"/>
                    </a:lnTo>
                    <a:lnTo>
                      <a:pt x="3113" y="728"/>
                    </a:lnTo>
                    <a:lnTo>
                      <a:pt x="3116" y="721"/>
                    </a:lnTo>
                    <a:lnTo>
                      <a:pt x="3120" y="711"/>
                    </a:lnTo>
                    <a:lnTo>
                      <a:pt x="3124" y="695"/>
                    </a:lnTo>
                    <a:lnTo>
                      <a:pt x="3128" y="690"/>
                    </a:lnTo>
                    <a:lnTo>
                      <a:pt x="3133" y="695"/>
                    </a:lnTo>
                    <a:lnTo>
                      <a:pt x="3137" y="702"/>
                    </a:lnTo>
                    <a:lnTo>
                      <a:pt x="3141" y="717"/>
                    </a:lnTo>
                    <a:lnTo>
                      <a:pt x="3145" y="725"/>
                    </a:lnTo>
                    <a:lnTo>
                      <a:pt x="3149" y="729"/>
                    </a:lnTo>
                    <a:lnTo>
                      <a:pt x="3152" y="730"/>
                    </a:lnTo>
                    <a:lnTo>
                      <a:pt x="3158" y="731"/>
                    </a:lnTo>
                    <a:lnTo>
                      <a:pt x="3161" y="731"/>
                    </a:lnTo>
                    <a:lnTo>
                      <a:pt x="3165" y="731"/>
                    </a:lnTo>
                    <a:lnTo>
                      <a:pt x="3169" y="731"/>
                    </a:lnTo>
                    <a:lnTo>
                      <a:pt x="3173" y="730"/>
                    </a:lnTo>
                    <a:lnTo>
                      <a:pt x="3177" y="730"/>
                    </a:lnTo>
                    <a:lnTo>
                      <a:pt x="3181" y="726"/>
                    </a:lnTo>
                    <a:lnTo>
                      <a:pt x="3186" y="724"/>
                    </a:lnTo>
                    <a:lnTo>
                      <a:pt x="3190" y="719"/>
                    </a:lnTo>
                    <a:lnTo>
                      <a:pt x="3194" y="712"/>
                    </a:lnTo>
                    <a:lnTo>
                      <a:pt x="3197" y="719"/>
                    </a:lnTo>
                    <a:lnTo>
                      <a:pt x="3201" y="724"/>
                    </a:lnTo>
                    <a:lnTo>
                      <a:pt x="3205" y="729"/>
                    </a:lnTo>
                    <a:lnTo>
                      <a:pt x="3210" y="730"/>
                    </a:lnTo>
                    <a:lnTo>
                      <a:pt x="3214" y="731"/>
                    </a:lnTo>
                    <a:lnTo>
                      <a:pt x="3218" y="731"/>
                    </a:lnTo>
                    <a:lnTo>
                      <a:pt x="3222" y="731"/>
                    </a:lnTo>
                    <a:lnTo>
                      <a:pt x="3226" y="731"/>
                    </a:lnTo>
                    <a:lnTo>
                      <a:pt x="3230" y="731"/>
                    </a:lnTo>
                    <a:lnTo>
                      <a:pt x="3235" y="730"/>
                    </a:lnTo>
                    <a:lnTo>
                      <a:pt x="3239" y="729"/>
                    </a:lnTo>
                    <a:lnTo>
                      <a:pt x="3242" y="729"/>
                    </a:lnTo>
                    <a:lnTo>
                      <a:pt x="3246" y="731"/>
                    </a:lnTo>
                    <a:lnTo>
                      <a:pt x="3250" y="731"/>
                    </a:lnTo>
                    <a:lnTo>
                      <a:pt x="3254" y="729"/>
                    </a:lnTo>
                    <a:lnTo>
                      <a:pt x="3259" y="719"/>
                    </a:lnTo>
                    <a:lnTo>
                      <a:pt x="3263" y="683"/>
                    </a:lnTo>
                    <a:lnTo>
                      <a:pt x="3267" y="606"/>
                    </a:lnTo>
                    <a:lnTo>
                      <a:pt x="3271" y="453"/>
                    </a:lnTo>
                    <a:lnTo>
                      <a:pt x="3275" y="281"/>
                    </a:lnTo>
                    <a:lnTo>
                      <a:pt x="3278" y="149"/>
                    </a:lnTo>
                    <a:lnTo>
                      <a:pt x="3284" y="227"/>
                    </a:lnTo>
                    <a:lnTo>
                      <a:pt x="3287" y="359"/>
                    </a:lnTo>
                    <a:lnTo>
                      <a:pt x="3291" y="520"/>
                    </a:lnTo>
                    <a:lnTo>
                      <a:pt x="3295" y="645"/>
                    </a:lnTo>
                    <a:lnTo>
                      <a:pt x="3299" y="703"/>
                    </a:lnTo>
                    <a:lnTo>
                      <a:pt x="3303" y="719"/>
                    </a:lnTo>
                    <a:lnTo>
                      <a:pt x="3307" y="728"/>
                    </a:lnTo>
                    <a:lnTo>
                      <a:pt x="3312" y="729"/>
                    </a:lnTo>
                    <a:lnTo>
                      <a:pt x="3316" y="730"/>
                    </a:lnTo>
                    <a:lnTo>
                      <a:pt x="3320" y="730"/>
                    </a:lnTo>
                    <a:lnTo>
                      <a:pt x="3323" y="731"/>
                    </a:lnTo>
                    <a:lnTo>
                      <a:pt x="3327" y="731"/>
                    </a:lnTo>
                    <a:lnTo>
                      <a:pt x="3331" y="731"/>
                    </a:lnTo>
                    <a:lnTo>
                      <a:pt x="3336" y="731"/>
                    </a:lnTo>
                    <a:lnTo>
                      <a:pt x="3340" y="731"/>
                    </a:lnTo>
                    <a:lnTo>
                      <a:pt x="3344" y="731"/>
                    </a:lnTo>
                    <a:lnTo>
                      <a:pt x="3348" y="731"/>
                    </a:lnTo>
                    <a:lnTo>
                      <a:pt x="3352" y="731"/>
                    </a:lnTo>
                    <a:lnTo>
                      <a:pt x="3356" y="731"/>
                    </a:lnTo>
                    <a:lnTo>
                      <a:pt x="3361" y="731"/>
                    </a:lnTo>
                    <a:lnTo>
                      <a:pt x="3365" y="731"/>
                    </a:lnTo>
                    <a:lnTo>
                      <a:pt x="3368" y="731"/>
                    </a:lnTo>
                    <a:lnTo>
                      <a:pt x="3372" y="731"/>
                    </a:lnTo>
                    <a:lnTo>
                      <a:pt x="3376" y="731"/>
                    </a:lnTo>
                    <a:lnTo>
                      <a:pt x="3380" y="731"/>
                    </a:lnTo>
                    <a:lnTo>
                      <a:pt x="3385" y="731"/>
                    </a:lnTo>
                    <a:lnTo>
                      <a:pt x="3389" y="731"/>
                    </a:lnTo>
                    <a:lnTo>
                      <a:pt x="3393" y="731"/>
                    </a:lnTo>
                    <a:lnTo>
                      <a:pt x="3397" y="731"/>
                    </a:lnTo>
                    <a:lnTo>
                      <a:pt x="3401" y="731"/>
                    </a:lnTo>
                    <a:lnTo>
                      <a:pt x="3404" y="731"/>
                    </a:lnTo>
                    <a:lnTo>
                      <a:pt x="3408" y="731"/>
                    </a:lnTo>
                    <a:lnTo>
                      <a:pt x="3413" y="731"/>
                    </a:lnTo>
                    <a:lnTo>
                      <a:pt x="3417" y="731"/>
                    </a:lnTo>
                    <a:lnTo>
                      <a:pt x="3421" y="731"/>
                    </a:lnTo>
                    <a:lnTo>
                      <a:pt x="3425" y="731"/>
                    </a:lnTo>
                    <a:lnTo>
                      <a:pt x="3429" y="731"/>
                    </a:lnTo>
                    <a:lnTo>
                      <a:pt x="3433" y="728"/>
                    </a:lnTo>
                    <a:lnTo>
                      <a:pt x="3438" y="720"/>
                    </a:lnTo>
                    <a:lnTo>
                      <a:pt x="3442" y="712"/>
                    </a:lnTo>
                    <a:lnTo>
                      <a:pt x="3446" y="703"/>
                    </a:lnTo>
                    <a:lnTo>
                      <a:pt x="3449" y="704"/>
                    </a:lnTo>
                    <a:lnTo>
                      <a:pt x="3453" y="711"/>
                    </a:lnTo>
                    <a:lnTo>
                      <a:pt x="3457" y="713"/>
                    </a:lnTo>
                    <a:lnTo>
                      <a:pt x="3462" y="724"/>
                    </a:lnTo>
                    <a:lnTo>
                      <a:pt x="3466" y="728"/>
                    </a:lnTo>
                    <a:lnTo>
                      <a:pt x="3470" y="730"/>
                    </a:lnTo>
                    <a:lnTo>
                      <a:pt x="3474" y="726"/>
                    </a:lnTo>
                    <a:lnTo>
                      <a:pt x="3478" y="724"/>
                    </a:lnTo>
                    <a:lnTo>
                      <a:pt x="3482" y="717"/>
                    </a:lnTo>
                    <a:lnTo>
                      <a:pt x="3487" y="716"/>
                    </a:lnTo>
                    <a:lnTo>
                      <a:pt x="3491" y="724"/>
                    </a:lnTo>
                    <a:lnTo>
                      <a:pt x="3494" y="724"/>
                    </a:lnTo>
                    <a:lnTo>
                      <a:pt x="3498" y="726"/>
                    </a:lnTo>
                    <a:lnTo>
                      <a:pt x="3502" y="729"/>
                    </a:lnTo>
                    <a:lnTo>
                      <a:pt x="3506" y="730"/>
                    </a:lnTo>
                    <a:lnTo>
                      <a:pt x="3510" y="731"/>
                    </a:lnTo>
                    <a:lnTo>
                      <a:pt x="3515" y="731"/>
                    </a:lnTo>
                    <a:lnTo>
                      <a:pt x="3519" y="731"/>
                    </a:lnTo>
                    <a:lnTo>
                      <a:pt x="3523" y="731"/>
                    </a:lnTo>
                    <a:lnTo>
                      <a:pt x="3527" y="731"/>
                    </a:lnTo>
                    <a:lnTo>
                      <a:pt x="3530" y="731"/>
                    </a:lnTo>
                    <a:lnTo>
                      <a:pt x="3534" y="731"/>
                    </a:lnTo>
                    <a:lnTo>
                      <a:pt x="3539" y="731"/>
                    </a:lnTo>
                    <a:lnTo>
                      <a:pt x="3543" y="731"/>
                    </a:lnTo>
                    <a:lnTo>
                      <a:pt x="3547" y="731"/>
                    </a:lnTo>
                    <a:lnTo>
                      <a:pt x="3551" y="730"/>
                    </a:lnTo>
                    <a:lnTo>
                      <a:pt x="3555" y="730"/>
                    </a:lnTo>
                    <a:lnTo>
                      <a:pt x="3559" y="729"/>
                    </a:lnTo>
                    <a:lnTo>
                      <a:pt x="3564" y="722"/>
                    </a:lnTo>
                    <a:lnTo>
                      <a:pt x="3568" y="721"/>
                    </a:lnTo>
                    <a:lnTo>
                      <a:pt x="3572" y="720"/>
                    </a:lnTo>
                    <a:lnTo>
                      <a:pt x="3575" y="724"/>
                    </a:lnTo>
                    <a:lnTo>
                      <a:pt x="3579" y="725"/>
                    </a:lnTo>
                    <a:lnTo>
                      <a:pt x="3583" y="730"/>
                    </a:lnTo>
                    <a:lnTo>
                      <a:pt x="3588" y="731"/>
                    </a:lnTo>
                    <a:lnTo>
                      <a:pt x="3592" y="731"/>
                    </a:lnTo>
                    <a:lnTo>
                      <a:pt x="3596" y="731"/>
                    </a:lnTo>
                    <a:lnTo>
                      <a:pt x="3600" y="731"/>
                    </a:lnTo>
                    <a:lnTo>
                      <a:pt x="3604" y="731"/>
                    </a:lnTo>
                    <a:lnTo>
                      <a:pt x="3608" y="731"/>
                    </a:lnTo>
                    <a:lnTo>
                      <a:pt x="3613" y="730"/>
                    </a:lnTo>
                    <a:lnTo>
                      <a:pt x="3617" y="726"/>
                    </a:lnTo>
                    <a:lnTo>
                      <a:pt x="3620" y="721"/>
                    </a:lnTo>
                    <a:lnTo>
                      <a:pt x="3624" y="706"/>
                    </a:lnTo>
                    <a:lnTo>
                      <a:pt x="3628" y="703"/>
                    </a:lnTo>
                    <a:lnTo>
                      <a:pt x="3632" y="708"/>
                    </a:lnTo>
                    <a:lnTo>
                      <a:pt x="3636" y="715"/>
                    </a:lnTo>
                    <a:lnTo>
                      <a:pt x="3641" y="722"/>
                    </a:lnTo>
                    <a:lnTo>
                      <a:pt x="3645" y="729"/>
                    </a:lnTo>
                    <a:lnTo>
                      <a:pt x="3649" y="730"/>
                    </a:lnTo>
                    <a:lnTo>
                      <a:pt x="3653" y="731"/>
                    </a:lnTo>
                    <a:lnTo>
                      <a:pt x="3656" y="731"/>
                    </a:lnTo>
                    <a:lnTo>
                      <a:pt x="3660" y="730"/>
                    </a:lnTo>
                    <a:lnTo>
                      <a:pt x="3665" y="731"/>
                    </a:lnTo>
                    <a:lnTo>
                      <a:pt x="3669" y="731"/>
                    </a:lnTo>
                    <a:lnTo>
                      <a:pt x="3673" y="731"/>
                    </a:lnTo>
                    <a:lnTo>
                      <a:pt x="3677" y="731"/>
                    </a:lnTo>
                    <a:lnTo>
                      <a:pt x="3681" y="731"/>
                    </a:lnTo>
                    <a:lnTo>
                      <a:pt x="3685" y="731"/>
                    </a:lnTo>
                    <a:lnTo>
                      <a:pt x="3690" y="731"/>
                    </a:lnTo>
                    <a:lnTo>
                      <a:pt x="3694" y="731"/>
                    </a:lnTo>
                    <a:lnTo>
                      <a:pt x="3698" y="731"/>
                    </a:lnTo>
                    <a:lnTo>
                      <a:pt x="3701" y="731"/>
                    </a:lnTo>
                    <a:lnTo>
                      <a:pt x="3705" y="731"/>
                    </a:lnTo>
                    <a:lnTo>
                      <a:pt x="3709" y="731"/>
                    </a:lnTo>
                    <a:lnTo>
                      <a:pt x="3714" y="731"/>
                    </a:lnTo>
                    <a:lnTo>
                      <a:pt x="3718" y="731"/>
                    </a:lnTo>
                    <a:lnTo>
                      <a:pt x="3722" y="731"/>
                    </a:lnTo>
                    <a:lnTo>
                      <a:pt x="3726" y="731"/>
                    </a:lnTo>
                    <a:lnTo>
                      <a:pt x="3730" y="731"/>
                    </a:lnTo>
                    <a:lnTo>
                      <a:pt x="3734" y="731"/>
                    </a:lnTo>
                    <a:lnTo>
                      <a:pt x="3737" y="731"/>
                    </a:lnTo>
                    <a:lnTo>
                      <a:pt x="3743" y="731"/>
                    </a:lnTo>
                    <a:lnTo>
                      <a:pt x="3746" y="731"/>
                    </a:lnTo>
                    <a:lnTo>
                      <a:pt x="3750" y="731"/>
                    </a:lnTo>
                    <a:lnTo>
                      <a:pt x="3754" y="731"/>
                    </a:lnTo>
                    <a:lnTo>
                      <a:pt x="3758" y="731"/>
                    </a:lnTo>
                    <a:lnTo>
                      <a:pt x="3762" y="731"/>
                    </a:lnTo>
                    <a:lnTo>
                      <a:pt x="3767" y="731"/>
                    </a:lnTo>
                    <a:lnTo>
                      <a:pt x="3771" y="731"/>
                    </a:lnTo>
                    <a:lnTo>
                      <a:pt x="3775" y="731"/>
                    </a:lnTo>
                    <a:lnTo>
                      <a:pt x="3779" y="731"/>
                    </a:lnTo>
                    <a:lnTo>
                      <a:pt x="3782" y="731"/>
                    </a:lnTo>
                    <a:lnTo>
                      <a:pt x="3786" y="731"/>
                    </a:lnTo>
                    <a:lnTo>
                      <a:pt x="3791" y="731"/>
                    </a:lnTo>
                    <a:lnTo>
                      <a:pt x="3795" y="731"/>
                    </a:lnTo>
                    <a:lnTo>
                      <a:pt x="3799" y="731"/>
                    </a:lnTo>
                    <a:lnTo>
                      <a:pt x="3803" y="731"/>
                    </a:lnTo>
                    <a:lnTo>
                      <a:pt x="3807" y="731"/>
                    </a:lnTo>
                    <a:lnTo>
                      <a:pt x="3811" y="731"/>
                    </a:lnTo>
                    <a:lnTo>
                      <a:pt x="3816" y="731"/>
                    </a:lnTo>
                    <a:lnTo>
                      <a:pt x="3820" y="731"/>
                    </a:lnTo>
                    <a:lnTo>
                      <a:pt x="3824" y="731"/>
                    </a:lnTo>
                    <a:lnTo>
                      <a:pt x="3827" y="731"/>
                    </a:lnTo>
                    <a:lnTo>
                      <a:pt x="3831" y="730"/>
                    </a:lnTo>
                    <a:lnTo>
                      <a:pt x="3835" y="730"/>
                    </a:lnTo>
                    <a:lnTo>
                      <a:pt x="3840" y="728"/>
                    </a:lnTo>
                    <a:lnTo>
                      <a:pt x="3844" y="725"/>
                    </a:lnTo>
                    <a:lnTo>
                      <a:pt x="3848" y="719"/>
                    </a:lnTo>
                    <a:lnTo>
                      <a:pt x="3852" y="719"/>
                    </a:lnTo>
                    <a:lnTo>
                      <a:pt x="3856" y="711"/>
                    </a:lnTo>
                    <a:lnTo>
                      <a:pt x="3860" y="697"/>
                    </a:lnTo>
                    <a:lnTo>
                      <a:pt x="3863" y="639"/>
                    </a:lnTo>
                    <a:lnTo>
                      <a:pt x="3869" y="522"/>
                    </a:lnTo>
                    <a:lnTo>
                      <a:pt x="3872" y="449"/>
                    </a:lnTo>
                    <a:lnTo>
                      <a:pt x="3876" y="409"/>
                    </a:lnTo>
                    <a:lnTo>
                      <a:pt x="3880" y="429"/>
                    </a:lnTo>
                    <a:lnTo>
                      <a:pt x="3884" y="545"/>
                    </a:lnTo>
                    <a:lnTo>
                      <a:pt x="3888" y="619"/>
                    </a:lnTo>
                    <a:lnTo>
                      <a:pt x="3893" y="688"/>
                    </a:lnTo>
                    <a:lnTo>
                      <a:pt x="3897" y="717"/>
                    </a:lnTo>
                    <a:lnTo>
                      <a:pt x="3901" y="724"/>
                    </a:lnTo>
                    <a:lnTo>
                      <a:pt x="3905" y="729"/>
                    </a:lnTo>
                    <a:lnTo>
                      <a:pt x="3908" y="730"/>
                    </a:lnTo>
                    <a:lnTo>
                      <a:pt x="3912" y="731"/>
                    </a:lnTo>
                    <a:lnTo>
                      <a:pt x="3917" y="731"/>
                    </a:lnTo>
                    <a:lnTo>
                      <a:pt x="3921" y="731"/>
                    </a:lnTo>
                    <a:lnTo>
                      <a:pt x="3925" y="731"/>
                    </a:lnTo>
                    <a:lnTo>
                      <a:pt x="3929" y="731"/>
                    </a:lnTo>
                    <a:lnTo>
                      <a:pt x="3933" y="731"/>
                    </a:lnTo>
                    <a:lnTo>
                      <a:pt x="3937" y="731"/>
                    </a:lnTo>
                    <a:lnTo>
                      <a:pt x="3942" y="731"/>
                    </a:lnTo>
                    <a:lnTo>
                      <a:pt x="3946" y="731"/>
                    </a:lnTo>
                    <a:lnTo>
                      <a:pt x="3950" y="731"/>
                    </a:lnTo>
                    <a:lnTo>
                      <a:pt x="3953" y="731"/>
                    </a:lnTo>
                    <a:lnTo>
                      <a:pt x="3957" y="731"/>
                    </a:lnTo>
                    <a:lnTo>
                      <a:pt x="3961" y="730"/>
                    </a:lnTo>
                    <a:lnTo>
                      <a:pt x="3965" y="731"/>
                    </a:lnTo>
                    <a:lnTo>
                      <a:pt x="3970" y="731"/>
                    </a:lnTo>
                    <a:lnTo>
                      <a:pt x="3974" y="731"/>
                    </a:lnTo>
                    <a:lnTo>
                      <a:pt x="3978" y="731"/>
                    </a:lnTo>
                    <a:lnTo>
                      <a:pt x="3982" y="731"/>
                    </a:lnTo>
                    <a:lnTo>
                      <a:pt x="3986" y="731"/>
                    </a:lnTo>
                    <a:lnTo>
                      <a:pt x="3989" y="730"/>
                    </a:lnTo>
                    <a:lnTo>
                      <a:pt x="3995" y="730"/>
                    </a:lnTo>
                    <a:lnTo>
                      <a:pt x="3998" y="730"/>
                    </a:lnTo>
                    <a:lnTo>
                      <a:pt x="4002" y="731"/>
                    </a:lnTo>
                    <a:lnTo>
                      <a:pt x="4006" y="731"/>
                    </a:lnTo>
                    <a:lnTo>
                      <a:pt x="4010" y="731"/>
                    </a:lnTo>
                    <a:lnTo>
                      <a:pt x="4014" y="731"/>
                    </a:lnTo>
                    <a:lnTo>
                      <a:pt x="4019" y="731"/>
                    </a:lnTo>
                    <a:lnTo>
                      <a:pt x="4023" y="731"/>
                    </a:lnTo>
                    <a:lnTo>
                      <a:pt x="4027" y="731"/>
                    </a:lnTo>
                    <a:lnTo>
                      <a:pt x="4031" y="731"/>
                    </a:lnTo>
                    <a:lnTo>
                      <a:pt x="4034" y="731"/>
                    </a:lnTo>
                    <a:lnTo>
                      <a:pt x="4038" y="731"/>
                    </a:lnTo>
                    <a:lnTo>
                      <a:pt x="4043" y="731"/>
                    </a:lnTo>
                    <a:lnTo>
                      <a:pt x="4047" y="731"/>
                    </a:lnTo>
                    <a:lnTo>
                      <a:pt x="4051" y="731"/>
                    </a:lnTo>
                    <a:lnTo>
                      <a:pt x="4055" y="730"/>
                    </a:lnTo>
                    <a:lnTo>
                      <a:pt x="4059" y="731"/>
                    </a:lnTo>
                    <a:lnTo>
                      <a:pt x="4063" y="731"/>
                    </a:lnTo>
                    <a:lnTo>
                      <a:pt x="4067" y="731"/>
                    </a:lnTo>
                    <a:lnTo>
                      <a:pt x="4072" y="731"/>
                    </a:lnTo>
                    <a:lnTo>
                      <a:pt x="4076" y="731"/>
                    </a:lnTo>
                    <a:lnTo>
                      <a:pt x="4079" y="731"/>
                    </a:lnTo>
                    <a:lnTo>
                      <a:pt x="4083" y="731"/>
                    </a:lnTo>
                    <a:lnTo>
                      <a:pt x="4087" y="731"/>
                    </a:lnTo>
                    <a:lnTo>
                      <a:pt x="4091" y="731"/>
                    </a:lnTo>
                    <a:lnTo>
                      <a:pt x="4096" y="731"/>
                    </a:lnTo>
                    <a:lnTo>
                      <a:pt x="4100" y="731"/>
                    </a:lnTo>
                    <a:lnTo>
                      <a:pt x="4104" y="731"/>
                    </a:lnTo>
                    <a:lnTo>
                      <a:pt x="4108" y="731"/>
                    </a:lnTo>
                    <a:lnTo>
                      <a:pt x="4112" y="731"/>
                    </a:lnTo>
                    <a:lnTo>
                      <a:pt x="4115" y="731"/>
                    </a:lnTo>
                    <a:lnTo>
                      <a:pt x="4121" y="731"/>
                    </a:lnTo>
                    <a:lnTo>
                      <a:pt x="4124" y="731"/>
                    </a:lnTo>
                    <a:lnTo>
                      <a:pt x="4128" y="731"/>
                    </a:lnTo>
                    <a:lnTo>
                      <a:pt x="4132" y="731"/>
                    </a:lnTo>
                    <a:lnTo>
                      <a:pt x="4136" y="731"/>
                    </a:lnTo>
                    <a:lnTo>
                      <a:pt x="4140" y="731"/>
                    </a:lnTo>
                    <a:lnTo>
                      <a:pt x="4145" y="730"/>
                    </a:lnTo>
                    <a:lnTo>
                      <a:pt x="4149" y="731"/>
                    </a:lnTo>
                    <a:lnTo>
                      <a:pt x="4153" y="730"/>
                    </a:lnTo>
                    <a:lnTo>
                      <a:pt x="4157" y="731"/>
                    </a:lnTo>
                    <a:lnTo>
                      <a:pt x="4160" y="730"/>
                    </a:lnTo>
                    <a:lnTo>
                      <a:pt x="4164" y="730"/>
                    </a:lnTo>
                    <a:lnTo>
                      <a:pt x="4169" y="729"/>
                    </a:lnTo>
                    <a:lnTo>
                      <a:pt x="4173" y="726"/>
                    </a:lnTo>
                    <a:lnTo>
                      <a:pt x="4177" y="726"/>
                    </a:lnTo>
                    <a:lnTo>
                      <a:pt x="4181" y="725"/>
                    </a:lnTo>
                    <a:lnTo>
                      <a:pt x="4185" y="728"/>
                    </a:lnTo>
                    <a:lnTo>
                      <a:pt x="4189" y="728"/>
                    </a:lnTo>
                    <a:lnTo>
                      <a:pt x="4193" y="730"/>
                    </a:lnTo>
                    <a:lnTo>
                      <a:pt x="4198" y="730"/>
                    </a:lnTo>
                    <a:lnTo>
                      <a:pt x="4202" y="731"/>
                    </a:lnTo>
                    <a:lnTo>
                      <a:pt x="4205" y="731"/>
                    </a:lnTo>
                    <a:lnTo>
                      <a:pt x="4209" y="728"/>
                    </a:lnTo>
                    <a:lnTo>
                      <a:pt x="4213" y="726"/>
                    </a:lnTo>
                    <a:lnTo>
                      <a:pt x="4217" y="721"/>
                    </a:lnTo>
                    <a:lnTo>
                      <a:pt x="4222" y="712"/>
                    </a:lnTo>
                    <a:lnTo>
                      <a:pt x="4226" y="711"/>
                    </a:lnTo>
                    <a:lnTo>
                      <a:pt x="4230" y="711"/>
                    </a:lnTo>
                    <a:lnTo>
                      <a:pt x="4234" y="715"/>
                    </a:lnTo>
                    <a:lnTo>
                      <a:pt x="4238" y="726"/>
                    </a:lnTo>
                    <a:lnTo>
                      <a:pt x="4241" y="728"/>
                    </a:lnTo>
                    <a:lnTo>
                      <a:pt x="4247" y="730"/>
                    </a:lnTo>
                    <a:lnTo>
                      <a:pt x="4250" y="731"/>
                    </a:lnTo>
                    <a:lnTo>
                      <a:pt x="4254" y="731"/>
                    </a:lnTo>
                    <a:lnTo>
                      <a:pt x="4258" y="731"/>
                    </a:lnTo>
                    <a:lnTo>
                      <a:pt x="4262" y="731"/>
                    </a:lnTo>
                    <a:lnTo>
                      <a:pt x="4266" y="731"/>
                    </a:lnTo>
                    <a:lnTo>
                      <a:pt x="4271" y="731"/>
                    </a:lnTo>
                    <a:lnTo>
                      <a:pt x="4275" y="731"/>
                    </a:lnTo>
                    <a:lnTo>
                      <a:pt x="4279" y="731"/>
                    </a:lnTo>
                    <a:lnTo>
                      <a:pt x="4283" y="731"/>
                    </a:lnTo>
                    <a:lnTo>
                      <a:pt x="4286" y="730"/>
                    </a:lnTo>
                    <a:lnTo>
                      <a:pt x="4290" y="731"/>
                    </a:lnTo>
                    <a:lnTo>
                      <a:pt x="4294" y="729"/>
                    </a:lnTo>
                    <a:lnTo>
                      <a:pt x="4299" y="729"/>
                    </a:lnTo>
                    <a:lnTo>
                      <a:pt x="4303" y="730"/>
                    </a:lnTo>
                    <a:lnTo>
                      <a:pt x="4307" y="730"/>
                    </a:lnTo>
                    <a:lnTo>
                      <a:pt x="4311" y="731"/>
                    </a:lnTo>
                    <a:lnTo>
                      <a:pt x="4315" y="731"/>
                    </a:lnTo>
                    <a:lnTo>
                      <a:pt x="4319" y="731"/>
                    </a:lnTo>
                    <a:lnTo>
                      <a:pt x="4324" y="731"/>
                    </a:lnTo>
                    <a:lnTo>
                      <a:pt x="4328" y="731"/>
                    </a:lnTo>
                    <a:lnTo>
                      <a:pt x="4331" y="731"/>
                    </a:lnTo>
                    <a:lnTo>
                      <a:pt x="4335" y="731"/>
                    </a:lnTo>
                    <a:lnTo>
                      <a:pt x="4339" y="731"/>
                    </a:lnTo>
                    <a:lnTo>
                      <a:pt x="4343" y="731"/>
                    </a:lnTo>
                    <a:lnTo>
                      <a:pt x="4348" y="728"/>
                    </a:lnTo>
                    <a:lnTo>
                      <a:pt x="4352" y="726"/>
                    </a:lnTo>
                    <a:lnTo>
                      <a:pt x="4356" y="725"/>
                    </a:lnTo>
                    <a:lnTo>
                      <a:pt x="4360" y="728"/>
                    </a:lnTo>
                    <a:lnTo>
                      <a:pt x="4363" y="729"/>
                    </a:lnTo>
                    <a:lnTo>
                      <a:pt x="4367" y="729"/>
                    </a:lnTo>
                    <a:lnTo>
                      <a:pt x="4372" y="730"/>
                    </a:lnTo>
                    <a:lnTo>
                      <a:pt x="4376" y="730"/>
                    </a:lnTo>
                    <a:lnTo>
                      <a:pt x="4380" y="730"/>
                    </a:lnTo>
                    <a:lnTo>
                      <a:pt x="4384" y="731"/>
                    </a:lnTo>
                    <a:lnTo>
                      <a:pt x="4388" y="731"/>
                    </a:lnTo>
                    <a:lnTo>
                      <a:pt x="4392" y="731"/>
                    </a:lnTo>
                    <a:lnTo>
                      <a:pt x="4397" y="731"/>
                    </a:lnTo>
                    <a:lnTo>
                      <a:pt x="4401" y="731"/>
                    </a:lnTo>
                    <a:lnTo>
                      <a:pt x="4405" y="731"/>
                    </a:lnTo>
                    <a:lnTo>
                      <a:pt x="4408" y="731"/>
                    </a:lnTo>
                    <a:lnTo>
                      <a:pt x="4412" y="731"/>
                    </a:lnTo>
                    <a:lnTo>
                      <a:pt x="4416" y="731"/>
                    </a:lnTo>
                    <a:lnTo>
                      <a:pt x="4420" y="731"/>
                    </a:lnTo>
                    <a:lnTo>
                      <a:pt x="4425" y="731"/>
                    </a:lnTo>
                    <a:lnTo>
                      <a:pt x="4429" y="731"/>
                    </a:lnTo>
                    <a:lnTo>
                      <a:pt x="4433" y="731"/>
                    </a:lnTo>
                    <a:lnTo>
                      <a:pt x="4437" y="731"/>
                    </a:lnTo>
                    <a:lnTo>
                      <a:pt x="4441" y="731"/>
                    </a:lnTo>
                    <a:lnTo>
                      <a:pt x="4444" y="731"/>
                    </a:lnTo>
                    <a:lnTo>
                      <a:pt x="4450" y="731"/>
                    </a:lnTo>
                    <a:lnTo>
                      <a:pt x="4453" y="731"/>
                    </a:lnTo>
                    <a:lnTo>
                      <a:pt x="4457" y="731"/>
                    </a:lnTo>
                    <a:lnTo>
                      <a:pt x="4461" y="731"/>
                    </a:lnTo>
                    <a:lnTo>
                      <a:pt x="4465" y="731"/>
                    </a:lnTo>
                    <a:lnTo>
                      <a:pt x="4469" y="731"/>
                    </a:lnTo>
                    <a:lnTo>
                      <a:pt x="4474" y="731"/>
                    </a:lnTo>
                    <a:lnTo>
                      <a:pt x="4478" y="731"/>
                    </a:lnTo>
                    <a:lnTo>
                      <a:pt x="4482" y="731"/>
                    </a:lnTo>
                    <a:lnTo>
                      <a:pt x="4486" y="731"/>
                    </a:lnTo>
                    <a:lnTo>
                      <a:pt x="4489" y="731"/>
                    </a:lnTo>
                    <a:lnTo>
                      <a:pt x="4493" y="731"/>
                    </a:lnTo>
                    <a:lnTo>
                      <a:pt x="4498" y="731"/>
                    </a:lnTo>
                    <a:lnTo>
                      <a:pt x="4502" y="731"/>
                    </a:lnTo>
                    <a:lnTo>
                      <a:pt x="4506" y="731"/>
                    </a:lnTo>
                    <a:lnTo>
                      <a:pt x="4510" y="730"/>
                    </a:lnTo>
                    <a:lnTo>
                      <a:pt x="4514" y="729"/>
                    </a:lnTo>
                    <a:lnTo>
                      <a:pt x="4518" y="730"/>
                    </a:lnTo>
                    <a:lnTo>
                      <a:pt x="4522" y="729"/>
                    </a:lnTo>
                    <a:lnTo>
                      <a:pt x="4527" y="731"/>
                    </a:lnTo>
                    <a:lnTo>
                      <a:pt x="4531" y="731"/>
                    </a:lnTo>
                    <a:lnTo>
                      <a:pt x="4534" y="731"/>
                    </a:lnTo>
                    <a:lnTo>
                      <a:pt x="4538" y="731"/>
                    </a:lnTo>
                    <a:lnTo>
                      <a:pt x="4542" y="731"/>
                    </a:lnTo>
                    <a:lnTo>
                      <a:pt x="4546" y="731"/>
                    </a:lnTo>
                    <a:lnTo>
                      <a:pt x="4551" y="731"/>
                    </a:lnTo>
                    <a:lnTo>
                      <a:pt x="4555" y="731"/>
                    </a:lnTo>
                    <a:lnTo>
                      <a:pt x="4559" y="731"/>
                    </a:lnTo>
                    <a:lnTo>
                      <a:pt x="4563" y="731"/>
                    </a:lnTo>
                    <a:lnTo>
                      <a:pt x="4567" y="731"/>
                    </a:lnTo>
                    <a:lnTo>
                      <a:pt x="4570" y="731"/>
                    </a:lnTo>
                    <a:lnTo>
                      <a:pt x="4576" y="731"/>
                    </a:lnTo>
                    <a:lnTo>
                      <a:pt x="4579" y="731"/>
                    </a:lnTo>
                    <a:lnTo>
                      <a:pt x="4583" y="731"/>
                    </a:lnTo>
                    <a:lnTo>
                      <a:pt x="4587" y="731"/>
                    </a:lnTo>
                    <a:lnTo>
                      <a:pt x="4591" y="731"/>
                    </a:lnTo>
                    <a:lnTo>
                      <a:pt x="4595" y="731"/>
                    </a:lnTo>
                    <a:lnTo>
                      <a:pt x="4600" y="731"/>
                    </a:lnTo>
                    <a:lnTo>
                      <a:pt x="4604" y="731"/>
                    </a:lnTo>
                    <a:lnTo>
                      <a:pt x="4608" y="731"/>
                    </a:lnTo>
                    <a:lnTo>
                      <a:pt x="4612" y="731"/>
                    </a:lnTo>
                    <a:lnTo>
                      <a:pt x="4615" y="731"/>
                    </a:lnTo>
                    <a:lnTo>
                      <a:pt x="4619" y="731"/>
                    </a:lnTo>
                    <a:lnTo>
                      <a:pt x="4623" y="731"/>
                    </a:lnTo>
                    <a:lnTo>
                      <a:pt x="4628" y="731"/>
                    </a:lnTo>
                    <a:lnTo>
                      <a:pt x="4632" y="731"/>
                    </a:lnTo>
                    <a:lnTo>
                      <a:pt x="4636" y="731"/>
                    </a:lnTo>
                    <a:lnTo>
                      <a:pt x="4640" y="731"/>
                    </a:lnTo>
                    <a:lnTo>
                      <a:pt x="4644" y="731"/>
                    </a:lnTo>
                    <a:lnTo>
                      <a:pt x="4648" y="731"/>
                    </a:lnTo>
                    <a:lnTo>
                      <a:pt x="4653" y="731"/>
                    </a:lnTo>
                    <a:lnTo>
                      <a:pt x="4657" y="731"/>
                    </a:lnTo>
                    <a:lnTo>
                      <a:pt x="4660" y="731"/>
                    </a:lnTo>
                    <a:lnTo>
                      <a:pt x="4664" y="731"/>
                    </a:lnTo>
                    <a:lnTo>
                      <a:pt x="4668" y="731"/>
                    </a:lnTo>
                    <a:lnTo>
                      <a:pt x="4672" y="730"/>
                    </a:lnTo>
                    <a:lnTo>
                      <a:pt x="4677" y="730"/>
                    </a:lnTo>
                    <a:lnTo>
                      <a:pt x="4681" y="726"/>
                    </a:lnTo>
                    <a:lnTo>
                      <a:pt x="4685" y="724"/>
                    </a:lnTo>
                    <a:lnTo>
                      <a:pt x="4689" y="725"/>
                    </a:lnTo>
                    <a:lnTo>
                      <a:pt x="4693" y="725"/>
                    </a:lnTo>
                    <a:lnTo>
                      <a:pt x="4696" y="728"/>
                    </a:lnTo>
                    <a:lnTo>
                      <a:pt x="4702" y="731"/>
                    </a:lnTo>
                    <a:lnTo>
                      <a:pt x="4705" y="731"/>
                    </a:lnTo>
                    <a:lnTo>
                      <a:pt x="4709" y="731"/>
                    </a:lnTo>
                    <a:lnTo>
                      <a:pt x="4713" y="731"/>
                    </a:lnTo>
                    <a:lnTo>
                      <a:pt x="4717" y="731"/>
                    </a:lnTo>
                    <a:lnTo>
                      <a:pt x="4721" y="731"/>
                    </a:lnTo>
                    <a:lnTo>
                      <a:pt x="4726" y="731"/>
                    </a:lnTo>
                    <a:lnTo>
                      <a:pt x="4730" y="731"/>
                    </a:lnTo>
                    <a:lnTo>
                      <a:pt x="4734" y="731"/>
                    </a:lnTo>
                    <a:lnTo>
                      <a:pt x="4738" y="731"/>
                    </a:lnTo>
                    <a:lnTo>
                      <a:pt x="4741" y="731"/>
                    </a:lnTo>
                    <a:lnTo>
                      <a:pt x="4745" y="731"/>
                    </a:lnTo>
                    <a:lnTo>
                      <a:pt x="4749" y="731"/>
                    </a:lnTo>
                    <a:lnTo>
                      <a:pt x="4754" y="731"/>
                    </a:lnTo>
                    <a:lnTo>
                      <a:pt x="4758" y="731"/>
                    </a:lnTo>
                    <a:lnTo>
                      <a:pt x="4762" y="731"/>
                    </a:lnTo>
                    <a:lnTo>
                      <a:pt x="4766" y="731"/>
                    </a:lnTo>
                    <a:lnTo>
                      <a:pt x="4770" y="731"/>
                    </a:lnTo>
                    <a:lnTo>
                      <a:pt x="4774" y="731"/>
                    </a:lnTo>
                    <a:lnTo>
                      <a:pt x="4779" y="731"/>
                    </a:lnTo>
                    <a:lnTo>
                      <a:pt x="4783" y="731"/>
                    </a:lnTo>
                    <a:lnTo>
                      <a:pt x="4786" y="731"/>
                    </a:lnTo>
                    <a:lnTo>
                      <a:pt x="4790" y="731"/>
                    </a:lnTo>
                    <a:lnTo>
                      <a:pt x="4794" y="731"/>
                    </a:lnTo>
                    <a:lnTo>
                      <a:pt x="4798" y="731"/>
                    </a:lnTo>
                    <a:lnTo>
                      <a:pt x="4803" y="731"/>
                    </a:lnTo>
                    <a:lnTo>
                      <a:pt x="4807" y="731"/>
                    </a:lnTo>
                    <a:lnTo>
                      <a:pt x="4811" y="731"/>
                    </a:lnTo>
                    <a:lnTo>
                      <a:pt x="4815" y="730"/>
                    </a:lnTo>
                    <a:lnTo>
                      <a:pt x="4819" y="731"/>
                    </a:lnTo>
                    <a:lnTo>
                      <a:pt x="4822" y="729"/>
                    </a:lnTo>
                    <a:lnTo>
                      <a:pt x="4828" y="729"/>
                    </a:lnTo>
                    <a:lnTo>
                      <a:pt x="4831" y="726"/>
                    </a:lnTo>
                    <a:lnTo>
                      <a:pt x="4835" y="726"/>
                    </a:lnTo>
                    <a:lnTo>
                      <a:pt x="4839" y="729"/>
                    </a:lnTo>
                    <a:lnTo>
                      <a:pt x="4843" y="728"/>
                    </a:lnTo>
                    <a:lnTo>
                      <a:pt x="4847" y="726"/>
                    </a:lnTo>
                    <a:lnTo>
                      <a:pt x="4851" y="730"/>
                    </a:lnTo>
                    <a:lnTo>
                      <a:pt x="4856" y="729"/>
                    </a:lnTo>
                    <a:lnTo>
                      <a:pt x="4860" y="728"/>
                    </a:lnTo>
                    <a:lnTo>
                      <a:pt x="4864" y="731"/>
                    </a:lnTo>
                    <a:lnTo>
                      <a:pt x="4867" y="731"/>
                    </a:lnTo>
                    <a:lnTo>
                      <a:pt x="4871" y="731"/>
                    </a:lnTo>
                    <a:lnTo>
                      <a:pt x="4875" y="731"/>
                    </a:lnTo>
                    <a:lnTo>
                      <a:pt x="4880" y="731"/>
                    </a:lnTo>
                    <a:lnTo>
                      <a:pt x="4884" y="731"/>
                    </a:lnTo>
                    <a:lnTo>
                      <a:pt x="4888" y="731"/>
                    </a:lnTo>
                    <a:lnTo>
                      <a:pt x="4892" y="731"/>
                    </a:lnTo>
                    <a:lnTo>
                      <a:pt x="4896" y="731"/>
                    </a:lnTo>
                    <a:lnTo>
                      <a:pt x="4900" y="731"/>
                    </a:lnTo>
                    <a:lnTo>
                      <a:pt x="4905" y="731"/>
                    </a:lnTo>
                    <a:lnTo>
                      <a:pt x="4909" y="731"/>
                    </a:lnTo>
                    <a:lnTo>
                      <a:pt x="4912" y="731"/>
                    </a:lnTo>
                    <a:lnTo>
                      <a:pt x="4916" y="731"/>
                    </a:lnTo>
                    <a:lnTo>
                      <a:pt x="4920" y="731"/>
                    </a:lnTo>
                    <a:lnTo>
                      <a:pt x="4924" y="731"/>
                    </a:lnTo>
                    <a:lnTo>
                      <a:pt x="4929" y="731"/>
                    </a:lnTo>
                    <a:lnTo>
                      <a:pt x="4933" y="731"/>
                    </a:lnTo>
                    <a:lnTo>
                      <a:pt x="4937" y="731"/>
                    </a:lnTo>
                    <a:lnTo>
                      <a:pt x="4941" y="731"/>
                    </a:lnTo>
                    <a:lnTo>
                      <a:pt x="4945" y="731"/>
                    </a:lnTo>
                    <a:lnTo>
                      <a:pt x="4948" y="731"/>
                    </a:lnTo>
                    <a:lnTo>
                      <a:pt x="4954" y="731"/>
                    </a:lnTo>
                    <a:lnTo>
                      <a:pt x="4957" y="730"/>
                    </a:lnTo>
                    <a:lnTo>
                      <a:pt x="4961" y="731"/>
                    </a:lnTo>
                    <a:lnTo>
                      <a:pt x="4965" y="730"/>
                    </a:lnTo>
                    <a:lnTo>
                      <a:pt x="4969" y="730"/>
                    </a:lnTo>
                    <a:lnTo>
                      <a:pt x="4973" y="730"/>
                    </a:lnTo>
                    <a:lnTo>
                      <a:pt x="4977" y="730"/>
                    </a:lnTo>
                    <a:lnTo>
                      <a:pt x="4982" y="730"/>
                    </a:lnTo>
                    <a:lnTo>
                      <a:pt x="4986" y="730"/>
                    </a:lnTo>
                    <a:lnTo>
                      <a:pt x="4990" y="731"/>
                    </a:lnTo>
                    <a:lnTo>
                      <a:pt x="4993" y="731"/>
                    </a:lnTo>
                    <a:lnTo>
                      <a:pt x="4997" y="731"/>
                    </a:lnTo>
                    <a:lnTo>
                      <a:pt x="5001" y="731"/>
                    </a:lnTo>
                    <a:lnTo>
                      <a:pt x="5006" y="731"/>
                    </a:lnTo>
                    <a:lnTo>
                      <a:pt x="5010" y="731"/>
                    </a:lnTo>
                    <a:lnTo>
                      <a:pt x="5014" y="731"/>
                    </a:lnTo>
                    <a:lnTo>
                      <a:pt x="5018" y="731"/>
                    </a:lnTo>
                    <a:lnTo>
                      <a:pt x="5022" y="731"/>
                    </a:lnTo>
                    <a:lnTo>
                      <a:pt x="5026" y="731"/>
                    </a:lnTo>
                    <a:lnTo>
                      <a:pt x="5031" y="731"/>
                    </a:lnTo>
                    <a:lnTo>
                      <a:pt x="5035" y="7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66" name="Line 6"/>
              <p:cNvSpPr>
                <a:spLocks noChangeShapeType="1"/>
              </p:cNvSpPr>
              <p:nvPr/>
            </p:nvSpPr>
            <p:spPr bwMode="auto">
              <a:xfrm>
                <a:off x="628" y="1325"/>
                <a:ext cx="50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67" name="Line 7"/>
              <p:cNvSpPr>
                <a:spLocks noChangeShapeType="1"/>
              </p:cNvSpPr>
              <p:nvPr/>
            </p:nvSpPr>
            <p:spPr bwMode="auto">
              <a:xfrm>
                <a:off x="62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68" name="Line 8"/>
              <p:cNvSpPr>
                <a:spLocks noChangeShapeType="1"/>
              </p:cNvSpPr>
              <p:nvPr/>
            </p:nvSpPr>
            <p:spPr bwMode="auto">
              <a:xfrm>
                <a:off x="75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69" name="Line 9"/>
              <p:cNvSpPr>
                <a:spLocks noChangeShapeType="1"/>
              </p:cNvSpPr>
              <p:nvPr/>
            </p:nvSpPr>
            <p:spPr bwMode="auto">
              <a:xfrm>
                <a:off x="87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0" name="Line 10"/>
              <p:cNvSpPr>
                <a:spLocks noChangeShapeType="1"/>
              </p:cNvSpPr>
              <p:nvPr/>
            </p:nvSpPr>
            <p:spPr bwMode="auto">
              <a:xfrm>
                <a:off x="100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1" name="Line 11"/>
              <p:cNvSpPr>
                <a:spLocks noChangeShapeType="1"/>
              </p:cNvSpPr>
              <p:nvPr/>
            </p:nvSpPr>
            <p:spPr bwMode="auto">
              <a:xfrm>
                <a:off x="1130"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2" name="Line 12"/>
              <p:cNvSpPr>
                <a:spLocks noChangeShapeType="1"/>
              </p:cNvSpPr>
              <p:nvPr/>
            </p:nvSpPr>
            <p:spPr bwMode="auto">
              <a:xfrm>
                <a:off x="1256"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3" name="Line 13"/>
              <p:cNvSpPr>
                <a:spLocks noChangeShapeType="1"/>
              </p:cNvSpPr>
              <p:nvPr/>
            </p:nvSpPr>
            <p:spPr bwMode="auto">
              <a:xfrm>
                <a:off x="1381"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4" name="Line 14"/>
              <p:cNvSpPr>
                <a:spLocks noChangeShapeType="1"/>
              </p:cNvSpPr>
              <p:nvPr/>
            </p:nvSpPr>
            <p:spPr bwMode="auto">
              <a:xfrm>
                <a:off x="1507"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5" name="Line 15"/>
              <p:cNvSpPr>
                <a:spLocks noChangeShapeType="1"/>
              </p:cNvSpPr>
              <p:nvPr/>
            </p:nvSpPr>
            <p:spPr bwMode="auto">
              <a:xfrm>
                <a:off x="1633"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6" name="Line 16"/>
              <p:cNvSpPr>
                <a:spLocks noChangeShapeType="1"/>
              </p:cNvSpPr>
              <p:nvPr/>
            </p:nvSpPr>
            <p:spPr bwMode="auto">
              <a:xfrm>
                <a:off x="1759"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7" name="Line 17"/>
              <p:cNvSpPr>
                <a:spLocks noChangeShapeType="1"/>
              </p:cNvSpPr>
              <p:nvPr/>
            </p:nvSpPr>
            <p:spPr bwMode="auto">
              <a:xfrm>
                <a:off x="188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8" name="Line 18"/>
              <p:cNvSpPr>
                <a:spLocks noChangeShapeType="1"/>
              </p:cNvSpPr>
              <p:nvPr/>
            </p:nvSpPr>
            <p:spPr bwMode="auto">
              <a:xfrm>
                <a:off x="2010"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79" name="Line 19"/>
              <p:cNvSpPr>
                <a:spLocks noChangeShapeType="1"/>
              </p:cNvSpPr>
              <p:nvPr/>
            </p:nvSpPr>
            <p:spPr bwMode="auto">
              <a:xfrm>
                <a:off x="2136"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0" name="Line 20"/>
              <p:cNvSpPr>
                <a:spLocks noChangeShapeType="1"/>
              </p:cNvSpPr>
              <p:nvPr/>
            </p:nvSpPr>
            <p:spPr bwMode="auto">
              <a:xfrm>
                <a:off x="226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1" name="Line 21"/>
              <p:cNvSpPr>
                <a:spLocks noChangeShapeType="1"/>
              </p:cNvSpPr>
              <p:nvPr/>
            </p:nvSpPr>
            <p:spPr bwMode="auto">
              <a:xfrm>
                <a:off x="2386"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2" name="Line 22"/>
              <p:cNvSpPr>
                <a:spLocks noChangeShapeType="1"/>
              </p:cNvSpPr>
              <p:nvPr/>
            </p:nvSpPr>
            <p:spPr bwMode="auto">
              <a:xfrm>
                <a:off x="251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3" name="Line 23"/>
              <p:cNvSpPr>
                <a:spLocks noChangeShapeType="1"/>
              </p:cNvSpPr>
              <p:nvPr/>
            </p:nvSpPr>
            <p:spPr bwMode="auto">
              <a:xfrm>
                <a:off x="263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4" name="Line 24"/>
              <p:cNvSpPr>
                <a:spLocks noChangeShapeType="1"/>
              </p:cNvSpPr>
              <p:nvPr/>
            </p:nvSpPr>
            <p:spPr bwMode="auto">
              <a:xfrm>
                <a:off x="276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5" name="Line 25"/>
              <p:cNvSpPr>
                <a:spLocks noChangeShapeType="1"/>
              </p:cNvSpPr>
              <p:nvPr/>
            </p:nvSpPr>
            <p:spPr bwMode="auto">
              <a:xfrm>
                <a:off x="2889"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6" name="Line 26"/>
              <p:cNvSpPr>
                <a:spLocks noChangeShapeType="1"/>
              </p:cNvSpPr>
              <p:nvPr/>
            </p:nvSpPr>
            <p:spPr bwMode="auto">
              <a:xfrm>
                <a:off x="3015"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7" name="Line 27"/>
              <p:cNvSpPr>
                <a:spLocks noChangeShapeType="1"/>
              </p:cNvSpPr>
              <p:nvPr/>
            </p:nvSpPr>
            <p:spPr bwMode="auto">
              <a:xfrm>
                <a:off x="3141"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8" name="Line 28"/>
              <p:cNvSpPr>
                <a:spLocks noChangeShapeType="1"/>
              </p:cNvSpPr>
              <p:nvPr/>
            </p:nvSpPr>
            <p:spPr bwMode="auto">
              <a:xfrm>
                <a:off x="3267"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89" name="Line 29"/>
              <p:cNvSpPr>
                <a:spLocks noChangeShapeType="1"/>
              </p:cNvSpPr>
              <p:nvPr/>
            </p:nvSpPr>
            <p:spPr bwMode="auto">
              <a:xfrm>
                <a:off x="339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0" name="Line 30"/>
              <p:cNvSpPr>
                <a:spLocks noChangeShapeType="1"/>
              </p:cNvSpPr>
              <p:nvPr/>
            </p:nvSpPr>
            <p:spPr bwMode="auto">
              <a:xfrm>
                <a:off x="351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1" name="Line 31"/>
              <p:cNvSpPr>
                <a:spLocks noChangeShapeType="1"/>
              </p:cNvSpPr>
              <p:nvPr/>
            </p:nvSpPr>
            <p:spPr bwMode="auto">
              <a:xfrm>
                <a:off x="364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2" name="Line 32"/>
              <p:cNvSpPr>
                <a:spLocks noChangeShapeType="1"/>
              </p:cNvSpPr>
              <p:nvPr/>
            </p:nvSpPr>
            <p:spPr bwMode="auto">
              <a:xfrm>
                <a:off x="3770"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3" name="Line 33"/>
              <p:cNvSpPr>
                <a:spLocks noChangeShapeType="1"/>
              </p:cNvSpPr>
              <p:nvPr/>
            </p:nvSpPr>
            <p:spPr bwMode="auto">
              <a:xfrm>
                <a:off x="389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4" name="Line 34"/>
              <p:cNvSpPr>
                <a:spLocks noChangeShapeType="1"/>
              </p:cNvSpPr>
              <p:nvPr/>
            </p:nvSpPr>
            <p:spPr bwMode="auto">
              <a:xfrm>
                <a:off x="4020"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5" name="Line 35"/>
              <p:cNvSpPr>
                <a:spLocks noChangeShapeType="1"/>
              </p:cNvSpPr>
              <p:nvPr/>
            </p:nvSpPr>
            <p:spPr bwMode="auto">
              <a:xfrm>
                <a:off x="4146"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6" name="Line 36"/>
              <p:cNvSpPr>
                <a:spLocks noChangeShapeType="1"/>
              </p:cNvSpPr>
              <p:nvPr/>
            </p:nvSpPr>
            <p:spPr bwMode="auto">
              <a:xfrm>
                <a:off x="427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7" name="Line 37"/>
              <p:cNvSpPr>
                <a:spLocks noChangeShapeType="1"/>
              </p:cNvSpPr>
              <p:nvPr/>
            </p:nvSpPr>
            <p:spPr bwMode="auto">
              <a:xfrm>
                <a:off x="4397"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8" name="Line 38"/>
              <p:cNvSpPr>
                <a:spLocks noChangeShapeType="1"/>
              </p:cNvSpPr>
              <p:nvPr/>
            </p:nvSpPr>
            <p:spPr bwMode="auto">
              <a:xfrm>
                <a:off x="4523"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799" name="Line 39"/>
              <p:cNvSpPr>
                <a:spLocks noChangeShapeType="1"/>
              </p:cNvSpPr>
              <p:nvPr/>
            </p:nvSpPr>
            <p:spPr bwMode="auto">
              <a:xfrm>
                <a:off x="4649"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0" name="Line 40"/>
              <p:cNvSpPr>
                <a:spLocks noChangeShapeType="1"/>
              </p:cNvSpPr>
              <p:nvPr/>
            </p:nvSpPr>
            <p:spPr bwMode="auto">
              <a:xfrm>
                <a:off x="4775"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1" name="Line 41"/>
              <p:cNvSpPr>
                <a:spLocks noChangeShapeType="1"/>
              </p:cNvSpPr>
              <p:nvPr/>
            </p:nvSpPr>
            <p:spPr bwMode="auto">
              <a:xfrm>
                <a:off x="4900"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2" name="Line 42"/>
              <p:cNvSpPr>
                <a:spLocks noChangeShapeType="1"/>
              </p:cNvSpPr>
              <p:nvPr/>
            </p:nvSpPr>
            <p:spPr bwMode="auto">
              <a:xfrm>
                <a:off x="5026"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3" name="Line 43"/>
              <p:cNvSpPr>
                <a:spLocks noChangeShapeType="1"/>
              </p:cNvSpPr>
              <p:nvPr/>
            </p:nvSpPr>
            <p:spPr bwMode="auto">
              <a:xfrm>
                <a:off x="515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4" name="Line 44"/>
              <p:cNvSpPr>
                <a:spLocks noChangeShapeType="1"/>
              </p:cNvSpPr>
              <p:nvPr/>
            </p:nvSpPr>
            <p:spPr bwMode="auto">
              <a:xfrm>
                <a:off x="527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5" name="Line 45"/>
              <p:cNvSpPr>
                <a:spLocks noChangeShapeType="1"/>
              </p:cNvSpPr>
              <p:nvPr/>
            </p:nvSpPr>
            <p:spPr bwMode="auto">
              <a:xfrm>
                <a:off x="5402"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6" name="Line 46"/>
              <p:cNvSpPr>
                <a:spLocks noChangeShapeType="1"/>
              </p:cNvSpPr>
              <p:nvPr/>
            </p:nvSpPr>
            <p:spPr bwMode="auto">
              <a:xfrm>
                <a:off x="5528"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7" name="Line 47"/>
              <p:cNvSpPr>
                <a:spLocks noChangeShapeType="1"/>
              </p:cNvSpPr>
              <p:nvPr/>
            </p:nvSpPr>
            <p:spPr bwMode="auto">
              <a:xfrm>
                <a:off x="5654" y="1325"/>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8" name="Line 48"/>
              <p:cNvSpPr>
                <a:spLocks noChangeShapeType="1"/>
              </p:cNvSpPr>
              <p:nvPr/>
            </p:nvSpPr>
            <p:spPr bwMode="auto">
              <a:xfrm>
                <a:off x="878"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09" name="Rectangle 49"/>
              <p:cNvSpPr>
                <a:spLocks noChangeArrowheads="1"/>
              </p:cNvSpPr>
              <p:nvPr/>
            </p:nvSpPr>
            <p:spPr bwMode="auto">
              <a:xfrm>
                <a:off x="811"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10" name="Line 50"/>
              <p:cNvSpPr>
                <a:spLocks noChangeShapeType="1"/>
              </p:cNvSpPr>
              <p:nvPr/>
            </p:nvSpPr>
            <p:spPr bwMode="auto">
              <a:xfrm>
                <a:off x="1381"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11" name="Rectangle 51"/>
              <p:cNvSpPr>
                <a:spLocks noChangeArrowheads="1"/>
              </p:cNvSpPr>
              <p:nvPr/>
            </p:nvSpPr>
            <p:spPr bwMode="auto">
              <a:xfrm>
                <a:off x="1314"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12" name="Line 52"/>
              <p:cNvSpPr>
                <a:spLocks noChangeShapeType="1"/>
              </p:cNvSpPr>
              <p:nvPr/>
            </p:nvSpPr>
            <p:spPr bwMode="auto">
              <a:xfrm>
                <a:off x="1884"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13" name="Rectangle 53"/>
              <p:cNvSpPr>
                <a:spLocks noChangeArrowheads="1"/>
              </p:cNvSpPr>
              <p:nvPr/>
            </p:nvSpPr>
            <p:spPr bwMode="auto">
              <a:xfrm>
                <a:off x="1817"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14" name="Line 54"/>
              <p:cNvSpPr>
                <a:spLocks noChangeShapeType="1"/>
              </p:cNvSpPr>
              <p:nvPr/>
            </p:nvSpPr>
            <p:spPr bwMode="auto">
              <a:xfrm>
                <a:off x="2386"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15" name="Rectangle 55"/>
              <p:cNvSpPr>
                <a:spLocks noChangeArrowheads="1"/>
              </p:cNvSpPr>
              <p:nvPr/>
            </p:nvSpPr>
            <p:spPr bwMode="auto">
              <a:xfrm>
                <a:off x="2319"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16" name="Line 56"/>
              <p:cNvSpPr>
                <a:spLocks noChangeShapeType="1"/>
              </p:cNvSpPr>
              <p:nvPr/>
            </p:nvSpPr>
            <p:spPr bwMode="auto">
              <a:xfrm>
                <a:off x="2889"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17" name="Rectangle 57"/>
              <p:cNvSpPr>
                <a:spLocks noChangeArrowheads="1"/>
              </p:cNvSpPr>
              <p:nvPr/>
            </p:nvSpPr>
            <p:spPr bwMode="auto">
              <a:xfrm>
                <a:off x="2822"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18" name="Line 58"/>
              <p:cNvSpPr>
                <a:spLocks noChangeShapeType="1"/>
              </p:cNvSpPr>
              <p:nvPr/>
            </p:nvSpPr>
            <p:spPr bwMode="auto">
              <a:xfrm>
                <a:off x="3392"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19" name="Rectangle 59"/>
              <p:cNvSpPr>
                <a:spLocks noChangeArrowheads="1"/>
              </p:cNvSpPr>
              <p:nvPr/>
            </p:nvSpPr>
            <p:spPr bwMode="auto">
              <a:xfrm>
                <a:off x="3325"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0" name="Line 60"/>
              <p:cNvSpPr>
                <a:spLocks noChangeShapeType="1"/>
              </p:cNvSpPr>
              <p:nvPr/>
            </p:nvSpPr>
            <p:spPr bwMode="auto">
              <a:xfrm>
                <a:off x="3894"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21" name="Rectangle 61"/>
              <p:cNvSpPr>
                <a:spLocks noChangeArrowheads="1"/>
              </p:cNvSpPr>
              <p:nvPr/>
            </p:nvSpPr>
            <p:spPr bwMode="auto">
              <a:xfrm>
                <a:off x="3827"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2" name="Line 62"/>
              <p:cNvSpPr>
                <a:spLocks noChangeShapeType="1"/>
              </p:cNvSpPr>
              <p:nvPr/>
            </p:nvSpPr>
            <p:spPr bwMode="auto">
              <a:xfrm>
                <a:off x="4397"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23" name="Rectangle 63"/>
              <p:cNvSpPr>
                <a:spLocks noChangeArrowheads="1"/>
              </p:cNvSpPr>
              <p:nvPr/>
            </p:nvSpPr>
            <p:spPr bwMode="auto">
              <a:xfrm>
                <a:off x="4330"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4" name="Line 64"/>
              <p:cNvSpPr>
                <a:spLocks noChangeShapeType="1"/>
              </p:cNvSpPr>
              <p:nvPr/>
            </p:nvSpPr>
            <p:spPr bwMode="auto">
              <a:xfrm>
                <a:off x="4900"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25" name="Rectangle 65"/>
              <p:cNvSpPr>
                <a:spLocks noChangeArrowheads="1"/>
              </p:cNvSpPr>
              <p:nvPr/>
            </p:nvSpPr>
            <p:spPr bwMode="auto">
              <a:xfrm>
                <a:off x="4833"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6" name="Line 66"/>
              <p:cNvSpPr>
                <a:spLocks noChangeShapeType="1"/>
              </p:cNvSpPr>
              <p:nvPr/>
            </p:nvSpPr>
            <p:spPr bwMode="auto">
              <a:xfrm>
                <a:off x="5402" y="132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27" name="Rectangle 67"/>
              <p:cNvSpPr>
                <a:spLocks noChangeArrowheads="1"/>
              </p:cNvSpPr>
              <p:nvPr/>
            </p:nvSpPr>
            <p:spPr bwMode="auto">
              <a:xfrm>
                <a:off x="5335" y="1402"/>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8" name="Rectangle 68"/>
              <p:cNvSpPr>
                <a:spLocks noChangeArrowheads="1"/>
              </p:cNvSpPr>
              <p:nvPr/>
            </p:nvSpPr>
            <p:spPr bwMode="auto">
              <a:xfrm>
                <a:off x="2702" y="1531"/>
                <a:ext cx="87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Retention Time (min)</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29" name="Line 69"/>
              <p:cNvSpPr>
                <a:spLocks noChangeShapeType="1"/>
              </p:cNvSpPr>
              <p:nvPr/>
            </p:nvSpPr>
            <p:spPr bwMode="auto">
              <a:xfrm>
                <a:off x="628" y="519"/>
                <a:ext cx="1" cy="80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0" name="Line 70"/>
              <p:cNvSpPr>
                <a:spLocks noChangeShapeType="1"/>
              </p:cNvSpPr>
              <p:nvPr/>
            </p:nvSpPr>
            <p:spPr bwMode="auto">
              <a:xfrm flipH="1">
                <a:off x="602" y="1288"/>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1" name="Line 71"/>
              <p:cNvSpPr>
                <a:spLocks noChangeShapeType="1"/>
              </p:cNvSpPr>
              <p:nvPr/>
            </p:nvSpPr>
            <p:spPr bwMode="auto">
              <a:xfrm flipH="1">
                <a:off x="602" y="119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2" name="Line 72"/>
              <p:cNvSpPr>
                <a:spLocks noChangeShapeType="1"/>
              </p:cNvSpPr>
              <p:nvPr/>
            </p:nvSpPr>
            <p:spPr bwMode="auto">
              <a:xfrm flipH="1">
                <a:off x="602" y="1111"/>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3" name="Line 73"/>
              <p:cNvSpPr>
                <a:spLocks noChangeShapeType="1"/>
              </p:cNvSpPr>
              <p:nvPr/>
            </p:nvSpPr>
            <p:spPr bwMode="auto">
              <a:xfrm flipH="1">
                <a:off x="602" y="102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4" name="Line 74"/>
              <p:cNvSpPr>
                <a:spLocks noChangeShapeType="1"/>
              </p:cNvSpPr>
              <p:nvPr/>
            </p:nvSpPr>
            <p:spPr bwMode="auto">
              <a:xfrm flipH="1">
                <a:off x="602" y="935"/>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5" name="Line 75"/>
              <p:cNvSpPr>
                <a:spLocks noChangeShapeType="1"/>
              </p:cNvSpPr>
              <p:nvPr/>
            </p:nvSpPr>
            <p:spPr bwMode="auto">
              <a:xfrm flipH="1">
                <a:off x="602" y="84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6" name="Line 76"/>
              <p:cNvSpPr>
                <a:spLocks noChangeShapeType="1"/>
              </p:cNvSpPr>
              <p:nvPr/>
            </p:nvSpPr>
            <p:spPr bwMode="auto">
              <a:xfrm flipH="1">
                <a:off x="602" y="758"/>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7" name="Line 77"/>
              <p:cNvSpPr>
                <a:spLocks noChangeShapeType="1"/>
              </p:cNvSpPr>
              <p:nvPr/>
            </p:nvSpPr>
            <p:spPr bwMode="auto">
              <a:xfrm flipH="1">
                <a:off x="602" y="66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8" name="Line 78"/>
              <p:cNvSpPr>
                <a:spLocks noChangeShapeType="1"/>
              </p:cNvSpPr>
              <p:nvPr/>
            </p:nvSpPr>
            <p:spPr bwMode="auto">
              <a:xfrm flipH="1">
                <a:off x="602" y="581"/>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39" name="Line 79"/>
              <p:cNvSpPr>
                <a:spLocks noChangeShapeType="1"/>
              </p:cNvSpPr>
              <p:nvPr/>
            </p:nvSpPr>
            <p:spPr bwMode="auto">
              <a:xfrm flipH="1">
                <a:off x="576" y="1288"/>
                <a:ext cx="5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40" name="Rectangle 80"/>
              <p:cNvSpPr>
                <a:spLocks noChangeArrowheads="1"/>
              </p:cNvSpPr>
              <p:nvPr/>
            </p:nvSpPr>
            <p:spPr bwMode="auto">
              <a:xfrm>
                <a:off x="466" y="1236"/>
                <a:ext cx="8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1" name="Line 81"/>
              <p:cNvSpPr>
                <a:spLocks noChangeShapeType="1"/>
              </p:cNvSpPr>
              <p:nvPr/>
            </p:nvSpPr>
            <p:spPr bwMode="auto">
              <a:xfrm flipH="1">
                <a:off x="576" y="935"/>
                <a:ext cx="5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42" name="Rectangle 82"/>
              <p:cNvSpPr>
                <a:spLocks noChangeArrowheads="1"/>
              </p:cNvSpPr>
              <p:nvPr/>
            </p:nvSpPr>
            <p:spPr bwMode="auto">
              <a:xfrm>
                <a:off x="226" y="884"/>
                <a:ext cx="32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400000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3" name="Line 83"/>
              <p:cNvSpPr>
                <a:spLocks noChangeShapeType="1"/>
              </p:cNvSpPr>
              <p:nvPr/>
            </p:nvSpPr>
            <p:spPr bwMode="auto">
              <a:xfrm flipH="1">
                <a:off x="576" y="581"/>
                <a:ext cx="5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44" name="Rectangle 84"/>
              <p:cNvSpPr>
                <a:spLocks noChangeArrowheads="1"/>
              </p:cNvSpPr>
              <p:nvPr/>
            </p:nvSpPr>
            <p:spPr bwMode="auto">
              <a:xfrm>
                <a:off x="226" y="530"/>
                <a:ext cx="32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800000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5" name="Rectangle 85"/>
              <p:cNvSpPr>
                <a:spLocks noChangeArrowheads="1"/>
              </p:cNvSpPr>
              <p:nvPr/>
            </p:nvSpPr>
            <p:spPr bwMode="auto">
              <a:xfrm rot="16200000">
                <a:off x="-73" y="836"/>
                <a:ext cx="37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Intensity</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6" name="Rectangle 86"/>
              <p:cNvSpPr>
                <a:spLocks noChangeArrowheads="1"/>
              </p:cNvSpPr>
              <p:nvPr/>
            </p:nvSpPr>
            <p:spPr bwMode="auto">
              <a:xfrm>
                <a:off x="48" y="390"/>
                <a:ext cx="28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P5CB</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7" name="Rectangle 87"/>
              <p:cNvSpPr>
                <a:spLocks noChangeArrowheads="1"/>
              </p:cNvSpPr>
              <p:nvPr/>
            </p:nvSpPr>
            <p:spPr bwMode="auto">
              <a:xfrm>
                <a:off x="48" y="1739"/>
                <a:ext cx="114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Calculated Retention Time</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48" name="Line 88"/>
              <p:cNvSpPr>
                <a:spLocks noChangeShapeType="1"/>
              </p:cNvSpPr>
              <p:nvPr/>
            </p:nvSpPr>
            <p:spPr bwMode="auto">
              <a:xfrm flipV="1">
                <a:off x="845"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49" name="Line 89"/>
              <p:cNvSpPr>
                <a:spLocks noChangeShapeType="1"/>
              </p:cNvSpPr>
              <p:nvPr/>
            </p:nvSpPr>
            <p:spPr bwMode="auto">
              <a:xfrm flipV="1">
                <a:off x="124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0" name="Line 90"/>
              <p:cNvSpPr>
                <a:spLocks noChangeShapeType="1"/>
              </p:cNvSpPr>
              <p:nvPr/>
            </p:nvSpPr>
            <p:spPr bwMode="auto">
              <a:xfrm flipV="1">
                <a:off x="136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1" name="Line 91"/>
              <p:cNvSpPr>
                <a:spLocks noChangeShapeType="1"/>
              </p:cNvSpPr>
              <p:nvPr/>
            </p:nvSpPr>
            <p:spPr bwMode="auto">
              <a:xfrm flipV="1">
                <a:off x="149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2" name="Line 92"/>
              <p:cNvSpPr>
                <a:spLocks noChangeShapeType="1"/>
              </p:cNvSpPr>
              <p:nvPr/>
            </p:nvSpPr>
            <p:spPr bwMode="auto">
              <a:xfrm flipV="1">
                <a:off x="1625"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3" name="Line 93"/>
              <p:cNvSpPr>
                <a:spLocks noChangeShapeType="1"/>
              </p:cNvSpPr>
              <p:nvPr/>
            </p:nvSpPr>
            <p:spPr bwMode="auto">
              <a:xfrm flipV="1">
                <a:off x="1781"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4" name="Line 94"/>
              <p:cNvSpPr>
                <a:spLocks noChangeShapeType="1"/>
              </p:cNvSpPr>
              <p:nvPr/>
            </p:nvSpPr>
            <p:spPr bwMode="auto">
              <a:xfrm flipV="1">
                <a:off x="1790"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5" name="Line 95"/>
              <p:cNvSpPr>
                <a:spLocks noChangeShapeType="1"/>
              </p:cNvSpPr>
              <p:nvPr/>
            </p:nvSpPr>
            <p:spPr bwMode="auto">
              <a:xfrm flipV="1">
                <a:off x="180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6" name="Line 96"/>
              <p:cNvSpPr>
                <a:spLocks noChangeShapeType="1"/>
              </p:cNvSpPr>
              <p:nvPr/>
            </p:nvSpPr>
            <p:spPr bwMode="auto">
              <a:xfrm flipV="1">
                <a:off x="1809"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7" name="Line 97"/>
              <p:cNvSpPr>
                <a:spLocks noChangeShapeType="1"/>
              </p:cNvSpPr>
              <p:nvPr/>
            </p:nvSpPr>
            <p:spPr bwMode="auto">
              <a:xfrm flipV="1">
                <a:off x="189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8" name="Line 98"/>
              <p:cNvSpPr>
                <a:spLocks noChangeShapeType="1"/>
              </p:cNvSpPr>
              <p:nvPr/>
            </p:nvSpPr>
            <p:spPr bwMode="auto">
              <a:xfrm flipV="1">
                <a:off x="1938"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59" name="Line 99"/>
              <p:cNvSpPr>
                <a:spLocks noChangeShapeType="1"/>
              </p:cNvSpPr>
              <p:nvPr/>
            </p:nvSpPr>
            <p:spPr bwMode="auto">
              <a:xfrm flipV="1">
                <a:off x="197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0" name="Line 100"/>
              <p:cNvSpPr>
                <a:spLocks noChangeShapeType="1"/>
              </p:cNvSpPr>
              <p:nvPr/>
            </p:nvSpPr>
            <p:spPr bwMode="auto">
              <a:xfrm flipV="1">
                <a:off x="2258"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1" name="Line 101"/>
              <p:cNvSpPr>
                <a:spLocks noChangeShapeType="1"/>
              </p:cNvSpPr>
              <p:nvPr/>
            </p:nvSpPr>
            <p:spPr bwMode="auto">
              <a:xfrm flipV="1">
                <a:off x="227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2" name="Line 102"/>
              <p:cNvSpPr>
                <a:spLocks noChangeShapeType="1"/>
              </p:cNvSpPr>
              <p:nvPr/>
            </p:nvSpPr>
            <p:spPr bwMode="auto">
              <a:xfrm flipV="1">
                <a:off x="232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3" name="Line 103"/>
              <p:cNvSpPr>
                <a:spLocks noChangeShapeType="1"/>
              </p:cNvSpPr>
              <p:nvPr/>
            </p:nvSpPr>
            <p:spPr bwMode="auto">
              <a:xfrm flipV="1">
                <a:off x="236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4" name="Line 104"/>
              <p:cNvSpPr>
                <a:spLocks noChangeShapeType="1"/>
              </p:cNvSpPr>
              <p:nvPr/>
            </p:nvSpPr>
            <p:spPr bwMode="auto">
              <a:xfrm flipV="1">
                <a:off x="239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5" name="Line 105"/>
              <p:cNvSpPr>
                <a:spLocks noChangeShapeType="1"/>
              </p:cNvSpPr>
              <p:nvPr/>
            </p:nvSpPr>
            <p:spPr bwMode="auto">
              <a:xfrm flipV="1">
                <a:off x="2460"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6" name="Line 106"/>
              <p:cNvSpPr>
                <a:spLocks noChangeShapeType="1"/>
              </p:cNvSpPr>
              <p:nvPr/>
            </p:nvSpPr>
            <p:spPr bwMode="auto">
              <a:xfrm flipV="1">
                <a:off x="2518"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7" name="Line 107"/>
              <p:cNvSpPr>
                <a:spLocks noChangeShapeType="1"/>
              </p:cNvSpPr>
              <p:nvPr/>
            </p:nvSpPr>
            <p:spPr bwMode="auto">
              <a:xfrm flipV="1">
                <a:off x="2667"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8" name="Line 108"/>
              <p:cNvSpPr>
                <a:spLocks noChangeShapeType="1"/>
              </p:cNvSpPr>
              <p:nvPr/>
            </p:nvSpPr>
            <p:spPr bwMode="auto">
              <a:xfrm flipV="1">
                <a:off x="2677"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69" name="Line 109"/>
              <p:cNvSpPr>
                <a:spLocks noChangeShapeType="1"/>
              </p:cNvSpPr>
              <p:nvPr/>
            </p:nvSpPr>
            <p:spPr bwMode="auto">
              <a:xfrm flipV="1">
                <a:off x="272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0" name="Line 110"/>
              <p:cNvSpPr>
                <a:spLocks noChangeShapeType="1"/>
              </p:cNvSpPr>
              <p:nvPr/>
            </p:nvSpPr>
            <p:spPr bwMode="auto">
              <a:xfrm flipV="1">
                <a:off x="2755"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1" name="Line 111"/>
              <p:cNvSpPr>
                <a:spLocks noChangeShapeType="1"/>
              </p:cNvSpPr>
              <p:nvPr/>
            </p:nvSpPr>
            <p:spPr bwMode="auto">
              <a:xfrm flipV="1">
                <a:off x="2847"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2" name="Line 112"/>
              <p:cNvSpPr>
                <a:spLocks noChangeShapeType="1"/>
              </p:cNvSpPr>
              <p:nvPr/>
            </p:nvSpPr>
            <p:spPr bwMode="auto">
              <a:xfrm flipV="1">
                <a:off x="286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3" name="Line 113"/>
              <p:cNvSpPr>
                <a:spLocks noChangeShapeType="1"/>
              </p:cNvSpPr>
              <p:nvPr/>
            </p:nvSpPr>
            <p:spPr bwMode="auto">
              <a:xfrm flipV="1">
                <a:off x="2879"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4" name="Line 114"/>
              <p:cNvSpPr>
                <a:spLocks noChangeShapeType="1"/>
              </p:cNvSpPr>
              <p:nvPr/>
            </p:nvSpPr>
            <p:spPr bwMode="auto">
              <a:xfrm flipV="1">
                <a:off x="2901"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5" name="Line 115"/>
              <p:cNvSpPr>
                <a:spLocks noChangeShapeType="1"/>
              </p:cNvSpPr>
              <p:nvPr/>
            </p:nvSpPr>
            <p:spPr bwMode="auto">
              <a:xfrm flipV="1">
                <a:off x="290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6" name="Line 116"/>
              <p:cNvSpPr>
                <a:spLocks noChangeShapeType="1"/>
              </p:cNvSpPr>
              <p:nvPr/>
            </p:nvSpPr>
            <p:spPr bwMode="auto">
              <a:xfrm flipV="1">
                <a:off x="295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7" name="Line 117"/>
              <p:cNvSpPr>
                <a:spLocks noChangeShapeType="1"/>
              </p:cNvSpPr>
              <p:nvPr/>
            </p:nvSpPr>
            <p:spPr bwMode="auto">
              <a:xfrm flipV="1">
                <a:off x="2959"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8" name="Line 118"/>
              <p:cNvSpPr>
                <a:spLocks noChangeShapeType="1"/>
              </p:cNvSpPr>
              <p:nvPr/>
            </p:nvSpPr>
            <p:spPr bwMode="auto">
              <a:xfrm flipV="1">
                <a:off x="3020"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79" name="Line 119"/>
              <p:cNvSpPr>
                <a:spLocks noChangeShapeType="1"/>
              </p:cNvSpPr>
              <p:nvPr/>
            </p:nvSpPr>
            <p:spPr bwMode="auto">
              <a:xfrm flipV="1">
                <a:off x="3074"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0" name="Line 120"/>
              <p:cNvSpPr>
                <a:spLocks noChangeShapeType="1"/>
              </p:cNvSpPr>
              <p:nvPr/>
            </p:nvSpPr>
            <p:spPr bwMode="auto">
              <a:xfrm flipV="1">
                <a:off x="3164"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1" name="Line 121"/>
              <p:cNvSpPr>
                <a:spLocks noChangeShapeType="1"/>
              </p:cNvSpPr>
              <p:nvPr/>
            </p:nvSpPr>
            <p:spPr bwMode="auto">
              <a:xfrm flipV="1">
                <a:off x="3178"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2" name="Line 122"/>
              <p:cNvSpPr>
                <a:spLocks noChangeShapeType="1"/>
              </p:cNvSpPr>
              <p:nvPr/>
            </p:nvSpPr>
            <p:spPr bwMode="auto">
              <a:xfrm flipV="1">
                <a:off x="344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3" name="Line 123"/>
              <p:cNvSpPr>
                <a:spLocks noChangeShapeType="1"/>
              </p:cNvSpPr>
              <p:nvPr/>
            </p:nvSpPr>
            <p:spPr bwMode="auto">
              <a:xfrm flipV="1">
                <a:off x="3678"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4" name="Line 124"/>
              <p:cNvSpPr>
                <a:spLocks noChangeShapeType="1"/>
              </p:cNvSpPr>
              <p:nvPr/>
            </p:nvSpPr>
            <p:spPr bwMode="auto">
              <a:xfrm flipV="1">
                <a:off x="375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5" name="Line 125"/>
              <p:cNvSpPr>
                <a:spLocks noChangeShapeType="1"/>
              </p:cNvSpPr>
              <p:nvPr/>
            </p:nvSpPr>
            <p:spPr bwMode="auto">
              <a:xfrm flipV="1">
                <a:off x="3756"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6" name="Line 126"/>
              <p:cNvSpPr>
                <a:spLocks noChangeShapeType="1"/>
              </p:cNvSpPr>
              <p:nvPr/>
            </p:nvSpPr>
            <p:spPr bwMode="auto">
              <a:xfrm flipV="1">
                <a:off x="381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7" name="Line 127"/>
              <p:cNvSpPr>
                <a:spLocks noChangeShapeType="1"/>
              </p:cNvSpPr>
              <p:nvPr/>
            </p:nvSpPr>
            <p:spPr bwMode="auto">
              <a:xfrm flipV="1">
                <a:off x="3862"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8" name="Line 128"/>
              <p:cNvSpPr>
                <a:spLocks noChangeShapeType="1"/>
              </p:cNvSpPr>
              <p:nvPr/>
            </p:nvSpPr>
            <p:spPr bwMode="auto">
              <a:xfrm flipV="1">
                <a:off x="390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89" name="Line 129"/>
              <p:cNvSpPr>
                <a:spLocks noChangeShapeType="1"/>
              </p:cNvSpPr>
              <p:nvPr/>
            </p:nvSpPr>
            <p:spPr bwMode="auto">
              <a:xfrm flipV="1">
                <a:off x="4071"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0" name="Line 130"/>
              <p:cNvSpPr>
                <a:spLocks noChangeShapeType="1"/>
              </p:cNvSpPr>
              <p:nvPr/>
            </p:nvSpPr>
            <p:spPr bwMode="auto">
              <a:xfrm flipV="1">
                <a:off x="4193"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1" name="Line 131"/>
              <p:cNvSpPr>
                <a:spLocks noChangeShapeType="1"/>
              </p:cNvSpPr>
              <p:nvPr/>
            </p:nvSpPr>
            <p:spPr bwMode="auto">
              <a:xfrm flipV="1">
                <a:off x="4501"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2" name="Line 132"/>
              <p:cNvSpPr>
                <a:spLocks noChangeShapeType="1"/>
              </p:cNvSpPr>
              <p:nvPr/>
            </p:nvSpPr>
            <p:spPr bwMode="auto">
              <a:xfrm flipV="1">
                <a:off x="4527"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3" name="Line 133"/>
              <p:cNvSpPr>
                <a:spLocks noChangeShapeType="1"/>
              </p:cNvSpPr>
              <p:nvPr/>
            </p:nvSpPr>
            <p:spPr bwMode="auto">
              <a:xfrm flipV="1">
                <a:off x="5310" y="1869"/>
                <a:ext cx="1" cy="4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4" name="Line 134"/>
              <p:cNvSpPr>
                <a:spLocks noChangeShapeType="1"/>
              </p:cNvSpPr>
              <p:nvPr/>
            </p:nvSpPr>
            <p:spPr bwMode="auto">
              <a:xfrm>
                <a:off x="628" y="2292"/>
                <a:ext cx="50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5" name="Rectangle 135"/>
              <p:cNvSpPr>
                <a:spLocks noChangeArrowheads="1"/>
              </p:cNvSpPr>
              <p:nvPr/>
            </p:nvSpPr>
            <p:spPr bwMode="auto">
              <a:xfrm rot="16200000">
                <a:off x="578"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896" name="Line 136"/>
              <p:cNvSpPr>
                <a:spLocks noChangeShapeType="1"/>
              </p:cNvSpPr>
              <p:nvPr/>
            </p:nvSpPr>
            <p:spPr bwMode="auto">
              <a:xfrm>
                <a:off x="845"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7" name="Line 137"/>
              <p:cNvSpPr>
                <a:spLocks noChangeShapeType="1"/>
              </p:cNvSpPr>
              <p:nvPr/>
            </p:nvSpPr>
            <p:spPr bwMode="auto">
              <a:xfrm flipV="1">
                <a:off x="679" y="2366"/>
                <a:ext cx="16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8" name="Line 138"/>
              <p:cNvSpPr>
                <a:spLocks noChangeShapeType="1"/>
              </p:cNvSpPr>
              <p:nvPr/>
            </p:nvSpPr>
            <p:spPr bwMode="auto">
              <a:xfrm>
                <a:off x="679"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899" name="Rectangle 139"/>
              <p:cNvSpPr>
                <a:spLocks noChangeArrowheads="1"/>
              </p:cNvSpPr>
              <p:nvPr/>
            </p:nvSpPr>
            <p:spPr bwMode="auto">
              <a:xfrm rot="16200000">
                <a:off x="706"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00" name="Line 140"/>
              <p:cNvSpPr>
                <a:spLocks noChangeShapeType="1"/>
              </p:cNvSpPr>
              <p:nvPr/>
            </p:nvSpPr>
            <p:spPr bwMode="auto">
              <a:xfrm>
                <a:off x="124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1" name="Line 141"/>
              <p:cNvSpPr>
                <a:spLocks noChangeShapeType="1"/>
              </p:cNvSpPr>
              <p:nvPr/>
            </p:nvSpPr>
            <p:spPr bwMode="auto">
              <a:xfrm flipV="1">
                <a:off x="783" y="2366"/>
                <a:ext cx="45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2" name="Line 142"/>
              <p:cNvSpPr>
                <a:spLocks noChangeShapeType="1"/>
              </p:cNvSpPr>
              <p:nvPr/>
            </p:nvSpPr>
            <p:spPr bwMode="auto">
              <a:xfrm>
                <a:off x="783"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3" name="Rectangle 143"/>
              <p:cNvSpPr>
                <a:spLocks noChangeArrowheads="1"/>
              </p:cNvSpPr>
              <p:nvPr/>
            </p:nvSpPr>
            <p:spPr bwMode="auto">
              <a:xfrm rot="16200000">
                <a:off x="786"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#103</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04" name="Line 144"/>
              <p:cNvSpPr>
                <a:spLocks noChangeShapeType="1"/>
              </p:cNvSpPr>
              <p:nvPr/>
            </p:nvSpPr>
            <p:spPr bwMode="auto">
              <a:xfrm>
                <a:off x="136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5" name="Line 145"/>
              <p:cNvSpPr>
                <a:spLocks noChangeShapeType="1"/>
              </p:cNvSpPr>
              <p:nvPr/>
            </p:nvSpPr>
            <p:spPr bwMode="auto">
              <a:xfrm flipV="1">
                <a:off x="887" y="2366"/>
                <a:ext cx="47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6" name="Line 146"/>
              <p:cNvSpPr>
                <a:spLocks noChangeShapeType="1"/>
              </p:cNvSpPr>
              <p:nvPr/>
            </p:nvSpPr>
            <p:spPr bwMode="auto">
              <a:xfrm>
                <a:off x="887"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7" name="Rectangle 147"/>
              <p:cNvSpPr>
                <a:spLocks noChangeArrowheads="1"/>
              </p:cNvSpPr>
              <p:nvPr/>
            </p:nvSpPr>
            <p:spPr bwMode="auto">
              <a:xfrm rot="16200000">
                <a:off x="890"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08" name="Line 148"/>
              <p:cNvSpPr>
                <a:spLocks noChangeShapeType="1"/>
              </p:cNvSpPr>
              <p:nvPr/>
            </p:nvSpPr>
            <p:spPr bwMode="auto">
              <a:xfrm>
                <a:off x="149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09" name="Line 149"/>
              <p:cNvSpPr>
                <a:spLocks noChangeShapeType="1"/>
              </p:cNvSpPr>
              <p:nvPr/>
            </p:nvSpPr>
            <p:spPr bwMode="auto">
              <a:xfrm flipV="1">
                <a:off x="992" y="2366"/>
                <a:ext cx="50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0" name="Line 150"/>
              <p:cNvSpPr>
                <a:spLocks noChangeShapeType="1"/>
              </p:cNvSpPr>
              <p:nvPr/>
            </p:nvSpPr>
            <p:spPr bwMode="auto">
              <a:xfrm>
                <a:off x="992"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1" name="Rectangle 151"/>
              <p:cNvSpPr>
                <a:spLocks noChangeArrowheads="1"/>
              </p:cNvSpPr>
              <p:nvPr/>
            </p:nvSpPr>
            <p:spPr bwMode="auto">
              <a:xfrm rot="16200000">
                <a:off x="1018"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12" name="Line 152"/>
              <p:cNvSpPr>
                <a:spLocks noChangeShapeType="1"/>
              </p:cNvSpPr>
              <p:nvPr/>
            </p:nvSpPr>
            <p:spPr bwMode="auto">
              <a:xfrm>
                <a:off x="1625"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3" name="Line 153"/>
              <p:cNvSpPr>
                <a:spLocks noChangeShapeType="1"/>
              </p:cNvSpPr>
              <p:nvPr/>
            </p:nvSpPr>
            <p:spPr bwMode="auto">
              <a:xfrm flipV="1">
                <a:off x="1096" y="2366"/>
                <a:ext cx="52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4" name="Line 154"/>
              <p:cNvSpPr>
                <a:spLocks noChangeShapeType="1"/>
              </p:cNvSpPr>
              <p:nvPr/>
            </p:nvSpPr>
            <p:spPr bwMode="auto">
              <a:xfrm>
                <a:off x="1096"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5" name="Rectangle 155"/>
              <p:cNvSpPr>
                <a:spLocks noChangeArrowheads="1"/>
              </p:cNvSpPr>
              <p:nvPr/>
            </p:nvSpPr>
            <p:spPr bwMode="auto">
              <a:xfrm rot="16200000">
                <a:off x="1098"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16" name="Line 156"/>
              <p:cNvSpPr>
                <a:spLocks noChangeShapeType="1"/>
              </p:cNvSpPr>
              <p:nvPr/>
            </p:nvSpPr>
            <p:spPr bwMode="auto">
              <a:xfrm>
                <a:off x="1781"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7" name="Line 157"/>
              <p:cNvSpPr>
                <a:spLocks noChangeShapeType="1"/>
              </p:cNvSpPr>
              <p:nvPr/>
            </p:nvSpPr>
            <p:spPr bwMode="auto">
              <a:xfrm flipV="1">
                <a:off x="1200" y="2366"/>
                <a:ext cx="581"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8" name="Line 158"/>
              <p:cNvSpPr>
                <a:spLocks noChangeShapeType="1"/>
              </p:cNvSpPr>
              <p:nvPr/>
            </p:nvSpPr>
            <p:spPr bwMode="auto">
              <a:xfrm>
                <a:off x="1200"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19" name="Rectangle 159"/>
              <p:cNvSpPr>
                <a:spLocks noChangeArrowheads="1"/>
              </p:cNvSpPr>
              <p:nvPr/>
            </p:nvSpPr>
            <p:spPr bwMode="auto">
              <a:xfrm rot="16200000">
                <a:off x="1227"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#93</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20" name="Line 160"/>
              <p:cNvSpPr>
                <a:spLocks noChangeShapeType="1"/>
              </p:cNvSpPr>
              <p:nvPr/>
            </p:nvSpPr>
            <p:spPr bwMode="auto">
              <a:xfrm>
                <a:off x="1790"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1" name="Line 161"/>
              <p:cNvSpPr>
                <a:spLocks noChangeShapeType="1"/>
              </p:cNvSpPr>
              <p:nvPr/>
            </p:nvSpPr>
            <p:spPr bwMode="auto">
              <a:xfrm flipV="1">
                <a:off x="1304" y="2366"/>
                <a:ext cx="48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2" name="Line 162"/>
              <p:cNvSpPr>
                <a:spLocks noChangeShapeType="1"/>
              </p:cNvSpPr>
              <p:nvPr/>
            </p:nvSpPr>
            <p:spPr bwMode="auto">
              <a:xfrm>
                <a:off x="1304"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3" name="Rectangle 163"/>
              <p:cNvSpPr>
                <a:spLocks noChangeArrowheads="1"/>
              </p:cNvSpPr>
              <p:nvPr/>
            </p:nvSpPr>
            <p:spPr bwMode="auto">
              <a:xfrm rot="16200000">
                <a:off x="1331"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24" name="Line 164"/>
              <p:cNvSpPr>
                <a:spLocks noChangeShapeType="1"/>
              </p:cNvSpPr>
              <p:nvPr/>
            </p:nvSpPr>
            <p:spPr bwMode="auto">
              <a:xfrm>
                <a:off x="180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5" name="Line 165"/>
              <p:cNvSpPr>
                <a:spLocks noChangeShapeType="1"/>
              </p:cNvSpPr>
              <p:nvPr/>
            </p:nvSpPr>
            <p:spPr bwMode="auto">
              <a:xfrm flipV="1">
                <a:off x="1408" y="2366"/>
                <a:ext cx="39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6" name="Line 166"/>
              <p:cNvSpPr>
                <a:spLocks noChangeShapeType="1"/>
              </p:cNvSpPr>
              <p:nvPr/>
            </p:nvSpPr>
            <p:spPr bwMode="auto">
              <a:xfrm>
                <a:off x="1408"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7" name="Rectangle 167"/>
              <p:cNvSpPr>
                <a:spLocks noChangeArrowheads="1"/>
              </p:cNvSpPr>
              <p:nvPr/>
            </p:nvSpPr>
            <p:spPr bwMode="auto">
              <a:xfrm rot="16200000">
                <a:off x="1435"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#95</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28" name="Line 168"/>
              <p:cNvSpPr>
                <a:spLocks noChangeShapeType="1"/>
              </p:cNvSpPr>
              <p:nvPr/>
            </p:nvSpPr>
            <p:spPr bwMode="auto">
              <a:xfrm>
                <a:off x="1809"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29" name="Line 169"/>
              <p:cNvSpPr>
                <a:spLocks noChangeShapeType="1"/>
              </p:cNvSpPr>
              <p:nvPr/>
            </p:nvSpPr>
            <p:spPr bwMode="auto">
              <a:xfrm flipV="1">
                <a:off x="1512" y="2366"/>
                <a:ext cx="297"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0" name="Line 170"/>
              <p:cNvSpPr>
                <a:spLocks noChangeShapeType="1"/>
              </p:cNvSpPr>
              <p:nvPr/>
            </p:nvSpPr>
            <p:spPr bwMode="auto">
              <a:xfrm>
                <a:off x="1512"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1" name="Rectangle 171"/>
              <p:cNvSpPr>
                <a:spLocks noChangeArrowheads="1"/>
              </p:cNvSpPr>
              <p:nvPr/>
            </p:nvSpPr>
            <p:spPr bwMode="auto">
              <a:xfrm rot="16200000">
                <a:off x="1539"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32" name="Line 172"/>
              <p:cNvSpPr>
                <a:spLocks noChangeShapeType="1"/>
              </p:cNvSpPr>
              <p:nvPr/>
            </p:nvSpPr>
            <p:spPr bwMode="auto">
              <a:xfrm>
                <a:off x="189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3" name="Line 173"/>
              <p:cNvSpPr>
                <a:spLocks noChangeShapeType="1"/>
              </p:cNvSpPr>
              <p:nvPr/>
            </p:nvSpPr>
            <p:spPr bwMode="auto">
              <a:xfrm flipV="1">
                <a:off x="1616" y="2366"/>
                <a:ext cx="277"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4" name="Line 174"/>
              <p:cNvSpPr>
                <a:spLocks noChangeShapeType="1"/>
              </p:cNvSpPr>
              <p:nvPr/>
            </p:nvSpPr>
            <p:spPr bwMode="auto">
              <a:xfrm>
                <a:off x="1616"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5" name="Rectangle 175"/>
              <p:cNvSpPr>
                <a:spLocks noChangeArrowheads="1"/>
              </p:cNvSpPr>
              <p:nvPr/>
            </p:nvSpPr>
            <p:spPr bwMode="auto">
              <a:xfrm rot="16200000">
                <a:off x="1643"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#91</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36" name="Line 176"/>
              <p:cNvSpPr>
                <a:spLocks noChangeShapeType="1"/>
              </p:cNvSpPr>
              <p:nvPr/>
            </p:nvSpPr>
            <p:spPr bwMode="auto">
              <a:xfrm>
                <a:off x="1938"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7" name="Line 177"/>
              <p:cNvSpPr>
                <a:spLocks noChangeShapeType="1"/>
              </p:cNvSpPr>
              <p:nvPr/>
            </p:nvSpPr>
            <p:spPr bwMode="auto">
              <a:xfrm flipV="1">
                <a:off x="1721" y="2366"/>
                <a:ext cx="217"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8" name="Line 178"/>
              <p:cNvSpPr>
                <a:spLocks noChangeShapeType="1"/>
              </p:cNvSpPr>
              <p:nvPr/>
            </p:nvSpPr>
            <p:spPr bwMode="auto">
              <a:xfrm>
                <a:off x="1721"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39" name="Rectangle 179"/>
              <p:cNvSpPr>
                <a:spLocks noChangeArrowheads="1"/>
              </p:cNvSpPr>
              <p:nvPr/>
            </p:nvSpPr>
            <p:spPr bwMode="auto">
              <a:xfrm rot="16200000">
                <a:off x="1723"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#121</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40" name="Line 180"/>
              <p:cNvSpPr>
                <a:spLocks noChangeShapeType="1"/>
              </p:cNvSpPr>
              <p:nvPr/>
            </p:nvSpPr>
            <p:spPr bwMode="auto">
              <a:xfrm>
                <a:off x="197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1" name="Line 181"/>
              <p:cNvSpPr>
                <a:spLocks noChangeShapeType="1"/>
              </p:cNvSpPr>
              <p:nvPr/>
            </p:nvSpPr>
            <p:spPr bwMode="auto">
              <a:xfrm flipV="1">
                <a:off x="1825" y="2366"/>
                <a:ext cx="148"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2" name="Line 182"/>
              <p:cNvSpPr>
                <a:spLocks noChangeShapeType="1"/>
              </p:cNvSpPr>
              <p:nvPr/>
            </p:nvSpPr>
            <p:spPr bwMode="auto">
              <a:xfrm>
                <a:off x="1825"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3" name="Rectangle 183"/>
              <p:cNvSpPr>
                <a:spLocks noChangeArrowheads="1"/>
              </p:cNvSpPr>
              <p:nvPr/>
            </p:nvSpPr>
            <p:spPr bwMode="auto">
              <a:xfrm rot="16200000">
                <a:off x="1851"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44" name="Line 184"/>
              <p:cNvSpPr>
                <a:spLocks noChangeShapeType="1"/>
              </p:cNvSpPr>
              <p:nvPr/>
            </p:nvSpPr>
            <p:spPr bwMode="auto">
              <a:xfrm>
                <a:off x="2258"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5" name="Line 185"/>
              <p:cNvSpPr>
                <a:spLocks noChangeShapeType="1"/>
              </p:cNvSpPr>
              <p:nvPr/>
            </p:nvSpPr>
            <p:spPr bwMode="auto">
              <a:xfrm flipV="1">
                <a:off x="1929" y="2366"/>
                <a:ext cx="32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6" name="Line 186"/>
              <p:cNvSpPr>
                <a:spLocks noChangeShapeType="1"/>
              </p:cNvSpPr>
              <p:nvPr/>
            </p:nvSpPr>
            <p:spPr bwMode="auto">
              <a:xfrm>
                <a:off x="1929"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7" name="Rectangle 187"/>
              <p:cNvSpPr>
                <a:spLocks noChangeArrowheads="1"/>
              </p:cNvSpPr>
              <p:nvPr/>
            </p:nvSpPr>
            <p:spPr bwMode="auto">
              <a:xfrm rot="16200000">
                <a:off x="1956"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48" name="Line 188"/>
              <p:cNvSpPr>
                <a:spLocks noChangeShapeType="1"/>
              </p:cNvSpPr>
              <p:nvPr/>
            </p:nvSpPr>
            <p:spPr bwMode="auto">
              <a:xfrm>
                <a:off x="227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49" name="Line 189"/>
              <p:cNvSpPr>
                <a:spLocks noChangeShapeType="1"/>
              </p:cNvSpPr>
              <p:nvPr/>
            </p:nvSpPr>
            <p:spPr bwMode="auto">
              <a:xfrm flipV="1">
                <a:off x="2033" y="2366"/>
                <a:ext cx="23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0" name="Line 190"/>
              <p:cNvSpPr>
                <a:spLocks noChangeShapeType="1"/>
              </p:cNvSpPr>
              <p:nvPr/>
            </p:nvSpPr>
            <p:spPr bwMode="auto">
              <a:xfrm>
                <a:off x="2033"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1" name="Rectangle 191"/>
              <p:cNvSpPr>
                <a:spLocks noChangeArrowheads="1"/>
              </p:cNvSpPr>
              <p:nvPr/>
            </p:nvSpPr>
            <p:spPr bwMode="auto">
              <a:xfrm rot="16200000">
                <a:off x="2060"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#89</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52" name="Line 192"/>
              <p:cNvSpPr>
                <a:spLocks noChangeShapeType="1"/>
              </p:cNvSpPr>
              <p:nvPr/>
            </p:nvSpPr>
            <p:spPr bwMode="auto">
              <a:xfrm>
                <a:off x="232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3" name="Line 193"/>
              <p:cNvSpPr>
                <a:spLocks noChangeShapeType="1"/>
              </p:cNvSpPr>
              <p:nvPr/>
            </p:nvSpPr>
            <p:spPr bwMode="auto">
              <a:xfrm flipV="1">
                <a:off x="2137" y="2366"/>
                <a:ext cx="18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4" name="Line 194"/>
              <p:cNvSpPr>
                <a:spLocks noChangeShapeType="1"/>
              </p:cNvSpPr>
              <p:nvPr/>
            </p:nvSpPr>
            <p:spPr bwMode="auto">
              <a:xfrm>
                <a:off x="2137"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5" name="Rectangle 195"/>
              <p:cNvSpPr>
                <a:spLocks noChangeArrowheads="1"/>
              </p:cNvSpPr>
              <p:nvPr/>
            </p:nvSpPr>
            <p:spPr bwMode="auto">
              <a:xfrm rot="16200000">
                <a:off x="2164"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56" name="Line 196"/>
              <p:cNvSpPr>
                <a:spLocks noChangeShapeType="1"/>
              </p:cNvSpPr>
              <p:nvPr/>
            </p:nvSpPr>
            <p:spPr bwMode="auto">
              <a:xfrm>
                <a:off x="236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7" name="Line 197"/>
              <p:cNvSpPr>
                <a:spLocks noChangeShapeType="1"/>
              </p:cNvSpPr>
              <p:nvPr/>
            </p:nvSpPr>
            <p:spPr bwMode="auto">
              <a:xfrm flipV="1">
                <a:off x="2241" y="2366"/>
                <a:ext cx="12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8" name="Line 198"/>
              <p:cNvSpPr>
                <a:spLocks noChangeShapeType="1"/>
              </p:cNvSpPr>
              <p:nvPr/>
            </p:nvSpPr>
            <p:spPr bwMode="auto">
              <a:xfrm>
                <a:off x="2241"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59" name="Rectangle 199"/>
              <p:cNvSpPr>
                <a:spLocks noChangeArrowheads="1"/>
              </p:cNvSpPr>
              <p:nvPr/>
            </p:nvSpPr>
            <p:spPr bwMode="auto">
              <a:xfrm rot="16200000">
                <a:off x="2244"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#101</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60" name="Line 200"/>
              <p:cNvSpPr>
                <a:spLocks noChangeShapeType="1"/>
              </p:cNvSpPr>
              <p:nvPr/>
            </p:nvSpPr>
            <p:spPr bwMode="auto">
              <a:xfrm>
                <a:off x="239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1" name="Line 201"/>
              <p:cNvSpPr>
                <a:spLocks noChangeShapeType="1"/>
              </p:cNvSpPr>
              <p:nvPr/>
            </p:nvSpPr>
            <p:spPr bwMode="auto">
              <a:xfrm flipV="1">
                <a:off x="2345" y="2366"/>
                <a:ext cx="48"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2" name="Line 202"/>
              <p:cNvSpPr>
                <a:spLocks noChangeShapeType="1"/>
              </p:cNvSpPr>
              <p:nvPr/>
            </p:nvSpPr>
            <p:spPr bwMode="auto">
              <a:xfrm>
                <a:off x="2345"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3" name="Rectangle 203"/>
              <p:cNvSpPr>
                <a:spLocks noChangeArrowheads="1"/>
              </p:cNvSpPr>
              <p:nvPr/>
            </p:nvSpPr>
            <p:spPr bwMode="auto">
              <a:xfrm rot="16200000">
                <a:off x="2348"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#113</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64" name="Line 204"/>
              <p:cNvSpPr>
                <a:spLocks noChangeShapeType="1"/>
              </p:cNvSpPr>
              <p:nvPr/>
            </p:nvSpPr>
            <p:spPr bwMode="auto">
              <a:xfrm>
                <a:off x="2460"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17965" name="Line 205"/>
            <p:cNvSpPr>
              <a:spLocks noChangeShapeType="1"/>
            </p:cNvSpPr>
            <p:nvPr/>
          </p:nvSpPr>
          <p:spPr bwMode="auto">
            <a:xfrm flipV="1">
              <a:off x="2449" y="2366"/>
              <a:ext cx="11"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6" name="Line 206"/>
            <p:cNvSpPr>
              <a:spLocks noChangeShapeType="1"/>
            </p:cNvSpPr>
            <p:nvPr/>
          </p:nvSpPr>
          <p:spPr bwMode="auto">
            <a:xfrm>
              <a:off x="2449"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7" name="Rectangle 207"/>
            <p:cNvSpPr>
              <a:spLocks noChangeArrowheads="1"/>
            </p:cNvSpPr>
            <p:nvPr/>
          </p:nvSpPr>
          <p:spPr bwMode="auto">
            <a:xfrm rot="16200000">
              <a:off x="2476"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#99</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68" name="Line 208"/>
            <p:cNvSpPr>
              <a:spLocks noChangeShapeType="1"/>
            </p:cNvSpPr>
            <p:nvPr/>
          </p:nvSpPr>
          <p:spPr bwMode="auto">
            <a:xfrm>
              <a:off x="2518"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69" name="Line 209"/>
            <p:cNvSpPr>
              <a:spLocks noChangeShapeType="1"/>
            </p:cNvSpPr>
            <p:nvPr/>
          </p:nvSpPr>
          <p:spPr bwMode="auto">
            <a:xfrm flipH="1" flipV="1">
              <a:off x="2518" y="2366"/>
              <a:ext cx="3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0" name="Line 210"/>
            <p:cNvSpPr>
              <a:spLocks noChangeShapeType="1"/>
            </p:cNvSpPr>
            <p:nvPr/>
          </p:nvSpPr>
          <p:spPr bwMode="auto">
            <a:xfrm>
              <a:off x="2554"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1" name="Rectangle 211"/>
            <p:cNvSpPr>
              <a:spLocks noChangeArrowheads="1"/>
            </p:cNvSpPr>
            <p:nvPr/>
          </p:nvSpPr>
          <p:spPr bwMode="auto">
            <a:xfrm rot="16200000">
              <a:off x="2556"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72" name="Line 212"/>
            <p:cNvSpPr>
              <a:spLocks noChangeShapeType="1"/>
            </p:cNvSpPr>
            <p:nvPr/>
          </p:nvSpPr>
          <p:spPr bwMode="auto">
            <a:xfrm>
              <a:off x="2667"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3" name="Line 213"/>
            <p:cNvSpPr>
              <a:spLocks noChangeShapeType="1"/>
            </p:cNvSpPr>
            <p:nvPr/>
          </p:nvSpPr>
          <p:spPr bwMode="auto">
            <a:xfrm flipV="1">
              <a:off x="2658" y="2366"/>
              <a:ext cx="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4" name="Line 214"/>
            <p:cNvSpPr>
              <a:spLocks noChangeShapeType="1"/>
            </p:cNvSpPr>
            <p:nvPr/>
          </p:nvSpPr>
          <p:spPr bwMode="auto">
            <a:xfrm>
              <a:off x="2658"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5" name="Rectangle 215"/>
            <p:cNvSpPr>
              <a:spLocks noChangeArrowheads="1"/>
            </p:cNvSpPr>
            <p:nvPr/>
          </p:nvSpPr>
          <p:spPr bwMode="auto">
            <a:xfrm rot="16200000">
              <a:off x="2660"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#119</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76" name="Line 216"/>
            <p:cNvSpPr>
              <a:spLocks noChangeShapeType="1"/>
            </p:cNvSpPr>
            <p:nvPr/>
          </p:nvSpPr>
          <p:spPr bwMode="auto">
            <a:xfrm>
              <a:off x="2677"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7" name="Line 217"/>
            <p:cNvSpPr>
              <a:spLocks noChangeShapeType="1"/>
            </p:cNvSpPr>
            <p:nvPr/>
          </p:nvSpPr>
          <p:spPr bwMode="auto">
            <a:xfrm flipH="1" flipV="1">
              <a:off x="2677" y="2366"/>
              <a:ext cx="8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8" name="Line 218"/>
            <p:cNvSpPr>
              <a:spLocks noChangeShapeType="1"/>
            </p:cNvSpPr>
            <p:nvPr/>
          </p:nvSpPr>
          <p:spPr bwMode="auto">
            <a:xfrm>
              <a:off x="2762"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79" name="Rectangle 219"/>
            <p:cNvSpPr>
              <a:spLocks noChangeArrowheads="1"/>
            </p:cNvSpPr>
            <p:nvPr/>
          </p:nvSpPr>
          <p:spPr bwMode="auto">
            <a:xfrm rot="16200000">
              <a:off x="2789"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#83</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80" name="Line 220"/>
            <p:cNvSpPr>
              <a:spLocks noChangeShapeType="1"/>
            </p:cNvSpPr>
            <p:nvPr/>
          </p:nvSpPr>
          <p:spPr bwMode="auto">
            <a:xfrm>
              <a:off x="272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1" name="Line 221"/>
            <p:cNvSpPr>
              <a:spLocks noChangeShapeType="1"/>
            </p:cNvSpPr>
            <p:nvPr/>
          </p:nvSpPr>
          <p:spPr bwMode="auto">
            <a:xfrm flipH="1" flipV="1">
              <a:off x="2726" y="2366"/>
              <a:ext cx="140"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2" name="Line 222"/>
            <p:cNvSpPr>
              <a:spLocks noChangeShapeType="1"/>
            </p:cNvSpPr>
            <p:nvPr/>
          </p:nvSpPr>
          <p:spPr bwMode="auto">
            <a:xfrm>
              <a:off x="2866"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3" name="Rectangle 223"/>
            <p:cNvSpPr>
              <a:spLocks noChangeArrowheads="1"/>
            </p:cNvSpPr>
            <p:nvPr/>
          </p:nvSpPr>
          <p:spPr bwMode="auto">
            <a:xfrm rot="16200000">
              <a:off x="2879" y="2693"/>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84" name="Line 224"/>
            <p:cNvSpPr>
              <a:spLocks noChangeShapeType="1"/>
            </p:cNvSpPr>
            <p:nvPr/>
          </p:nvSpPr>
          <p:spPr bwMode="auto">
            <a:xfrm>
              <a:off x="2755"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5" name="Line 225"/>
            <p:cNvSpPr>
              <a:spLocks noChangeShapeType="1"/>
            </p:cNvSpPr>
            <p:nvPr/>
          </p:nvSpPr>
          <p:spPr bwMode="auto">
            <a:xfrm flipH="1" flipV="1">
              <a:off x="2755" y="2366"/>
              <a:ext cx="21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6" name="Line 226"/>
            <p:cNvSpPr>
              <a:spLocks noChangeShapeType="1"/>
            </p:cNvSpPr>
            <p:nvPr/>
          </p:nvSpPr>
          <p:spPr bwMode="auto">
            <a:xfrm>
              <a:off x="2970"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7" name="Rectangle 227"/>
            <p:cNvSpPr>
              <a:spLocks noChangeArrowheads="1"/>
            </p:cNvSpPr>
            <p:nvPr/>
          </p:nvSpPr>
          <p:spPr bwMode="auto">
            <a:xfrm rot="16200000">
              <a:off x="2997"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88" name="Line 228"/>
            <p:cNvSpPr>
              <a:spLocks noChangeShapeType="1"/>
            </p:cNvSpPr>
            <p:nvPr/>
          </p:nvSpPr>
          <p:spPr bwMode="auto">
            <a:xfrm>
              <a:off x="2847"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89" name="Line 229"/>
            <p:cNvSpPr>
              <a:spLocks noChangeShapeType="1"/>
            </p:cNvSpPr>
            <p:nvPr/>
          </p:nvSpPr>
          <p:spPr bwMode="auto">
            <a:xfrm flipH="1" flipV="1">
              <a:off x="2847" y="2366"/>
              <a:ext cx="227"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0" name="Line 230"/>
            <p:cNvSpPr>
              <a:spLocks noChangeShapeType="1"/>
            </p:cNvSpPr>
            <p:nvPr/>
          </p:nvSpPr>
          <p:spPr bwMode="auto">
            <a:xfrm>
              <a:off x="3074"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1" name="Rectangle 231"/>
            <p:cNvSpPr>
              <a:spLocks noChangeArrowheads="1"/>
            </p:cNvSpPr>
            <p:nvPr/>
          </p:nvSpPr>
          <p:spPr bwMode="auto">
            <a:xfrm rot="16200000">
              <a:off x="3077"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#117</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92" name="Line 232"/>
            <p:cNvSpPr>
              <a:spLocks noChangeShapeType="1"/>
            </p:cNvSpPr>
            <p:nvPr/>
          </p:nvSpPr>
          <p:spPr bwMode="auto">
            <a:xfrm>
              <a:off x="286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3" name="Line 233"/>
            <p:cNvSpPr>
              <a:spLocks noChangeShapeType="1"/>
            </p:cNvSpPr>
            <p:nvPr/>
          </p:nvSpPr>
          <p:spPr bwMode="auto">
            <a:xfrm flipH="1" flipV="1">
              <a:off x="2863" y="2366"/>
              <a:ext cx="31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4" name="Line 234"/>
            <p:cNvSpPr>
              <a:spLocks noChangeShapeType="1"/>
            </p:cNvSpPr>
            <p:nvPr/>
          </p:nvSpPr>
          <p:spPr bwMode="auto">
            <a:xfrm>
              <a:off x="3178"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5" name="Rectangle 235"/>
            <p:cNvSpPr>
              <a:spLocks noChangeArrowheads="1"/>
            </p:cNvSpPr>
            <p:nvPr/>
          </p:nvSpPr>
          <p:spPr bwMode="auto">
            <a:xfrm rot="16200000">
              <a:off x="3205"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#97</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996" name="Line 236"/>
            <p:cNvSpPr>
              <a:spLocks noChangeShapeType="1"/>
            </p:cNvSpPr>
            <p:nvPr/>
          </p:nvSpPr>
          <p:spPr bwMode="auto">
            <a:xfrm>
              <a:off x="2879"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7" name="Line 237"/>
            <p:cNvSpPr>
              <a:spLocks noChangeShapeType="1"/>
            </p:cNvSpPr>
            <p:nvPr/>
          </p:nvSpPr>
          <p:spPr bwMode="auto">
            <a:xfrm flipH="1" flipV="1">
              <a:off x="2879" y="2366"/>
              <a:ext cx="40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8" name="Line 238"/>
            <p:cNvSpPr>
              <a:spLocks noChangeShapeType="1"/>
            </p:cNvSpPr>
            <p:nvPr/>
          </p:nvSpPr>
          <p:spPr bwMode="auto">
            <a:xfrm>
              <a:off x="3283"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999" name="Rectangle 239"/>
            <p:cNvSpPr>
              <a:spLocks noChangeArrowheads="1"/>
            </p:cNvSpPr>
            <p:nvPr/>
          </p:nvSpPr>
          <p:spPr bwMode="auto">
            <a:xfrm rot="16200000">
              <a:off x="3285"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#125</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00" name="Line 240"/>
            <p:cNvSpPr>
              <a:spLocks noChangeShapeType="1"/>
            </p:cNvSpPr>
            <p:nvPr/>
          </p:nvSpPr>
          <p:spPr bwMode="auto">
            <a:xfrm>
              <a:off x="2901"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1" name="Line 241"/>
            <p:cNvSpPr>
              <a:spLocks noChangeShapeType="1"/>
            </p:cNvSpPr>
            <p:nvPr/>
          </p:nvSpPr>
          <p:spPr bwMode="auto">
            <a:xfrm flipH="1" flipV="1">
              <a:off x="2901" y="2366"/>
              <a:ext cx="48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2" name="Line 242"/>
            <p:cNvSpPr>
              <a:spLocks noChangeShapeType="1"/>
            </p:cNvSpPr>
            <p:nvPr/>
          </p:nvSpPr>
          <p:spPr bwMode="auto">
            <a:xfrm>
              <a:off x="3387"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3" name="Rectangle 243"/>
            <p:cNvSpPr>
              <a:spLocks noChangeArrowheads="1"/>
            </p:cNvSpPr>
            <p:nvPr/>
          </p:nvSpPr>
          <p:spPr bwMode="auto">
            <a:xfrm rot="16200000">
              <a:off x="3389"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04" name="Line 244"/>
            <p:cNvSpPr>
              <a:spLocks noChangeShapeType="1"/>
            </p:cNvSpPr>
            <p:nvPr/>
          </p:nvSpPr>
          <p:spPr bwMode="auto">
            <a:xfrm>
              <a:off x="290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5" name="Line 245"/>
            <p:cNvSpPr>
              <a:spLocks noChangeShapeType="1"/>
            </p:cNvSpPr>
            <p:nvPr/>
          </p:nvSpPr>
          <p:spPr bwMode="auto">
            <a:xfrm flipH="1" flipV="1">
              <a:off x="2902" y="2366"/>
              <a:ext cx="58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6" name="Line 246"/>
            <p:cNvSpPr>
              <a:spLocks noChangeShapeType="1"/>
            </p:cNvSpPr>
            <p:nvPr/>
          </p:nvSpPr>
          <p:spPr bwMode="auto">
            <a:xfrm>
              <a:off x="3491"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7" name="Rectangle 247"/>
            <p:cNvSpPr>
              <a:spLocks noChangeArrowheads="1"/>
            </p:cNvSpPr>
            <p:nvPr/>
          </p:nvSpPr>
          <p:spPr bwMode="auto">
            <a:xfrm rot="16200000">
              <a:off x="3518"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#87</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08" name="Line 248"/>
            <p:cNvSpPr>
              <a:spLocks noChangeShapeType="1"/>
            </p:cNvSpPr>
            <p:nvPr/>
          </p:nvSpPr>
          <p:spPr bwMode="auto">
            <a:xfrm>
              <a:off x="295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09" name="Line 249"/>
            <p:cNvSpPr>
              <a:spLocks noChangeShapeType="1"/>
            </p:cNvSpPr>
            <p:nvPr/>
          </p:nvSpPr>
          <p:spPr bwMode="auto">
            <a:xfrm flipH="1" flipV="1">
              <a:off x="2956" y="2366"/>
              <a:ext cx="639"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0" name="Line 250"/>
            <p:cNvSpPr>
              <a:spLocks noChangeShapeType="1"/>
            </p:cNvSpPr>
            <p:nvPr/>
          </p:nvSpPr>
          <p:spPr bwMode="auto">
            <a:xfrm>
              <a:off x="3595"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1" name="Rectangle 251"/>
            <p:cNvSpPr>
              <a:spLocks noChangeArrowheads="1"/>
            </p:cNvSpPr>
            <p:nvPr/>
          </p:nvSpPr>
          <p:spPr bwMode="auto">
            <a:xfrm rot="16200000">
              <a:off x="3608" y="2693"/>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#115</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12" name="Line 252"/>
            <p:cNvSpPr>
              <a:spLocks noChangeShapeType="1"/>
            </p:cNvSpPr>
            <p:nvPr/>
          </p:nvSpPr>
          <p:spPr bwMode="auto">
            <a:xfrm>
              <a:off x="2959"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3" name="Line 253"/>
            <p:cNvSpPr>
              <a:spLocks noChangeShapeType="1"/>
            </p:cNvSpPr>
            <p:nvPr/>
          </p:nvSpPr>
          <p:spPr bwMode="auto">
            <a:xfrm flipH="1" flipV="1">
              <a:off x="2959" y="2366"/>
              <a:ext cx="740"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4" name="Line 254"/>
            <p:cNvSpPr>
              <a:spLocks noChangeShapeType="1"/>
            </p:cNvSpPr>
            <p:nvPr/>
          </p:nvSpPr>
          <p:spPr bwMode="auto">
            <a:xfrm>
              <a:off x="3699"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5" name="Rectangle 255"/>
            <p:cNvSpPr>
              <a:spLocks noChangeArrowheads="1"/>
            </p:cNvSpPr>
            <p:nvPr/>
          </p:nvSpPr>
          <p:spPr bwMode="auto">
            <a:xfrm rot="16200000">
              <a:off x="3702"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#111</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16" name="Line 256"/>
            <p:cNvSpPr>
              <a:spLocks noChangeShapeType="1"/>
            </p:cNvSpPr>
            <p:nvPr/>
          </p:nvSpPr>
          <p:spPr bwMode="auto">
            <a:xfrm>
              <a:off x="3020"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7" name="Line 257"/>
            <p:cNvSpPr>
              <a:spLocks noChangeShapeType="1"/>
            </p:cNvSpPr>
            <p:nvPr/>
          </p:nvSpPr>
          <p:spPr bwMode="auto">
            <a:xfrm flipH="1" flipV="1">
              <a:off x="3020" y="2366"/>
              <a:ext cx="783"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8" name="Line 258"/>
            <p:cNvSpPr>
              <a:spLocks noChangeShapeType="1"/>
            </p:cNvSpPr>
            <p:nvPr/>
          </p:nvSpPr>
          <p:spPr bwMode="auto">
            <a:xfrm>
              <a:off x="3803"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19" name="Rectangle 259"/>
            <p:cNvSpPr>
              <a:spLocks noChangeArrowheads="1"/>
            </p:cNvSpPr>
            <p:nvPr/>
          </p:nvSpPr>
          <p:spPr bwMode="auto">
            <a:xfrm rot="16200000">
              <a:off x="3830"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#85</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20" name="Line 260"/>
            <p:cNvSpPr>
              <a:spLocks noChangeShapeType="1"/>
            </p:cNvSpPr>
            <p:nvPr/>
          </p:nvSpPr>
          <p:spPr bwMode="auto">
            <a:xfrm>
              <a:off x="3074"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1" name="Line 261"/>
            <p:cNvSpPr>
              <a:spLocks noChangeShapeType="1"/>
            </p:cNvSpPr>
            <p:nvPr/>
          </p:nvSpPr>
          <p:spPr bwMode="auto">
            <a:xfrm flipH="1" flipV="1">
              <a:off x="3074" y="2366"/>
              <a:ext cx="833"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2" name="Line 262"/>
            <p:cNvSpPr>
              <a:spLocks noChangeShapeType="1"/>
            </p:cNvSpPr>
            <p:nvPr/>
          </p:nvSpPr>
          <p:spPr bwMode="auto">
            <a:xfrm>
              <a:off x="3907"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3" name="Rectangle 263"/>
            <p:cNvSpPr>
              <a:spLocks noChangeArrowheads="1"/>
            </p:cNvSpPr>
            <p:nvPr/>
          </p:nvSpPr>
          <p:spPr bwMode="auto">
            <a:xfrm rot="16200000">
              <a:off x="3910"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24" name="Line 264"/>
            <p:cNvSpPr>
              <a:spLocks noChangeShapeType="1"/>
            </p:cNvSpPr>
            <p:nvPr/>
          </p:nvSpPr>
          <p:spPr bwMode="auto">
            <a:xfrm>
              <a:off x="3164"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5" name="Line 265"/>
            <p:cNvSpPr>
              <a:spLocks noChangeShapeType="1"/>
            </p:cNvSpPr>
            <p:nvPr/>
          </p:nvSpPr>
          <p:spPr bwMode="auto">
            <a:xfrm flipH="1" flipV="1">
              <a:off x="3164" y="2366"/>
              <a:ext cx="847"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6" name="Line 266"/>
            <p:cNvSpPr>
              <a:spLocks noChangeShapeType="1"/>
            </p:cNvSpPr>
            <p:nvPr/>
          </p:nvSpPr>
          <p:spPr bwMode="auto">
            <a:xfrm>
              <a:off x="4011"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7" name="Rectangle 267"/>
            <p:cNvSpPr>
              <a:spLocks noChangeArrowheads="1"/>
            </p:cNvSpPr>
            <p:nvPr/>
          </p:nvSpPr>
          <p:spPr bwMode="auto">
            <a:xfrm rot="16200000">
              <a:off x="4014"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28" name="Line 268"/>
            <p:cNvSpPr>
              <a:spLocks noChangeShapeType="1"/>
            </p:cNvSpPr>
            <p:nvPr/>
          </p:nvSpPr>
          <p:spPr bwMode="auto">
            <a:xfrm>
              <a:off x="3178"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29" name="Line 269"/>
            <p:cNvSpPr>
              <a:spLocks noChangeShapeType="1"/>
            </p:cNvSpPr>
            <p:nvPr/>
          </p:nvSpPr>
          <p:spPr bwMode="auto">
            <a:xfrm flipH="1" flipV="1">
              <a:off x="3178" y="2366"/>
              <a:ext cx="938"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0" name="Line 270"/>
            <p:cNvSpPr>
              <a:spLocks noChangeShapeType="1"/>
            </p:cNvSpPr>
            <p:nvPr/>
          </p:nvSpPr>
          <p:spPr bwMode="auto">
            <a:xfrm>
              <a:off x="4116"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1" name="Rectangle 271"/>
            <p:cNvSpPr>
              <a:spLocks noChangeArrowheads="1"/>
            </p:cNvSpPr>
            <p:nvPr/>
          </p:nvSpPr>
          <p:spPr bwMode="auto">
            <a:xfrm rot="16200000">
              <a:off x="4142" y="2692"/>
              <a:ext cx="1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32" name="Line 272"/>
            <p:cNvSpPr>
              <a:spLocks noChangeShapeType="1"/>
            </p:cNvSpPr>
            <p:nvPr/>
          </p:nvSpPr>
          <p:spPr bwMode="auto">
            <a:xfrm>
              <a:off x="344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3" name="Line 273"/>
            <p:cNvSpPr>
              <a:spLocks noChangeShapeType="1"/>
            </p:cNvSpPr>
            <p:nvPr/>
          </p:nvSpPr>
          <p:spPr bwMode="auto">
            <a:xfrm flipH="1" flipV="1">
              <a:off x="3446" y="2366"/>
              <a:ext cx="77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4" name="Line 274"/>
            <p:cNvSpPr>
              <a:spLocks noChangeShapeType="1"/>
            </p:cNvSpPr>
            <p:nvPr/>
          </p:nvSpPr>
          <p:spPr bwMode="auto">
            <a:xfrm>
              <a:off x="4220"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5" name="Rectangle 275"/>
            <p:cNvSpPr>
              <a:spLocks noChangeArrowheads="1"/>
            </p:cNvSpPr>
            <p:nvPr/>
          </p:nvSpPr>
          <p:spPr bwMode="auto">
            <a:xfrm rot="16200000">
              <a:off x="4222"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36" name="Line 276"/>
            <p:cNvSpPr>
              <a:spLocks noChangeShapeType="1"/>
            </p:cNvSpPr>
            <p:nvPr/>
          </p:nvSpPr>
          <p:spPr bwMode="auto">
            <a:xfrm>
              <a:off x="3678"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7" name="Line 277"/>
            <p:cNvSpPr>
              <a:spLocks noChangeShapeType="1"/>
            </p:cNvSpPr>
            <p:nvPr/>
          </p:nvSpPr>
          <p:spPr bwMode="auto">
            <a:xfrm flipH="1" flipV="1">
              <a:off x="3678" y="2366"/>
              <a:ext cx="64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8" name="Line 278"/>
            <p:cNvSpPr>
              <a:spLocks noChangeShapeType="1"/>
            </p:cNvSpPr>
            <p:nvPr/>
          </p:nvSpPr>
          <p:spPr bwMode="auto">
            <a:xfrm>
              <a:off x="4324"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39" name="Rectangle 279"/>
            <p:cNvSpPr>
              <a:spLocks noChangeArrowheads="1"/>
            </p:cNvSpPr>
            <p:nvPr/>
          </p:nvSpPr>
          <p:spPr bwMode="auto">
            <a:xfrm rot="16200000">
              <a:off x="4327"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#109</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40" name="Line 280"/>
            <p:cNvSpPr>
              <a:spLocks noChangeShapeType="1"/>
            </p:cNvSpPr>
            <p:nvPr/>
          </p:nvSpPr>
          <p:spPr bwMode="auto">
            <a:xfrm>
              <a:off x="375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1" name="Line 281"/>
            <p:cNvSpPr>
              <a:spLocks noChangeShapeType="1"/>
            </p:cNvSpPr>
            <p:nvPr/>
          </p:nvSpPr>
          <p:spPr bwMode="auto">
            <a:xfrm flipH="1" flipV="1">
              <a:off x="3753" y="2366"/>
              <a:ext cx="675"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2" name="Line 282"/>
            <p:cNvSpPr>
              <a:spLocks noChangeShapeType="1"/>
            </p:cNvSpPr>
            <p:nvPr/>
          </p:nvSpPr>
          <p:spPr bwMode="auto">
            <a:xfrm>
              <a:off x="4428"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3" name="Rectangle 283"/>
            <p:cNvSpPr>
              <a:spLocks noChangeArrowheads="1"/>
            </p:cNvSpPr>
            <p:nvPr/>
          </p:nvSpPr>
          <p:spPr bwMode="auto">
            <a:xfrm rot="16200000">
              <a:off x="4431"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#107</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44" name="Line 284"/>
            <p:cNvSpPr>
              <a:spLocks noChangeShapeType="1"/>
            </p:cNvSpPr>
            <p:nvPr/>
          </p:nvSpPr>
          <p:spPr bwMode="auto">
            <a:xfrm>
              <a:off x="3756"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5" name="Line 285"/>
            <p:cNvSpPr>
              <a:spLocks noChangeShapeType="1"/>
            </p:cNvSpPr>
            <p:nvPr/>
          </p:nvSpPr>
          <p:spPr bwMode="auto">
            <a:xfrm flipH="1" flipV="1">
              <a:off x="3756" y="2366"/>
              <a:ext cx="77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6" name="Line 286"/>
            <p:cNvSpPr>
              <a:spLocks noChangeShapeType="1"/>
            </p:cNvSpPr>
            <p:nvPr/>
          </p:nvSpPr>
          <p:spPr bwMode="auto">
            <a:xfrm>
              <a:off x="4532"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7" name="Rectangle 287"/>
            <p:cNvSpPr>
              <a:spLocks noChangeArrowheads="1"/>
            </p:cNvSpPr>
            <p:nvPr/>
          </p:nvSpPr>
          <p:spPr bwMode="auto">
            <a:xfrm rot="16200000">
              <a:off x="4535"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#123</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48" name="Line 288"/>
            <p:cNvSpPr>
              <a:spLocks noChangeShapeType="1"/>
            </p:cNvSpPr>
            <p:nvPr/>
          </p:nvSpPr>
          <p:spPr bwMode="auto">
            <a:xfrm>
              <a:off x="381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49" name="Line 289"/>
            <p:cNvSpPr>
              <a:spLocks noChangeShapeType="1"/>
            </p:cNvSpPr>
            <p:nvPr/>
          </p:nvSpPr>
          <p:spPr bwMode="auto">
            <a:xfrm flipH="1" flipV="1">
              <a:off x="3813" y="2366"/>
              <a:ext cx="823"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0" name="Line 290"/>
            <p:cNvSpPr>
              <a:spLocks noChangeShapeType="1"/>
            </p:cNvSpPr>
            <p:nvPr/>
          </p:nvSpPr>
          <p:spPr bwMode="auto">
            <a:xfrm>
              <a:off x="4636"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1" name="Rectangle 291"/>
            <p:cNvSpPr>
              <a:spLocks noChangeArrowheads="1"/>
            </p:cNvSpPr>
            <p:nvPr/>
          </p:nvSpPr>
          <p:spPr bwMode="auto">
            <a:xfrm rot="16200000">
              <a:off x="4639"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52" name="Line 292"/>
            <p:cNvSpPr>
              <a:spLocks noChangeShapeType="1"/>
            </p:cNvSpPr>
            <p:nvPr/>
          </p:nvSpPr>
          <p:spPr bwMode="auto">
            <a:xfrm>
              <a:off x="3862"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3" name="Line 293"/>
            <p:cNvSpPr>
              <a:spLocks noChangeShapeType="1"/>
            </p:cNvSpPr>
            <p:nvPr/>
          </p:nvSpPr>
          <p:spPr bwMode="auto">
            <a:xfrm flipH="1" flipV="1">
              <a:off x="3862" y="2366"/>
              <a:ext cx="878"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4" name="Line 294"/>
            <p:cNvSpPr>
              <a:spLocks noChangeShapeType="1"/>
            </p:cNvSpPr>
            <p:nvPr/>
          </p:nvSpPr>
          <p:spPr bwMode="auto">
            <a:xfrm>
              <a:off x="4740"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5" name="Rectangle 295"/>
            <p:cNvSpPr>
              <a:spLocks noChangeArrowheads="1"/>
            </p:cNvSpPr>
            <p:nvPr/>
          </p:nvSpPr>
          <p:spPr bwMode="auto">
            <a:xfrm rot="16200000">
              <a:off x="4743"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56" name="Line 296"/>
            <p:cNvSpPr>
              <a:spLocks noChangeShapeType="1"/>
            </p:cNvSpPr>
            <p:nvPr/>
          </p:nvSpPr>
          <p:spPr bwMode="auto">
            <a:xfrm>
              <a:off x="390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7" name="Line 297"/>
            <p:cNvSpPr>
              <a:spLocks noChangeShapeType="1"/>
            </p:cNvSpPr>
            <p:nvPr/>
          </p:nvSpPr>
          <p:spPr bwMode="auto">
            <a:xfrm flipH="1" flipV="1">
              <a:off x="3903" y="2366"/>
              <a:ext cx="942"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8" name="Line 298"/>
            <p:cNvSpPr>
              <a:spLocks noChangeShapeType="1"/>
            </p:cNvSpPr>
            <p:nvPr/>
          </p:nvSpPr>
          <p:spPr bwMode="auto">
            <a:xfrm>
              <a:off x="4845"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59" name="Rectangle 299"/>
            <p:cNvSpPr>
              <a:spLocks noChangeArrowheads="1"/>
            </p:cNvSpPr>
            <p:nvPr/>
          </p:nvSpPr>
          <p:spPr bwMode="auto">
            <a:xfrm rot="16200000">
              <a:off x="4847"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60" name="Line 300"/>
            <p:cNvSpPr>
              <a:spLocks noChangeShapeType="1"/>
            </p:cNvSpPr>
            <p:nvPr/>
          </p:nvSpPr>
          <p:spPr bwMode="auto">
            <a:xfrm>
              <a:off x="4071"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1" name="Line 301"/>
            <p:cNvSpPr>
              <a:spLocks noChangeShapeType="1"/>
            </p:cNvSpPr>
            <p:nvPr/>
          </p:nvSpPr>
          <p:spPr bwMode="auto">
            <a:xfrm flipH="1" flipV="1">
              <a:off x="4071" y="2366"/>
              <a:ext cx="878"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2" name="Line 302"/>
            <p:cNvSpPr>
              <a:spLocks noChangeShapeType="1"/>
            </p:cNvSpPr>
            <p:nvPr/>
          </p:nvSpPr>
          <p:spPr bwMode="auto">
            <a:xfrm>
              <a:off x="4949"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3" name="Rectangle 303"/>
            <p:cNvSpPr>
              <a:spLocks noChangeArrowheads="1"/>
            </p:cNvSpPr>
            <p:nvPr/>
          </p:nvSpPr>
          <p:spPr bwMode="auto">
            <a:xfrm rot="16200000">
              <a:off x="4951"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64" name="Line 304"/>
            <p:cNvSpPr>
              <a:spLocks noChangeShapeType="1"/>
            </p:cNvSpPr>
            <p:nvPr/>
          </p:nvSpPr>
          <p:spPr bwMode="auto">
            <a:xfrm>
              <a:off x="4193"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5" name="Line 305"/>
            <p:cNvSpPr>
              <a:spLocks noChangeShapeType="1"/>
            </p:cNvSpPr>
            <p:nvPr/>
          </p:nvSpPr>
          <p:spPr bwMode="auto">
            <a:xfrm flipH="1" flipV="1">
              <a:off x="4193" y="2366"/>
              <a:ext cx="860"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6" name="Line 306"/>
            <p:cNvSpPr>
              <a:spLocks noChangeShapeType="1"/>
            </p:cNvSpPr>
            <p:nvPr/>
          </p:nvSpPr>
          <p:spPr bwMode="auto">
            <a:xfrm>
              <a:off x="5053"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7" name="Rectangle 307"/>
            <p:cNvSpPr>
              <a:spLocks noChangeArrowheads="1"/>
            </p:cNvSpPr>
            <p:nvPr/>
          </p:nvSpPr>
          <p:spPr bwMode="auto">
            <a:xfrm rot="16200000">
              <a:off x="5055"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#105</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68" name="Line 308"/>
            <p:cNvSpPr>
              <a:spLocks noChangeShapeType="1"/>
            </p:cNvSpPr>
            <p:nvPr/>
          </p:nvSpPr>
          <p:spPr bwMode="auto">
            <a:xfrm>
              <a:off x="4501"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69" name="Line 309"/>
            <p:cNvSpPr>
              <a:spLocks noChangeShapeType="1"/>
            </p:cNvSpPr>
            <p:nvPr/>
          </p:nvSpPr>
          <p:spPr bwMode="auto">
            <a:xfrm flipH="1" flipV="1">
              <a:off x="4501" y="2366"/>
              <a:ext cx="656"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0" name="Line 310"/>
            <p:cNvSpPr>
              <a:spLocks noChangeShapeType="1"/>
            </p:cNvSpPr>
            <p:nvPr/>
          </p:nvSpPr>
          <p:spPr bwMode="auto">
            <a:xfrm>
              <a:off x="5157"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1" name="Rectangle 311"/>
            <p:cNvSpPr>
              <a:spLocks noChangeArrowheads="1"/>
            </p:cNvSpPr>
            <p:nvPr/>
          </p:nvSpPr>
          <p:spPr bwMode="auto">
            <a:xfrm rot="16200000">
              <a:off x="5160"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#127</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72" name="Line 312"/>
            <p:cNvSpPr>
              <a:spLocks noChangeShapeType="1"/>
            </p:cNvSpPr>
            <p:nvPr/>
          </p:nvSpPr>
          <p:spPr bwMode="auto">
            <a:xfrm>
              <a:off x="4527"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3" name="Line 313"/>
            <p:cNvSpPr>
              <a:spLocks noChangeShapeType="1"/>
            </p:cNvSpPr>
            <p:nvPr/>
          </p:nvSpPr>
          <p:spPr bwMode="auto">
            <a:xfrm flipH="1" flipV="1">
              <a:off x="4527" y="2366"/>
              <a:ext cx="73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4" name="Line 314"/>
            <p:cNvSpPr>
              <a:spLocks noChangeShapeType="1"/>
            </p:cNvSpPr>
            <p:nvPr/>
          </p:nvSpPr>
          <p:spPr bwMode="auto">
            <a:xfrm>
              <a:off x="5261"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5" name="Rectangle 315"/>
            <p:cNvSpPr>
              <a:spLocks noChangeArrowheads="1"/>
            </p:cNvSpPr>
            <p:nvPr/>
          </p:nvSpPr>
          <p:spPr bwMode="auto">
            <a:xfrm rot="16200000">
              <a:off x="5262" y="2668"/>
              <a:ext cx="2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#126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076" name="Line 316"/>
            <p:cNvSpPr>
              <a:spLocks noChangeShapeType="1"/>
            </p:cNvSpPr>
            <p:nvPr/>
          </p:nvSpPr>
          <p:spPr bwMode="auto">
            <a:xfrm>
              <a:off x="5310" y="2329"/>
              <a:ext cx="1"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7" name="Line 317"/>
            <p:cNvSpPr>
              <a:spLocks noChangeShapeType="1"/>
            </p:cNvSpPr>
            <p:nvPr/>
          </p:nvSpPr>
          <p:spPr bwMode="auto">
            <a:xfrm flipH="1" flipV="1">
              <a:off x="5310" y="2366"/>
              <a:ext cx="54" cy="2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8" name="Line 318"/>
            <p:cNvSpPr>
              <a:spLocks noChangeShapeType="1"/>
            </p:cNvSpPr>
            <p:nvPr/>
          </p:nvSpPr>
          <p:spPr bwMode="auto">
            <a:xfrm>
              <a:off x="5364" y="2589"/>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79" name="Freeform 319"/>
            <p:cNvSpPr>
              <a:spLocks/>
            </p:cNvSpPr>
            <p:nvPr/>
          </p:nvSpPr>
          <p:spPr bwMode="auto">
            <a:xfrm>
              <a:off x="625" y="3108"/>
              <a:ext cx="5035" cy="478"/>
            </a:xfrm>
            <a:custGeom>
              <a:avLst/>
              <a:gdLst>
                <a:gd name="T0" fmla="*/ 77 w 5035"/>
                <a:gd name="T1" fmla="*/ 478 h 478"/>
                <a:gd name="T2" fmla="*/ 158 w 5035"/>
                <a:gd name="T3" fmla="*/ 477 h 478"/>
                <a:gd name="T4" fmla="*/ 239 w 5035"/>
                <a:gd name="T5" fmla="*/ 477 h 478"/>
                <a:gd name="T6" fmla="*/ 320 w 5035"/>
                <a:gd name="T7" fmla="*/ 475 h 478"/>
                <a:gd name="T8" fmla="*/ 403 w 5035"/>
                <a:gd name="T9" fmla="*/ 475 h 478"/>
                <a:gd name="T10" fmla="*/ 484 w 5035"/>
                <a:gd name="T11" fmla="*/ 475 h 478"/>
                <a:gd name="T12" fmla="*/ 565 w 5035"/>
                <a:gd name="T13" fmla="*/ 477 h 478"/>
                <a:gd name="T14" fmla="*/ 646 w 5035"/>
                <a:gd name="T15" fmla="*/ 477 h 478"/>
                <a:gd name="T16" fmla="*/ 727 w 5035"/>
                <a:gd name="T17" fmla="*/ 477 h 478"/>
                <a:gd name="T18" fmla="*/ 809 w 5035"/>
                <a:gd name="T19" fmla="*/ 477 h 478"/>
                <a:gd name="T20" fmla="*/ 890 w 5035"/>
                <a:gd name="T21" fmla="*/ 477 h 478"/>
                <a:gd name="T22" fmla="*/ 971 w 5035"/>
                <a:gd name="T23" fmla="*/ 477 h 478"/>
                <a:gd name="T24" fmla="*/ 1052 w 5035"/>
                <a:gd name="T25" fmla="*/ 475 h 478"/>
                <a:gd name="T26" fmla="*/ 1134 w 5035"/>
                <a:gd name="T27" fmla="*/ 475 h 478"/>
                <a:gd name="T28" fmla="*/ 1215 w 5035"/>
                <a:gd name="T29" fmla="*/ 477 h 478"/>
                <a:gd name="T30" fmla="*/ 1296 w 5035"/>
                <a:gd name="T31" fmla="*/ 478 h 478"/>
                <a:gd name="T32" fmla="*/ 1377 w 5035"/>
                <a:gd name="T33" fmla="*/ 478 h 478"/>
                <a:gd name="T34" fmla="*/ 1458 w 5035"/>
                <a:gd name="T35" fmla="*/ 477 h 478"/>
                <a:gd name="T36" fmla="*/ 1540 w 5035"/>
                <a:gd name="T37" fmla="*/ 477 h 478"/>
                <a:gd name="T38" fmla="*/ 1621 w 5035"/>
                <a:gd name="T39" fmla="*/ 477 h 478"/>
                <a:gd name="T40" fmla="*/ 1702 w 5035"/>
                <a:gd name="T41" fmla="*/ 475 h 478"/>
                <a:gd name="T42" fmla="*/ 1783 w 5035"/>
                <a:gd name="T43" fmla="*/ 477 h 478"/>
                <a:gd name="T44" fmla="*/ 1864 w 5035"/>
                <a:gd name="T45" fmla="*/ 477 h 478"/>
                <a:gd name="T46" fmla="*/ 1947 w 5035"/>
                <a:gd name="T47" fmla="*/ 478 h 478"/>
                <a:gd name="T48" fmla="*/ 2028 w 5035"/>
                <a:gd name="T49" fmla="*/ 477 h 478"/>
                <a:gd name="T50" fmla="*/ 2109 w 5035"/>
                <a:gd name="T51" fmla="*/ 477 h 478"/>
                <a:gd name="T52" fmla="*/ 2190 w 5035"/>
                <a:gd name="T53" fmla="*/ 477 h 478"/>
                <a:gd name="T54" fmla="*/ 2272 w 5035"/>
                <a:gd name="T55" fmla="*/ 477 h 478"/>
                <a:gd name="T56" fmla="*/ 2353 w 5035"/>
                <a:gd name="T57" fmla="*/ 475 h 478"/>
                <a:gd name="T58" fmla="*/ 2434 w 5035"/>
                <a:gd name="T59" fmla="*/ 475 h 478"/>
                <a:gd name="T60" fmla="*/ 2515 w 5035"/>
                <a:gd name="T61" fmla="*/ 477 h 478"/>
                <a:gd name="T62" fmla="*/ 2596 w 5035"/>
                <a:gd name="T63" fmla="*/ 477 h 478"/>
                <a:gd name="T64" fmla="*/ 2678 w 5035"/>
                <a:gd name="T65" fmla="*/ 477 h 478"/>
                <a:gd name="T66" fmla="*/ 2759 w 5035"/>
                <a:gd name="T67" fmla="*/ 477 h 478"/>
                <a:gd name="T68" fmla="*/ 2840 w 5035"/>
                <a:gd name="T69" fmla="*/ 478 h 478"/>
                <a:gd name="T70" fmla="*/ 2921 w 5035"/>
                <a:gd name="T71" fmla="*/ 477 h 478"/>
                <a:gd name="T72" fmla="*/ 3002 w 5035"/>
                <a:gd name="T73" fmla="*/ 477 h 478"/>
                <a:gd name="T74" fmla="*/ 3084 w 5035"/>
                <a:gd name="T75" fmla="*/ 477 h 478"/>
                <a:gd name="T76" fmla="*/ 3165 w 5035"/>
                <a:gd name="T77" fmla="*/ 477 h 478"/>
                <a:gd name="T78" fmla="*/ 3246 w 5035"/>
                <a:gd name="T79" fmla="*/ 475 h 478"/>
                <a:gd name="T80" fmla="*/ 3327 w 5035"/>
                <a:gd name="T81" fmla="*/ 475 h 478"/>
                <a:gd name="T82" fmla="*/ 3408 w 5035"/>
                <a:gd name="T83" fmla="*/ 475 h 478"/>
                <a:gd name="T84" fmla="*/ 3491 w 5035"/>
                <a:gd name="T85" fmla="*/ 473 h 478"/>
                <a:gd name="T86" fmla="*/ 3572 w 5035"/>
                <a:gd name="T87" fmla="*/ 477 h 478"/>
                <a:gd name="T88" fmla="*/ 3653 w 5035"/>
                <a:gd name="T89" fmla="*/ 477 h 478"/>
                <a:gd name="T90" fmla="*/ 3734 w 5035"/>
                <a:gd name="T91" fmla="*/ 477 h 478"/>
                <a:gd name="T92" fmla="*/ 3816 w 5035"/>
                <a:gd name="T93" fmla="*/ 477 h 478"/>
                <a:gd name="T94" fmla="*/ 3897 w 5035"/>
                <a:gd name="T95" fmla="*/ 477 h 478"/>
                <a:gd name="T96" fmla="*/ 3978 w 5035"/>
                <a:gd name="T97" fmla="*/ 477 h 478"/>
                <a:gd name="T98" fmla="*/ 4059 w 5035"/>
                <a:gd name="T99" fmla="*/ 477 h 478"/>
                <a:gd name="T100" fmla="*/ 4140 w 5035"/>
                <a:gd name="T101" fmla="*/ 477 h 478"/>
                <a:gd name="T102" fmla="*/ 4222 w 5035"/>
                <a:gd name="T103" fmla="*/ 477 h 478"/>
                <a:gd name="T104" fmla="*/ 4303 w 5035"/>
                <a:gd name="T105" fmla="*/ 477 h 478"/>
                <a:gd name="T106" fmla="*/ 4384 w 5035"/>
                <a:gd name="T107" fmla="*/ 475 h 478"/>
                <a:gd name="T108" fmla="*/ 4465 w 5035"/>
                <a:gd name="T109" fmla="*/ 475 h 478"/>
                <a:gd name="T110" fmla="*/ 4546 w 5035"/>
                <a:gd name="T111" fmla="*/ 477 h 478"/>
                <a:gd name="T112" fmla="*/ 4628 w 5035"/>
                <a:gd name="T113" fmla="*/ 477 h 478"/>
                <a:gd name="T114" fmla="*/ 4709 w 5035"/>
                <a:gd name="T115" fmla="*/ 477 h 478"/>
                <a:gd name="T116" fmla="*/ 4790 w 5035"/>
                <a:gd name="T117" fmla="*/ 475 h 478"/>
                <a:gd name="T118" fmla="*/ 4871 w 5035"/>
                <a:gd name="T119" fmla="*/ 475 h 478"/>
                <a:gd name="T120" fmla="*/ 4954 w 5035"/>
                <a:gd name="T121" fmla="*/ 475 h 478"/>
                <a:gd name="T122" fmla="*/ 5035 w 5035"/>
                <a:gd name="T123" fmla="*/ 47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5" h="478">
                  <a:moveTo>
                    <a:pt x="0" y="477"/>
                  </a:moveTo>
                  <a:lnTo>
                    <a:pt x="4" y="475"/>
                  </a:lnTo>
                  <a:lnTo>
                    <a:pt x="8" y="475"/>
                  </a:lnTo>
                  <a:lnTo>
                    <a:pt x="12" y="475"/>
                  </a:lnTo>
                  <a:lnTo>
                    <a:pt x="16" y="477"/>
                  </a:lnTo>
                  <a:lnTo>
                    <a:pt x="21" y="477"/>
                  </a:lnTo>
                  <a:lnTo>
                    <a:pt x="25" y="478"/>
                  </a:lnTo>
                  <a:lnTo>
                    <a:pt x="29" y="477"/>
                  </a:lnTo>
                  <a:lnTo>
                    <a:pt x="32" y="475"/>
                  </a:lnTo>
                  <a:lnTo>
                    <a:pt x="36" y="475"/>
                  </a:lnTo>
                  <a:lnTo>
                    <a:pt x="40" y="475"/>
                  </a:lnTo>
                  <a:lnTo>
                    <a:pt x="45" y="478"/>
                  </a:lnTo>
                  <a:lnTo>
                    <a:pt x="49" y="477"/>
                  </a:lnTo>
                  <a:lnTo>
                    <a:pt x="53" y="478"/>
                  </a:lnTo>
                  <a:lnTo>
                    <a:pt x="57" y="477"/>
                  </a:lnTo>
                  <a:lnTo>
                    <a:pt x="61" y="475"/>
                  </a:lnTo>
                  <a:lnTo>
                    <a:pt x="65" y="477"/>
                  </a:lnTo>
                  <a:lnTo>
                    <a:pt x="68" y="475"/>
                  </a:lnTo>
                  <a:lnTo>
                    <a:pt x="74" y="477"/>
                  </a:lnTo>
                  <a:lnTo>
                    <a:pt x="77" y="478"/>
                  </a:lnTo>
                  <a:lnTo>
                    <a:pt x="81" y="477"/>
                  </a:lnTo>
                  <a:lnTo>
                    <a:pt x="85" y="477"/>
                  </a:lnTo>
                  <a:lnTo>
                    <a:pt x="89" y="477"/>
                  </a:lnTo>
                  <a:lnTo>
                    <a:pt x="93" y="477"/>
                  </a:lnTo>
                  <a:lnTo>
                    <a:pt x="98" y="477"/>
                  </a:lnTo>
                  <a:lnTo>
                    <a:pt x="102" y="477"/>
                  </a:lnTo>
                  <a:lnTo>
                    <a:pt x="106" y="477"/>
                  </a:lnTo>
                  <a:lnTo>
                    <a:pt x="110" y="477"/>
                  </a:lnTo>
                  <a:lnTo>
                    <a:pt x="113" y="477"/>
                  </a:lnTo>
                  <a:lnTo>
                    <a:pt x="117" y="477"/>
                  </a:lnTo>
                  <a:lnTo>
                    <a:pt x="122" y="475"/>
                  </a:lnTo>
                  <a:lnTo>
                    <a:pt x="126" y="477"/>
                  </a:lnTo>
                  <a:lnTo>
                    <a:pt x="130" y="477"/>
                  </a:lnTo>
                  <a:lnTo>
                    <a:pt x="134" y="477"/>
                  </a:lnTo>
                  <a:lnTo>
                    <a:pt x="138" y="477"/>
                  </a:lnTo>
                  <a:lnTo>
                    <a:pt x="142" y="477"/>
                  </a:lnTo>
                  <a:lnTo>
                    <a:pt x="147" y="475"/>
                  </a:lnTo>
                  <a:lnTo>
                    <a:pt x="151" y="475"/>
                  </a:lnTo>
                  <a:lnTo>
                    <a:pt x="154" y="475"/>
                  </a:lnTo>
                  <a:lnTo>
                    <a:pt x="158" y="477"/>
                  </a:lnTo>
                  <a:lnTo>
                    <a:pt x="162" y="477"/>
                  </a:lnTo>
                  <a:lnTo>
                    <a:pt x="166" y="478"/>
                  </a:lnTo>
                  <a:lnTo>
                    <a:pt x="170" y="477"/>
                  </a:lnTo>
                  <a:lnTo>
                    <a:pt x="175" y="475"/>
                  </a:lnTo>
                  <a:lnTo>
                    <a:pt x="179" y="475"/>
                  </a:lnTo>
                  <a:lnTo>
                    <a:pt x="183" y="475"/>
                  </a:lnTo>
                  <a:lnTo>
                    <a:pt x="187" y="477"/>
                  </a:lnTo>
                  <a:lnTo>
                    <a:pt x="190" y="477"/>
                  </a:lnTo>
                  <a:lnTo>
                    <a:pt x="194" y="477"/>
                  </a:lnTo>
                  <a:lnTo>
                    <a:pt x="199" y="477"/>
                  </a:lnTo>
                  <a:lnTo>
                    <a:pt x="203" y="475"/>
                  </a:lnTo>
                  <a:lnTo>
                    <a:pt x="207" y="475"/>
                  </a:lnTo>
                  <a:lnTo>
                    <a:pt x="211" y="477"/>
                  </a:lnTo>
                  <a:lnTo>
                    <a:pt x="215" y="477"/>
                  </a:lnTo>
                  <a:lnTo>
                    <a:pt x="219" y="477"/>
                  </a:lnTo>
                  <a:lnTo>
                    <a:pt x="224" y="477"/>
                  </a:lnTo>
                  <a:lnTo>
                    <a:pt x="228" y="477"/>
                  </a:lnTo>
                  <a:lnTo>
                    <a:pt x="232" y="475"/>
                  </a:lnTo>
                  <a:lnTo>
                    <a:pt x="235" y="475"/>
                  </a:lnTo>
                  <a:lnTo>
                    <a:pt x="239" y="477"/>
                  </a:lnTo>
                  <a:lnTo>
                    <a:pt x="243" y="477"/>
                  </a:lnTo>
                  <a:lnTo>
                    <a:pt x="248" y="477"/>
                  </a:lnTo>
                  <a:lnTo>
                    <a:pt x="252" y="477"/>
                  </a:lnTo>
                  <a:lnTo>
                    <a:pt x="256" y="475"/>
                  </a:lnTo>
                  <a:lnTo>
                    <a:pt x="260" y="475"/>
                  </a:lnTo>
                  <a:lnTo>
                    <a:pt x="264" y="475"/>
                  </a:lnTo>
                  <a:lnTo>
                    <a:pt x="268" y="475"/>
                  </a:lnTo>
                  <a:lnTo>
                    <a:pt x="273" y="478"/>
                  </a:lnTo>
                  <a:lnTo>
                    <a:pt x="277" y="477"/>
                  </a:lnTo>
                  <a:lnTo>
                    <a:pt x="280" y="477"/>
                  </a:lnTo>
                  <a:lnTo>
                    <a:pt x="284" y="477"/>
                  </a:lnTo>
                  <a:lnTo>
                    <a:pt x="288" y="475"/>
                  </a:lnTo>
                  <a:lnTo>
                    <a:pt x="292" y="475"/>
                  </a:lnTo>
                  <a:lnTo>
                    <a:pt x="296" y="477"/>
                  </a:lnTo>
                  <a:lnTo>
                    <a:pt x="301" y="477"/>
                  </a:lnTo>
                  <a:lnTo>
                    <a:pt x="305" y="478"/>
                  </a:lnTo>
                  <a:lnTo>
                    <a:pt x="309" y="477"/>
                  </a:lnTo>
                  <a:lnTo>
                    <a:pt x="313" y="477"/>
                  </a:lnTo>
                  <a:lnTo>
                    <a:pt x="316" y="477"/>
                  </a:lnTo>
                  <a:lnTo>
                    <a:pt x="320" y="475"/>
                  </a:lnTo>
                  <a:lnTo>
                    <a:pt x="325" y="477"/>
                  </a:lnTo>
                  <a:lnTo>
                    <a:pt x="329" y="477"/>
                  </a:lnTo>
                  <a:lnTo>
                    <a:pt x="333" y="478"/>
                  </a:lnTo>
                  <a:lnTo>
                    <a:pt x="337" y="477"/>
                  </a:lnTo>
                  <a:lnTo>
                    <a:pt x="341" y="475"/>
                  </a:lnTo>
                  <a:lnTo>
                    <a:pt x="345" y="475"/>
                  </a:lnTo>
                  <a:lnTo>
                    <a:pt x="350" y="475"/>
                  </a:lnTo>
                  <a:lnTo>
                    <a:pt x="354" y="477"/>
                  </a:lnTo>
                  <a:lnTo>
                    <a:pt x="358" y="477"/>
                  </a:lnTo>
                  <a:lnTo>
                    <a:pt x="361" y="478"/>
                  </a:lnTo>
                  <a:lnTo>
                    <a:pt x="365" y="477"/>
                  </a:lnTo>
                  <a:lnTo>
                    <a:pt x="369" y="475"/>
                  </a:lnTo>
                  <a:lnTo>
                    <a:pt x="374" y="475"/>
                  </a:lnTo>
                  <a:lnTo>
                    <a:pt x="378" y="475"/>
                  </a:lnTo>
                  <a:lnTo>
                    <a:pt x="382" y="477"/>
                  </a:lnTo>
                  <a:lnTo>
                    <a:pt x="386" y="477"/>
                  </a:lnTo>
                  <a:lnTo>
                    <a:pt x="390" y="478"/>
                  </a:lnTo>
                  <a:lnTo>
                    <a:pt x="394" y="477"/>
                  </a:lnTo>
                  <a:lnTo>
                    <a:pt x="397" y="477"/>
                  </a:lnTo>
                  <a:lnTo>
                    <a:pt x="403" y="475"/>
                  </a:lnTo>
                  <a:lnTo>
                    <a:pt x="406" y="477"/>
                  </a:lnTo>
                  <a:lnTo>
                    <a:pt x="410" y="475"/>
                  </a:lnTo>
                  <a:lnTo>
                    <a:pt x="414" y="477"/>
                  </a:lnTo>
                  <a:lnTo>
                    <a:pt x="418" y="478"/>
                  </a:lnTo>
                  <a:lnTo>
                    <a:pt x="422" y="477"/>
                  </a:lnTo>
                  <a:lnTo>
                    <a:pt x="427" y="477"/>
                  </a:lnTo>
                  <a:lnTo>
                    <a:pt x="431" y="477"/>
                  </a:lnTo>
                  <a:lnTo>
                    <a:pt x="435" y="475"/>
                  </a:lnTo>
                  <a:lnTo>
                    <a:pt x="439" y="477"/>
                  </a:lnTo>
                  <a:lnTo>
                    <a:pt x="442" y="477"/>
                  </a:lnTo>
                  <a:lnTo>
                    <a:pt x="446" y="478"/>
                  </a:lnTo>
                  <a:lnTo>
                    <a:pt x="451" y="477"/>
                  </a:lnTo>
                  <a:lnTo>
                    <a:pt x="455" y="475"/>
                  </a:lnTo>
                  <a:lnTo>
                    <a:pt x="459" y="475"/>
                  </a:lnTo>
                  <a:lnTo>
                    <a:pt x="463" y="475"/>
                  </a:lnTo>
                  <a:lnTo>
                    <a:pt x="467" y="477"/>
                  </a:lnTo>
                  <a:lnTo>
                    <a:pt x="471" y="477"/>
                  </a:lnTo>
                  <a:lnTo>
                    <a:pt x="476" y="477"/>
                  </a:lnTo>
                  <a:lnTo>
                    <a:pt x="480" y="477"/>
                  </a:lnTo>
                  <a:lnTo>
                    <a:pt x="484" y="475"/>
                  </a:lnTo>
                  <a:lnTo>
                    <a:pt x="487" y="475"/>
                  </a:lnTo>
                  <a:lnTo>
                    <a:pt x="491" y="475"/>
                  </a:lnTo>
                  <a:lnTo>
                    <a:pt x="495" y="477"/>
                  </a:lnTo>
                  <a:lnTo>
                    <a:pt x="500" y="477"/>
                  </a:lnTo>
                  <a:lnTo>
                    <a:pt x="504" y="477"/>
                  </a:lnTo>
                  <a:lnTo>
                    <a:pt x="508" y="477"/>
                  </a:lnTo>
                  <a:lnTo>
                    <a:pt x="512" y="477"/>
                  </a:lnTo>
                  <a:lnTo>
                    <a:pt x="516" y="475"/>
                  </a:lnTo>
                  <a:lnTo>
                    <a:pt x="520" y="477"/>
                  </a:lnTo>
                  <a:lnTo>
                    <a:pt x="523" y="475"/>
                  </a:lnTo>
                  <a:lnTo>
                    <a:pt x="529" y="477"/>
                  </a:lnTo>
                  <a:lnTo>
                    <a:pt x="532" y="478"/>
                  </a:lnTo>
                  <a:lnTo>
                    <a:pt x="536" y="477"/>
                  </a:lnTo>
                  <a:lnTo>
                    <a:pt x="540" y="477"/>
                  </a:lnTo>
                  <a:lnTo>
                    <a:pt x="544" y="477"/>
                  </a:lnTo>
                  <a:lnTo>
                    <a:pt x="548" y="477"/>
                  </a:lnTo>
                  <a:lnTo>
                    <a:pt x="553" y="477"/>
                  </a:lnTo>
                  <a:lnTo>
                    <a:pt x="557" y="477"/>
                  </a:lnTo>
                  <a:lnTo>
                    <a:pt x="561" y="477"/>
                  </a:lnTo>
                  <a:lnTo>
                    <a:pt x="565" y="477"/>
                  </a:lnTo>
                  <a:lnTo>
                    <a:pt x="568" y="477"/>
                  </a:lnTo>
                  <a:lnTo>
                    <a:pt x="572" y="475"/>
                  </a:lnTo>
                  <a:lnTo>
                    <a:pt x="577" y="475"/>
                  </a:lnTo>
                  <a:lnTo>
                    <a:pt x="581" y="477"/>
                  </a:lnTo>
                  <a:lnTo>
                    <a:pt x="585" y="477"/>
                  </a:lnTo>
                  <a:lnTo>
                    <a:pt x="589" y="478"/>
                  </a:lnTo>
                  <a:lnTo>
                    <a:pt x="593" y="477"/>
                  </a:lnTo>
                  <a:lnTo>
                    <a:pt x="597" y="477"/>
                  </a:lnTo>
                  <a:lnTo>
                    <a:pt x="602" y="477"/>
                  </a:lnTo>
                  <a:lnTo>
                    <a:pt x="606" y="477"/>
                  </a:lnTo>
                  <a:lnTo>
                    <a:pt x="610" y="477"/>
                  </a:lnTo>
                  <a:lnTo>
                    <a:pt x="613" y="478"/>
                  </a:lnTo>
                  <a:lnTo>
                    <a:pt x="617" y="477"/>
                  </a:lnTo>
                  <a:lnTo>
                    <a:pt x="621" y="477"/>
                  </a:lnTo>
                  <a:lnTo>
                    <a:pt x="625" y="477"/>
                  </a:lnTo>
                  <a:lnTo>
                    <a:pt x="630" y="477"/>
                  </a:lnTo>
                  <a:lnTo>
                    <a:pt x="634" y="477"/>
                  </a:lnTo>
                  <a:lnTo>
                    <a:pt x="638" y="477"/>
                  </a:lnTo>
                  <a:lnTo>
                    <a:pt x="642" y="475"/>
                  </a:lnTo>
                  <a:lnTo>
                    <a:pt x="646" y="477"/>
                  </a:lnTo>
                  <a:lnTo>
                    <a:pt x="649" y="475"/>
                  </a:lnTo>
                  <a:lnTo>
                    <a:pt x="655" y="477"/>
                  </a:lnTo>
                  <a:lnTo>
                    <a:pt x="658" y="475"/>
                  </a:lnTo>
                  <a:lnTo>
                    <a:pt x="662" y="477"/>
                  </a:lnTo>
                  <a:lnTo>
                    <a:pt x="666" y="477"/>
                  </a:lnTo>
                  <a:lnTo>
                    <a:pt x="670" y="477"/>
                  </a:lnTo>
                  <a:lnTo>
                    <a:pt x="674" y="478"/>
                  </a:lnTo>
                  <a:lnTo>
                    <a:pt x="679" y="477"/>
                  </a:lnTo>
                  <a:lnTo>
                    <a:pt x="683" y="477"/>
                  </a:lnTo>
                  <a:lnTo>
                    <a:pt x="687" y="477"/>
                  </a:lnTo>
                  <a:lnTo>
                    <a:pt x="691" y="477"/>
                  </a:lnTo>
                  <a:lnTo>
                    <a:pt x="694" y="478"/>
                  </a:lnTo>
                  <a:lnTo>
                    <a:pt x="698" y="477"/>
                  </a:lnTo>
                  <a:lnTo>
                    <a:pt x="703" y="478"/>
                  </a:lnTo>
                  <a:lnTo>
                    <a:pt x="707" y="477"/>
                  </a:lnTo>
                  <a:lnTo>
                    <a:pt x="711" y="477"/>
                  </a:lnTo>
                  <a:lnTo>
                    <a:pt x="715" y="477"/>
                  </a:lnTo>
                  <a:lnTo>
                    <a:pt x="719" y="477"/>
                  </a:lnTo>
                  <a:lnTo>
                    <a:pt x="723" y="477"/>
                  </a:lnTo>
                  <a:lnTo>
                    <a:pt x="727" y="477"/>
                  </a:lnTo>
                  <a:lnTo>
                    <a:pt x="732" y="477"/>
                  </a:lnTo>
                  <a:lnTo>
                    <a:pt x="736" y="477"/>
                  </a:lnTo>
                  <a:lnTo>
                    <a:pt x="739" y="475"/>
                  </a:lnTo>
                  <a:lnTo>
                    <a:pt x="743" y="478"/>
                  </a:lnTo>
                  <a:lnTo>
                    <a:pt x="747" y="477"/>
                  </a:lnTo>
                  <a:lnTo>
                    <a:pt x="751" y="478"/>
                  </a:lnTo>
                  <a:lnTo>
                    <a:pt x="756" y="475"/>
                  </a:lnTo>
                  <a:lnTo>
                    <a:pt x="760" y="478"/>
                  </a:lnTo>
                  <a:lnTo>
                    <a:pt x="764" y="477"/>
                  </a:lnTo>
                  <a:lnTo>
                    <a:pt x="768" y="475"/>
                  </a:lnTo>
                  <a:lnTo>
                    <a:pt x="772" y="478"/>
                  </a:lnTo>
                  <a:lnTo>
                    <a:pt x="775" y="477"/>
                  </a:lnTo>
                  <a:lnTo>
                    <a:pt x="781" y="477"/>
                  </a:lnTo>
                  <a:lnTo>
                    <a:pt x="784" y="477"/>
                  </a:lnTo>
                  <a:lnTo>
                    <a:pt x="788" y="477"/>
                  </a:lnTo>
                  <a:lnTo>
                    <a:pt x="792" y="478"/>
                  </a:lnTo>
                  <a:lnTo>
                    <a:pt x="796" y="477"/>
                  </a:lnTo>
                  <a:lnTo>
                    <a:pt x="800" y="477"/>
                  </a:lnTo>
                  <a:lnTo>
                    <a:pt x="805" y="478"/>
                  </a:lnTo>
                  <a:lnTo>
                    <a:pt x="809" y="477"/>
                  </a:lnTo>
                  <a:lnTo>
                    <a:pt x="813" y="477"/>
                  </a:lnTo>
                  <a:lnTo>
                    <a:pt x="817" y="475"/>
                  </a:lnTo>
                  <a:lnTo>
                    <a:pt x="820" y="477"/>
                  </a:lnTo>
                  <a:lnTo>
                    <a:pt x="824" y="478"/>
                  </a:lnTo>
                  <a:lnTo>
                    <a:pt x="829" y="477"/>
                  </a:lnTo>
                  <a:lnTo>
                    <a:pt x="833" y="477"/>
                  </a:lnTo>
                  <a:lnTo>
                    <a:pt x="837" y="477"/>
                  </a:lnTo>
                  <a:lnTo>
                    <a:pt x="841" y="475"/>
                  </a:lnTo>
                  <a:lnTo>
                    <a:pt x="845" y="477"/>
                  </a:lnTo>
                  <a:lnTo>
                    <a:pt x="849" y="477"/>
                  </a:lnTo>
                  <a:lnTo>
                    <a:pt x="853" y="477"/>
                  </a:lnTo>
                  <a:lnTo>
                    <a:pt x="858" y="477"/>
                  </a:lnTo>
                  <a:lnTo>
                    <a:pt x="862" y="477"/>
                  </a:lnTo>
                  <a:lnTo>
                    <a:pt x="865" y="477"/>
                  </a:lnTo>
                  <a:lnTo>
                    <a:pt x="869" y="477"/>
                  </a:lnTo>
                  <a:lnTo>
                    <a:pt x="873" y="477"/>
                  </a:lnTo>
                  <a:lnTo>
                    <a:pt x="877" y="477"/>
                  </a:lnTo>
                  <a:lnTo>
                    <a:pt x="882" y="477"/>
                  </a:lnTo>
                  <a:lnTo>
                    <a:pt x="886" y="478"/>
                  </a:lnTo>
                  <a:lnTo>
                    <a:pt x="890" y="477"/>
                  </a:lnTo>
                  <a:lnTo>
                    <a:pt x="894" y="477"/>
                  </a:lnTo>
                  <a:lnTo>
                    <a:pt x="898" y="477"/>
                  </a:lnTo>
                  <a:lnTo>
                    <a:pt x="901" y="477"/>
                  </a:lnTo>
                  <a:lnTo>
                    <a:pt x="907" y="478"/>
                  </a:lnTo>
                  <a:lnTo>
                    <a:pt x="910" y="478"/>
                  </a:lnTo>
                  <a:lnTo>
                    <a:pt x="914" y="477"/>
                  </a:lnTo>
                  <a:lnTo>
                    <a:pt x="918" y="472"/>
                  </a:lnTo>
                  <a:lnTo>
                    <a:pt x="922" y="474"/>
                  </a:lnTo>
                  <a:lnTo>
                    <a:pt x="926" y="477"/>
                  </a:lnTo>
                  <a:lnTo>
                    <a:pt x="931" y="477"/>
                  </a:lnTo>
                  <a:lnTo>
                    <a:pt x="935" y="477"/>
                  </a:lnTo>
                  <a:lnTo>
                    <a:pt x="939" y="478"/>
                  </a:lnTo>
                  <a:lnTo>
                    <a:pt x="943" y="477"/>
                  </a:lnTo>
                  <a:lnTo>
                    <a:pt x="946" y="477"/>
                  </a:lnTo>
                  <a:lnTo>
                    <a:pt x="950" y="477"/>
                  </a:lnTo>
                  <a:lnTo>
                    <a:pt x="954" y="477"/>
                  </a:lnTo>
                  <a:lnTo>
                    <a:pt x="959" y="477"/>
                  </a:lnTo>
                  <a:lnTo>
                    <a:pt x="963" y="477"/>
                  </a:lnTo>
                  <a:lnTo>
                    <a:pt x="967" y="477"/>
                  </a:lnTo>
                  <a:lnTo>
                    <a:pt x="971" y="477"/>
                  </a:lnTo>
                  <a:lnTo>
                    <a:pt x="975" y="477"/>
                  </a:lnTo>
                  <a:lnTo>
                    <a:pt x="979" y="475"/>
                  </a:lnTo>
                  <a:lnTo>
                    <a:pt x="984" y="477"/>
                  </a:lnTo>
                  <a:lnTo>
                    <a:pt x="988" y="477"/>
                  </a:lnTo>
                  <a:lnTo>
                    <a:pt x="991" y="477"/>
                  </a:lnTo>
                  <a:lnTo>
                    <a:pt x="995" y="478"/>
                  </a:lnTo>
                  <a:lnTo>
                    <a:pt x="999" y="478"/>
                  </a:lnTo>
                  <a:lnTo>
                    <a:pt x="1003" y="477"/>
                  </a:lnTo>
                  <a:lnTo>
                    <a:pt x="1008" y="477"/>
                  </a:lnTo>
                  <a:lnTo>
                    <a:pt x="1012" y="477"/>
                  </a:lnTo>
                  <a:lnTo>
                    <a:pt x="1016" y="477"/>
                  </a:lnTo>
                  <a:lnTo>
                    <a:pt x="1020" y="478"/>
                  </a:lnTo>
                  <a:lnTo>
                    <a:pt x="1024" y="477"/>
                  </a:lnTo>
                  <a:lnTo>
                    <a:pt x="1027" y="477"/>
                  </a:lnTo>
                  <a:lnTo>
                    <a:pt x="1033" y="477"/>
                  </a:lnTo>
                  <a:lnTo>
                    <a:pt x="1036" y="477"/>
                  </a:lnTo>
                  <a:lnTo>
                    <a:pt x="1040" y="478"/>
                  </a:lnTo>
                  <a:lnTo>
                    <a:pt x="1044" y="477"/>
                  </a:lnTo>
                  <a:lnTo>
                    <a:pt x="1048" y="478"/>
                  </a:lnTo>
                  <a:lnTo>
                    <a:pt x="1052" y="475"/>
                  </a:lnTo>
                  <a:lnTo>
                    <a:pt x="1057" y="475"/>
                  </a:lnTo>
                  <a:lnTo>
                    <a:pt x="1061" y="477"/>
                  </a:lnTo>
                  <a:lnTo>
                    <a:pt x="1065" y="477"/>
                  </a:lnTo>
                  <a:lnTo>
                    <a:pt x="1069" y="477"/>
                  </a:lnTo>
                  <a:lnTo>
                    <a:pt x="1072" y="477"/>
                  </a:lnTo>
                  <a:lnTo>
                    <a:pt x="1076" y="477"/>
                  </a:lnTo>
                  <a:lnTo>
                    <a:pt x="1080" y="477"/>
                  </a:lnTo>
                  <a:lnTo>
                    <a:pt x="1085" y="477"/>
                  </a:lnTo>
                  <a:lnTo>
                    <a:pt x="1089" y="477"/>
                  </a:lnTo>
                  <a:lnTo>
                    <a:pt x="1093" y="477"/>
                  </a:lnTo>
                  <a:lnTo>
                    <a:pt x="1097" y="477"/>
                  </a:lnTo>
                  <a:lnTo>
                    <a:pt x="1101" y="477"/>
                  </a:lnTo>
                  <a:lnTo>
                    <a:pt x="1105" y="477"/>
                  </a:lnTo>
                  <a:lnTo>
                    <a:pt x="1110" y="477"/>
                  </a:lnTo>
                  <a:lnTo>
                    <a:pt x="1114" y="477"/>
                  </a:lnTo>
                  <a:lnTo>
                    <a:pt x="1117" y="477"/>
                  </a:lnTo>
                  <a:lnTo>
                    <a:pt x="1121" y="477"/>
                  </a:lnTo>
                  <a:lnTo>
                    <a:pt x="1125" y="477"/>
                  </a:lnTo>
                  <a:lnTo>
                    <a:pt x="1129" y="477"/>
                  </a:lnTo>
                  <a:lnTo>
                    <a:pt x="1134" y="475"/>
                  </a:lnTo>
                  <a:lnTo>
                    <a:pt x="1138" y="477"/>
                  </a:lnTo>
                  <a:lnTo>
                    <a:pt x="1142" y="475"/>
                  </a:lnTo>
                  <a:lnTo>
                    <a:pt x="1146" y="477"/>
                  </a:lnTo>
                  <a:lnTo>
                    <a:pt x="1150" y="477"/>
                  </a:lnTo>
                  <a:lnTo>
                    <a:pt x="1153" y="478"/>
                  </a:lnTo>
                  <a:lnTo>
                    <a:pt x="1159" y="477"/>
                  </a:lnTo>
                  <a:lnTo>
                    <a:pt x="1162" y="477"/>
                  </a:lnTo>
                  <a:lnTo>
                    <a:pt x="1166" y="477"/>
                  </a:lnTo>
                  <a:lnTo>
                    <a:pt x="1170" y="477"/>
                  </a:lnTo>
                  <a:lnTo>
                    <a:pt x="1174" y="477"/>
                  </a:lnTo>
                  <a:lnTo>
                    <a:pt x="1178" y="478"/>
                  </a:lnTo>
                  <a:lnTo>
                    <a:pt x="1182" y="477"/>
                  </a:lnTo>
                  <a:lnTo>
                    <a:pt x="1187" y="477"/>
                  </a:lnTo>
                  <a:lnTo>
                    <a:pt x="1191" y="475"/>
                  </a:lnTo>
                  <a:lnTo>
                    <a:pt x="1195" y="475"/>
                  </a:lnTo>
                  <a:lnTo>
                    <a:pt x="1198" y="477"/>
                  </a:lnTo>
                  <a:lnTo>
                    <a:pt x="1202" y="477"/>
                  </a:lnTo>
                  <a:lnTo>
                    <a:pt x="1206" y="478"/>
                  </a:lnTo>
                  <a:lnTo>
                    <a:pt x="1211" y="478"/>
                  </a:lnTo>
                  <a:lnTo>
                    <a:pt x="1215" y="477"/>
                  </a:lnTo>
                  <a:lnTo>
                    <a:pt x="1219" y="477"/>
                  </a:lnTo>
                  <a:lnTo>
                    <a:pt x="1223" y="475"/>
                  </a:lnTo>
                  <a:lnTo>
                    <a:pt x="1227" y="477"/>
                  </a:lnTo>
                  <a:lnTo>
                    <a:pt x="1231" y="478"/>
                  </a:lnTo>
                  <a:lnTo>
                    <a:pt x="1236" y="478"/>
                  </a:lnTo>
                  <a:lnTo>
                    <a:pt x="1240" y="477"/>
                  </a:lnTo>
                  <a:lnTo>
                    <a:pt x="1243" y="477"/>
                  </a:lnTo>
                  <a:lnTo>
                    <a:pt x="1247" y="477"/>
                  </a:lnTo>
                  <a:lnTo>
                    <a:pt x="1251" y="475"/>
                  </a:lnTo>
                  <a:lnTo>
                    <a:pt x="1255" y="475"/>
                  </a:lnTo>
                  <a:lnTo>
                    <a:pt x="1260" y="475"/>
                  </a:lnTo>
                  <a:lnTo>
                    <a:pt x="1264" y="477"/>
                  </a:lnTo>
                  <a:lnTo>
                    <a:pt x="1268" y="478"/>
                  </a:lnTo>
                  <a:lnTo>
                    <a:pt x="1272" y="477"/>
                  </a:lnTo>
                  <a:lnTo>
                    <a:pt x="1276" y="475"/>
                  </a:lnTo>
                  <a:lnTo>
                    <a:pt x="1279" y="475"/>
                  </a:lnTo>
                  <a:lnTo>
                    <a:pt x="1283" y="477"/>
                  </a:lnTo>
                  <a:lnTo>
                    <a:pt x="1288" y="477"/>
                  </a:lnTo>
                  <a:lnTo>
                    <a:pt x="1292" y="478"/>
                  </a:lnTo>
                  <a:lnTo>
                    <a:pt x="1296" y="478"/>
                  </a:lnTo>
                  <a:lnTo>
                    <a:pt x="1300" y="477"/>
                  </a:lnTo>
                  <a:lnTo>
                    <a:pt x="1304" y="478"/>
                  </a:lnTo>
                  <a:lnTo>
                    <a:pt x="1308" y="477"/>
                  </a:lnTo>
                  <a:lnTo>
                    <a:pt x="1313" y="475"/>
                  </a:lnTo>
                  <a:lnTo>
                    <a:pt x="1317" y="477"/>
                  </a:lnTo>
                  <a:lnTo>
                    <a:pt x="1321" y="478"/>
                  </a:lnTo>
                  <a:lnTo>
                    <a:pt x="1324" y="477"/>
                  </a:lnTo>
                  <a:lnTo>
                    <a:pt x="1328" y="475"/>
                  </a:lnTo>
                  <a:lnTo>
                    <a:pt x="1332" y="477"/>
                  </a:lnTo>
                  <a:lnTo>
                    <a:pt x="1337" y="477"/>
                  </a:lnTo>
                  <a:lnTo>
                    <a:pt x="1341" y="477"/>
                  </a:lnTo>
                  <a:lnTo>
                    <a:pt x="1345" y="478"/>
                  </a:lnTo>
                  <a:lnTo>
                    <a:pt x="1349" y="475"/>
                  </a:lnTo>
                  <a:lnTo>
                    <a:pt x="1353" y="477"/>
                  </a:lnTo>
                  <a:lnTo>
                    <a:pt x="1357" y="477"/>
                  </a:lnTo>
                  <a:lnTo>
                    <a:pt x="1362" y="475"/>
                  </a:lnTo>
                  <a:lnTo>
                    <a:pt x="1366" y="477"/>
                  </a:lnTo>
                  <a:lnTo>
                    <a:pt x="1369" y="477"/>
                  </a:lnTo>
                  <a:lnTo>
                    <a:pt x="1373" y="478"/>
                  </a:lnTo>
                  <a:lnTo>
                    <a:pt x="1377" y="478"/>
                  </a:lnTo>
                  <a:lnTo>
                    <a:pt x="1381" y="477"/>
                  </a:lnTo>
                  <a:lnTo>
                    <a:pt x="1386" y="477"/>
                  </a:lnTo>
                  <a:lnTo>
                    <a:pt x="1390" y="477"/>
                  </a:lnTo>
                  <a:lnTo>
                    <a:pt x="1394" y="477"/>
                  </a:lnTo>
                  <a:lnTo>
                    <a:pt x="1398" y="475"/>
                  </a:lnTo>
                  <a:lnTo>
                    <a:pt x="1402" y="477"/>
                  </a:lnTo>
                  <a:lnTo>
                    <a:pt x="1405" y="477"/>
                  </a:lnTo>
                  <a:lnTo>
                    <a:pt x="1409" y="477"/>
                  </a:lnTo>
                  <a:lnTo>
                    <a:pt x="1414" y="477"/>
                  </a:lnTo>
                  <a:lnTo>
                    <a:pt x="1418" y="475"/>
                  </a:lnTo>
                  <a:lnTo>
                    <a:pt x="1422" y="475"/>
                  </a:lnTo>
                  <a:lnTo>
                    <a:pt x="1426" y="477"/>
                  </a:lnTo>
                  <a:lnTo>
                    <a:pt x="1430" y="477"/>
                  </a:lnTo>
                  <a:lnTo>
                    <a:pt x="1434" y="478"/>
                  </a:lnTo>
                  <a:lnTo>
                    <a:pt x="1439" y="478"/>
                  </a:lnTo>
                  <a:lnTo>
                    <a:pt x="1443" y="475"/>
                  </a:lnTo>
                  <a:lnTo>
                    <a:pt x="1447" y="475"/>
                  </a:lnTo>
                  <a:lnTo>
                    <a:pt x="1450" y="477"/>
                  </a:lnTo>
                  <a:lnTo>
                    <a:pt x="1454" y="477"/>
                  </a:lnTo>
                  <a:lnTo>
                    <a:pt x="1458" y="477"/>
                  </a:lnTo>
                  <a:lnTo>
                    <a:pt x="1463" y="478"/>
                  </a:lnTo>
                  <a:lnTo>
                    <a:pt x="1467" y="475"/>
                  </a:lnTo>
                  <a:lnTo>
                    <a:pt x="1471" y="477"/>
                  </a:lnTo>
                  <a:lnTo>
                    <a:pt x="1475" y="477"/>
                  </a:lnTo>
                  <a:lnTo>
                    <a:pt x="1479" y="477"/>
                  </a:lnTo>
                  <a:lnTo>
                    <a:pt x="1483" y="477"/>
                  </a:lnTo>
                  <a:lnTo>
                    <a:pt x="1488" y="478"/>
                  </a:lnTo>
                  <a:lnTo>
                    <a:pt x="1492" y="478"/>
                  </a:lnTo>
                  <a:lnTo>
                    <a:pt x="1495" y="478"/>
                  </a:lnTo>
                  <a:lnTo>
                    <a:pt x="1499" y="477"/>
                  </a:lnTo>
                  <a:lnTo>
                    <a:pt x="1503" y="477"/>
                  </a:lnTo>
                  <a:lnTo>
                    <a:pt x="1507" y="475"/>
                  </a:lnTo>
                  <a:lnTo>
                    <a:pt x="1511" y="477"/>
                  </a:lnTo>
                  <a:lnTo>
                    <a:pt x="1516" y="477"/>
                  </a:lnTo>
                  <a:lnTo>
                    <a:pt x="1520" y="475"/>
                  </a:lnTo>
                  <a:lnTo>
                    <a:pt x="1524" y="478"/>
                  </a:lnTo>
                  <a:lnTo>
                    <a:pt x="1528" y="477"/>
                  </a:lnTo>
                  <a:lnTo>
                    <a:pt x="1531" y="475"/>
                  </a:lnTo>
                  <a:lnTo>
                    <a:pt x="1535" y="475"/>
                  </a:lnTo>
                  <a:lnTo>
                    <a:pt x="1540" y="477"/>
                  </a:lnTo>
                  <a:lnTo>
                    <a:pt x="1544" y="477"/>
                  </a:lnTo>
                  <a:lnTo>
                    <a:pt x="1548" y="478"/>
                  </a:lnTo>
                  <a:lnTo>
                    <a:pt x="1552" y="477"/>
                  </a:lnTo>
                  <a:lnTo>
                    <a:pt x="1556" y="477"/>
                  </a:lnTo>
                  <a:lnTo>
                    <a:pt x="1560" y="477"/>
                  </a:lnTo>
                  <a:lnTo>
                    <a:pt x="1565" y="475"/>
                  </a:lnTo>
                  <a:lnTo>
                    <a:pt x="1569" y="475"/>
                  </a:lnTo>
                  <a:lnTo>
                    <a:pt x="1572" y="478"/>
                  </a:lnTo>
                  <a:lnTo>
                    <a:pt x="1576" y="477"/>
                  </a:lnTo>
                  <a:lnTo>
                    <a:pt x="1580" y="477"/>
                  </a:lnTo>
                  <a:lnTo>
                    <a:pt x="1584" y="475"/>
                  </a:lnTo>
                  <a:lnTo>
                    <a:pt x="1589" y="475"/>
                  </a:lnTo>
                  <a:lnTo>
                    <a:pt x="1593" y="477"/>
                  </a:lnTo>
                  <a:lnTo>
                    <a:pt x="1597" y="477"/>
                  </a:lnTo>
                  <a:lnTo>
                    <a:pt x="1601" y="477"/>
                  </a:lnTo>
                  <a:lnTo>
                    <a:pt x="1605" y="478"/>
                  </a:lnTo>
                  <a:lnTo>
                    <a:pt x="1608" y="478"/>
                  </a:lnTo>
                  <a:lnTo>
                    <a:pt x="1614" y="477"/>
                  </a:lnTo>
                  <a:lnTo>
                    <a:pt x="1617" y="477"/>
                  </a:lnTo>
                  <a:lnTo>
                    <a:pt x="1621" y="477"/>
                  </a:lnTo>
                  <a:lnTo>
                    <a:pt x="1625" y="475"/>
                  </a:lnTo>
                  <a:lnTo>
                    <a:pt x="1629" y="477"/>
                  </a:lnTo>
                  <a:lnTo>
                    <a:pt x="1633" y="477"/>
                  </a:lnTo>
                  <a:lnTo>
                    <a:pt x="1637" y="477"/>
                  </a:lnTo>
                  <a:lnTo>
                    <a:pt x="1642" y="475"/>
                  </a:lnTo>
                  <a:lnTo>
                    <a:pt x="1646" y="475"/>
                  </a:lnTo>
                  <a:lnTo>
                    <a:pt x="1650" y="475"/>
                  </a:lnTo>
                  <a:lnTo>
                    <a:pt x="1653" y="475"/>
                  </a:lnTo>
                  <a:lnTo>
                    <a:pt x="1657" y="475"/>
                  </a:lnTo>
                  <a:lnTo>
                    <a:pt x="1661" y="477"/>
                  </a:lnTo>
                  <a:lnTo>
                    <a:pt x="1666" y="477"/>
                  </a:lnTo>
                  <a:lnTo>
                    <a:pt x="1670" y="477"/>
                  </a:lnTo>
                  <a:lnTo>
                    <a:pt x="1674" y="475"/>
                  </a:lnTo>
                  <a:lnTo>
                    <a:pt x="1678" y="477"/>
                  </a:lnTo>
                  <a:lnTo>
                    <a:pt x="1682" y="477"/>
                  </a:lnTo>
                  <a:lnTo>
                    <a:pt x="1686" y="477"/>
                  </a:lnTo>
                  <a:lnTo>
                    <a:pt x="1691" y="477"/>
                  </a:lnTo>
                  <a:lnTo>
                    <a:pt x="1695" y="477"/>
                  </a:lnTo>
                  <a:lnTo>
                    <a:pt x="1698" y="477"/>
                  </a:lnTo>
                  <a:lnTo>
                    <a:pt x="1702" y="475"/>
                  </a:lnTo>
                  <a:lnTo>
                    <a:pt x="1706" y="475"/>
                  </a:lnTo>
                  <a:lnTo>
                    <a:pt x="1710" y="477"/>
                  </a:lnTo>
                  <a:lnTo>
                    <a:pt x="1715" y="477"/>
                  </a:lnTo>
                  <a:lnTo>
                    <a:pt x="1719" y="477"/>
                  </a:lnTo>
                  <a:lnTo>
                    <a:pt x="1723" y="477"/>
                  </a:lnTo>
                  <a:lnTo>
                    <a:pt x="1727" y="477"/>
                  </a:lnTo>
                  <a:lnTo>
                    <a:pt x="1731" y="472"/>
                  </a:lnTo>
                  <a:lnTo>
                    <a:pt x="1734" y="475"/>
                  </a:lnTo>
                  <a:lnTo>
                    <a:pt x="1738" y="475"/>
                  </a:lnTo>
                  <a:lnTo>
                    <a:pt x="1743" y="477"/>
                  </a:lnTo>
                  <a:lnTo>
                    <a:pt x="1747" y="473"/>
                  </a:lnTo>
                  <a:lnTo>
                    <a:pt x="1751" y="477"/>
                  </a:lnTo>
                  <a:lnTo>
                    <a:pt x="1755" y="475"/>
                  </a:lnTo>
                  <a:lnTo>
                    <a:pt x="1759" y="475"/>
                  </a:lnTo>
                  <a:lnTo>
                    <a:pt x="1763" y="472"/>
                  </a:lnTo>
                  <a:lnTo>
                    <a:pt x="1768" y="475"/>
                  </a:lnTo>
                  <a:lnTo>
                    <a:pt x="1772" y="477"/>
                  </a:lnTo>
                  <a:lnTo>
                    <a:pt x="1776" y="477"/>
                  </a:lnTo>
                  <a:lnTo>
                    <a:pt x="1779" y="477"/>
                  </a:lnTo>
                  <a:lnTo>
                    <a:pt x="1783" y="477"/>
                  </a:lnTo>
                  <a:lnTo>
                    <a:pt x="1787" y="475"/>
                  </a:lnTo>
                  <a:lnTo>
                    <a:pt x="1792" y="475"/>
                  </a:lnTo>
                  <a:lnTo>
                    <a:pt x="1796" y="477"/>
                  </a:lnTo>
                  <a:lnTo>
                    <a:pt x="1800" y="478"/>
                  </a:lnTo>
                  <a:lnTo>
                    <a:pt x="1804" y="477"/>
                  </a:lnTo>
                  <a:lnTo>
                    <a:pt x="1808" y="477"/>
                  </a:lnTo>
                  <a:lnTo>
                    <a:pt x="1812" y="475"/>
                  </a:lnTo>
                  <a:lnTo>
                    <a:pt x="1817" y="477"/>
                  </a:lnTo>
                  <a:lnTo>
                    <a:pt x="1821" y="475"/>
                  </a:lnTo>
                  <a:lnTo>
                    <a:pt x="1824" y="477"/>
                  </a:lnTo>
                  <a:lnTo>
                    <a:pt x="1828" y="478"/>
                  </a:lnTo>
                  <a:lnTo>
                    <a:pt x="1832" y="477"/>
                  </a:lnTo>
                  <a:lnTo>
                    <a:pt x="1836" y="474"/>
                  </a:lnTo>
                  <a:lnTo>
                    <a:pt x="1840" y="477"/>
                  </a:lnTo>
                  <a:lnTo>
                    <a:pt x="1845" y="475"/>
                  </a:lnTo>
                  <a:lnTo>
                    <a:pt x="1849" y="477"/>
                  </a:lnTo>
                  <a:lnTo>
                    <a:pt x="1853" y="477"/>
                  </a:lnTo>
                  <a:lnTo>
                    <a:pt x="1857" y="477"/>
                  </a:lnTo>
                  <a:lnTo>
                    <a:pt x="1860" y="477"/>
                  </a:lnTo>
                  <a:lnTo>
                    <a:pt x="1864" y="477"/>
                  </a:lnTo>
                  <a:lnTo>
                    <a:pt x="1869" y="475"/>
                  </a:lnTo>
                  <a:lnTo>
                    <a:pt x="1873" y="475"/>
                  </a:lnTo>
                  <a:lnTo>
                    <a:pt x="1877" y="474"/>
                  </a:lnTo>
                  <a:lnTo>
                    <a:pt x="1881" y="474"/>
                  </a:lnTo>
                  <a:lnTo>
                    <a:pt x="1885" y="477"/>
                  </a:lnTo>
                  <a:lnTo>
                    <a:pt x="1889" y="478"/>
                  </a:lnTo>
                  <a:lnTo>
                    <a:pt x="1894" y="472"/>
                  </a:lnTo>
                  <a:lnTo>
                    <a:pt x="1898" y="475"/>
                  </a:lnTo>
                  <a:lnTo>
                    <a:pt x="1902" y="475"/>
                  </a:lnTo>
                  <a:lnTo>
                    <a:pt x="1905" y="475"/>
                  </a:lnTo>
                  <a:lnTo>
                    <a:pt x="1909" y="475"/>
                  </a:lnTo>
                  <a:lnTo>
                    <a:pt x="1913" y="478"/>
                  </a:lnTo>
                  <a:lnTo>
                    <a:pt x="1918" y="477"/>
                  </a:lnTo>
                  <a:lnTo>
                    <a:pt x="1922" y="478"/>
                  </a:lnTo>
                  <a:lnTo>
                    <a:pt x="1926" y="475"/>
                  </a:lnTo>
                  <a:lnTo>
                    <a:pt x="1930" y="475"/>
                  </a:lnTo>
                  <a:lnTo>
                    <a:pt x="1934" y="475"/>
                  </a:lnTo>
                  <a:lnTo>
                    <a:pt x="1938" y="475"/>
                  </a:lnTo>
                  <a:lnTo>
                    <a:pt x="1943" y="477"/>
                  </a:lnTo>
                  <a:lnTo>
                    <a:pt x="1947" y="478"/>
                  </a:lnTo>
                  <a:lnTo>
                    <a:pt x="1950" y="477"/>
                  </a:lnTo>
                  <a:lnTo>
                    <a:pt x="1954" y="477"/>
                  </a:lnTo>
                  <a:lnTo>
                    <a:pt x="1958" y="472"/>
                  </a:lnTo>
                  <a:lnTo>
                    <a:pt x="1962" y="477"/>
                  </a:lnTo>
                  <a:lnTo>
                    <a:pt x="1966" y="477"/>
                  </a:lnTo>
                  <a:lnTo>
                    <a:pt x="1971" y="477"/>
                  </a:lnTo>
                  <a:lnTo>
                    <a:pt x="1975" y="478"/>
                  </a:lnTo>
                  <a:lnTo>
                    <a:pt x="1979" y="475"/>
                  </a:lnTo>
                  <a:lnTo>
                    <a:pt x="1983" y="477"/>
                  </a:lnTo>
                  <a:lnTo>
                    <a:pt x="1986" y="475"/>
                  </a:lnTo>
                  <a:lnTo>
                    <a:pt x="1990" y="475"/>
                  </a:lnTo>
                  <a:lnTo>
                    <a:pt x="1995" y="477"/>
                  </a:lnTo>
                  <a:lnTo>
                    <a:pt x="1999" y="477"/>
                  </a:lnTo>
                  <a:lnTo>
                    <a:pt x="2003" y="477"/>
                  </a:lnTo>
                  <a:lnTo>
                    <a:pt x="2007" y="477"/>
                  </a:lnTo>
                  <a:lnTo>
                    <a:pt x="2011" y="475"/>
                  </a:lnTo>
                  <a:lnTo>
                    <a:pt x="2015" y="475"/>
                  </a:lnTo>
                  <a:lnTo>
                    <a:pt x="2020" y="477"/>
                  </a:lnTo>
                  <a:lnTo>
                    <a:pt x="2024" y="477"/>
                  </a:lnTo>
                  <a:lnTo>
                    <a:pt x="2028" y="477"/>
                  </a:lnTo>
                  <a:lnTo>
                    <a:pt x="2031" y="477"/>
                  </a:lnTo>
                  <a:lnTo>
                    <a:pt x="2035" y="477"/>
                  </a:lnTo>
                  <a:lnTo>
                    <a:pt x="2039" y="477"/>
                  </a:lnTo>
                  <a:lnTo>
                    <a:pt x="2044" y="475"/>
                  </a:lnTo>
                  <a:lnTo>
                    <a:pt x="2048" y="477"/>
                  </a:lnTo>
                  <a:lnTo>
                    <a:pt x="2052" y="477"/>
                  </a:lnTo>
                  <a:lnTo>
                    <a:pt x="2056" y="477"/>
                  </a:lnTo>
                  <a:lnTo>
                    <a:pt x="2060" y="477"/>
                  </a:lnTo>
                  <a:lnTo>
                    <a:pt x="2064" y="477"/>
                  </a:lnTo>
                  <a:lnTo>
                    <a:pt x="2067" y="475"/>
                  </a:lnTo>
                  <a:lnTo>
                    <a:pt x="2073" y="475"/>
                  </a:lnTo>
                  <a:lnTo>
                    <a:pt x="2076" y="477"/>
                  </a:lnTo>
                  <a:lnTo>
                    <a:pt x="2080" y="477"/>
                  </a:lnTo>
                  <a:lnTo>
                    <a:pt x="2084" y="478"/>
                  </a:lnTo>
                  <a:lnTo>
                    <a:pt x="2088" y="477"/>
                  </a:lnTo>
                  <a:lnTo>
                    <a:pt x="2092" y="477"/>
                  </a:lnTo>
                  <a:lnTo>
                    <a:pt x="2097" y="475"/>
                  </a:lnTo>
                  <a:lnTo>
                    <a:pt x="2101" y="475"/>
                  </a:lnTo>
                  <a:lnTo>
                    <a:pt x="2105" y="475"/>
                  </a:lnTo>
                  <a:lnTo>
                    <a:pt x="2109" y="477"/>
                  </a:lnTo>
                  <a:lnTo>
                    <a:pt x="2112" y="477"/>
                  </a:lnTo>
                  <a:lnTo>
                    <a:pt x="2116" y="477"/>
                  </a:lnTo>
                  <a:lnTo>
                    <a:pt x="2121" y="477"/>
                  </a:lnTo>
                  <a:lnTo>
                    <a:pt x="2125" y="475"/>
                  </a:lnTo>
                  <a:lnTo>
                    <a:pt x="2129" y="475"/>
                  </a:lnTo>
                  <a:lnTo>
                    <a:pt x="2133" y="477"/>
                  </a:lnTo>
                  <a:lnTo>
                    <a:pt x="2137" y="477"/>
                  </a:lnTo>
                  <a:lnTo>
                    <a:pt x="2141" y="478"/>
                  </a:lnTo>
                  <a:lnTo>
                    <a:pt x="2146" y="477"/>
                  </a:lnTo>
                  <a:lnTo>
                    <a:pt x="2150" y="477"/>
                  </a:lnTo>
                  <a:lnTo>
                    <a:pt x="2154" y="477"/>
                  </a:lnTo>
                  <a:lnTo>
                    <a:pt x="2157" y="475"/>
                  </a:lnTo>
                  <a:lnTo>
                    <a:pt x="2161" y="477"/>
                  </a:lnTo>
                  <a:lnTo>
                    <a:pt x="2165" y="477"/>
                  </a:lnTo>
                  <a:lnTo>
                    <a:pt x="2170" y="477"/>
                  </a:lnTo>
                  <a:lnTo>
                    <a:pt x="2174" y="477"/>
                  </a:lnTo>
                  <a:lnTo>
                    <a:pt x="2178" y="477"/>
                  </a:lnTo>
                  <a:lnTo>
                    <a:pt x="2182" y="477"/>
                  </a:lnTo>
                  <a:lnTo>
                    <a:pt x="2186" y="475"/>
                  </a:lnTo>
                  <a:lnTo>
                    <a:pt x="2190" y="477"/>
                  </a:lnTo>
                  <a:lnTo>
                    <a:pt x="2193" y="477"/>
                  </a:lnTo>
                  <a:lnTo>
                    <a:pt x="2199" y="477"/>
                  </a:lnTo>
                  <a:lnTo>
                    <a:pt x="2202" y="477"/>
                  </a:lnTo>
                  <a:lnTo>
                    <a:pt x="2206" y="475"/>
                  </a:lnTo>
                  <a:lnTo>
                    <a:pt x="2210" y="475"/>
                  </a:lnTo>
                  <a:lnTo>
                    <a:pt x="2214" y="475"/>
                  </a:lnTo>
                  <a:lnTo>
                    <a:pt x="2218" y="475"/>
                  </a:lnTo>
                  <a:lnTo>
                    <a:pt x="2223" y="477"/>
                  </a:lnTo>
                  <a:lnTo>
                    <a:pt x="2227" y="477"/>
                  </a:lnTo>
                  <a:lnTo>
                    <a:pt x="2231" y="478"/>
                  </a:lnTo>
                  <a:lnTo>
                    <a:pt x="2235" y="477"/>
                  </a:lnTo>
                  <a:lnTo>
                    <a:pt x="2238" y="475"/>
                  </a:lnTo>
                  <a:lnTo>
                    <a:pt x="2242" y="475"/>
                  </a:lnTo>
                  <a:lnTo>
                    <a:pt x="2247" y="477"/>
                  </a:lnTo>
                  <a:lnTo>
                    <a:pt x="2251" y="477"/>
                  </a:lnTo>
                  <a:lnTo>
                    <a:pt x="2255" y="477"/>
                  </a:lnTo>
                  <a:lnTo>
                    <a:pt x="2259" y="477"/>
                  </a:lnTo>
                  <a:lnTo>
                    <a:pt x="2263" y="477"/>
                  </a:lnTo>
                  <a:lnTo>
                    <a:pt x="2267" y="477"/>
                  </a:lnTo>
                  <a:lnTo>
                    <a:pt x="2272" y="477"/>
                  </a:lnTo>
                  <a:lnTo>
                    <a:pt x="2276" y="477"/>
                  </a:lnTo>
                  <a:lnTo>
                    <a:pt x="2280" y="477"/>
                  </a:lnTo>
                  <a:lnTo>
                    <a:pt x="2283" y="477"/>
                  </a:lnTo>
                  <a:lnTo>
                    <a:pt x="2287" y="477"/>
                  </a:lnTo>
                  <a:lnTo>
                    <a:pt x="2291" y="477"/>
                  </a:lnTo>
                  <a:lnTo>
                    <a:pt x="2295" y="475"/>
                  </a:lnTo>
                  <a:lnTo>
                    <a:pt x="2300" y="475"/>
                  </a:lnTo>
                  <a:lnTo>
                    <a:pt x="2304" y="477"/>
                  </a:lnTo>
                  <a:lnTo>
                    <a:pt x="2308" y="477"/>
                  </a:lnTo>
                  <a:lnTo>
                    <a:pt x="2312" y="477"/>
                  </a:lnTo>
                  <a:lnTo>
                    <a:pt x="2316" y="477"/>
                  </a:lnTo>
                  <a:lnTo>
                    <a:pt x="2319" y="475"/>
                  </a:lnTo>
                  <a:lnTo>
                    <a:pt x="2325" y="475"/>
                  </a:lnTo>
                  <a:lnTo>
                    <a:pt x="2328" y="475"/>
                  </a:lnTo>
                  <a:lnTo>
                    <a:pt x="2332" y="475"/>
                  </a:lnTo>
                  <a:lnTo>
                    <a:pt x="2336" y="477"/>
                  </a:lnTo>
                  <a:lnTo>
                    <a:pt x="2340" y="478"/>
                  </a:lnTo>
                  <a:lnTo>
                    <a:pt x="2344" y="477"/>
                  </a:lnTo>
                  <a:lnTo>
                    <a:pt x="2349" y="477"/>
                  </a:lnTo>
                  <a:lnTo>
                    <a:pt x="2353" y="475"/>
                  </a:lnTo>
                  <a:lnTo>
                    <a:pt x="2357" y="475"/>
                  </a:lnTo>
                  <a:lnTo>
                    <a:pt x="2361" y="477"/>
                  </a:lnTo>
                  <a:lnTo>
                    <a:pt x="2364" y="477"/>
                  </a:lnTo>
                  <a:lnTo>
                    <a:pt x="2368" y="477"/>
                  </a:lnTo>
                  <a:lnTo>
                    <a:pt x="2373" y="477"/>
                  </a:lnTo>
                  <a:lnTo>
                    <a:pt x="2377" y="475"/>
                  </a:lnTo>
                  <a:lnTo>
                    <a:pt x="2381" y="475"/>
                  </a:lnTo>
                  <a:lnTo>
                    <a:pt x="2385" y="475"/>
                  </a:lnTo>
                  <a:lnTo>
                    <a:pt x="2389" y="477"/>
                  </a:lnTo>
                  <a:lnTo>
                    <a:pt x="2393" y="477"/>
                  </a:lnTo>
                  <a:lnTo>
                    <a:pt x="2397" y="477"/>
                  </a:lnTo>
                  <a:lnTo>
                    <a:pt x="2402" y="477"/>
                  </a:lnTo>
                  <a:lnTo>
                    <a:pt x="2406" y="475"/>
                  </a:lnTo>
                  <a:lnTo>
                    <a:pt x="2409" y="475"/>
                  </a:lnTo>
                  <a:lnTo>
                    <a:pt x="2413" y="475"/>
                  </a:lnTo>
                  <a:lnTo>
                    <a:pt x="2417" y="477"/>
                  </a:lnTo>
                  <a:lnTo>
                    <a:pt x="2421" y="478"/>
                  </a:lnTo>
                  <a:lnTo>
                    <a:pt x="2426" y="477"/>
                  </a:lnTo>
                  <a:lnTo>
                    <a:pt x="2430" y="478"/>
                  </a:lnTo>
                  <a:lnTo>
                    <a:pt x="2434" y="475"/>
                  </a:lnTo>
                  <a:lnTo>
                    <a:pt x="2438" y="475"/>
                  </a:lnTo>
                  <a:lnTo>
                    <a:pt x="2442" y="477"/>
                  </a:lnTo>
                  <a:lnTo>
                    <a:pt x="2445" y="477"/>
                  </a:lnTo>
                  <a:lnTo>
                    <a:pt x="2451" y="477"/>
                  </a:lnTo>
                  <a:lnTo>
                    <a:pt x="2454" y="478"/>
                  </a:lnTo>
                  <a:lnTo>
                    <a:pt x="2458" y="477"/>
                  </a:lnTo>
                  <a:lnTo>
                    <a:pt x="2462" y="477"/>
                  </a:lnTo>
                  <a:lnTo>
                    <a:pt x="2466" y="475"/>
                  </a:lnTo>
                  <a:lnTo>
                    <a:pt x="2470" y="477"/>
                  </a:lnTo>
                  <a:lnTo>
                    <a:pt x="2475" y="477"/>
                  </a:lnTo>
                  <a:lnTo>
                    <a:pt x="2479" y="477"/>
                  </a:lnTo>
                  <a:lnTo>
                    <a:pt x="2483" y="477"/>
                  </a:lnTo>
                  <a:lnTo>
                    <a:pt x="2487" y="477"/>
                  </a:lnTo>
                  <a:lnTo>
                    <a:pt x="2490" y="477"/>
                  </a:lnTo>
                  <a:lnTo>
                    <a:pt x="2494" y="475"/>
                  </a:lnTo>
                  <a:lnTo>
                    <a:pt x="2499" y="477"/>
                  </a:lnTo>
                  <a:lnTo>
                    <a:pt x="2503" y="477"/>
                  </a:lnTo>
                  <a:lnTo>
                    <a:pt x="2507" y="477"/>
                  </a:lnTo>
                  <a:lnTo>
                    <a:pt x="2511" y="477"/>
                  </a:lnTo>
                  <a:lnTo>
                    <a:pt x="2515" y="477"/>
                  </a:lnTo>
                  <a:lnTo>
                    <a:pt x="2519" y="475"/>
                  </a:lnTo>
                  <a:lnTo>
                    <a:pt x="2523" y="475"/>
                  </a:lnTo>
                  <a:lnTo>
                    <a:pt x="2528" y="475"/>
                  </a:lnTo>
                  <a:lnTo>
                    <a:pt x="2532" y="477"/>
                  </a:lnTo>
                  <a:lnTo>
                    <a:pt x="2535" y="478"/>
                  </a:lnTo>
                  <a:lnTo>
                    <a:pt x="2539" y="477"/>
                  </a:lnTo>
                  <a:lnTo>
                    <a:pt x="2543" y="477"/>
                  </a:lnTo>
                  <a:lnTo>
                    <a:pt x="2547" y="475"/>
                  </a:lnTo>
                  <a:lnTo>
                    <a:pt x="2552" y="475"/>
                  </a:lnTo>
                  <a:lnTo>
                    <a:pt x="2556" y="475"/>
                  </a:lnTo>
                  <a:lnTo>
                    <a:pt x="2560" y="477"/>
                  </a:lnTo>
                  <a:lnTo>
                    <a:pt x="2564" y="477"/>
                  </a:lnTo>
                  <a:lnTo>
                    <a:pt x="2568" y="477"/>
                  </a:lnTo>
                  <a:lnTo>
                    <a:pt x="2571" y="477"/>
                  </a:lnTo>
                  <a:lnTo>
                    <a:pt x="2577" y="475"/>
                  </a:lnTo>
                  <a:lnTo>
                    <a:pt x="2580" y="475"/>
                  </a:lnTo>
                  <a:lnTo>
                    <a:pt x="2584" y="477"/>
                  </a:lnTo>
                  <a:lnTo>
                    <a:pt x="2588" y="477"/>
                  </a:lnTo>
                  <a:lnTo>
                    <a:pt x="2592" y="477"/>
                  </a:lnTo>
                  <a:lnTo>
                    <a:pt x="2596" y="477"/>
                  </a:lnTo>
                  <a:lnTo>
                    <a:pt x="2601" y="477"/>
                  </a:lnTo>
                  <a:lnTo>
                    <a:pt x="2605" y="475"/>
                  </a:lnTo>
                  <a:lnTo>
                    <a:pt x="2609" y="475"/>
                  </a:lnTo>
                  <a:lnTo>
                    <a:pt x="2613" y="477"/>
                  </a:lnTo>
                  <a:lnTo>
                    <a:pt x="2616" y="477"/>
                  </a:lnTo>
                  <a:lnTo>
                    <a:pt x="2620" y="477"/>
                  </a:lnTo>
                  <a:lnTo>
                    <a:pt x="2624" y="477"/>
                  </a:lnTo>
                  <a:lnTo>
                    <a:pt x="2629" y="475"/>
                  </a:lnTo>
                  <a:lnTo>
                    <a:pt x="2633" y="475"/>
                  </a:lnTo>
                  <a:lnTo>
                    <a:pt x="2637" y="477"/>
                  </a:lnTo>
                  <a:lnTo>
                    <a:pt x="2641" y="477"/>
                  </a:lnTo>
                  <a:lnTo>
                    <a:pt x="2645" y="478"/>
                  </a:lnTo>
                  <a:lnTo>
                    <a:pt x="2649" y="477"/>
                  </a:lnTo>
                  <a:lnTo>
                    <a:pt x="2654" y="477"/>
                  </a:lnTo>
                  <a:lnTo>
                    <a:pt x="2658" y="477"/>
                  </a:lnTo>
                  <a:lnTo>
                    <a:pt x="2661" y="475"/>
                  </a:lnTo>
                  <a:lnTo>
                    <a:pt x="2665" y="477"/>
                  </a:lnTo>
                  <a:lnTo>
                    <a:pt x="2669" y="477"/>
                  </a:lnTo>
                  <a:lnTo>
                    <a:pt x="2673" y="477"/>
                  </a:lnTo>
                  <a:lnTo>
                    <a:pt x="2678" y="477"/>
                  </a:lnTo>
                  <a:lnTo>
                    <a:pt x="2682" y="477"/>
                  </a:lnTo>
                  <a:lnTo>
                    <a:pt x="2686" y="477"/>
                  </a:lnTo>
                  <a:lnTo>
                    <a:pt x="2690" y="475"/>
                  </a:lnTo>
                  <a:lnTo>
                    <a:pt x="2694" y="477"/>
                  </a:lnTo>
                  <a:lnTo>
                    <a:pt x="2697" y="477"/>
                  </a:lnTo>
                  <a:lnTo>
                    <a:pt x="2703" y="478"/>
                  </a:lnTo>
                  <a:lnTo>
                    <a:pt x="2706" y="478"/>
                  </a:lnTo>
                  <a:lnTo>
                    <a:pt x="2710" y="477"/>
                  </a:lnTo>
                  <a:lnTo>
                    <a:pt x="2714" y="475"/>
                  </a:lnTo>
                  <a:lnTo>
                    <a:pt x="2718" y="475"/>
                  </a:lnTo>
                  <a:lnTo>
                    <a:pt x="2722" y="477"/>
                  </a:lnTo>
                  <a:lnTo>
                    <a:pt x="2727" y="477"/>
                  </a:lnTo>
                  <a:lnTo>
                    <a:pt x="2731" y="477"/>
                  </a:lnTo>
                  <a:lnTo>
                    <a:pt x="2735" y="478"/>
                  </a:lnTo>
                  <a:lnTo>
                    <a:pt x="2739" y="477"/>
                  </a:lnTo>
                  <a:lnTo>
                    <a:pt x="2742" y="475"/>
                  </a:lnTo>
                  <a:lnTo>
                    <a:pt x="2746" y="475"/>
                  </a:lnTo>
                  <a:lnTo>
                    <a:pt x="2750" y="477"/>
                  </a:lnTo>
                  <a:lnTo>
                    <a:pt x="2755" y="477"/>
                  </a:lnTo>
                  <a:lnTo>
                    <a:pt x="2759" y="477"/>
                  </a:lnTo>
                  <a:lnTo>
                    <a:pt x="2763" y="477"/>
                  </a:lnTo>
                  <a:lnTo>
                    <a:pt x="2767" y="477"/>
                  </a:lnTo>
                  <a:lnTo>
                    <a:pt x="2771" y="475"/>
                  </a:lnTo>
                  <a:lnTo>
                    <a:pt x="2775" y="475"/>
                  </a:lnTo>
                  <a:lnTo>
                    <a:pt x="2780" y="477"/>
                  </a:lnTo>
                  <a:lnTo>
                    <a:pt x="2784" y="477"/>
                  </a:lnTo>
                  <a:lnTo>
                    <a:pt x="2787" y="477"/>
                  </a:lnTo>
                  <a:lnTo>
                    <a:pt x="2791" y="477"/>
                  </a:lnTo>
                  <a:lnTo>
                    <a:pt x="2795" y="477"/>
                  </a:lnTo>
                  <a:lnTo>
                    <a:pt x="2799" y="475"/>
                  </a:lnTo>
                  <a:lnTo>
                    <a:pt x="2804" y="475"/>
                  </a:lnTo>
                  <a:lnTo>
                    <a:pt x="2808" y="477"/>
                  </a:lnTo>
                  <a:lnTo>
                    <a:pt x="2812" y="477"/>
                  </a:lnTo>
                  <a:lnTo>
                    <a:pt x="2816" y="473"/>
                  </a:lnTo>
                  <a:lnTo>
                    <a:pt x="2820" y="477"/>
                  </a:lnTo>
                  <a:lnTo>
                    <a:pt x="2823" y="475"/>
                  </a:lnTo>
                  <a:lnTo>
                    <a:pt x="2829" y="477"/>
                  </a:lnTo>
                  <a:lnTo>
                    <a:pt x="2832" y="475"/>
                  </a:lnTo>
                  <a:lnTo>
                    <a:pt x="2836" y="475"/>
                  </a:lnTo>
                  <a:lnTo>
                    <a:pt x="2840" y="478"/>
                  </a:lnTo>
                  <a:lnTo>
                    <a:pt x="2844" y="475"/>
                  </a:lnTo>
                  <a:lnTo>
                    <a:pt x="2848" y="477"/>
                  </a:lnTo>
                  <a:lnTo>
                    <a:pt x="2852" y="477"/>
                  </a:lnTo>
                  <a:lnTo>
                    <a:pt x="2857" y="475"/>
                  </a:lnTo>
                  <a:lnTo>
                    <a:pt x="2861" y="475"/>
                  </a:lnTo>
                  <a:lnTo>
                    <a:pt x="2865" y="475"/>
                  </a:lnTo>
                  <a:lnTo>
                    <a:pt x="2868" y="477"/>
                  </a:lnTo>
                  <a:lnTo>
                    <a:pt x="2872" y="470"/>
                  </a:lnTo>
                  <a:lnTo>
                    <a:pt x="2876" y="477"/>
                  </a:lnTo>
                  <a:lnTo>
                    <a:pt x="2881" y="477"/>
                  </a:lnTo>
                  <a:lnTo>
                    <a:pt x="2885" y="475"/>
                  </a:lnTo>
                  <a:lnTo>
                    <a:pt x="2889" y="477"/>
                  </a:lnTo>
                  <a:lnTo>
                    <a:pt x="2893" y="477"/>
                  </a:lnTo>
                  <a:lnTo>
                    <a:pt x="2897" y="474"/>
                  </a:lnTo>
                  <a:lnTo>
                    <a:pt x="2901" y="477"/>
                  </a:lnTo>
                  <a:lnTo>
                    <a:pt x="2906" y="477"/>
                  </a:lnTo>
                  <a:lnTo>
                    <a:pt x="2910" y="477"/>
                  </a:lnTo>
                  <a:lnTo>
                    <a:pt x="2913" y="477"/>
                  </a:lnTo>
                  <a:lnTo>
                    <a:pt x="2917" y="475"/>
                  </a:lnTo>
                  <a:lnTo>
                    <a:pt x="2921" y="477"/>
                  </a:lnTo>
                  <a:lnTo>
                    <a:pt x="2925" y="478"/>
                  </a:lnTo>
                  <a:lnTo>
                    <a:pt x="2930" y="477"/>
                  </a:lnTo>
                  <a:lnTo>
                    <a:pt x="2934" y="477"/>
                  </a:lnTo>
                  <a:lnTo>
                    <a:pt x="2938" y="475"/>
                  </a:lnTo>
                  <a:lnTo>
                    <a:pt x="2942" y="475"/>
                  </a:lnTo>
                  <a:lnTo>
                    <a:pt x="2945" y="477"/>
                  </a:lnTo>
                  <a:lnTo>
                    <a:pt x="2949" y="475"/>
                  </a:lnTo>
                  <a:lnTo>
                    <a:pt x="2953" y="477"/>
                  </a:lnTo>
                  <a:lnTo>
                    <a:pt x="2958" y="477"/>
                  </a:lnTo>
                  <a:lnTo>
                    <a:pt x="2962" y="477"/>
                  </a:lnTo>
                  <a:lnTo>
                    <a:pt x="2966" y="477"/>
                  </a:lnTo>
                  <a:lnTo>
                    <a:pt x="2970" y="477"/>
                  </a:lnTo>
                  <a:lnTo>
                    <a:pt x="2974" y="477"/>
                  </a:lnTo>
                  <a:lnTo>
                    <a:pt x="2978" y="477"/>
                  </a:lnTo>
                  <a:lnTo>
                    <a:pt x="2983" y="477"/>
                  </a:lnTo>
                  <a:lnTo>
                    <a:pt x="2987" y="477"/>
                  </a:lnTo>
                  <a:lnTo>
                    <a:pt x="2990" y="477"/>
                  </a:lnTo>
                  <a:lnTo>
                    <a:pt x="2994" y="477"/>
                  </a:lnTo>
                  <a:lnTo>
                    <a:pt x="2998" y="475"/>
                  </a:lnTo>
                  <a:lnTo>
                    <a:pt x="3002" y="477"/>
                  </a:lnTo>
                  <a:lnTo>
                    <a:pt x="3007" y="477"/>
                  </a:lnTo>
                  <a:lnTo>
                    <a:pt x="3011" y="477"/>
                  </a:lnTo>
                  <a:lnTo>
                    <a:pt x="3015" y="477"/>
                  </a:lnTo>
                  <a:lnTo>
                    <a:pt x="3019" y="477"/>
                  </a:lnTo>
                  <a:lnTo>
                    <a:pt x="3023" y="473"/>
                  </a:lnTo>
                  <a:lnTo>
                    <a:pt x="3026" y="477"/>
                  </a:lnTo>
                  <a:lnTo>
                    <a:pt x="3032" y="477"/>
                  </a:lnTo>
                  <a:lnTo>
                    <a:pt x="3035" y="478"/>
                  </a:lnTo>
                  <a:lnTo>
                    <a:pt x="3039" y="477"/>
                  </a:lnTo>
                  <a:lnTo>
                    <a:pt x="3043" y="477"/>
                  </a:lnTo>
                  <a:lnTo>
                    <a:pt x="3047" y="477"/>
                  </a:lnTo>
                  <a:lnTo>
                    <a:pt x="3051" y="475"/>
                  </a:lnTo>
                  <a:lnTo>
                    <a:pt x="3056" y="477"/>
                  </a:lnTo>
                  <a:lnTo>
                    <a:pt x="3060" y="477"/>
                  </a:lnTo>
                  <a:lnTo>
                    <a:pt x="3064" y="477"/>
                  </a:lnTo>
                  <a:lnTo>
                    <a:pt x="3068" y="477"/>
                  </a:lnTo>
                  <a:lnTo>
                    <a:pt x="3071" y="477"/>
                  </a:lnTo>
                  <a:lnTo>
                    <a:pt x="3075" y="477"/>
                  </a:lnTo>
                  <a:lnTo>
                    <a:pt x="3079" y="475"/>
                  </a:lnTo>
                  <a:lnTo>
                    <a:pt x="3084" y="477"/>
                  </a:lnTo>
                  <a:lnTo>
                    <a:pt x="3088" y="477"/>
                  </a:lnTo>
                  <a:lnTo>
                    <a:pt x="3092" y="477"/>
                  </a:lnTo>
                  <a:lnTo>
                    <a:pt x="3096" y="477"/>
                  </a:lnTo>
                  <a:lnTo>
                    <a:pt x="3100" y="477"/>
                  </a:lnTo>
                  <a:lnTo>
                    <a:pt x="3104" y="477"/>
                  </a:lnTo>
                  <a:lnTo>
                    <a:pt x="3109" y="475"/>
                  </a:lnTo>
                  <a:lnTo>
                    <a:pt x="3113" y="477"/>
                  </a:lnTo>
                  <a:lnTo>
                    <a:pt x="3116" y="477"/>
                  </a:lnTo>
                  <a:lnTo>
                    <a:pt x="3120" y="477"/>
                  </a:lnTo>
                  <a:lnTo>
                    <a:pt x="3124" y="477"/>
                  </a:lnTo>
                  <a:lnTo>
                    <a:pt x="3128" y="477"/>
                  </a:lnTo>
                  <a:lnTo>
                    <a:pt x="3133" y="475"/>
                  </a:lnTo>
                  <a:lnTo>
                    <a:pt x="3137" y="477"/>
                  </a:lnTo>
                  <a:lnTo>
                    <a:pt x="3141" y="477"/>
                  </a:lnTo>
                  <a:lnTo>
                    <a:pt x="3145" y="477"/>
                  </a:lnTo>
                  <a:lnTo>
                    <a:pt x="3149" y="477"/>
                  </a:lnTo>
                  <a:lnTo>
                    <a:pt x="3152" y="477"/>
                  </a:lnTo>
                  <a:lnTo>
                    <a:pt x="3158" y="477"/>
                  </a:lnTo>
                  <a:lnTo>
                    <a:pt x="3161" y="475"/>
                  </a:lnTo>
                  <a:lnTo>
                    <a:pt x="3165" y="477"/>
                  </a:lnTo>
                  <a:lnTo>
                    <a:pt x="3169" y="475"/>
                  </a:lnTo>
                  <a:lnTo>
                    <a:pt x="3173" y="477"/>
                  </a:lnTo>
                  <a:lnTo>
                    <a:pt x="3177" y="478"/>
                  </a:lnTo>
                  <a:lnTo>
                    <a:pt x="3181" y="477"/>
                  </a:lnTo>
                  <a:lnTo>
                    <a:pt x="3186" y="477"/>
                  </a:lnTo>
                  <a:lnTo>
                    <a:pt x="3190" y="475"/>
                  </a:lnTo>
                  <a:lnTo>
                    <a:pt x="3194" y="475"/>
                  </a:lnTo>
                  <a:lnTo>
                    <a:pt x="3197" y="477"/>
                  </a:lnTo>
                  <a:lnTo>
                    <a:pt x="3201" y="477"/>
                  </a:lnTo>
                  <a:lnTo>
                    <a:pt x="3205" y="477"/>
                  </a:lnTo>
                  <a:lnTo>
                    <a:pt x="3210" y="477"/>
                  </a:lnTo>
                  <a:lnTo>
                    <a:pt x="3214" y="477"/>
                  </a:lnTo>
                  <a:lnTo>
                    <a:pt x="3218" y="477"/>
                  </a:lnTo>
                  <a:lnTo>
                    <a:pt x="3222" y="475"/>
                  </a:lnTo>
                  <a:lnTo>
                    <a:pt x="3226" y="477"/>
                  </a:lnTo>
                  <a:lnTo>
                    <a:pt x="3230" y="478"/>
                  </a:lnTo>
                  <a:lnTo>
                    <a:pt x="3235" y="478"/>
                  </a:lnTo>
                  <a:lnTo>
                    <a:pt x="3239" y="477"/>
                  </a:lnTo>
                  <a:lnTo>
                    <a:pt x="3242" y="477"/>
                  </a:lnTo>
                  <a:lnTo>
                    <a:pt x="3246" y="475"/>
                  </a:lnTo>
                  <a:lnTo>
                    <a:pt x="3250" y="465"/>
                  </a:lnTo>
                  <a:lnTo>
                    <a:pt x="3254" y="434"/>
                  </a:lnTo>
                  <a:lnTo>
                    <a:pt x="3259" y="396"/>
                  </a:lnTo>
                  <a:lnTo>
                    <a:pt x="3263" y="307"/>
                  </a:lnTo>
                  <a:lnTo>
                    <a:pt x="3267" y="56"/>
                  </a:lnTo>
                  <a:lnTo>
                    <a:pt x="3271" y="30"/>
                  </a:lnTo>
                  <a:lnTo>
                    <a:pt x="3275" y="0"/>
                  </a:lnTo>
                  <a:lnTo>
                    <a:pt x="3278" y="121"/>
                  </a:lnTo>
                  <a:lnTo>
                    <a:pt x="3284" y="280"/>
                  </a:lnTo>
                  <a:lnTo>
                    <a:pt x="3287" y="388"/>
                  </a:lnTo>
                  <a:lnTo>
                    <a:pt x="3291" y="464"/>
                  </a:lnTo>
                  <a:lnTo>
                    <a:pt x="3295" y="464"/>
                  </a:lnTo>
                  <a:lnTo>
                    <a:pt x="3299" y="473"/>
                  </a:lnTo>
                  <a:lnTo>
                    <a:pt x="3303" y="475"/>
                  </a:lnTo>
                  <a:lnTo>
                    <a:pt x="3307" y="473"/>
                  </a:lnTo>
                  <a:lnTo>
                    <a:pt x="3312" y="477"/>
                  </a:lnTo>
                  <a:lnTo>
                    <a:pt x="3316" y="477"/>
                  </a:lnTo>
                  <a:lnTo>
                    <a:pt x="3320" y="477"/>
                  </a:lnTo>
                  <a:lnTo>
                    <a:pt x="3323" y="477"/>
                  </a:lnTo>
                  <a:lnTo>
                    <a:pt x="3327" y="475"/>
                  </a:lnTo>
                  <a:lnTo>
                    <a:pt x="3331" y="475"/>
                  </a:lnTo>
                  <a:lnTo>
                    <a:pt x="3336" y="477"/>
                  </a:lnTo>
                  <a:lnTo>
                    <a:pt x="3340" y="477"/>
                  </a:lnTo>
                  <a:lnTo>
                    <a:pt x="3344" y="477"/>
                  </a:lnTo>
                  <a:lnTo>
                    <a:pt x="3348" y="477"/>
                  </a:lnTo>
                  <a:lnTo>
                    <a:pt x="3352" y="477"/>
                  </a:lnTo>
                  <a:lnTo>
                    <a:pt x="3356" y="477"/>
                  </a:lnTo>
                  <a:lnTo>
                    <a:pt x="3361" y="477"/>
                  </a:lnTo>
                  <a:lnTo>
                    <a:pt x="3365" y="477"/>
                  </a:lnTo>
                  <a:lnTo>
                    <a:pt x="3368" y="477"/>
                  </a:lnTo>
                  <a:lnTo>
                    <a:pt x="3372" y="478"/>
                  </a:lnTo>
                  <a:lnTo>
                    <a:pt x="3376" y="477"/>
                  </a:lnTo>
                  <a:lnTo>
                    <a:pt x="3380" y="475"/>
                  </a:lnTo>
                  <a:lnTo>
                    <a:pt x="3385" y="475"/>
                  </a:lnTo>
                  <a:lnTo>
                    <a:pt x="3389" y="477"/>
                  </a:lnTo>
                  <a:lnTo>
                    <a:pt x="3393" y="477"/>
                  </a:lnTo>
                  <a:lnTo>
                    <a:pt x="3397" y="478"/>
                  </a:lnTo>
                  <a:lnTo>
                    <a:pt x="3401" y="477"/>
                  </a:lnTo>
                  <a:lnTo>
                    <a:pt x="3404" y="477"/>
                  </a:lnTo>
                  <a:lnTo>
                    <a:pt x="3408" y="475"/>
                  </a:lnTo>
                  <a:lnTo>
                    <a:pt x="3413" y="477"/>
                  </a:lnTo>
                  <a:lnTo>
                    <a:pt x="3417" y="477"/>
                  </a:lnTo>
                  <a:lnTo>
                    <a:pt x="3421" y="477"/>
                  </a:lnTo>
                  <a:lnTo>
                    <a:pt x="3425" y="478"/>
                  </a:lnTo>
                  <a:lnTo>
                    <a:pt x="3429" y="477"/>
                  </a:lnTo>
                  <a:lnTo>
                    <a:pt x="3433" y="477"/>
                  </a:lnTo>
                  <a:lnTo>
                    <a:pt x="3438" y="475"/>
                  </a:lnTo>
                  <a:lnTo>
                    <a:pt x="3442" y="477"/>
                  </a:lnTo>
                  <a:lnTo>
                    <a:pt x="3446" y="477"/>
                  </a:lnTo>
                  <a:lnTo>
                    <a:pt x="3449" y="477"/>
                  </a:lnTo>
                  <a:lnTo>
                    <a:pt x="3453" y="477"/>
                  </a:lnTo>
                  <a:lnTo>
                    <a:pt x="3457" y="477"/>
                  </a:lnTo>
                  <a:lnTo>
                    <a:pt x="3462" y="475"/>
                  </a:lnTo>
                  <a:lnTo>
                    <a:pt x="3466" y="475"/>
                  </a:lnTo>
                  <a:lnTo>
                    <a:pt x="3470" y="475"/>
                  </a:lnTo>
                  <a:lnTo>
                    <a:pt x="3474" y="477"/>
                  </a:lnTo>
                  <a:lnTo>
                    <a:pt x="3478" y="477"/>
                  </a:lnTo>
                  <a:lnTo>
                    <a:pt x="3482" y="478"/>
                  </a:lnTo>
                  <a:lnTo>
                    <a:pt x="3487" y="477"/>
                  </a:lnTo>
                  <a:lnTo>
                    <a:pt x="3491" y="473"/>
                  </a:lnTo>
                  <a:lnTo>
                    <a:pt x="3494" y="475"/>
                  </a:lnTo>
                  <a:lnTo>
                    <a:pt x="3498" y="477"/>
                  </a:lnTo>
                  <a:lnTo>
                    <a:pt x="3502" y="477"/>
                  </a:lnTo>
                  <a:lnTo>
                    <a:pt x="3506" y="477"/>
                  </a:lnTo>
                  <a:lnTo>
                    <a:pt x="3510" y="477"/>
                  </a:lnTo>
                  <a:lnTo>
                    <a:pt x="3515" y="477"/>
                  </a:lnTo>
                  <a:lnTo>
                    <a:pt x="3519" y="477"/>
                  </a:lnTo>
                  <a:lnTo>
                    <a:pt x="3523" y="477"/>
                  </a:lnTo>
                  <a:lnTo>
                    <a:pt x="3527" y="477"/>
                  </a:lnTo>
                  <a:lnTo>
                    <a:pt x="3530" y="477"/>
                  </a:lnTo>
                  <a:lnTo>
                    <a:pt x="3534" y="477"/>
                  </a:lnTo>
                  <a:lnTo>
                    <a:pt x="3539" y="477"/>
                  </a:lnTo>
                  <a:lnTo>
                    <a:pt x="3543" y="477"/>
                  </a:lnTo>
                  <a:lnTo>
                    <a:pt x="3547" y="477"/>
                  </a:lnTo>
                  <a:lnTo>
                    <a:pt x="3551" y="472"/>
                  </a:lnTo>
                  <a:lnTo>
                    <a:pt x="3555" y="477"/>
                  </a:lnTo>
                  <a:lnTo>
                    <a:pt x="3559" y="477"/>
                  </a:lnTo>
                  <a:lnTo>
                    <a:pt x="3564" y="478"/>
                  </a:lnTo>
                  <a:lnTo>
                    <a:pt x="3568" y="477"/>
                  </a:lnTo>
                  <a:lnTo>
                    <a:pt x="3572" y="477"/>
                  </a:lnTo>
                  <a:lnTo>
                    <a:pt x="3575" y="475"/>
                  </a:lnTo>
                  <a:lnTo>
                    <a:pt x="3579" y="474"/>
                  </a:lnTo>
                  <a:lnTo>
                    <a:pt x="3583" y="477"/>
                  </a:lnTo>
                  <a:lnTo>
                    <a:pt x="3588" y="477"/>
                  </a:lnTo>
                  <a:lnTo>
                    <a:pt x="3592" y="477"/>
                  </a:lnTo>
                  <a:lnTo>
                    <a:pt x="3596" y="477"/>
                  </a:lnTo>
                  <a:lnTo>
                    <a:pt x="3600" y="477"/>
                  </a:lnTo>
                  <a:lnTo>
                    <a:pt x="3604" y="475"/>
                  </a:lnTo>
                  <a:lnTo>
                    <a:pt x="3608" y="474"/>
                  </a:lnTo>
                  <a:lnTo>
                    <a:pt x="3613" y="473"/>
                  </a:lnTo>
                  <a:lnTo>
                    <a:pt x="3617" y="475"/>
                  </a:lnTo>
                  <a:lnTo>
                    <a:pt x="3620" y="456"/>
                  </a:lnTo>
                  <a:lnTo>
                    <a:pt x="3624" y="463"/>
                  </a:lnTo>
                  <a:lnTo>
                    <a:pt x="3628" y="475"/>
                  </a:lnTo>
                  <a:lnTo>
                    <a:pt x="3632" y="466"/>
                  </a:lnTo>
                  <a:lnTo>
                    <a:pt x="3636" y="477"/>
                  </a:lnTo>
                  <a:lnTo>
                    <a:pt x="3641" y="477"/>
                  </a:lnTo>
                  <a:lnTo>
                    <a:pt x="3645" y="477"/>
                  </a:lnTo>
                  <a:lnTo>
                    <a:pt x="3649" y="477"/>
                  </a:lnTo>
                  <a:lnTo>
                    <a:pt x="3653" y="477"/>
                  </a:lnTo>
                  <a:lnTo>
                    <a:pt x="3656" y="477"/>
                  </a:lnTo>
                  <a:lnTo>
                    <a:pt x="3660" y="477"/>
                  </a:lnTo>
                  <a:lnTo>
                    <a:pt x="3665" y="477"/>
                  </a:lnTo>
                  <a:lnTo>
                    <a:pt x="3669" y="477"/>
                  </a:lnTo>
                  <a:lnTo>
                    <a:pt x="3673" y="477"/>
                  </a:lnTo>
                  <a:lnTo>
                    <a:pt x="3677" y="477"/>
                  </a:lnTo>
                  <a:lnTo>
                    <a:pt x="3681" y="477"/>
                  </a:lnTo>
                  <a:lnTo>
                    <a:pt x="3685" y="475"/>
                  </a:lnTo>
                  <a:lnTo>
                    <a:pt x="3690" y="477"/>
                  </a:lnTo>
                  <a:lnTo>
                    <a:pt x="3694" y="477"/>
                  </a:lnTo>
                  <a:lnTo>
                    <a:pt x="3698" y="477"/>
                  </a:lnTo>
                  <a:lnTo>
                    <a:pt x="3701" y="477"/>
                  </a:lnTo>
                  <a:lnTo>
                    <a:pt x="3705" y="477"/>
                  </a:lnTo>
                  <a:lnTo>
                    <a:pt x="3709" y="477"/>
                  </a:lnTo>
                  <a:lnTo>
                    <a:pt x="3714" y="475"/>
                  </a:lnTo>
                  <a:lnTo>
                    <a:pt x="3718" y="477"/>
                  </a:lnTo>
                  <a:lnTo>
                    <a:pt x="3722" y="477"/>
                  </a:lnTo>
                  <a:lnTo>
                    <a:pt x="3726" y="477"/>
                  </a:lnTo>
                  <a:lnTo>
                    <a:pt x="3730" y="477"/>
                  </a:lnTo>
                  <a:lnTo>
                    <a:pt x="3734" y="477"/>
                  </a:lnTo>
                  <a:lnTo>
                    <a:pt x="3737" y="477"/>
                  </a:lnTo>
                  <a:lnTo>
                    <a:pt x="3743" y="475"/>
                  </a:lnTo>
                  <a:lnTo>
                    <a:pt x="3746" y="477"/>
                  </a:lnTo>
                  <a:lnTo>
                    <a:pt x="3750" y="477"/>
                  </a:lnTo>
                  <a:lnTo>
                    <a:pt x="3754" y="477"/>
                  </a:lnTo>
                  <a:lnTo>
                    <a:pt x="3758" y="477"/>
                  </a:lnTo>
                  <a:lnTo>
                    <a:pt x="3762" y="477"/>
                  </a:lnTo>
                  <a:lnTo>
                    <a:pt x="3767" y="475"/>
                  </a:lnTo>
                  <a:lnTo>
                    <a:pt x="3771" y="477"/>
                  </a:lnTo>
                  <a:lnTo>
                    <a:pt x="3775" y="477"/>
                  </a:lnTo>
                  <a:lnTo>
                    <a:pt x="3779" y="477"/>
                  </a:lnTo>
                  <a:lnTo>
                    <a:pt x="3782" y="477"/>
                  </a:lnTo>
                  <a:lnTo>
                    <a:pt x="3786" y="477"/>
                  </a:lnTo>
                  <a:lnTo>
                    <a:pt x="3791" y="477"/>
                  </a:lnTo>
                  <a:lnTo>
                    <a:pt x="3795" y="477"/>
                  </a:lnTo>
                  <a:lnTo>
                    <a:pt x="3799" y="475"/>
                  </a:lnTo>
                  <a:lnTo>
                    <a:pt x="3803" y="477"/>
                  </a:lnTo>
                  <a:lnTo>
                    <a:pt x="3807" y="477"/>
                  </a:lnTo>
                  <a:lnTo>
                    <a:pt x="3811" y="478"/>
                  </a:lnTo>
                  <a:lnTo>
                    <a:pt x="3816" y="477"/>
                  </a:lnTo>
                  <a:lnTo>
                    <a:pt x="3820" y="477"/>
                  </a:lnTo>
                  <a:lnTo>
                    <a:pt x="3824" y="475"/>
                  </a:lnTo>
                  <a:lnTo>
                    <a:pt x="3827" y="477"/>
                  </a:lnTo>
                  <a:lnTo>
                    <a:pt x="3831" y="477"/>
                  </a:lnTo>
                  <a:lnTo>
                    <a:pt x="3835" y="477"/>
                  </a:lnTo>
                  <a:lnTo>
                    <a:pt x="3840" y="477"/>
                  </a:lnTo>
                  <a:lnTo>
                    <a:pt x="3844" y="477"/>
                  </a:lnTo>
                  <a:lnTo>
                    <a:pt x="3848" y="477"/>
                  </a:lnTo>
                  <a:lnTo>
                    <a:pt x="3852" y="475"/>
                  </a:lnTo>
                  <a:lnTo>
                    <a:pt x="3856" y="477"/>
                  </a:lnTo>
                  <a:lnTo>
                    <a:pt x="3860" y="477"/>
                  </a:lnTo>
                  <a:lnTo>
                    <a:pt x="3863" y="477"/>
                  </a:lnTo>
                  <a:lnTo>
                    <a:pt x="3869" y="477"/>
                  </a:lnTo>
                  <a:lnTo>
                    <a:pt x="3872" y="477"/>
                  </a:lnTo>
                  <a:lnTo>
                    <a:pt x="3876" y="477"/>
                  </a:lnTo>
                  <a:lnTo>
                    <a:pt x="3880" y="477"/>
                  </a:lnTo>
                  <a:lnTo>
                    <a:pt x="3884" y="477"/>
                  </a:lnTo>
                  <a:lnTo>
                    <a:pt x="3888" y="477"/>
                  </a:lnTo>
                  <a:lnTo>
                    <a:pt x="3893" y="470"/>
                  </a:lnTo>
                  <a:lnTo>
                    <a:pt x="3897" y="477"/>
                  </a:lnTo>
                  <a:lnTo>
                    <a:pt x="3901" y="475"/>
                  </a:lnTo>
                  <a:lnTo>
                    <a:pt x="3905" y="477"/>
                  </a:lnTo>
                  <a:lnTo>
                    <a:pt x="3908" y="477"/>
                  </a:lnTo>
                  <a:lnTo>
                    <a:pt x="3912" y="477"/>
                  </a:lnTo>
                  <a:lnTo>
                    <a:pt x="3917" y="477"/>
                  </a:lnTo>
                  <a:lnTo>
                    <a:pt x="3921" y="477"/>
                  </a:lnTo>
                  <a:lnTo>
                    <a:pt x="3925" y="477"/>
                  </a:lnTo>
                  <a:lnTo>
                    <a:pt x="3929" y="477"/>
                  </a:lnTo>
                  <a:lnTo>
                    <a:pt x="3933" y="475"/>
                  </a:lnTo>
                  <a:lnTo>
                    <a:pt x="3937" y="477"/>
                  </a:lnTo>
                  <a:lnTo>
                    <a:pt x="3942" y="477"/>
                  </a:lnTo>
                  <a:lnTo>
                    <a:pt x="3946" y="478"/>
                  </a:lnTo>
                  <a:lnTo>
                    <a:pt x="3950" y="477"/>
                  </a:lnTo>
                  <a:lnTo>
                    <a:pt x="3953" y="477"/>
                  </a:lnTo>
                  <a:lnTo>
                    <a:pt x="3957" y="477"/>
                  </a:lnTo>
                  <a:lnTo>
                    <a:pt x="3961" y="477"/>
                  </a:lnTo>
                  <a:lnTo>
                    <a:pt x="3965" y="477"/>
                  </a:lnTo>
                  <a:lnTo>
                    <a:pt x="3970" y="478"/>
                  </a:lnTo>
                  <a:lnTo>
                    <a:pt x="3974" y="477"/>
                  </a:lnTo>
                  <a:lnTo>
                    <a:pt x="3978" y="477"/>
                  </a:lnTo>
                  <a:lnTo>
                    <a:pt x="3982" y="477"/>
                  </a:lnTo>
                  <a:lnTo>
                    <a:pt x="3986" y="475"/>
                  </a:lnTo>
                  <a:lnTo>
                    <a:pt x="3989" y="477"/>
                  </a:lnTo>
                  <a:lnTo>
                    <a:pt x="3995" y="477"/>
                  </a:lnTo>
                  <a:lnTo>
                    <a:pt x="3998" y="477"/>
                  </a:lnTo>
                  <a:lnTo>
                    <a:pt x="4002" y="478"/>
                  </a:lnTo>
                  <a:lnTo>
                    <a:pt x="4006" y="477"/>
                  </a:lnTo>
                  <a:lnTo>
                    <a:pt x="4010" y="477"/>
                  </a:lnTo>
                  <a:lnTo>
                    <a:pt x="4014" y="475"/>
                  </a:lnTo>
                  <a:lnTo>
                    <a:pt x="4019" y="477"/>
                  </a:lnTo>
                  <a:lnTo>
                    <a:pt x="4023" y="477"/>
                  </a:lnTo>
                  <a:lnTo>
                    <a:pt x="4027" y="478"/>
                  </a:lnTo>
                  <a:lnTo>
                    <a:pt x="4031" y="477"/>
                  </a:lnTo>
                  <a:lnTo>
                    <a:pt x="4034" y="477"/>
                  </a:lnTo>
                  <a:lnTo>
                    <a:pt x="4038" y="477"/>
                  </a:lnTo>
                  <a:lnTo>
                    <a:pt x="4043" y="477"/>
                  </a:lnTo>
                  <a:lnTo>
                    <a:pt x="4047" y="477"/>
                  </a:lnTo>
                  <a:lnTo>
                    <a:pt x="4051" y="477"/>
                  </a:lnTo>
                  <a:lnTo>
                    <a:pt x="4055" y="477"/>
                  </a:lnTo>
                  <a:lnTo>
                    <a:pt x="4059" y="477"/>
                  </a:lnTo>
                  <a:lnTo>
                    <a:pt x="4063" y="477"/>
                  </a:lnTo>
                  <a:lnTo>
                    <a:pt x="4067" y="477"/>
                  </a:lnTo>
                  <a:lnTo>
                    <a:pt x="4072" y="475"/>
                  </a:lnTo>
                  <a:lnTo>
                    <a:pt x="4076" y="477"/>
                  </a:lnTo>
                  <a:lnTo>
                    <a:pt x="4079" y="477"/>
                  </a:lnTo>
                  <a:lnTo>
                    <a:pt x="4083" y="477"/>
                  </a:lnTo>
                  <a:lnTo>
                    <a:pt x="4087" y="477"/>
                  </a:lnTo>
                  <a:lnTo>
                    <a:pt x="4091" y="474"/>
                  </a:lnTo>
                  <a:lnTo>
                    <a:pt x="4096" y="475"/>
                  </a:lnTo>
                  <a:lnTo>
                    <a:pt x="4100" y="477"/>
                  </a:lnTo>
                  <a:lnTo>
                    <a:pt x="4104" y="477"/>
                  </a:lnTo>
                  <a:lnTo>
                    <a:pt x="4108" y="477"/>
                  </a:lnTo>
                  <a:lnTo>
                    <a:pt x="4112" y="477"/>
                  </a:lnTo>
                  <a:lnTo>
                    <a:pt x="4115" y="477"/>
                  </a:lnTo>
                  <a:lnTo>
                    <a:pt x="4121" y="477"/>
                  </a:lnTo>
                  <a:lnTo>
                    <a:pt x="4124" y="475"/>
                  </a:lnTo>
                  <a:lnTo>
                    <a:pt x="4128" y="477"/>
                  </a:lnTo>
                  <a:lnTo>
                    <a:pt x="4132" y="477"/>
                  </a:lnTo>
                  <a:lnTo>
                    <a:pt x="4136" y="477"/>
                  </a:lnTo>
                  <a:lnTo>
                    <a:pt x="4140" y="477"/>
                  </a:lnTo>
                  <a:lnTo>
                    <a:pt x="4145" y="477"/>
                  </a:lnTo>
                  <a:lnTo>
                    <a:pt x="4149" y="477"/>
                  </a:lnTo>
                  <a:lnTo>
                    <a:pt x="4153" y="477"/>
                  </a:lnTo>
                  <a:lnTo>
                    <a:pt x="4157" y="475"/>
                  </a:lnTo>
                  <a:lnTo>
                    <a:pt x="4160" y="477"/>
                  </a:lnTo>
                  <a:lnTo>
                    <a:pt x="4164" y="477"/>
                  </a:lnTo>
                  <a:lnTo>
                    <a:pt x="4169" y="477"/>
                  </a:lnTo>
                  <a:lnTo>
                    <a:pt x="4173" y="477"/>
                  </a:lnTo>
                  <a:lnTo>
                    <a:pt x="4177" y="475"/>
                  </a:lnTo>
                  <a:lnTo>
                    <a:pt x="4181" y="475"/>
                  </a:lnTo>
                  <a:lnTo>
                    <a:pt x="4185" y="475"/>
                  </a:lnTo>
                  <a:lnTo>
                    <a:pt x="4189" y="477"/>
                  </a:lnTo>
                  <a:lnTo>
                    <a:pt x="4193" y="477"/>
                  </a:lnTo>
                  <a:lnTo>
                    <a:pt x="4198" y="477"/>
                  </a:lnTo>
                  <a:lnTo>
                    <a:pt x="4202" y="477"/>
                  </a:lnTo>
                  <a:lnTo>
                    <a:pt x="4205" y="475"/>
                  </a:lnTo>
                  <a:lnTo>
                    <a:pt x="4209" y="475"/>
                  </a:lnTo>
                  <a:lnTo>
                    <a:pt x="4213" y="475"/>
                  </a:lnTo>
                  <a:lnTo>
                    <a:pt x="4217" y="475"/>
                  </a:lnTo>
                  <a:lnTo>
                    <a:pt x="4222" y="477"/>
                  </a:lnTo>
                  <a:lnTo>
                    <a:pt x="4226" y="477"/>
                  </a:lnTo>
                  <a:lnTo>
                    <a:pt x="4230" y="477"/>
                  </a:lnTo>
                  <a:lnTo>
                    <a:pt x="4234" y="477"/>
                  </a:lnTo>
                  <a:lnTo>
                    <a:pt x="4238" y="475"/>
                  </a:lnTo>
                  <a:lnTo>
                    <a:pt x="4241" y="477"/>
                  </a:lnTo>
                  <a:lnTo>
                    <a:pt x="4247" y="477"/>
                  </a:lnTo>
                  <a:lnTo>
                    <a:pt x="4250" y="470"/>
                  </a:lnTo>
                  <a:lnTo>
                    <a:pt x="4254" y="475"/>
                  </a:lnTo>
                  <a:lnTo>
                    <a:pt x="4258" y="475"/>
                  </a:lnTo>
                  <a:lnTo>
                    <a:pt x="4262" y="477"/>
                  </a:lnTo>
                  <a:lnTo>
                    <a:pt x="4266" y="477"/>
                  </a:lnTo>
                  <a:lnTo>
                    <a:pt x="4271" y="477"/>
                  </a:lnTo>
                  <a:lnTo>
                    <a:pt x="4275" y="477"/>
                  </a:lnTo>
                  <a:lnTo>
                    <a:pt x="4279" y="475"/>
                  </a:lnTo>
                  <a:lnTo>
                    <a:pt x="4283" y="477"/>
                  </a:lnTo>
                  <a:lnTo>
                    <a:pt x="4286" y="477"/>
                  </a:lnTo>
                  <a:lnTo>
                    <a:pt x="4290" y="473"/>
                  </a:lnTo>
                  <a:lnTo>
                    <a:pt x="4294" y="477"/>
                  </a:lnTo>
                  <a:lnTo>
                    <a:pt x="4299" y="477"/>
                  </a:lnTo>
                  <a:lnTo>
                    <a:pt x="4303" y="477"/>
                  </a:lnTo>
                  <a:lnTo>
                    <a:pt x="4307" y="475"/>
                  </a:lnTo>
                  <a:lnTo>
                    <a:pt x="4311" y="475"/>
                  </a:lnTo>
                  <a:lnTo>
                    <a:pt x="4315" y="477"/>
                  </a:lnTo>
                  <a:lnTo>
                    <a:pt x="4319" y="477"/>
                  </a:lnTo>
                  <a:lnTo>
                    <a:pt x="4324" y="477"/>
                  </a:lnTo>
                  <a:lnTo>
                    <a:pt x="4328" y="477"/>
                  </a:lnTo>
                  <a:lnTo>
                    <a:pt x="4331" y="477"/>
                  </a:lnTo>
                  <a:lnTo>
                    <a:pt x="4335" y="475"/>
                  </a:lnTo>
                  <a:lnTo>
                    <a:pt x="4339" y="477"/>
                  </a:lnTo>
                  <a:lnTo>
                    <a:pt x="4343" y="477"/>
                  </a:lnTo>
                  <a:lnTo>
                    <a:pt x="4348" y="477"/>
                  </a:lnTo>
                  <a:lnTo>
                    <a:pt x="4352" y="475"/>
                  </a:lnTo>
                  <a:lnTo>
                    <a:pt x="4356" y="475"/>
                  </a:lnTo>
                  <a:lnTo>
                    <a:pt x="4360" y="475"/>
                  </a:lnTo>
                  <a:lnTo>
                    <a:pt x="4363" y="474"/>
                  </a:lnTo>
                  <a:lnTo>
                    <a:pt x="4367" y="477"/>
                  </a:lnTo>
                  <a:lnTo>
                    <a:pt x="4372" y="477"/>
                  </a:lnTo>
                  <a:lnTo>
                    <a:pt x="4376" y="477"/>
                  </a:lnTo>
                  <a:lnTo>
                    <a:pt x="4380" y="475"/>
                  </a:lnTo>
                  <a:lnTo>
                    <a:pt x="4384" y="475"/>
                  </a:lnTo>
                  <a:lnTo>
                    <a:pt x="4388" y="477"/>
                  </a:lnTo>
                  <a:lnTo>
                    <a:pt x="4392" y="477"/>
                  </a:lnTo>
                  <a:lnTo>
                    <a:pt x="4397" y="477"/>
                  </a:lnTo>
                  <a:lnTo>
                    <a:pt x="4401" y="477"/>
                  </a:lnTo>
                  <a:lnTo>
                    <a:pt x="4405" y="477"/>
                  </a:lnTo>
                  <a:lnTo>
                    <a:pt x="4408" y="475"/>
                  </a:lnTo>
                  <a:lnTo>
                    <a:pt x="4412" y="475"/>
                  </a:lnTo>
                  <a:lnTo>
                    <a:pt x="4416" y="477"/>
                  </a:lnTo>
                  <a:lnTo>
                    <a:pt x="4420" y="477"/>
                  </a:lnTo>
                  <a:lnTo>
                    <a:pt x="4425" y="477"/>
                  </a:lnTo>
                  <a:lnTo>
                    <a:pt x="4429" y="477"/>
                  </a:lnTo>
                  <a:lnTo>
                    <a:pt x="4433" y="475"/>
                  </a:lnTo>
                  <a:lnTo>
                    <a:pt x="4437" y="474"/>
                  </a:lnTo>
                  <a:lnTo>
                    <a:pt x="4441" y="475"/>
                  </a:lnTo>
                  <a:lnTo>
                    <a:pt x="4444" y="477"/>
                  </a:lnTo>
                  <a:lnTo>
                    <a:pt x="4450" y="475"/>
                  </a:lnTo>
                  <a:lnTo>
                    <a:pt x="4453" y="478"/>
                  </a:lnTo>
                  <a:lnTo>
                    <a:pt x="4457" y="477"/>
                  </a:lnTo>
                  <a:lnTo>
                    <a:pt x="4461" y="477"/>
                  </a:lnTo>
                  <a:lnTo>
                    <a:pt x="4465" y="475"/>
                  </a:lnTo>
                  <a:lnTo>
                    <a:pt x="4469" y="475"/>
                  </a:lnTo>
                  <a:lnTo>
                    <a:pt x="4474" y="477"/>
                  </a:lnTo>
                  <a:lnTo>
                    <a:pt x="4478" y="477"/>
                  </a:lnTo>
                  <a:lnTo>
                    <a:pt x="4482" y="474"/>
                  </a:lnTo>
                  <a:lnTo>
                    <a:pt x="4486" y="477"/>
                  </a:lnTo>
                  <a:lnTo>
                    <a:pt x="4489" y="475"/>
                  </a:lnTo>
                  <a:lnTo>
                    <a:pt x="4493" y="475"/>
                  </a:lnTo>
                  <a:lnTo>
                    <a:pt x="4498" y="477"/>
                  </a:lnTo>
                  <a:lnTo>
                    <a:pt x="4502" y="477"/>
                  </a:lnTo>
                  <a:lnTo>
                    <a:pt x="4506" y="475"/>
                  </a:lnTo>
                  <a:lnTo>
                    <a:pt x="4510" y="478"/>
                  </a:lnTo>
                  <a:lnTo>
                    <a:pt x="4514" y="477"/>
                  </a:lnTo>
                  <a:lnTo>
                    <a:pt x="4518" y="477"/>
                  </a:lnTo>
                  <a:lnTo>
                    <a:pt x="4522" y="477"/>
                  </a:lnTo>
                  <a:lnTo>
                    <a:pt x="4527" y="478"/>
                  </a:lnTo>
                  <a:lnTo>
                    <a:pt x="4531" y="477"/>
                  </a:lnTo>
                  <a:lnTo>
                    <a:pt x="4534" y="477"/>
                  </a:lnTo>
                  <a:lnTo>
                    <a:pt x="4538" y="475"/>
                  </a:lnTo>
                  <a:lnTo>
                    <a:pt x="4542" y="475"/>
                  </a:lnTo>
                  <a:lnTo>
                    <a:pt x="4546" y="477"/>
                  </a:lnTo>
                  <a:lnTo>
                    <a:pt x="4551" y="477"/>
                  </a:lnTo>
                  <a:lnTo>
                    <a:pt x="4555" y="478"/>
                  </a:lnTo>
                  <a:lnTo>
                    <a:pt x="4559" y="477"/>
                  </a:lnTo>
                  <a:lnTo>
                    <a:pt x="4563" y="475"/>
                  </a:lnTo>
                  <a:lnTo>
                    <a:pt x="4567" y="475"/>
                  </a:lnTo>
                  <a:lnTo>
                    <a:pt x="4570" y="477"/>
                  </a:lnTo>
                  <a:lnTo>
                    <a:pt x="4576" y="477"/>
                  </a:lnTo>
                  <a:lnTo>
                    <a:pt x="4579" y="478"/>
                  </a:lnTo>
                  <a:lnTo>
                    <a:pt x="4583" y="477"/>
                  </a:lnTo>
                  <a:lnTo>
                    <a:pt x="4587" y="477"/>
                  </a:lnTo>
                  <a:lnTo>
                    <a:pt x="4591" y="477"/>
                  </a:lnTo>
                  <a:lnTo>
                    <a:pt x="4595" y="477"/>
                  </a:lnTo>
                  <a:lnTo>
                    <a:pt x="4600" y="477"/>
                  </a:lnTo>
                  <a:lnTo>
                    <a:pt x="4604" y="477"/>
                  </a:lnTo>
                  <a:lnTo>
                    <a:pt x="4608" y="477"/>
                  </a:lnTo>
                  <a:lnTo>
                    <a:pt x="4612" y="477"/>
                  </a:lnTo>
                  <a:lnTo>
                    <a:pt x="4615" y="477"/>
                  </a:lnTo>
                  <a:lnTo>
                    <a:pt x="4619" y="477"/>
                  </a:lnTo>
                  <a:lnTo>
                    <a:pt x="4623" y="475"/>
                  </a:lnTo>
                  <a:lnTo>
                    <a:pt x="4628" y="477"/>
                  </a:lnTo>
                  <a:lnTo>
                    <a:pt x="4632" y="474"/>
                  </a:lnTo>
                  <a:lnTo>
                    <a:pt x="4636" y="477"/>
                  </a:lnTo>
                  <a:lnTo>
                    <a:pt x="4640" y="475"/>
                  </a:lnTo>
                  <a:lnTo>
                    <a:pt x="4644" y="477"/>
                  </a:lnTo>
                  <a:lnTo>
                    <a:pt x="4648" y="475"/>
                  </a:lnTo>
                  <a:lnTo>
                    <a:pt x="4653" y="475"/>
                  </a:lnTo>
                  <a:lnTo>
                    <a:pt x="4657" y="477"/>
                  </a:lnTo>
                  <a:lnTo>
                    <a:pt x="4660" y="478"/>
                  </a:lnTo>
                  <a:lnTo>
                    <a:pt x="4664" y="477"/>
                  </a:lnTo>
                  <a:lnTo>
                    <a:pt x="4668" y="478"/>
                  </a:lnTo>
                  <a:lnTo>
                    <a:pt x="4672" y="477"/>
                  </a:lnTo>
                  <a:lnTo>
                    <a:pt x="4677" y="477"/>
                  </a:lnTo>
                  <a:lnTo>
                    <a:pt x="4681" y="475"/>
                  </a:lnTo>
                  <a:lnTo>
                    <a:pt x="4685" y="477"/>
                  </a:lnTo>
                  <a:lnTo>
                    <a:pt x="4689" y="477"/>
                  </a:lnTo>
                  <a:lnTo>
                    <a:pt x="4693" y="477"/>
                  </a:lnTo>
                  <a:lnTo>
                    <a:pt x="4696" y="477"/>
                  </a:lnTo>
                  <a:lnTo>
                    <a:pt x="4702" y="477"/>
                  </a:lnTo>
                  <a:lnTo>
                    <a:pt x="4705" y="475"/>
                  </a:lnTo>
                  <a:lnTo>
                    <a:pt x="4709" y="477"/>
                  </a:lnTo>
                  <a:lnTo>
                    <a:pt x="4713" y="477"/>
                  </a:lnTo>
                  <a:lnTo>
                    <a:pt x="4717" y="477"/>
                  </a:lnTo>
                  <a:lnTo>
                    <a:pt x="4721" y="477"/>
                  </a:lnTo>
                  <a:lnTo>
                    <a:pt x="4726" y="477"/>
                  </a:lnTo>
                  <a:lnTo>
                    <a:pt x="4730" y="475"/>
                  </a:lnTo>
                  <a:lnTo>
                    <a:pt x="4734" y="477"/>
                  </a:lnTo>
                  <a:lnTo>
                    <a:pt x="4738" y="475"/>
                  </a:lnTo>
                  <a:lnTo>
                    <a:pt x="4741" y="477"/>
                  </a:lnTo>
                  <a:lnTo>
                    <a:pt x="4745" y="477"/>
                  </a:lnTo>
                  <a:lnTo>
                    <a:pt x="4749" y="477"/>
                  </a:lnTo>
                  <a:lnTo>
                    <a:pt x="4754" y="477"/>
                  </a:lnTo>
                  <a:lnTo>
                    <a:pt x="4758" y="477"/>
                  </a:lnTo>
                  <a:lnTo>
                    <a:pt x="4762" y="475"/>
                  </a:lnTo>
                  <a:lnTo>
                    <a:pt x="4766" y="477"/>
                  </a:lnTo>
                  <a:lnTo>
                    <a:pt x="4770" y="477"/>
                  </a:lnTo>
                  <a:lnTo>
                    <a:pt x="4774" y="477"/>
                  </a:lnTo>
                  <a:lnTo>
                    <a:pt x="4779" y="477"/>
                  </a:lnTo>
                  <a:lnTo>
                    <a:pt x="4783" y="477"/>
                  </a:lnTo>
                  <a:lnTo>
                    <a:pt x="4786" y="477"/>
                  </a:lnTo>
                  <a:lnTo>
                    <a:pt x="4790" y="475"/>
                  </a:lnTo>
                  <a:lnTo>
                    <a:pt x="4794" y="475"/>
                  </a:lnTo>
                  <a:lnTo>
                    <a:pt x="4798" y="477"/>
                  </a:lnTo>
                  <a:lnTo>
                    <a:pt x="4803" y="477"/>
                  </a:lnTo>
                  <a:lnTo>
                    <a:pt x="4807" y="477"/>
                  </a:lnTo>
                  <a:lnTo>
                    <a:pt x="4811" y="477"/>
                  </a:lnTo>
                  <a:lnTo>
                    <a:pt x="4815" y="477"/>
                  </a:lnTo>
                  <a:lnTo>
                    <a:pt x="4819" y="475"/>
                  </a:lnTo>
                  <a:lnTo>
                    <a:pt x="4822" y="477"/>
                  </a:lnTo>
                  <a:lnTo>
                    <a:pt x="4828" y="477"/>
                  </a:lnTo>
                  <a:lnTo>
                    <a:pt x="4831" y="477"/>
                  </a:lnTo>
                  <a:lnTo>
                    <a:pt x="4835" y="477"/>
                  </a:lnTo>
                  <a:lnTo>
                    <a:pt x="4839" y="475"/>
                  </a:lnTo>
                  <a:lnTo>
                    <a:pt x="4843" y="475"/>
                  </a:lnTo>
                  <a:lnTo>
                    <a:pt x="4847" y="477"/>
                  </a:lnTo>
                  <a:lnTo>
                    <a:pt x="4851" y="475"/>
                  </a:lnTo>
                  <a:lnTo>
                    <a:pt x="4856" y="477"/>
                  </a:lnTo>
                  <a:lnTo>
                    <a:pt x="4860" y="477"/>
                  </a:lnTo>
                  <a:lnTo>
                    <a:pt x="4864" y="477"/>
                  </a:lnTo>
                  <a:lnTo>
                    <a:pt x="4867" y="477"/>
                  </a:lnTo>
                  <a:lnTo>
                    <a:pt x="4871" y="475"/>
                  </a:lnTo>
                  <a:lnTo>
                    <a:pt x="4875" y="475"/>
                  </a:lnTo>
                  <a:lnTo>
                    <a:pt x="4880" y="475"/>
                  </a:lnTo>
                  <a:lnTo>
                    <a:pt x="4884" y="477"/>
                  </a:lnTo>
                  <a:lnTo>
                    <a:pt x="4888" y="477"/>
                  </a:lnTo>
                  <a:lnTo>
                    <a:pt x="4892" y="477"/>
                  </a:lnTo>
                  <a:lnTo>
                    <a:pt x="4896" y="477"/>
                  </a:lnTo>
                  <a:lnTo>
                    <a:pt x="4900" y="477"/>
                  </a:lnTo>
                  <a:lnTo>
                    <a:pt x="4905" y="475"/>
                  </a:lnTo>
                  <a:lnTo>
                    <a:pt x="4909" y="477"/>
                  </a:lnTo>
                  <a:lnTo>
                    <a:pt x="4912" y="477"/>
                  </a:lnTo>
                  <a:lnTo>
                    <a:pt x="4916" y="478"/>
                  </a:lnTo>
                  <a:lnTo>
                    <a:pt x="4920" y="475"/>
                  </a:lnTo>
                  <a:lnTo>
                    <a:pt x="4924" y="472"/>
                  </a:lnTo>
                  <a:lnTo>
                    <a:pt x="4929" y="475"/>
                  </a:lnTo>
                  <a:lnTo>
                    <a:pt x="4933" y="475"/>
                  </a:lnTo>
                  <a:lnTo>
                    <a:pt x="4937" y="477"/>
                  </a:lnTo>
                  <a:lnTo>
                    <a:pt x="4941" y="478"/>
                  </a:lnTo>
                  <a:lnTo>
                    <a:pt x="4945" y="477"/>
                  </a:lnTo>
                  <a:lnTo>
                    <a:pt x="4948" y="477"/>
                  </a:lnTo>
                  <a:lnTo>
                    <a:pt x="4954" y="475"/>
                  </a:lnTo>
                  <a:lnTo>
                    <a:pt x="4957" y="477"/>
                  </a:lnTo>
                  <a:lnTo>
                    <a:pt x="4961" y="477"/>
                  </a:lnTo>
                  <a:lnTo>
                    <a:pt x="4965" y="477"/>
                  </a:lnTo>
                  <a:lnTo>
                    <a:pt x="4969" y="477"/>
                  </a:lnTo>
                  <a:lnTo>
                    <a:pt x="4973" y="477"/>
                  </a:lnTo>
                  <a:lnTo>
                    <a:pt x="4977" y="477"/>
                  </a:lnTo>
                  <a:lnTo>
                    <a:pt x="4982" y="475"/>
                  </a:lnTo>
                  <a:lnTo>
                    <a:pt x="4986" y="475"/>
                  </a:lnTo>
                  <a:lnTo>
                    <a:pt x="4990" y="477"/>
                  </a:lnTo>
                  <a:lnTo>
                    <a:pt x="4993" y="477"/>
                  </a:lnTo>
                  <a:lnTo>
                    <a:pt x="4997" y="477"/>
                  </a:lnTo>
                  <a:lnTo>
                    <a:pt x="5001" y="474"/>
                  </a:lnTo>
                  <a:lnTo>
                    <a:pt x="5006" y="477"/>
                  </a:lnTo>
                  <a:lnTo>
                    <a:pt x="5010" y="475"/>
                  </a:lnTo>
                  <a:lnTo>
                    <a:pt x="5014" y="475"/>
                  </a:lnTo>
                  <a:lnTo>
                    <a:pt x="5018" y="477"/>
                  </a:lnTo>
                  <a:lnTo>
                    <a:pt x="5022" y="477"/>
                  </a:lnTo>
                  <a:lnTo>
                    <a:pt x="5026" y="477"/>
                  </a:lnTo>
                  <a:lnTo>
                    <a:pt x="5031" y="477"/>
                  </a:lnTo>
                  <a:lnTo>
                    <a:pt x="5035" y="4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0" name="Line 320"/>
            <p:cNvSpPr>
              <a:spLocks noChangeShapeType="1"/>
            </p:cNvSpPr>
            <p:nvPr/>
          </p:nvSpPr>
          <p:spPr bwMode="auto">
            <a:xfrm>
              <a:off x="3871" y="3583"/>
              <a:ext cx="6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1" name="Line 321"/>
            <p:cNvSpPr>
              <a:spLocks noChangeShapeType="1"/>
            </p:cNvSpPr>
            <p:nvPr/>
          </p:nvSpPr>
          <p:spPr bwMode="auto">
            <a:xfrm>
              <a:off x="3916" y="3572"/>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2" name="Freeform 322"/>
            <p:cNvSpPr>
              <a:spLocks/>
            </p:cNvSpPr>
            <p:nvPr/>
          </p:nvSpPr>
          <p:spPr bwMode="auto">
            <a:xfrm>
              <a:off x="3871" y="3108"/>
              <a:ext cx="45" cy="477"/>
            </a:xfrm>
            <a:custGeom>
              <a:avLst/>
              <a:gdLst>
                <a:gd name="T0" fmla="*/ 0 w 45"/>
                <a:gd name="T1" fmla="*/ 475 h 477"/>
                <a:gd name="T2" fmla="*/ 4 w 45"/>
                <a:gd name="T3" fmla="*/ 465 h 477"/>
                <a:gd name="T4" fmla="*/ 8 w 45"/>
                <a:gd name="T5" fmla="*/ 434 h 477"/>
                <a:gd name="T6" fmla="*/ 13 w 45"/>
                <a:gd name="T7" fmla="*/ 396 h 477"/>
                <a:gd name="T8" fmla="*/ 17 w 45"/>
                <a:gd name="T9" fmla="*/ 307 h 477"/>
                <a:gd name="T10" fmla="*/ 21 w 45"/>
                <a:gd name="T11" fmla="*/ 56 h 477"/>
                <a:gd name="T12" fmla="*/ 25 w 45"/>
                <a:gd name="T13" fmla="*/ 30 h 477"/>
                <a:gd name="T14" fmla="*/ 29 w 45"/>
                <a:gd name="T15" fmla="*/ 0 h 477"/>
                <a:gd name="T16" fmla="*/ 32 w 45"/>
                <a:gd name="T17" fmla="*/ 121 h 477"/>
                <a:gd name="T18" fmla="*/ 38 w 45"/>
                <a:gd name="T19" fmla="*/ 280 h 477"/>
                <a:gd name="T20" fmla="*/ 41 w 45"/>
                <a:gd name="T21" fmla="*/ 388 h 477"/>
                <a:gd name="T22" fmla="*/ 45 w 45"/>
                <a:gd name="T23" fmla="*/ 464 h 477"/>
                <a:gd name="T24" fmla="*/ 45 w 45"/>
                <a:gd name="T25" fmla="*/ 477 h 477"/>
                <a:gd name="T26" fmla="*/ 0 w 45"/>
                <a:gd name="T27" fmla="*/ 47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77">
                  <a:moveTo>
                    <a:pt x="0" y="475"/>
                  </a:moveTo>
                  <a:lnTo>
                    <a:pt x="4" y="465"/>
                  </a:lnTo>
                  <a:lnTo>
                    <a:pt x="8" y="434"/>
                  </a:lnTo>
                  <a:lnTo>
                    <a:pt x="13" y="396"/>
                  </a:lnTo>
                  <a:lnTo>
                    <a:pt x="17" y="307"/>
                  </a:lnTo>
                  <a:lnTo>
                    <a:pt x="21" y="56"/>
                  </a:lnTo>
                  <a:lnTo>
                    <a:pt x="25" y="30"/>
                  </a:lnTo>
                  <a:lnTo>
                    <a:pt x="29" y="0"/>
                  </a:lnTo>
                  <a:lnTo>
                    <a:pt x="32" y="121"/>
                  </a:lnTo>
                  <a:lnTo>
                    <a:pt x="38" y="280"/>
                  </a:lnTo>
                  <a:lnTo>
                    <a:pt x="41" y="388"/>
                  </a:lnTo>
                  <a:lnTo>
                    <a:pt x="45" y="464"/>
                  </a:lnTo>
                  <a:lnTo>
                    <a:pt x="45" y="477"/>
                  </a:lnTo>
                  <a:lnTo>
                    <a:pt x="0" y="475"/>
                  </a:lnTo>
                  <a:close/>
                </a:path>
              </a:pathLst>
            </a:custGeom>
            <a:solidFill>
              <a:srgbClr val="D0D0D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3" name="Line 323"/>
            <p:cNvSpPr>
              <a:spLocks noChangeShapeType="1"/>
            </p:cNvSpPr>
            <p:nvPr/>
          </p:nvSpPr>
          <p:spPr bwMode="auto">
            <a:xfrm>
              <a:off x="628" y="3612"/>
              <a:ext cx="50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4" name="Line 324"/>
            <p:cNvSpPr>
              <a:spLocks noChangeShapeType="1"/>
            </p:cNvSpPr>
            <p:nvPr/>
          </p:nvSpPr>
          <p:spPr bwMode="auto">
            <a:xfrm>
              <a:off x="62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5" name="Line 325"/>
            <p:cNvSpPr>
              <a:spLocks noChangeShapeType="1"/>
            </p:cNvSpPr>
            <p:nvPr/>
          </p:nvSpPr>
          <p:spPr bwMode="auto">
            <a:xfrm>
              <a:off x="75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6" name="Line 326"/>
            <p:cNvSpPr>
              <a:spLocks noChangeShapeType="1"/>
            </p:cNvSpPr>
            <p:nvPr/>
          </p:nvSpPr>
          <p:spPr bwMode="auto">
            <a:xfrm>
              <a:off x="87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7" name="Line 327"/>
            <p:cNvSpPr>
              <a:spLocks noChangeShapeType="1"/>
            </p:cNvSpPr>
            <p:nvPr/>
          </p:nvSpPr>
          <p:spPr bwMode="auto">
            <a:xfrm>
              <a:off x="100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8" name="Line 328"/>
            <p:cNvSpPr>
              <a:spLocks noChangeShapeType="1"/>
            </p:cNvSpPr>
            <p:nvPr/>
          </p:nvSpPr>
          <p:spPr bwMode="auto">
            <a:xfrm>
              <a:off x="1130"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89" name="Line 329"/>
            <p:cNvSpPr>
              <a:spLocks noChangeShapeType="1"/>
            </p:cNvSpPr>
            <p:nvPr/>
          </p:nvSpPr>
          <p:spPr bwMode="auto">
            <a:xfrm>
              <a:off x="1256"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0" name="Line 330"/>
            <p:cNvSpPr>
              <a:spLocks noChangeShapeType="1"/>
            </p:cNvSpPr>
            <p:nvPr/>
          </p:nvSpPr>
          <p:spPr bwMode="auto">
            <a:xfrm>
              <a:off x="1381"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1" name="Line 331"/>
            <p:cNvSpPr>
              <a:spLocks noChangeShapeType="1"/>
            </p:cNvSpPr>
            <p:nvPr/>
          </p:nvSpPr>
          <p:spPr bwMode="auto">
            <a:xfrm>
              <a:off x="1507"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2" name="Line 332"/>
            <p:cNvSpPr>
              <a:spLocks noChangeShapeType="1"/>
            </p:cNvSpPr>
            <p:nvPr/>
          </p:nvSpPr>
          <p:spPr bwMode="auto">
            <a:xfrm>
              <a:off x="1633"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3" name="Line 333"/>
            <p:cNvSpPr>
              <a:spLocks noChangeShapeType="1"/>
            </p:cNvSpPr>
            <p:nvPr/>
          </p:nvSpPr>
          <p:spPr bwMode="auto">
            <a:xfrm>
              <a:off x="1759"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4" name="Line 334"/>
            <p:cNvSpPr>
              <a:spLocks noChangeShapeType="1"/>
            </p:cNvSpPr>
            <p:nvPr/>
          </p:nvSpPr>
          <p:spPr bwMode="auto">
            <a:xfrm>
              <a:off x="188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5" name="Line 335"/>
            <p:cNvSpPr>
              <a:spLocks noChangeShapeType="1"/>
            </p:cNvSpPr>
            <p:nvPr/>
          </p:nvSpPr>
          <p:spPr bwMode="auto">
            <a:xfrm>
              <a:off x="2010"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6" name="Line 336"/>
            <p:cNvSpPr>
              <a:spLocks noChangeShapeType="1"/>
            </p:cNvSpPr>
            <p:nvPr/>
          </p:nvSpPr>
          <p:spPr bwMode="auto">
            <a:xfrm>
              <a:off x="2136"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7" name="Line 337"/>
            <p:cNvSpPr>
              <a:spLocks noChangeShapeType="1"/>
            </p:cNvSpPr>
            <p:nvPr/>
          </p:nvSpPr>
          <p:spPr bwMode="auto">
            <a:xfrm>
              <a:off x="226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8" name="Line 338"/>
            <p:cNvSpPr>
              <a:spLocks noChangeShapeType="1"/>
            </p:cNvSpPr>
            <p:nvPr/>
          </p:nvSpPr>
          <p:spPr bwMode="auto">
            <a:xfrm>
              <a:off x="2386"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099" name="Line 339"/>
            <p:cNvSpPr>
              <a:spLocks noChangeShapeType="1"/>
            </p:cNvSpPr>
            <p:nvPr/>
          </p:nvSpPr>
          <p:spPr bwMode="auto">
            <a:xfrm>
              <a:off x="251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0" name="Line 340"/>
            <p:cNvSpPr>
              <a:spLocks noChangeShapeType="1"/>
            </p:cNvSpPr>
            <p:nvPr/>
          </p:nvSpPr>
          <p:spPr bwMode="auto">
            <a:xfrm>
              <a:off x="263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1" name="Line 341"/>
            <p:cNvSpPr>
              <a:spLocks noChangeShapeType="1"/>
            </p:cNvSpPr>
            <p:nvPr/>
          </p:nvSpPr>
          <p:spPr bwMode="auto">
            <a:xfrm>
              <a:off x="276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2" name="Line 342"/>
            <p:cNvSpPr>
              <a:spLocks noChangeShapeType="1"/>
            </p:cNvSpPr>
            <p:nvPr/>
          </p:nvSpPr>
          <p:spPr bwMode="auto">
            <a:xfrm>
              <a:off x="2889"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3" name="Line 343"/>
            <p:cNvSpPr>
              <a:spLocks noChangeShapeType="1"/>
            </p:cNvSpPr>
            <p:nvPr/>
          </p:nvSpPr>
          <p:spPr bwMode="auto">
            <a:xfrm>
              <a:off x="3015"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4" name="Line 344"/>
            <p:cNvSpPr>
              <a:spLocks noChangeShapeType="1"/>
            </p:cNvSpPr>
            <p:nvPr/>
          </p:nvSpPr>
          <p:spPr bwMode="auto">
            <a:xfrm>
              <a:off x="3141"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5" name="Line 345"/>
            <p:cNvSpPr>
              <a:spLocks noChangeShapeType="1"/>
            </p:cNvSpPr>
            <p:nvPr/>
          </p:nvSpPr>
          <p:spPr bwMode="auto">
            <a:xfrm>
              <a:off x="3267"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6" name="Line 346"/>
            <p:cNvSpPr>
              <a:spLocks noChangeShapeType="1"/>
            </p:cNvSpPr>
            <p:nvPr/>
          </p:nvSpPr>
          <p:spPr bwMode="auto">
            <a:xfrm>
              <a:off x="339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7" name="Line 347"/>
            <p:cNvSpPr>
              <a:spLocks noChangeShapeType="1"/>
            </p:cNvSpPr>
            <p:nvPr/>
          </p:nvSpPr>
          <p:spPr bwMode="auto">
            <a:xfrm>
              <a:off x="351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8" name="Line 348"/>
            <p:cNvSpPr>
              <a:spLocks noChangeShapeType="1"/>
            </p:cNvSpPr>
            <p:nvPr/>
          </p:nvSpPr>
          <p:spPr bwMode="auto">
            <a:xfrm>
              <a:off x="364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09" name="Line 349"/>
            <p:cNvSpPr>
              <a:spLocks noChangeShapeType="1"/>
            </p:cNvSpPr>
            <p:nvPr/>
          </p:nvSpPr>
          <p:spPr bwMode="auto">
            <a:xfrm>
              <a:off x="3770"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0" name="Line 350"/>
            <p:cNvSpPr>
              <a:spLocks noChangeShapeType="1"/>
            </p:cNvSpPr>
            <p:nvPr/>
          </p:nvSpPr>
          <p:spPr bwMode="auto">
            <a:xfrm>
              <a:off x="389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1" name="Line 351"/>
            <p:cNvSpPr>
              <a:spLocks noChangeShapeType="1"/>
            </p:cNvSpPr>
            <p:nvPr/>
          </p:nvSpPr>
          <p:spPr bwMode="auto">
            <a:xfrm>
              <a:off x="4020"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2" name="Line 352"/>
            <p:cNvSpPr>
              <a:spLocks noChangeShapeType="1"/>
            </p:cNvSpPr>
            <p:nvPr/>
          </p:nvSpPr>
          <p:spPr bwMode="auto">
            <a:xfrm>
              <a:off x="4146"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3" name="Line 353"/>
            <p:cNvSpPr>
              <a:spLocks noChangeShapeType="1"/>
            </p:cNvSpPr>
            <p:nvPr/>
          </p:nvSpPr>
          <p:spPr bwMode="auto">
            <a:xfrm>
              <a:off x="427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4" name="Line 354"/>
            <p:cNvSpPr>
              <a:spLocks noChangeShapeType="1"/>
            </p:cNvSpPr>
            <p:nvPr/>
          </p:nvSpPr>
          <p:spPr bwMode="auto">
            <a:xfrm>
              <a:off x="4397"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5" name="Line 355"/>
            <p:cNvSpPr>
              <a:spLocks noChangeShapeType="1"/>
            </p:cNvSpPr>
            <p:nvPr/>
          </p:nvSpPr>
          <p:spPr bwMode="auto">
            <a:xfrm>
              <a:off x="4523"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6" name="Line 356"/>
            <p:cNvSpPr>
              <a:spLocks noChangeShapeType="1"/>
            </p:cNvSpPr>
            <p:nvPr/>
          </p:nvSpPr>
          <p:spPr bwMode="auto">
            <a:xfrm>
              <a:off x="4649"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7" name="Line 357"/>
            <p:cNvSpPr>
              <a:spLocks noChangeShapeType="1"/>
            </p:cNvSpPr>
            <p:nvPr/>
          </p:nvSpPr>
          <p:spPr bwMode="auto">
            <a:xfrm>
              <a:off x="4775"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8" name="Line 358"/>
            <p:cNvSpPr>
              <a:spLocks noChangeShapeType="1"/>
            </p:cNvSpPr>
            <p:nvPr/>
          </p:nvSpPr>
          <p:spPr bwMode="auto">
            <a:xfrm>
              <a:off x="4900"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19" name="Line 359"/>
            <p:cNvSpPr>
              <a:spLocks noChangeShapeType="1"/>
            </p:cNvSpPr>
            <p:nvPr/>
          </p:nvSpPr>
          <p:spPr bwMode="auto">
            <a:xfrm>
              <a:off x="5026"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0" name="Line 360"/>
            <p:cNvSpPr>
              <a:spLocks noChangeShapeType="1"/>
            </p:cNvSpPr>
            <p:nvPr/>
          </p:nvSpPr>
          <p:spPr bwMode="auto">
            <a:xfrm>
              <a:off x="515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1" name="Line 361"/>
            <p:cNvSpPr>
              <a:spLocks noChangeShapeType="1"/>
            </p:cNvSpPr>
            <p:nvPr/>
          </p:nvSpPr>
          <p:spPr bwMode="auto">
            <a:xfrm>
              <a:off x="527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2" name="Line 362"/>
            <p:cNvSpPr>
              <a:spLocks noChangeShapeType="1"/>
            </p:cNvSpPr>
            <p:nvPr/>
          </p:nvSpPr>
          <p:spPr bwMode="auto">
            <a:xfrm>
              <a:off x="5402"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3" name="Line 363"/>
            <p:cNvSpPr>
              <a:spLocks noChangeShapeType="1"/>
            </p:cNvSpPr>
            <p:nvPr/>
          </p:nvSpPr>
          <p:spPr bwMode="auto">
            <a:xfrm>
              <a:off x="5528"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4" name="Line 364"/>
            <p:cNvSpPr>
              <a:spLocks noChangeShapeType="1"/>
            </p:cNvSpPr>
            <p:nvPr/>
          </p:nvSpPr>
          <p:spPr bwMode="auto">
            <a:xfrm>
              <a:off x="5654" y="3612"/>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5" name="Line 365"/>
            <p:cNvSpPr>
              <a:spLocks noChangeShapeType="1"/>
            </p:cNvSpPr>
            <p:nvPr/>
          </p:nvSpPr>
          <p:spPr bwMode="auto">
            <a:xfrm>
              <a:off x="878"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6" name="Rectangle 366"/>
            <p:cNvSpPr>
              <a:spLocks noChangeArrowheads="1"/>
            </p:cNvSpPr>
            <p:nvPr/>
          </p:nvSpPr>
          <p:spPr bwMode="auto">
            <a:xfrm>
              <a:off x="811"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27" name="Line 367"/>
            <p:cNvSpPr>
              <a:spLocks noChangeShapeType="1"/>
            </p:cNvSpPr>
            <p:nvPr/>
          </p:nvSpPr>
          <p:spPr bwMode="auto">
            <a:xfrm>
              <a:off x="1381"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28" name="Rectangle 368"/>
            <p:cNvSpPr>
              <a:spLocks noChangeArrowheads="1"/>
            </p:cNvSpPr>
            <p:nvPr/>
          </p:nvSpPr>
          <p:spPr bwMode="auto">
            <a:xfrm>
              <a:off x="1314"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29" name="Line 369"/>
            <p:cNvSpPr>
              <a:spLocks noChangeShapeType="1"/>
            </p:cNvSpPr>
            <p:nvPr/>
          </p:nvSpPr>
          <p:spPr bwMode="auto">
            <a:xfrm>
              <a:off x="1884"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30" name="Rectangle 370"/>
            <p:cNvSpPr>
              <a:spLocks noChangeArrowheads="1"/>
            </p:cNvSpPr>
            <p:nvPr/>
          </p:nvSpPr>
          <p:spPr bwMode="auto">
            <a:xfrm>
              <a:off x="1817"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31" name="Line 371"/>
            <p:cNvSpPr>
              <a:spLocks noChangeShapeType="1"/>
            </p:cNvSpPr>
            <p:nvPr/>
          </p:nvSpPr>
          <p:spPr bwMode="auto">
            <a:xfrm>
              <a:off x="2386"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32" name="Rectangle 372"/>
            <p:cNvSpPr>
              <a:spLocks noChangeArrowheads="1"/>
            </p:cNvSpPr>
            <p:nvPr/>
          </p:nvSpPr>
          <p:spPr bwMode="auto">
            <a:xfrm>
              <a:off x="2319"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33" name="Line 373"/>
            <p:cNvSpPr>
              <a:spLocks noChangeShapeType="1"/>
            </p:cNvSpPr>
            <p:nvPr/>
          </p:nvSpPr>
          <p:spPr bwMode="auto">
            <a:xfrm>
              <a:off x="2889"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34" name="Rectangle 374"/>
            <p:cNvSpPr>
              <a:spLocks noChangeArrowheads="1"/>
            </p:cNvSpPr>
            <p:nvPr/>
          </p:nvSpPr>
          <p:spPr bwMode="auto">
            <a:xfrm>
              <a:off x="2822"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35" name="Line 375"/>
            <p:cNvSpPr>
              <a:spLocks noChangeShapeType="1"/>
            </p:cNvSpPr>
            <p:nvPr/>
          </p:nvSpPr>
          <p:spPr bwMode="auto">
            <a:xfrm>
              <a:off x="3392"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36" name="Rectangle 376"/>
            <p:cNvSpPr>
              <a:spLocks noChangeArrowheads="1"/>
            </p:cNvSpPr>
            <p:nvPr/>
          </p:nvSpPr>
          <p:spPr bwMode="auto">
            <a:xfrm>
              <a:off x="3325"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37" name="Line 377"/>
            <p:cNvSpPr>
              <a:spLocks noChangeShapeType="1"/>
            </p:cNvSpPr>
            <p:nvPr/>
          </p:nvSpPr>
          <p:spPr bwMode="auto">
            <a:xfrm>
              <a:off x="3894"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38" name="Rectangle 378"/>
            <p:cNvSpPr>
              <a:spLocks noChangeArrowheads="1"/>
            </p:cNvSpPr>
            <p:nvPr/>
          </p:nvSpPr>
          <p:spPr bwMode="auto">
            <a:xfrm>
              <a:off x="3827"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32</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39" name="Line 379"/>
            <p:cNvSpPr>
              <a:spLocks noChangeShapeType="1"/>
            </p:cNvSpPr>
            <p:nvPr/>
          </p:nvSpPr>
          <p:spPr bwMode="auto">
            <a:xfrm>
              <a:off x="4397"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0" name="Rectangle 380"/>
            <p:cNvSpPr>
              <a:spLocks noChangeArrowheads="1"/>
            </p:cNvSpPr>
            <p:nvPr/>
          </p:nvSpPr>
          <p:spPr bwMode="auto">
            <a:xfrm>
              <a:off x="4330"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41" name="Line 381"/>
            <p:cNvSpPr>
              <a:spLocks noChangeShapeType="1"/>
            </p:cNvSpPr>
            <p:nvPr/>
          </p:nvSpPr>
          <p:spPr bwMode="auto">
            <a:xfrm>
              <a:off x="4900"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2" name="Rectangle 382"/>
            <p:cNvSpPr>
              <a:spLocks noChangeArrowheads="1"/>
            </p:cNvSpPr>
            <p:nvPr/>
          </p:nvSpPr>
          <p:spPr bwMode="auto">
            <a:xfrm>
              <a:off x="4833"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36</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43" name="Line 383"/>
            <p:cNvSpPr>
              <a:spLocks noChangeShapeType="1"/>
            </p:cNvSpPr>
            <p:nvPr/>
          </p:nvSpPr>
          <p:spPr bwMode="auto">
            <a:xfrm>
              <a:off x="5402" y="3612"/>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4" name="Rectangle 384"/>
            <p:cNvSpPr>
              <a:spLocks noChangeArrowheads="1"/>
            </p:cNvSpPr>
            <p:nvPr/>
          </p:nvSpPr>
          <p:spPr bwMode="auto">
            <a:xfrm>
              <a:off x="5335" y="3689"/>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38</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45" name="Rectangle 385"/>
            <p:cNvSpPr>
              <a:spLocks noChangeArrowheads="1"/>
            </p:cNvSpPr>
            <p:nvPr/>
          </p:nvSpPr>
          <p:spPr bwMode="auto">
            <a:xfrm>
              <a:off x="2702" y="3818"/>
              <a:ext cx="87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Retention Time (min)</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46" name="Line 386"/>
            <p:cNvSpPr>
              <a:spLocks noChangeShapeType="1"/>
            </p:cNvSpPr>
            <p:nvPr/>
          </p:nvSpPr>
          <p:spPr bwMode="auto">
            <a:xfrm>
              <a:off x="628" y="3083"/>
              <a:ext cx="1" cy="5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7" name="Line 387"/>
            <p:cNvSpPr>
              <a:spLocks noChangeShapeType="1"/>
            </p:cNvSpPr>
            <p:nvPr/>
          </p:nvSpPr>
          <p:spPr bwMode="auto">
            <a:xfrm flipH="1">
              <a:off x="602" y="359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8" name="Line 388"/>
            <p:cNvSpPr>
              <a:spLocks noChangeShapeType="1"/>
            </p:cNvSpPr>
            <p:nvPr/>
          </p:nvSpPr>
          <p:spPr bwMode="auto">
            <a:xfrm flipH="1">
              <a:off x="602" y="351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49" name="Line 389"/>
            <p:cNvSpPr>
              <a:spLocks noChangeShapeType="1"/>
            </p:cNvSpPr>
            <p:nvPr/>
          </p:nvSpPr>
          <p:spPr bwMode="auto">
            <a:xfrm flipH="1">
              <a:off x="602" y="344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0" name="Line 390"/>
            <p:cNvSpPr>
              <a:spLocks noChangeShapeType="1"/>
            </p:cNvSpPr>
            <p:nvPr/>
          </p:nvSpPr>
          <p:spPr bwMode="auto">
            <a:xfrm flipH="1">
              <a:off x="602" y="337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1" name="Line 391"/>
            <p:cNvSpPr>
              <a:spLocks noChangeShapeType="1"/>
            </p:cNvSpPr>
            <p:nvPr/>
          </p:nvSpPr>
          <p:spPr bwMode="auto">
            <a:xfrm flipH="1">
              <a:off x="602" y="329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2" name="Line 392"/>
            <p:cNvSpPr>
              <a:spLocks noChangeShapeType="1"/>
            </p:cNvSpPr>
            <p:nvPr/>
          </p:nvSpPr>
          <p:spPr bwMode="auto">
            <a:xfrm flipH="1">
              <a:off x="602" y="322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3" name="Line 393"/>
            <p:cNvSpPr>
              <a:spLocks noChangeShapeType="1"/>
            </p:cNvSpPr>
            <p:nvPr/>
          </p:nvSpPr>
          <p:spPr bwMode="auto">
            <a:xfrm flipH="1">
              <a:off x="602" y="315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4" name="Line 394"/>
            <p:cNvSpPr>
              <a:spLocks noChangeShapeType="1"/>
            </p:cNvSpPr>
            <p:nvPr/>
          </p:nvSpPr>
          <p:spPr bwMode="auto">
            <a:xfrm flipH="1">
              <a:off x="576" y="3592"/>
              <a:ext cx="5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5" name="Rectangle 395"/>
            <p:cNvSpPr>
              <a:spLocks noChangeArrowheads="1"/>
            </p:cNvSpPr>
            <p:nvPr/>
          </p:nvSpPr>
          <p:spPr bwMode="auto">
            <a:xfrm>
              <a:off x="466" y="3541"/>
              <a:ext cx="8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56" name="Line 396"/>
            <p:cNvSpPr>
              <a:spLocks noChangeShapeType="1"/>
            </p:cNvSpPr>
            <p:nvPr/>
          </p:nvSpPr>
          <p:spPr bwMode="auto">
            <a:xfrm flipH="1">
              <a:off x="576" y="3226"/>
              <a:ext cx="5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157" name="Rectangle 397"/>
            <p:cNvSpPr>
              <a:spLocks noChangeArrowheads="1"/>
            </p:cNvSpPr>
            <p:nvPr/>
          </p:nvSpPr>
          <p:spPr bwMode="auto">
            <a:xfrm>
              <a:off x="273" y="3174"/>
              <a:ext cx="27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50000</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58" name="Rectangle 398"/>
            <p:cNvSpPr>
              <a:spLocks noChangeArrowheads="1"/>
            </p:cNvSpPr>
            <p:nvPr/>
          </p:nvSpPr>
          <p:spPr bwMode="auto">
            <a:xfrm rot="16200000">
              <a:off x="-73" y="3261"/>
              <a:ext cx="37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Intensity</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8159" name="Rectangle 399"/>
            <p:cNvSpPr>
              <a:spLocks noChangeArrowheads="1"/>
            </p:cNvSpPr>
            <p:nvPr/>
          </p:nvSpPr>
          <p:spPr bwMode="auto">
            <a:xfrm>
              <a:off x="48" y="2954"/>
              <a:ext cx="47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13C-P5CB</a:t>
              </a:r>
              <a:endParaRPr kumimoji="1" lang="en-US" altLang="ja-JP" sz="4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sp>
        <p:nvSpPr>
          <p:cNvPr id="118160" name="Rectangle 400"/>
          <p:cNvSpPr>
            <a:spLocks noChangeArrowheads="1"/>
          </p:cNvSpPr>
          <p:nvPr/>
        </p:nvSpPr>
        <p:spPr bwMode="auto">
          <a:xfrm>
            <a:off x="1552575" y="6376988"/>
            <a:ext cx="5943600" cy="3048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5</a:t>
            </a:r>
            <a:r>
              <a:rPr kumimoji="1" lang="ja-JP" alt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r>
              <a:rPr kumimoji="1" lang="ja-JP" alt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の異性体分析 </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(HT8-PCB)</a:t>
            </a:r>
          </a:p>
        </p:txBody>
      </p:sp>
      <p:sp>
        <p:nvSpPr>
          <p:cNvPr id="118161" name="Rectangle 401"/>
          <p:cNvSpPr>
            <a:spLocks noChangeArrowheads="1"/>
          </p:cNvSpPr>
          <p:nvPr/>
        </p:nvSpPr>
        <p:spPr bwMode="auto">
          <a:xfrm>
            <a:off x="6877050" y="549275"/>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 </a:t>
            </a:r>
            <a:r>
              <a:rPr kumimoji="1" lang="ja-JP"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製品</a:t>
            </a:r>
          </a:p>
        </p:txBody>
      </p:sp>
      <p:sp>
        <p:nvSpPr>
          <p:cNvPr id="118162" name="Rectangle 402"/>
          <p:cNvSpPr>
            <a:spLocks noChangeArrowheads="1"/>
          </p:cNvSpPr>
          <p:nvPr/>
        </p:nvSpPr>
        <p:spPr bwMode="auto">
          <a:xfrm>
            <a:off x="39688" y="428625"/>
            <a:ext cx="1728787"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12</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C</a:t>
            </a:r>
            <a:r>
              <a:rPr kumimoji="1" lang="en-US" altLang="ja-JP"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5</a:t>
            </a:r>
            <a:r>
              <a:rPr kumimoji="1" lang="ja-JP" alt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p>
        </p:txBody>
      </p:sp>
      <p:sp>
        <p:nvSpPr>
          <p:cNvPr id="118163" name="Rectangle 403"/>
          <p:cNvSpPr>
            <a:spLocks noChangeArrowheads="1"/>
          </p:cNvSpPr>
          <p:nvPr/>
        </p:nvSpPr>
        <p:spPr bwMode="auto">
          <a:xfrm>
            <a:off x="0" y="4652963"/>
            <a:ext cx="1584325" cy="3603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13</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C- 5</a:t>
            </a:r>
            <a:r>
              <a:rPr kumimoji="1" lang="ja-JP" alt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塩化</a:t>
            </a:r>
            <a:r>
              <a:rPr kumimoji="1" lang="en-US" altLang="ja-JP"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PCB</a:t>
            </a:r>
          </a:p>
        </p:txBody>
      </p:sp>
      <p:sp>
        <p:nvSpPr>
          <p:cNvPr id="118164" name="Rectangle 404"/>
          <p:cNvSpPr>
            <a:spLocks noChangeArrowheads="1"/>
          </p:cNvSpPr>
          <p:nvPr/>
        </p:nvSpPr>
        <p:spPr bwMode="auto">
          <a:xfrm>
            <a:off x="6694488" y="4784725"/>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50" charset="-128"/>
                <a:cs typeface="+mn-cs"/>
              </a:rPr>
              <a:t>内部標準</a:t>
            </a:r>
          </a:p>
        </p:txBody>
      </p:sp>
    </p:spTree>
    <p:extLst>
      <p:ext uri="{BB962C8B-B14F-4D97-AF65-F5344CB8AC3E}">
        <p14:creationId xmlns:p14="http://schemas.microsoft.com/office/powerpoint/2010/main" val="2487484694"/>
      </p:ext>
    </p:extLst>
  </p:cSld>
  <p:clrMapOvr>
    <a:masterClrMapping/>
  </p:clrMapOvr>
  <mc:AlternateContent xmlns:mc="http://schemas.openxmlformats.org/markup-compatibility/2006" xmlns:p14="http://schemas.microsoft.com/office/powerpoint/2010/main">
    <mc:Choice Requires="p14">
      <p:transition spd="slow" p14:dur="2000" advTm="12559"/>
    </mc:Choice>
    <mc:Fallback xmlns="">
      <p:transition spd="slow" advTm="1255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DC5FE4E-C7C6-4CC9-BFE1-1F7FDFDC1B86}"/>
              </a:ext>
            </a:extLst>
          </p:cNvPr>
          <p:cNvSpPr>
            <a:spLocks noGrp="1" noChangeArrowheads="1"/>
          </p:cNvSpPr>
          <p:nvPr>
            <p:ph type="ctrTitle" idx="4294967295"/>
          </p:nvPr>
        </p:nvSpPr>
        <p:spPr>
          <a:xfrm>
            <a:off x="0" y="1628775"/>
            <a:ext cx="9144000" cy="3019425"/>
          </a:xfrm>
        </p:spPr>
        <p:txBody>
          <a:bodyPr/>
          <a:lstStyle/>
          <a:p>
            <a:pPr algn="ctr"/>
            <a:r>
              <a:rPr lang="ja-JP" altLang="en-US" sz="4800" b="1" dirty="0">
                <a:latin typeface="Times New Roman" panose="02020603050405020304" pitchFamily="18" charset="0"/>
                <a:ea typeface="ＭＳ 明朝" panose="02020609040205080304" pitchFamily="17" charset="-128"/>
              </a:rPr>
              <a:t>環境および生体試料中の</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異性体組成</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6172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91440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468313" y="6053138"/>
            <a:ext cx="8353425" cy="719137"/>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環境試料，生体試料中　</a:t>
            </a:r>
            <a:r>
              <a:rPr kumimoji="1" lang="en-US" altLang="ja-JP"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6</a:t>
            </a: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塩化</a:t>
            </a:r>
            <a:r>
              <a:rPr kumimoji="1" lang="en-US" altLang="ja-JP"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PCB</a:t>
            </a: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異性体分布</a:t>
            </a:r>
          </a:p>
        </p:txBody>
      </p:sp>
      <p:sp>
        <p:nvSpPr>
          <p:cNvPr id="120836" name="Rectangle 4"/>
          <p:cNvSpPr>
            <a:spLocks noChangeArrowheads="1"/>
          </p:cNvSpPr>
          <p:nvPr/>
        </p:nvSpPr>
        <p:spPr bwMode="auto">
          <a:xfrm>
            <a:off x="250825" y="188913"/>
            <a:ext cx="5184775" cy="4318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6</a:t>
            </a: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塩化</a:t>
            </a:r>
            <a:r>
              <a:rPr kumimoji="1" lang="en-US" altLang="ja-JP"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PCB</a:t>
            </a: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異性体分布</a:t>
            </a:r>
          </a:p>
        </p:txBody>
      </p:sp>
      <p:sp>
        <p:nvSpPr>
          <p:cNvPr id="120837" name="Rectangle 5"/>
          <p:cNvSpPr>
            <a:spLocks noChangeArrowheads="1"/>
          </p:cNvSpPr>
          <p:nvPr/>
        </p:nvSpPr>
        <p:spPr bwMode="auto">
          <a:xfrm>
            <a:off x="6659563" y="404813"/>
            <a:ext cx="2233612" cy="5762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PCB</a:t>
            </a: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製品</a:t>
            </a:r>
          </a:p>
        </p:txBody>
      </p:sp>
      <p:sp>
        <p:nvSpPr>
          <p:cNvPr id="120838" name="Rectangle 6"/>
          <p:cNvSpPr>
            <a:spLocks noChangeArrowheads="1"/>
          </p:cNvSpPr>
          <p:nvPr/>
        </p:nvSpPr>
        <p:spPr bwMode="auto">
          <a:xfrm>
            <a:off x="6659563" y="1412875"/>
            <a:ext cx="2233612" cy="5762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底質</a:t>
            </a:r>
          </a:p>
        </p:txBody>
      </p:sp>
      <p:sp>
        <p:nvSpPr>
          <p:cNvPr id="120839" name="Rectangle 7"/>
          <p:cNvSpPr>
            <a:spLocks noChangeArrowheads="1"/>
          </p:cNvSpPr>
          <p:nvPr/>
        </p:nvSpPr>
        <p:spPr bwMode="auto">
          <a:xfrm>
            <a:off x="6643688" y="2332038"/>
            <a:ext cx="2233612" cy="5762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海水</a:t>
            </a:r>
          </a:p>
        </p:txBody>
      </p:sp>
      <p:sp>
        <p:nvSpPr>
          <p:cNvPr id="120840" name="Rectangle 8"/>
          <p:cNvSpPr>
            <a:spLocks noChangeArrowheads="1"/>
          </p:cNvSpPr>
          <p:nvPr/>
        </p:nvSpPr>
        <p:spPr bwMode="auto">
          <a:xfrm>
            <a:off x="6659563" y="3284538"/>
            <a:ext cx="2233612" cy="5762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母乳</a:t>
            </a:r>
          </a:p>
        </p:txBody>
      </p:sp>
      <p:sp>
        <p:nvSpPr>
          <p:cNvPr id="120841" name="Rectangle 9"/>
          <p:cNvSpPr>
            <a:spLocks noChangeArrowheads="1"/>
          </p:cNvSpPr>
          <p:nvPr/>
        </p:nvSpPr>
        <p:spPr bwMode="auto">
          <a:xfrm>
            <a:off x="6659563" y="4221163"/>
            <a:ext cx="2233612" cy="5762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脂肪</a:t>
            </a:r>
          </a:p>
        </p:txBody>
      </p:sp>
      <p:sp>
        <p:nvSpPr>
          <p:cNvPr id="120842" name="Rectangle 10"/>
          <p:cNvSpPr>
            <a:spLocks noChangeArrowheads="1"/>
          </p:cNvSpPr>
          <p:nvPr/>
        </p:nvSpPr>
        <p:spPr bwMode="auto">
          <a:xfrm>
            <a:off x="34925" y="4005263"/>
            <a:ext cx="1728788" cy="5762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生体試料</a:t>
            </a:r>
          </a:p>
        </p:txBody>
      </p:sp>
      <p:sp>
        <p:nvSpPr>
          <p:cNvPr id="120843" name="Rectangle 11"/>
          <p:cNvSpPr>
            <a:spLocks noChangeArrowheads="1"/>
          </p:cNvSpPr>
          <p:nvPr/>
        </p:nvSpPr>
        <p:spPr bwMode="auto">
          <a:xfrm>
            <a:off x="34925" y="2133600"/>
            <a:ext cx="1728788" cy="5762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FF"/>
                </a:solidFill>
                <a:effectLst/>
                <a:uLnTx/>
                <a:uFillTx/>
                <a:latin typeface="ＭＳ 明朝" panose="02020609040205080304" pitchFamily="17" charset="-128"/>
                <a:ea typeface="ＭＳ 明朝" panose="02020609040205080304" pitchFamily="17" charset="-128"/>
                <a:cs typeface="+mn-cs"/>
              </a:rPr>
              <a:t>環境試料</a:t>
            </a:r>
          </a:p>
        </p:txBody>
      </p:sp>
      <p:sp>
        <p:nvSpPr>
          <p:cNvPr id="120844" name="AutoShape 12"/>
          <p:cNvSpPr>
            <a:spLocks/>
          </p:cNvSpPr>
          <p:nvPr/>
        </p:nvSpPr>
        <p:spPr bwMode="auto">
          <a:xfrm>
            <a:off x="2124075" y="1558925"/>
            <a:ext cx="215900" cy="1582738"/>
          </a:xfrm>
          <a:prstGeom prst="leftBrace">
            <a:avLst>
              <a:gd name="adj1" fmla="val 61091"/>
              <a:gd name="adj2" fmla="val 50000"/>
            </a:avLst>
          </a:prstGeom>
          <a:noFill/>
          <a:ln w="444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0845" name="AutoShape 13"/>
          <p:cNvSpPr>
            <a:spLocks/>
          </p:cNvSpPr>
          <p:nvPr/>
        </p:nvSpPr>
        <p:spPr bwMode="auto">
          <a:xfrm>
            <a:off x="2124075" y="3429000"/>
            <a:ext cx="215900" cy="1582738"/>
          </a:xfrm>
          <a:prstGeom prst="leftBrace">
            <a:avLst>
              <a:gd name="adj1" fmla="val 61091"/>
              <a:gd name="adj2" fmla="val 50000"/>
            </a:avLst>
          </a:prstGeom>
          <a:noFill/>
          <a:ln w="444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38063673"/>
      </p:ext>
    </p:extLst>
  </p:cSld>
  <p:clrMapOvr>
    <a:masterClrMapping/>
  </p:clrMapOvr>
  <mc:AlternateContent xmlns:mc="http://schemas.openxmlformats.org/markup-compatibility/2006" xmlns:p14="http://schemas.microsoft.com/office/powerpoint/2010/main">
    <mc:Choice Requires="p14">
      <p:transition spd="slow" p14:dur="2000" advTm="38650"/>
    </mc:Choice>
    <mc:Fallback xmlns="">
      <p:transition spd="slow" advTm="386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91540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Rectangle 4"/>
          <p:cNvSpPr>
            <a:spLocks noChangeArrowheads="1"/>
          </p:cNvSpPr>
          <p:nvPr/>
        </p:nvSpPr>
        <p:spPr bwMode="auto">
          <a:xfrm>
            <a:off x="152400" y="6338888"/>
            <a:ext cx="807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環境試料中</a:t>
            </a:r>
            <a:r>
              <a:rPr kumimoji="1" lang="en-US" altLang="ja-JP"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PCB</a:t>
            </a:r>
            <a:r>
              <a:rPr kumimoji="1" lang="ja-JP" altLang="en-US"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異性体分布</a:t>
            </a:r>
            <a:r>
              <a:rPr kumimoji="1" lang="en-US" altLang="ja-JP"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(Di-, Tri-) </a:t>
            </a:r>
            <a:endParaRPr kumimoji="1" lang="en-US" altLang="ja-JP"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4" name="Rectangle 6"/>
          <p:cNvSpPr>
            <a:spLocks noChangeArrowheads="1"/>
          </p:cNvSpPr>
          <p:nvPr/>
        </p:nvSpPr>
        <p:spPr bwMode="auto">
          <a:xfrm>
            <a:off x="3488113" y="1341159"/>
            <a:ext cx="2402727" cy="326276"/>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底質</a:t>
            </a:r>
          </a:p>
        </p:txBody>
      </p:sp>
      <p:sp>
        <p:nvSpPr>
          <p:cNvPr id="5" name="Rectangle 7"/>
          <p:cNvSpPr>
            <a:spLocks noChangeArrowheads="1"/>
          </p:cNvSpPr>
          <p:nvPr/>
        </p:nvSpPr>
        <p:spPr bwMode="auto">
          <a:xfrm>
            <a:off x="3488113" y="2596917"/>
            <a:ext cx="2213440" cy="253859"/>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海水</a:t>
            </a:r>
          </a:p>
        </p:txBody>
      </p:sp>
      <p:sp>
        <p:nvSpPr>
          <p:cNvPr id="6" name="Rectangle 6"/>
          <p:cNvSpPr>
            <a:spLocks noChangeArrowheads="1"/>
          </p:cNvSpPr>
          <p:nvPr/>
        </p:nvSpPr>
        <p:spPr bwMode="auto">
          <a:xfrm>
            <a:off x="3640513" y="3770592"/>
            <a:ext cx="2402727" cy="326276"/>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雨</a:t>
            </a:r>
          </a:p>
        </p:txBody>
      </p:sp>
      <p:sp>
        <p:nvSpPr>
          <p:cNvPr id="7" name="Rectangle 6"/>
          <p:cNvSpPr>
            <a:spLocks noChangeArrowheads="1"/>
          </p:cNvSpPr>
          <p:nvPr/>
        </p:nvSpPr>
        <p:spPr bwMode="auto">
          <a:xfrm>
            <a:off x="3246071" y="4882214"/>
            <a:ext cx="2402727" cy="326276"/>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大気</a:t>
            </a:r>
          </a:p>
        </p:txBody>
      </p:sp>
    </p:spTree>
    <p:extLst>
      <p:ext uri="{BB962C8B-B14F-4D97-AF65-F5344CB8AC3E}">
        <p14:creationId xmlns:p14="http://schemas.microsoft.com/office/powerpoint/2010/main" val="125434304"/>
      </p:ext>
    </p:extLst>
  </p:cSld>
  <p:clrMapOvr>
    <a:masterClrMapping/>
  </p:clrMapOvr>
  <mc:AlternateContent xmlns:mc="http://schemas.openxmlformats.org/markup-compatibility/2006" xmlns:p14="http://schemas.microsoft.com/office/powerpoint/2010/main">
    <mc:Choice Requires="p14">
      <p:transition spd="slow" p14:dur="2000" advTm="42179"/>
    </mc:Choice>
    <mc:Fallback xmlns="">
      <p:transition spd="slow" advTm="4217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DC5FE4E-C7C6-4CC9-BFE1-1F7FDFDC1B86}"/>
              </a:ext>
            </a:extLst>
          </p:cNvPr>
          <p:cNvSpPr>
            <a:spLocks noGrp="1" noChangeArrowheads="1"/>
          </p:cNvSpPr>
          <p:nvPr>
            <p:ph type="ctrTitle" idx="4294967295"/>
          </p:nvPr>
        </p:nvSpPr>
        <p:spPr>
          <a:xfrm>
            <a:off x="0" y="1628775"/>
            <a:ext cx="9144000" cy="3019425"/>
          </a:xfrm>
        </p:spPr>
        <p:txBody>
          <a:bodyPr/>
          <a:lstStyle/>
          <a:p>
            <a:pPr algn="ctr"/>
            <a:r>
              <a:rPr lang="ja-JP" altLang="en-US" sz="4800" b="1" dirty="0">
                <a:latin typeface="Times New Roman" panose="02020603050405020304" pitchFamily="18" charset="0"/>
                <a:ea typeface="ＭＳ 明朝" panose="02020609040205080304" pitchFamily="17" charset="-128"/>
              </a:rPr>
              <a:t>環境大気中の</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異性体組成</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57450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4662" cy="630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5"/>
          <p:cNvSpPr>
            <a:spLocks noChangeArrowheads="1"/>
          </p:cNvSpPr>
          <p:nvPr/>
        </p:nvSpPr>
        <p:spPr bwMode="auto">
          <a:xfrm>
            <a:off x="1371600" y="6400800"/>
            <a:ext cx="5943600" cy="304800"/>
          </a:xfrm>
          <a:prstGeom prst="rect">
            <a:avLst/>
          </a:prstGeom>
          <a:solidFill>
            <a:srgbClr val="FF99CC"/>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FF99CC"/>
            </a:extrusionClr>
            <a:contourClr>
              <a:srgbClr val="FF99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FFFFCC"/>
                </a:solidFill>
                <a:effectLst/>
                <a:uLnTx/>
                <a:uFillTx/>
                <a:latin typeface="Arial"/>
                <a:ea typeface="ＭＳ Ｐゴシック"/>
                <a:cs typeface="+mn-cs"/>
              </a:rPr>
              <a:t>環境大気中の</a:t>
            </a:r>
            <a:r>
              <a:rPr kumimoji="1" lang="en-US" altLang="ja-JP" sz="1800" b="0" i="0" u="none" strike="noStrike" kern="1200" cap="none" spc="0" normalizeH="0" baseline="0" noProof="0" dirty="0">
                <a:ln>
                  <a:noFill/>
                </a:ln>
                <a:solidFill>
                  <a:srgbClr val="FFFFCC"/>
                </a:solidFill>
                <a:effectLst/>
                <a:uLnTx/>
                <a:uFillTx/>
                <a:latin typeface="Arial"/>
                <a:ea typeface="ＭＳ Ｐゴシック"/>
                <a:cs typeface="+mn-cs"/>
              </a:rPr>
              <a:t>PCB</a:t>
            </a:r>
            <a:r>
              <a:rPr kumimoji="1" lang="ja-JP" altLang="ja-JP" sz="1800" b="0" i="0" u="none" strike="noStrike" kern="1200" cap="none" spc="0" normalizeH="0" baseline="0" noProof="0" dirty="0">
                <a:ln>
                  <a:noFill/>
                </a:ln>
                <a:solidFill>
                  <a:srgbClr val="FFFFCC"/>
                </a:solidFill>
                <a:effectLst/>
                <a:uLnTx/>
                <a:uFillTx/>
                <a:latin typeface="Arial"/>
                <a:ea typeface="ＭＳ Ｐゴシック"/>
                <a:cs typeface="+mn-cs"/>
              </a:rPr>
              <a:t>異性体（</a:t>
            </a:r>
            <a:r>
              <a:rPr kumimoji="1" lang="en-US" altLang="ja-JP" sz="1800" b="0" i="0" u="none" strike="noStrike" kern="1200" cap="none" spc="0" normalizeH="0" baseline="0" noProof="0" dirty="0">
                <a:ln>
                  <a:noFill/>
                </a:ln>
                <a:solidFill>
                  <a:srgbClr val="FFFFCC"/>
                </a:solidFill>
                <a:effectLst/>
                <a:uLnTx/>
                <a:uFillTx/>
                <a:latin typeface="Arial"/>
                <a:ea typeface="ＭＳ Ｐゴシック"/>
                <a:cs typeface="+mn-cs"/>
              </a:rPr>
              <a:t>4</a:t>
            </a:r>
            <a:r>
              <a:rPr kumimoji="1" lang="ja-JP" altLang="ja-JP" sz="1800" b="0" i="0" u="none" strike="noStrike" kern="1200" cap="none" spc="0" normalizeH="0" baseline="0" noProof="0" dirty="0">
                <a:ln>
                  <a:noFill/>
                </a:ln>
                <a:solidFill>
                  <a:srgbClr val="FFFFCC"/>
                </a:solidFill>
                <a:effectLst/>
                <a:uLnTx/>
                <a:uFillTx/>
                <a:latin typeface="Arial"/>
                <a:ea typeface="ＭＳ Ｐゴシック"/>
                <a:cs typeface="+mn-cs"/>
              </a:rPr>
              <a:t>塩素）</a:t>
            </a:r>
            <a:endParaRPr kumimoji="1" lang="en-US" altLang="ja-JP"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44" name="Rectangle 11"/>
          <p:cNvSpPr>
            <a:spLocks noChangeArrowheads="1"/>
          </p:cNvSpPr>
          <p:nvPr/>
        </p:nvSpPr>
        <p:spPr bwMode="auto">
          <a:xfrm>
            <a:off x="3173506" y="1434353"/>
            <a:ext cx="3872753" cy="5762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パッシブサンプリング</a:t>
            </a:r>
          </a:p>
        </p:txBody>
      </p:sp>
      <p:sp>
        <p:nvSpPr>
          <p:cNvPr id="45" name="Rectangle 11"/>
          <p:cNvSpPr>
            <a:spLocks noChangeArrowheads="1"/>
          </p:cNvSpPr>
          <p:nvPr/>
        </p:nvSpPr>
        <p:spPr bwMode="auto">
          <a:xfrm>
            <a:off x="3182472" y="3935500"/>
            <a:ext cx="3872753" cy="5762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ＭＳ 明朝" panose="02020609040205080304" pitchFamily="17" charset="-128"/>
                <a:ea typeface="ＭＳ 明朝" panose="02020609040205080304" pitchFamily="17" charset="-128"/>
                <a:cs typeface="+mn-cs"/>
              </a:rPr>
              <a:t>アクティブサンプリング</a:t>
            </a:r>
          </a:p>
        </p:txBody>
      </p:sp>
    </p:spTree>
    <p:extLst>
      <p:ext uri="{BB962C8B-B14F-4D97-AF65-F5344CB8AC3E}">
        <p14:creationId xmlns:p14="http://schemas.microsoft.com/office/powerpoint/2010/main" val="2261606431"/>
      </p:ext>
    </p:extLst>
  </p:cSld>
  <p:clrMapOvr>
    <a:masterClrMapping/>
  </p:clrMapOvr>
  <mc:AlternateContent xmlns:mc="http://schemas.openxmlformats.org/markup-compatibility/2006" xmlns:p14="http://schemas.microsoft.com/office/powerpoint/2010/main">
    <mc:Choice Requires="p14">
      <p:transition spd="slow" p14:dur="2000" advTm="34083"/>
    </mc:Choice>
    <mc:Fallback xmlns="">
      <p:transition spd="slow" advTm="3408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799700F-4AE1-476A-89D4-473E83C53EC4}"/>
              </a:ext>
            </a:extLst>
          </p:cNvPr>
          <p:cNvSpPr>
            <a:spLocks noGrp="1" noChangeArrowheads="1"/>
          </p:cNvSpPr>
          <p:nvPr>
            <p:ph type="ctrTitle" idx="4294967295"/>
          </p:nvPr>
        </p:nvSpPr>
        <p:spPr>
          <a:xfrm>
            <a:off x="0" y="1706563"/>
            <a:ext cx="9144000" cy="2287587"/>
          </a:xfrm>
        </p:spPr>
        <p:txBody>
          <a:bodyPr/>
          <a:lstStyle/>
          <a:p>
            <a:pPr algn="ctr"/>
            <a:r>
              <a:rPr lang="ja-JP" altLang="en-US" sz="4800" b="1" dirty="0">
                <a:latin typeface="Times New Roman" panose="02020603050405020304" pitchFamily="18" charset="0"/>
                <a:ea typeface="ＭＳ 明朝" panose="02020609040205080304" pitchFamily="17" charset="-128"/>
              </a:rPr>
              <a:t>生体試料（血液）中の</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異性体組成</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263584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45CCC75-9E4E-485A-BA75-3B21015AD73E}"/>
              </a:ext>
            </a:extLst>
          </p:cNvPr>
          <p:cNvSpPr>
            <a:spLocks noChangeArrowheads="1"/>
          </p:cNvSpPr>
          <p:nvPr/>
        </p:nvSpPr>
        <p:spPr bwMode="auto">
          <a:xfrm>
            <a:off x="1914525" y="1600200"/>
            <a:ext cx="5133975" cy="19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grpSp>
        <p:nvGrpSpPr>
          <p:cNvPr id="190467" name="Group 3">
            <a:extLst>
              <a:ext uri="{FF2B5EF4-FFF2-40B4-BE49-F238E27FC236}">
                <a16:creationId xmlns:a16="http://schemas.microsoft.com/office/drawing/2014/main" id="{4971B7EE-4B41-4B14-A278-E3B4F475F2EB}"/>
              </a:ext>
            </a:extLst>
          </p:cNvPr>
          <p:cNvGrpSpPr>
            <a:grpSpLocks/>
          </p:cNvGrpSpPr>
          <p:nvPr/>
        </p:nvGrpSpPr>
        <p:grpSpPr bwMode="auto">
          <a:xfrm>
            <a:off x="1914525" y="609600"/>
            <a:ext cx="5153025" cy="5727700"/>
            <a:chOff x="1206" y="606"/>
            <a:chExt cx="3246" cy="3608"/>
          </a:xfrm>
        </p:grpSpPr>
        <p:sp>
          <p:nvSpPr>
            <p:cNvPr id="190486" name="Rectangle 4">
              <a:extLst>
                <a:ext uri="{FF2B5EF4-FFF2-40B4-BE49-F238E27FC236}">
                  <a16:creationId xmlns:a16="http://schemas.microsoft.com/office/drawing/2014/main" id="{C973059B-11DA-4CF2-A2DD-41CF9E1F22E2}"/>
                </a:ext>
              </a:extLst>
            </p:cNvPr>
            <p:cNvSpPr>
              <a:spLocks noChangeArrowheads="1"/>
            </p:cNvSpPr>
            <p:nvPr/>
          </p:nvSpPr>
          <p:spPr bwMode="auto">
            <a:xfrm>
              <a:off x="4013" y="606"/>
              <a:ext cx="3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(n=24)</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87" name="Rectangle 5">
              <a:extLst>
                <a:ext uri="{FF2B5EF4-FFF2-40B4-BE49-F238E27FC236}">
                  <a16:creationId xmlns:a16="http://schemas.microsoft.com/office/drawing/2014/main" id="{03FA9338-B9B3-4D4E-8452-82E051D13E4F}"/>
                </a:ext>
              </a:extLst>
            </p:cNvPr>
            <p:cNvSpPr>
              <a:spLocks noChangeArrowheads="1"/>
            </p:cNvSpPr>
            <p:nvPr/>
          </p:nvSpPr>
          <p:spPr bwMode="auto">
            <a:xfrm>
              <a:off x="1246" y="809"/>
              <a:ext cx="78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Congeners</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88" name="Rectangle 6">
              <a:extLst>
                <a:ext uri="{FF2B5EF4-FFF2-40B4-BE49-F238E27FC236}">
                  <a16:creationId xmlns:a16="http://schemas.microsoft.com/office/drawing/2014/main" id="{43E48DD4-954F-4196-8E51-C02D18CBCBF1}"/>
                </a:ext>
              </a:extLst>
            </p:cNvPr>
            <p:cNvSpPr>
              <a:spLocks noChangeArrowheads="1"/>
            </p:cNvSpPr>
            <p:nvPr/>
          </p:nvSpPr>
          <p:spPr bwMode="auto">
            <a:xfrm>
              <a:off x="2207" y="809"/>
              <a:ext cx="4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Mean</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89" name="Rectangle 7">
              <a:extLst>
                <a:ext uri="{FF2B5EF4-FFF2-40B4-BE49-F238E27FC236}">
                  <a16:creationId xmlns:a16="http://schemas.microsoft.com/office/drawing/2014/main" id="{27EEDAAB-FD7D-4D55-8C59-AB841D1A2C5B}"/>
                </a:ext>
              </a:extLst>
            </p:cNvPr>
            <p:cNvSpPr>
              <a:spLocks noChangeArrowheads="1"/>
            </p:cNvSpPr>
            <p:nvPr/>
          </p:nvSpPr>
          <p:spPr bwMode="auto">
            <a:xfrm>
              <a:off x="2630" y="814"/>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0" name="Rectangle 8">
              <a:extLst>
                <a:ext uri="{FF2B5EF4-FFF2-40B4-BE49-F238E27FC236}">
                  <a16:creationId xmlns:a16="http://schemas.microsoft.com/office/drawing/2014/main" id="{9E19585A-7AE8-406C-A0A1-110C8077ABC1}"/>
                </a:ext>
              </a:extLst>
            </p:cNvPr>
            <p:cNvSpPr>
              <a:spLocks noChangeArrowheads="1"/>
            </p:cNvSpPr>
            <p:nvPr/>
          </p:nvSpPr>
          <p:spPr bwMode="auto">
            <a:xfrm>
              <a:off x="2816" y="809"/>
              <a:ext cx="41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2S.D.</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1" name="Rectangle 9">
              <a:extLst>
                <a:ext uri="{FF2B5EF4-FFF2-40B4-BE49-F238E27FC236}">
                  <a16:creationId xmlns:a16="http://schemas.microsoft.com/office/drawing/2014/main" id="{EE393F16-41F7-445E-8635-D0D33EA08BA4}"/>
                </a:ext>
              </a:extLst>
            </p:cNvPr>
            <p:cNvSpPr>
              <a:spLocks noChangeArrowheads="1"/>
            </p:cNvSpPr>
            <p:nvPr/>
          </p:nvSpPr>
          <p:spPr bwMode="auto">
            <a:xfrm>
              <a:off x="3365" y="822"/>
              <a:ext cx="10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Existence Ratio*</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2" name="Rectangle 10">
              <a:extLst>
                <a:ext uri="{FF2B5EF4-FFF2-40B4-BE49-F238E27FC236}">
                  <a16:creationId xmlns:a16="http://schemas.microsoft.com/office/drawing/2014/main" id="{6520DCAF-CD85-407F-871C-BF34D5BC3A49}"/>
                </a:ext>
              </a:extLst>
            </p:cNvPr>
            <p:cNvSpPr>
              <a:spLocks noChangeArrowheads="1"/>
            </p:cNvSpPr>
            <p:nvPr/>
          </p:nvSpPr>
          <p:spPr bwMode="auto">
            <a:xfrm>
              <a:off x="1484" y="1063"/>
              <a:ext cx="33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(BZ#)</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3" name="Rectangle 11">
              <a:extLst>
                <a:ext uri="{FF2B5EF4-FFF2-40B4-BE49-F238E27FC236}">
                  <a16:creationId xmlns:a16="http://schemas.microsoft.com/office/drawing/2014/main" id="{CCD54ED6-21B2-4D32-A6D6-CDA97AFAEFBC}"/>
                </a:ext>
              </a:extLst>
            </p:cNvPr>
            <p:cNvSpPr>
              <a:spLocks noChangeArrowheads="1"/>
            </p:cNvSpPr>
            <p:nvPr/>
          </p:nvSpPr>
          <p:spPr bwMode="auto">
            <a:xfrm>
              <a:off x="2403" y="1063"/>
              <a:ext cx="66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(ng /g-lipid)</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4" name="Rectangle 12">
              <a:extLst>
                <a:ext uri="{FF2B5EF4-FFF2-40B4-BE49-F238E27FC236}">
                  <a16:creationId xmlns:a16="http://schemas.microsoft.com/office/drawing/2014/main" id="{167F73D9-66A6-44B0-8E5E-FA1104D2DA61}"/>
                </a:ext>
              </a:extLst>
            </p:cNvPr>
            <p:cNvSpPr>
              <a:spLocks noChangeArrowheads="1"/>
            </p:cNvSpPr>
            <p:nvPr/>
          </p:nvSpPr>
          <p:spPr bwMode="auto">
            <a:xfrm>
              <a:off x="3807" y="1063"/>
              <a:ext cx="20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5" name="Rectangle 13">
              <a:extLst>
                <a:ext uri="{FF2B5EF4-FFF2-40B4-BE49-F238E27FC236}">
                  <a16:creationId xmlns:a16="http://schemas.microsoft.com/office/drawing/2014/main" id="{0B48C40B-3A51-47B1-9A40-ABEC0B07FE19}"/>
                </a:ext>
              </a:extLst>
            </p:cNvPr>
            <p:cNvSpPr>
              <a:spLocks noChangeArrowheads="1"/>
            </p:cNvSpPr>
            <p:nvPr/>
          </p:nvSpPr>
          <p:spPr bwMode="auto">
            <a:xfrm>
              <a:off x="1459" y="1254"/>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#153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6" name="Rectangle 14">
              <a:extLst>
                <a:ext uri="{FF2B5EF4-FFF2-40B4-BE49-F238E27FC236}">
                  <a16:creationId xmlns:a16="http://schemas.microsoft.com/office/drawing/2014/main" id="{71E38B3B-5AC6-439D-BFF8-78941D389CE7}"/>
                </a:ext>
              </a:extLst>
            </p:cNvPr>
            <p:cNvSpPr>
              <a:spLocks noChangeArrowheads="1"/>
            </p:cNvSpPr>
            <p:nvPr/>
          </p:nvSpPr>
          <p:spPr bwMode="auto">
            <a:xfrm>
              <a:off x="2280" y="1254"/>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28.0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7" name="Rectangle 15">
              <a:extLst>
                <a:ext uri="{FF2B5EF4-FFF2-40B4-BE49-F238E27FC236}">
                  <a16:creationId xmlns:a16="http://schemas.microsoft.com/office/drawing/2014/main" id="{2A101AD8-0270-41C4-9A78-AF1B98B958F7}"/>
                </a:ext>
              </a:extLst>
            </p:cNvPr>
            <p:cNvSpPr>
              <a:spLocks noChangeArrowheads="1"/>
            </p:cNvSpPr>
            <p:nvPr/>
          </p:nvSpPr>
          <p:spPr bwMode="auto">
            <a:xfrm>
              <a:off x="2653" y="1259"/>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8" name="Rectangle 16">
              <a:extLst>
                <a:ext uri="{FF2B5EF4-FFF2-40B4-BE49-F238E27FC236}">
                  <a16:creationId xmlns:a16="http://schemas.microsoft.com/office/drawing/2014/main" id="{4A372C8B-95B8-498D-9B74-8DFB81E724F6}"/>
                </a:ext>
              </a:extLst>
            </p:cNvPr>
            <p:cNvSpPr>
              <a:spLocks noChangeArrowheads="1"/>
            </p:cNvSpPr>
            <p:nvPr/>
          </p:nvSpPr>
          <p:spPr bwMode="auto">
            <a:xfrm>
              <a:off x="2838" y="1254"/>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28.0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499" name="Rectangle 17">
              <a:extLst>
                <a:ext uri="{FF2B5EF4-FFF2-40B4-BE49-F238E27FC236}">
                  <a16:creationId xmlns:a16="http://schemas.microsoft.com/office/drawing/2014/main" id="{F133F5AC-5BB2-4889-8518-B451EB722036}"/>
                </a:ext>
              </a:extLst>
            </p:cNvPr>
            <p:cNvSpPr>
              <a:spLocks noChangeArrowheads="1"/>
            </p:cNvSpPr>
            <p:nvPr/>
          </p:nvSpPr>
          <p:spPr bwMode="auto">
            <a:xfrm>
              <a:off x="3742" y="1254"/>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22.3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0" name="Rectangle 18">
              <a:extLst>
                <a:ext uri="{FF2B5EF4-FFF2-40B4-BE49-F238E27FC236}">
                  <a16:creationId xmlns:a16="http://schemas.microsoft.com/office/drawing/2014/main" id="{E16C27AD-3E32-4A35-9C32-11BAEBC6490F}"/>
                </a:ext>
              </a:extLst>
            </p:cNvPr>
            <p:cNvSpPr>
              <a:spLocks noChangeArrowheads="1"/>
            </p:cNvSpPr>
            <p:nvPr/>
          </p:nvSpPr>
          <p:spPr bwMode="auto">
            <a:xfrm>
              <a:off x="1459" y="1487"/>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#180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1" name="Rectangle 19">
              <a:extLst>
                <a:ext uri="{FF2B5EF4-FFF2-40B4-BE49-F238E27FC236}">
                  <a16:creationId xmlns:a16="http://schemas.microsoft.com/office/drawing/2014/main" id="{3D1A7A4A-816E-4231-8141-CD3B0633421E}"/>
                </a:ext>
              </a:extLst>
            </p:cNvPr>
            <p:cNvSpPr>
              <a:spLocks noChangeArrowheads="1"/>
            </p:cNvSpPr>
            <p:nvPr/>
          </p:nvSpPr>
          <p:spPr bwMode="auto">
            <a:xfrm>
              <a:off x="2303" y="1487"/>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14.9</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2" name="Rectangle 20">
              <a:extLst>
                <a:ext uri="{FF2B5EF4-FFF2-40B4-BE49-F238E27FC236}">
                  <a16:creationId xmlns:a16="http://schemas.microsoft.com/office/drawing/2014/main" id="{22A90746-01BC-468E-B74D-2E4A42566DAA}"/>
                </a:ext>
              </a:extLst>
            </p:cNvPr>
            <p:cNvSpPr>
              <a:spLocks noChangeArrowheads="1"/>
            </p:cNvSpPr>
            <p:nvPr/>
          </p:nvSpPr>
          <p:spPr bwMode="auto">
            <a:xfrm>
              <a:off x="2630" y="1492"/>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3" name="Rectangle 21">
              <a:extLst>
                <a:ext uri="{FF2B5EF4-FFF2-40B4-BE49-F238E27FC236}">
                  <a16:creationId xmlns:a16="http://schemas.microsoft.com/office/drawing/2014/main" id="{2A8B37AE-FD76-4B70-B354-8DE2ACB1CAF5}"/>
                </a:ext>
              </a:extLst>
            </p:cNvPr>
            <p:cNvSpPr>
              <a:spLocks noChangeArrowheads="1"/>
            </p:cNvSpPr>
            <p:nvPr/>
          </p:nvSpPr>
          <p:spPr bwMode="auto">
            <a:xfrm>
              <a:off x="2816" y="1487"/>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16.6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4" name="Rectangle 22">
              <a:extLst>
                <a:ext uri="{FF2B5EF4-FFF2-40B4-BE49-F238E27FC236}">
                  <a16:creationId xmlns:a16="http://schemas.microsoft.com/office/drawing/2014/main" id="{F0BD52D0-16E8-4646-B699-4EEC52B3EF00}"/>
                </a:ext>
              </a:extLst>
            </p:cNvPr>
            <p:cNvSpPr>
              <a:spLocks noChangeArrowheads="1"/>
            </p:cNvSpPr>
            <p:nvPr/>
          </p:nvSpPr>
          <p:spPr bwMode="auto">
            <a:xfrm>
              <a:off x="3742" y="1487"/>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5" name="Rectangle 23">
              <a:extLst>
                <a:ext uri="{FF2B5EF4-FFF2-40B4-BE49-F238E27FC236}">
                  <a16:creationId xmlns:a16="http://schemas.microsoft.com/office/drawing/2014/main" id="{B0CE5C02-F383-4F18-A9FE-C28ADBE8059F}"/>
                </a:ext>
              </a:extLst>
            </p:cNvPr>
            <p:cNvSpPr>
              <a:spLocks noChangeArrowheads="1"/>
            </p:cNvSpPr>
            <p:nvPr/>
          </p:nvSpPr>
          <p:spPr bwMode="auto">
            <a:xfrm>
              <a:off x="1459" y="1721"/>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#138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6" name="Rectangle 24">
              <a:extLst>
                <a:ext uri="{FF2B5EF4-FFF2-40B4-BE49-F238E27FC236}">
                  <a16:creationId xmlns:a16="http://schemas.microsoft.com/office/drawing/2014/main" id="{26BAD98C-3467-4AB9-A6FA-41514161FEA2}"/>
                </a:ext>
              </a:extLst>
            </p:cNvPr>
            <p:cNvSpPr>
              <a:spLocks noChangeArrowheads="1"/>
            </p:cNvSpPr>
            <p:nvPr/>
          </p:nvSpPr>
          <p:spPr bwMode="auto">
            <a:xfrm>
              <a:off x="2349" y="1721"/>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10.4</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7" name="Rectangle 25">
              <a:extLst>
                <a:ext uri="{FF2B5EF4-FFF2-40B4-BE49-F238E27FC236}">
                  <a16:creationId xmlns:a16="http://schemas.microsoft.com/office/drawing/2014/main" id="{FAF04317-DFB7-4148-A165-DCF302E23577}"/>
                </a:ext>
              </a:extLst>
            </p:cNvPr>
            <p:cNvSpPr>
              <a:spLocks noChangeArrowheads="1"/>
            </p:cNvSpPr>
            <p:nvPr/>
          </p:nvSpPr>
          <p:spPr bwMode="auto">
            <a:xfrm>
              <a:off x="2676" y="1725"/>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8" name="Rectangle 26">
              <a:extLst>
                <a:ext uri="{FF2B5EF4-FFF2-40B4-BE49-F238E27FC236}">
                  <a16:creationId xmlns:a16="http://schemas.microsoft.com/office/drawing/2014/main" id="{CCF13143-0671-4098-A2F8-8B74A7C23872}"/>
                </a:ext>
              </a:extLst>
            </p:cNvPr>
            <p:cNvSpPr>
              <a:spLocks noChangeArrowheads="1"/>
            </p:cNvSpPr>
            <p:nvPr/>
          </p:nvSpPr>
          <p:spPr bwMode="auto">
            <a:xfrm>
              <a:off x="2862" y="17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9.2</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09" name="Rectangle 27">
              <a:extLst>
                <a:ext uri="{FF2B5EF4-FFF2-40B4-BE49-F238E27FC236}">
                  <a16:creationId xmlns:a16="http://schemas.microsoft.com/office/drawing/2014/main" id="{D4A77851-E5B8-4BE4-B697-A041377295CB}"/>
                </a:ext>
              </a:extLst>
            </p:cNvPr>
            <p:cNvSpPr>
              <a:spLocks noChangeArrowheads="1"/>
            </p:cNvSpPr>
            <p:nvPr/>
          </p:nvSpPr>
          <p:spPr bwMode="auto">
            <a:xfrm>
              <a:off x="3789" y="17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0" name="Rectangle 28">
              <a:extLst>
                <a:ext uri="{FF2B5EF4-FFF2-40B4-BE49-F238E27FC236}">
                  <a16:creationId xmlns:a16="http://schemas.microsoft.com/office/drawing/2014/main" id="{2F9F5090-3D0F-48EB-9FE4-2B42EB8C9FF9}"/>
                </a:ext>
              </a:extLst>
            </p:cNvPr>
            <p:cNvSpPr>
              <a:spLocks noChangeArrowheads="1"/>
            </p:cNvSpPr>
            <p:nvPr/>
          </p:nvSpPr>
          <p:spPr bwMode="auto">
            <a:xfrm>
              <a:off x="1295" y="1954"/>
              <a:ext cx="50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#187</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1" name="Rectangle 29">
              <a:extLst>
                <a:ext uri="{FF2B5EF4-FFF2-40B4-BE49-F238E27FC236}">
                  <a16:creationId xmlns:a16="http://schemas.microsoft.com/office/drawing/2014/main" id="{36C4B085-6556-4E52-8D31-D76F7CFB6CAA}"/>
                </a:ext>
              </a:extLst>
            </p:cNvPr>
            <p:cNvSpPr>
              <a:spLocks noChangeArrowheads="1"/>
            </p:cNvSpPr>
            <p:nvPr/>
          </p:nvSpPr>
          <p:spPr bwMode="auto">
            <a:xfrm>
              <a:off x="2397" y="19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2" name="Rectangle 30">
              <a:extLst>
                <a:ext uri="{FF2B5EF4-FFF2-40B4-BE49-F238E27FC236}">
                  <a16:creationId xmlns:a16="http://schemas.microsoft.com/office/drawing/2014/main" id="{6AD5C60C-3ADD-4901-801B-66B4A9FFD0EC}"/>
                </a:ext>
              </a:extLst>
            </p:cNvPr>
            <p:cNvSpPr>
              <a:spLocks noChangeArrowheads="1"/>
            </p:cNvSpPr>
            <p:nvPr/>
          </p:nvSpPr>
          <p:spPr bwMode="auto">
            <a:xfrm>
              <a:off x="2630" y="1959"/>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3" name="Rectangle 31">
              <a:extLst>
                <a:ext uri="{FF2B5EF4-FFF2-40B4-BE49-F238E27FC236}">
                  <a16:creationId xmlns:a16="http://schemas.microsoft.com/office/drawing/2014/main" id="{3DFE17B1-C06C-4242-888C-7B2747F8E86B}"/>
                </a:ext>
              </a:extLst>
            </p:cNvPr>
            <p:cNvSpPr>
              <a:spLocks noChangeArrowheads="1"/>
            </p:cNvSpPr>
            <p:nvPr/>
          </p:nvSpPr>
          <p:spPr bwMode="auto">
            <a:xfrm>
              <a:off x="2816" y="19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8.5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4" name="Rectangle 32">
              <a:extLst>
                <a:ext uri="{FF2B5EF4-FFF2-40B4-BE49-F238E27FC236}">
                  <a16:creationId xmlns:a16="http://schemas.microsoft.com/office/drawing/2014/main" id="{57EFFCDE-B6EA-463D-ACA4-DAEB396169E3}"/>
                </a:ext>
              </a:extLst>
            </p:cNvPr>
            <p:cNvSpPr>
              <a:spLocks noChangeArrowheads="1"/>
            </p:cNvSpPr>
            <p:nvPr/>
          </p:nvSpPr>
          <p:spPr bwMode="auto">
            <a:xfrm>
              <a:off x="3789" y="19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5" name="Rectangle 33">
              <a:extLst>
                <a:ext uri="{FF2B5EF4-FFF2-40B4-BE49-F238E27FC236}">
                  <a16:creationId xmlns:a16="http://schemas.microsoft.com/office/drawing/2014/main" id="{B328C64D-0DC9-4EC9-AB22-3807C8158FA0}"/>
                </a:ext>
              </a:extLst>
            </p:cNvPr>
            <p:cNvSpPr>
              <a:spLocks noChangeArrowheads="1"/>
            </p:cNvSpPr>
            <p:nvPr/>
          </p:nvSpPr>
          <p:spPr bwMode="auto">
            <a:xfrm>
              <a:off x="1459" y="2187"/>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6" name="Rectangle 34">
              <a:extLst>
                <a:ext uri="{FF2B5EF4-FFF2-40B4-BE49-F238E27FC236}">
                  <a16:creationId xmlns:a16="http://schemas.microsoft.com/office/drawing/2014/main" id="{A65D2CB2-0FE1-4CB4-B788-FFF5E4A0B894}"/>
                </a:ext>
              </a:extLst>
            </p:cNvPr>
            <p:cNvSpPr>
              <a:spLocks noChangeArrowheads="1"/>
            </p:cNvSpPr>
            <p:nvPr/>
          </p:nvSpPr>
          <p:spPr bwMode="auto">
            <a:xfrm>
              <a:off x="2397" y="21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6.9</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7" name="Rectangle 35">
              <a:extLst>
                <a:ext uri="{FF2B5EF4-FFF2-40B4-BE49-F238E27FC236}">
                  <a16:creationId xmlns:a16="http://schemas.microsoft.com/office/drawing/2014/main" id="{0549906D-7404-4485-9B0A-976C82E7EEEE}"/>
                </a:ext>
              </a:extLst>
            </p:cNvPr>
            <p:cNvSpPr>
              <a:spLocks noChangeArrowheads="1"/>
            </p:cNvSpPr>
            <p:nvPr/>
          </p:nvSpPr>
          <p:spPr bwMode="auto">
            <a:xfrm>
              <a:off x="2630" y="2192"/>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8" name="Rectangle 36">
              <a:extLst>
                <a:ext uri="{FF2B5EF4-FFF2-40B4-BE49-F238E27FC236}">
                  <a16:creationId xmlns:a16="http://schemas.microsoft.com/office/drawing/2014/main" id="{4B99ECBF-7E29-49C7-8F93-C6AC13166F3F}"/>
                </a:ext>
              </a:extLst>
            </p:cNvPr>
            <p:cNvSpPr>
              <a:spLocks noChangeArrowheads="1"/>
            </p:cNvSpPr>
            <p:nvPr/>
          </p:nvSpPr>
          <p:spPr bwMode="auto">
            <a:xfrm>
              <a:off x="2816" y="21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5.9</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19" name="Rectangle 37">
              <a:extLst>
                <a:ext uri="{FF2B5EF4-FFF2-40B4-BE49-F238E27FC236}">
                  <a16:creationId xmlns:a16="http://schemas.microsoft.com/office/drawing/2014/main" id="{CE8DE7C2-9F87-4727-958C-D4079F484C62}"/>
                </a:ext>
              </a:extLst>
            </p:cNvPr>
            <p:cNvSpPr>
              <a:spLocks noChangeArrowheads="1"/>
            </p:cNvSpPr>
            <p:nvPr/>
          </p:nvSpPr>
          <p:spPr bwMode="auto">
            <a:xfrm>
              <a:off x="3789" y="21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0" name="Rectangle 38">
              <a:extLst>
                <a:ext uri="{FF2B5EF4-FFF2-40B4-BE49-F238E27FC236}">
                  <a16:creationId xmlns:a16="http://schemas.microsoft.com/office/drawing/2014/main" id="{B57575A0-3BE9-4179-946E-74729B443289}"/>
                </a:ext>
              </a:extLst>
            </p:cNvPr>
            <p:cNvSpPr>
              <a:spLocks noChangeArrowheads="1"/>
            </p:cNvSpPr>
            <p:nvPr/>
          </p:nvSpPr>
          <p:spPr bwMode="auto">
            <a:xfrm>
              <a:off x="1295" y="2421"/>
              <a:ext cx="69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#163,164</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1" name="Rectangle 39">
              <a:extLst>
                <a:ext uri="{FF2B5EF4-FFF2-40B4-BE49-F238E27FC236}">
                  <a16:creationId xmlns:a16="http://schemas.microsoft.com/office/drawing/2014/main" id="{106AB654-C10C-4058-BDA9-FFA01F2E36C7}"/>
                </a:ext>
              </a:extLst>
            </p:cNvPr>
            <p:cNvSpPr>
              <a:spLocks noChangeArrowheads="1"/>
            </p:cNvSpPr>
            <p:nvPr/>
          </p:nvSpPr>
          <p:spPr bwMode="auto">
            <a:xfrm>
              <a:off x="2397" y="24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6.4</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2" name="Rectangle 40">
              <a:extLst>
                <a:ext uri="{FF2B5EF4-FFF2-40B4-BE49-F238E27FC236}">
                  <a16:creationId xmlns:a16="http://schemas.microsoft.com/office/drawing/2014/main" id="{7E2FBB01-E147-427D-81DD-F2D83BFD82E2}"/>
                </a:ext>
              </a:extLst>
            </p:cNvPr>
            <p:cNvSpPr>
              <a:spLocks noChangeArrowheads="1"/>
            </p:cNvSpPr>
            <p:nvPr/>
          </p:nvSpPr>
          <p:spPr bwMode="auto">
            <a:xfrm>
              <a:off x="2630" y="2425"/>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3" name="Rectangle 41">
              <a:extLst>
                <a:ext uri="{FF2B5EF4-FFF2-40B4-BE49-F238E27FC236}">
                  <a16:creationId xmlns:a16="http://schemas.microsoft.com/office/drawing/2014/main" id="{F55A41FE-0DA9-4126-9FD8-E4AC574D064D}"/>
                </a:ext>
              </a:extLst>
            </p:cNvPr>
            <p:cNvSpPr>
              <a:spLocks noChangeArrowheads="1"/>
            </p:cNvSpPr>
            <p:nvPr/>
          </p:nvSpPr>
          <p:spPr bwMode="auto">
            <a:xfrm>
              <a:off x="2816" y="24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6.2</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4" name="Rectangle 42">
              <a:extLst>
                <a:ext uri="{FF2B5EF4-FFF2-40B4-BE49-F238E27FC236}">
                  <a16:creationId xmlns:a16="http://schemas.microsoft.com/office/drawing/2014/main" id="{3A6C85F3-8206-4E93-A337-782B66D84B74}"/>
                </a:ext>
              </a:extLst>
            </p:cNvPr>
            <p:cNvSpPr>
              <a:spLocks noChangeArrowheads="1"/>
            </p:cNvSpPr>
            <p:nvPr/>
          </p:nvSpPr>
          <p:spPr bwMode="auto">
            <a:xfrm>
              <a:off x="3789" y="24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5.1</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5" name="Rectangle 43">
              <a:extLst>
                <a:ext uri="{FF2B5EF4-FFF2-40B4-BE49-F238E27FC236}">
                  <a16:creationId xmlns:a16="http://schemas.microsoft.com/office/drawing/2014/main" id="{DB7CE47E-49C5-4D7A-BF8D-71B2D58943F2}"/>
                </a:ext>
              </a:extLst>
            </p:cNvPr>
            <p:cNvSpPr>
              <a:spLocks noChangeArrowheads="1"/>
            </p:cNvSpPr>
            <p:nvPr/>
          </p:nvSpPr>
          <p:spPr bwMode="auto">
            <a:xfrm>
              <a:off x="1505" y="2654"/>
              <a:ext cx="27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#99</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6" name="Rectangle 44">
              <a:extLst>
                <a:ext uri="{FF2B5EF4-FFF2-40B4-BE49-F238E27FC236}">
                  <a16:creationId xmlns:a16="http://schemas.microsoft.com/office/drawing/2014/main" id="{85E8097A-0EDC-48B1-AB04-1834F4827786}"/>
                </a:ext>
              </a:extLst>
            </p:cNvPr>
            <p:cNvSpPr>
              <a:spLocks noChangeArrowheads="1"/>
            </p:cNvSpPr>
            <p:nvPr/>
          </p:nvSpPr>
          <p:spPr bwMode="auto">
            <a:xfrm>
              <a:off x="2397" y="26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4.7</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7" name="Rectangle 45">
              <a:extLst>
                <a:ext uri="{FF2B5EF4-FFF2-40B4-BE49-F238E27FC236}">
                  <a16:creationId xmlns:a16="http://schemas.microsoft.com/office/drawing/2014/main" id="{184219D0-FC31-4A30-88B8-865AAF4BFE84}"/>
                </a:ext>
              </a:extLst>
            </p:cNvPr>
            <p:cNvSpPr>
              <a:spLocks noChangeArrowheads="1"/>
            </p:cNvSpPr>
            <p:nvPr/>
          </p:nvSpPr>
          <p:spPr bwMode="auto">
            <a:xfrm>
              <a:off x="2630" y="2659"/>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8" name="Rectangle 46">
              <a:extLst>
                <a:ext uri="{FF2B5EF4-FFF2-40B4-BE49-F238E27FC236}">
                  <a16:creationId xmlns:a16="http://schemas.microsoft.com/office/drawing/2014/main" id="{1818C116-A6FE-4230-8A67-4F50EE622453}"/>
                </a:ext>
              </a:extLst>
            </p:cNvPr>
            <p:cNvSpPr>
              <a:spLocks noChangeArrowheads="1"/>
            </p:cNvSpPr>
            <p:nvPr/>
          </p:nvSpPr>
          <p:spPr bwMode="auto">
            <a:xfrm>
              <a:off x="2816" y="26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4.2</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29" name="Rectangle 47">
              <a:extLst>
                <a:ext uri="{FF2B5EF4-FFF2-40B4-BE49-F238E27FC236}">
                  <a16:creationId xmlns:a16="http://schemas.microsoft.com/office/drawing/2014/main" id="{0A6DA352-8E00-43DC-8F96-79FE9DEB4BB8}"/>
                </a:ext>
              </a:extLst>
            </p:cNvPr>
            <p:cNvSpPr>
              <a:spLocks noChangeArrowheads="1"/>
            </p:cNvSpPr>
            <p:nvPr/>
          </p:nvSpPr>
          <p:spPr bwMode="auto">
            <a:xfrm>
              <a:off x="3789" y="26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0" name="Rectangle 48">
              <a:extLst>
                <a:ext uri="{FF2B5EF4-FFF2-40B4-BE49-F238E27FC236}">
                  <a16:creationId xmlns:a16="http://schemas.microsoft.com/office/drawing/2014/main" id="{77F0638E-4837-4AEF-876D-1159B0BEE17D}"/>
                </a:ext>
              </a:extLst>
            </p:cNvPr>
            <p:cNvSpPr>
              <a:spLocks noChangeArrowheads="1"/>
            </p:cNvSpPr>
            <p:nvPr/>
          </p:nvSpPr>
          <p:spPr bwMode="auto">
            <a:xfrm>
              <a:off x="1505" y="2887"/>
              <a:ext cx="27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#74</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1" name="Rectangle 49">
              <a:extLst>
                <a:ext uri="{FF2B5EF4-FFF2-40B4-BE49-F238E27FC236}">
                  <a16:creationId xmlns:a16="http://schemas.microsoft.com/office/drawing/2014/main" id="{0A271533-B1FC-48B6-B400-2C414410D041}"/>
                </a:ext>
              </a:extLst>
            </p:cNvPr>
            <p:cNvSpPr>
              <a:spLocks noChangeArrowheads="1"/>
            </p:cNvSpPr>
            <p:nvPr/>
          </p:nvSpPr>
          <p:spPr bwMode="auto">
            <a:xfrm>
              <a:off x="2397" y="28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2" name="Rectangle 50">
              <a:extLst>
                <a:ext uri="{FF2B5EF4-FFF2-40B4-BE49-F238E27FC236}">
                  <a16:creationId xmlns:a16="http://schemas.microsoft.com/office/drawing/2014/main" id="{ABAA7F12-5853-406D-840E-159405F9FCE9}"/>
                </a:ext>
              </a:extLst>
            </p:cNvPr>
            <p:cNvSpPr>
              <a:spLocks noChangeArrowheads="1"/>
            </p:cNvSpPr>
            <p:nvPr/>
          </p:nvSpPr>
          <p:spPr bwMode="auto">
            <a:xfrm>
              <a:off x="2630" y="2892"/>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3" name="Rectangle 51">
              <a:extLst>
                <a:ext uri="{FF2B5EF4-FFF2-40B4-BE49-F238E27FC236}">
                  <a16:creationId xmlns:a16="http://schemas.microsoft.com/office/drawing/2014/main" id="{D36CEEA0-5A17-4E04-B6C2-AEFBBADB1607}"/>
                </a:ext>
              </a:extLst>
            </p:cNvPr>
            <p:cNvSpPr>
              <a:spLocks noChangeArrowheads="1"/>
            </p:cNvSpPr>
            <p:nvPr/>
          </p:nvSpPr>
          <p:spPr bwMode="auto">
            <a:xfrm>
              <a:off x="2816" y="28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4" name="Rectangle 52">
              <a:extLst>
                <a:ext uri="{FF2B5EF4-FFF2-40B4-BE49-F238E27FC236}">
                  <a16:creationId xmlns:a16="http://schemas.microsoft.com/office/drawing/2014/main" id="{AAD54D2D-A0A4-4E06-BCD2-9B9DDE215C16}"/>
                </a:ext>
              </a:extLst>
            </p:cNvPr>
            <p:cNvSpPr>
              <a:spLocks noChangeArrowheads="1"/>
            </p:cNvSpPr>
            <p:nvPr/>
          </p:nvSpPr>
          <p:spPr bwMode="auto">
            <a:xfrm>
              <a:off x="3789" y="28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5" name="Rectangle 53">
              <a:extLst>
                <a:ext uri="{FF2B5EF4-FFF2-40B4-BE49-F238E27FC236}">
                  <a16:creationId xmlns:a16="http://schemas.microsoft.com/office/drawing/2014/main" id="{82155006-47FE-4F36-8C51-DBC6D2A83E52}"/>
                </a:ext>
              </a:extLst>
            </p:cNvPr>
            <p:cNvSpPr>
              <a:spLocks noChangeArrowheads="1"/>
            </p:cNvSpPr>
            <p:nvPr/>
          </p:nvSpPr>
          <p:spPr bwMode="auto">
            <a:xfrm>
              <a:off x="1459" y="3121"/>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#146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6" name="Rectangle 54">
              <a:extLst>
                <a:ext uri="{FF2B5EF4-FFF2-40B4-BE49-F238E27FC236}">
                  <a16:creationId xmlns:a16="http://schemas.microsoft.com/office/drawing/2014/main" id="{7C1E6011-4FBA-4144-B4DE-061287DB2016}"/>
                </a:ext>
              </a:extLst>
            </p:cNvPr>
            <p:cNvSpPr>
              <a:spLocks noChangeArrowheads="1"/>
            </p:cNvSpPr>
            <p:nvPr/>
          </p:nvSpPr>
          <p:spPr bwMode="auto">
            <a:xfrm>
              <a:off x="2397" y="31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4.1</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7" name="Rectangle 55">
              <a:extLst>
                <a:ext uri="{FF2B5EF4-FFF2-40B4-BE49-F238E27FC236}">
                  <a16:creationId xmlns:a16="http://schemas.microsoft.com/office/drawing/2014/main" id="{F5BCA1FD-D795-487A-A76D-834B044290D3}"/>
                </a:ext>
              </a:extLst>
            </p:cNvPr>
            <p:cNvSpPr>
              <a:spLocks noChangeArrowheads="1"/>
            </p:cNvSpPr>
            <p:nvPr/>
          </p:nvSpPr>
          <p:spPr bwMode="auto">
            <a:xfrm>
              <a:off x="2630" y="3125"/>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8" name="Rectangle 56">
              <a:extLst>
                <a:ext uri="{FF2B5EF4-FFF2-40B4-BE49-F238E27FC236}">
                  <a16:creationId xmlns:a16="http://schemas.microsoft.com/office/drawing/2014/main" id="{B5FAC981-20A1-4502-90A0-288D10F282AC}"/>
                </a:ext>
              </a:extLst>
            </p:cNvPr>
            <p:cNvSpPr>
              <a:spLocks noChangeArrowheads="1"/>
            </p:cNvSpPr>
            <p:nvPr/>
          </p:nvSpPr>
          <p:spPr bwMode="auto">
            <a:xfrm>
              <a:off x="2816" y="31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3.7</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39" name="Rectangle 57">
              <a:extLst>
                <a:ext uri="{FF2B5EF4-FFF2-40B4-BE49-F238E27FC236}">
                  <a16:creationId xmlns:a16="http://schemas.microsoft.com/office/drawing/2014/main" id="{AE125AA0-352B-4118-94BB-3C069533C3A2}"/>
                </a:ext>
              </a:extLst>
            </p:cNvPr>
            <p:cNvSpPr>
              <a:spLocks noChangeArrowheads="1"/>
            </p:cNvSpPr>
            <p:nvPr/>
          </p:nvSpPr>
          <p:spPr bwMode="auto">
            <a:xfrm>
              <a:off x="3789" y="3121"/>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0" name="Rectangle 58">
              <a:extLst>
                <a:ext uri="{FF2B5EF4-FFF2-40B4-BE49-F238E27FC236}">
                  <a16:creationId xmlns:a16="http://schemas.microsoft.com/office/drawing/2014/main" id="{D868B8B5-7939-4710-9E37-E4BCAF1B75A1}"/>
                </a:ext>
              </a:extLst>
            </p:cNvPr>
            <p:cNvSpPr>
              <a:spLocks noChangeArrowheads="1"/>
            </p:cNvSpPr>
            <p:nvPr/>
          </p:nvSpPr>
          <p:spPr bwMode="auto">
            <a:xfrm>
              <a:off x="1459" y="3354"/>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#170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1" name="Rectangle 59">
              <a:extLst>
                <a:ext uri="{FF2B5EF4-FFF2-40B4-BE49-F238E27FC236}">
                  <a16:creationId xmlns:a16="http://schemas.microsoft.com/office/drawing/2014/main" id="{46E27D21-EFEB-44B6-BCF5-A7E91102FB34}"/>
                </a:ext>
              </a:extLst>
            </p:cNvPr>
            <p:cNvSpPr>
              <a:spLocks noChangeArrowheads="1"/>
            </p:cNvSpPr>
            <p:nvPr/>
          </p:nvSpPr>
          <p:spPr bwMode="auto">
            <a:xfrm>
              <a:off x="2397" y="33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2" name="Rectangle 60">
              <a:extLst>
                <a:ext uri="{FF2B5EF4-FFF2-40B4-BE49-F238E27FC236}">
                  <a16:creationId xmlns:a16="http://schemas.microsoft.com/office/drawing/2014/main" id="{46CC16EE-559F-4F4D-B716-610DCA34A3E6}"/>
                </a:ext>
              </a:extLst>
            </p:cNvPr>
            <p:cNvSpPr>
              <a:spLocks noChangeArrowheads="1"/>
            </p:cNvSpPr>
            <p:nvPr/>
          </p:nvSpPr>
          <p:spPr bwMode="auto">
            <a:xfrm>
              <a:off x="2630" y="3359"/>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3" name="Rectangle 61">
              <a:extLst>
                <a:ext uri="{FF2B5EF4-FFF2-40B4-BE49-F238E27FC236}">
                  <a16:creationId xmlns:a16="http://schemas.microsoft.com/office/drawing/2014/main" id="{DA2B5985-0CC9-4462-80F6-5F3D3E886CDC}"/>
                </a:ext>
              </a:extLst>
            </p:cNvPr>
            <p:cNvSpPr>
              <a:spLocks noChangeArrowheads="1"/>
            </p:cNvSpPr>
            <p:nvPr/>
          </p:nvSpPr>
          <p:spPr bwMode="auto">
            <a:xfrm>
              <a:off x="2816" y="33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4.1</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4" name="Rectangle 62">
              <a:extLst>
                <a:ext uri="{FF2B5EF4-FFF2-40B4-BE49-F238E27FC236}">
                  <a16:creationId xmlns:a16="http://schemas.microsoft.com/office/drawing/2014/main" id="{42751A49-40A9-4EB7-8979-1EC9565147A0}"/>
                </a:ext>
              </a:extLst>
            </p:cNvPr>
            <p:cNvSpPr>
              <a:spLocks noChangeArrowheads="1"/>
            </p:cNvSpPr>
            <p:nvPr/>
          </p:nvSpPr>
          <p:spPr bwMode="auto">
            <a:xfrm>
              <a:off x="3789" y="3354"/>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5" name="Rectangle 63">
              <a:extLst>
                <a:ext uri="{FF2B5EF4-FFF2-40B4-BE49-F238E27FC236}">
                  <a16:creationId xmlns:a16="http://schemas.microsoft.com/office/drawing/2014/main" id="{BBD159A5-AE89-43B0-BF5B-03D032A64AD5}"/>
                </a:ext>
              </a:extLst>
            </p:cNvPr>
            <p:cNvSpPr>
              <a:spLocks noChangeArrowheads="1"/>
            </p:cNvSpPr>
            <p:nvPr/>
          </p:nvSpPr>
          <p:spPr bwMode="auto">
            <a:xfrm>
              <a:off x="1459" y="3587"/>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#156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6" name="Rectangle 64">
              <a:extLst>
                <a:ext uri="{FF2B5EF4-FFF2-40B4-BE49-F238E27FC236}">
                  <a16:creationId xmlns:a16="http://schemas.microsoft.com/office/drawing/2014/main" id="{9D162710-DB40-4B1F-8F18-CB5C97CDFABF}"/>
                </a:ext>
              </a:extLst>
            </p:cNvPr>
            <p:cNvSpPr>
              <a:spLocks noChangeArrowheads="1"/>
            </p:cNvSpPr>
            <p:nvPr/>
          </p:nvSpPr>
          <p:spPr bwMode="auto">
            <a:xfrm>
              <a:off x="2397" y="35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2.8</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7" name="Rectangle 65">
              <a:extLst>
                <a:ext uri="{FF2B5EF4-FFF2-40B4-BE49-F238E27FC236}">
                  <a16:creationId xmlns:a16="http://schemas.microsoft.com/office/drawing/2014/main" id="{2837981F-AD5E-40ED-8671-7D707302152A}"/>
                </a:ext>
              </a:extLst>
            </p:cNvPr>
            <p:cNvSpPr>
              <a:spLocks noChangeArrowheads="1"/>
            </p:cNvSpPr>
            <p:nvPr/>
          </p:nvSpPr>
          <p:spPr bwMode="auto">
            <a:xfrm>
              <a:off x="2630" y="3592"/>
              <a:ext cx="1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8" name="Rectangle 66">
              <a:extLst>
                <a:ext uri="{FF2B5EF4-FFF2-40B4-BE49-F238E27FC236}">
                  <a16:creationId xmlns:a16="http://schemas.microsoft.com/office/drawing/2014/main" id="{BC9BA062-6F63-40E2-9780-292792609BC3}"/>
                </a:ext>
              </a:extLst>
            </p:cNvPr>
            <p:cNvSpPr>
              <a:spLocks noChangeArrowheads="1"/>
            </p:cNvSpPr>
            <p:nvPr/>
          </p:nvSpPr>
          <p:spPr bwMode="auto">
            <a:xfrm>
              <a:off x="2816" y="35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49" name="Rectangle 67">
              <a:extLst>
                <a:ext uri="{FF2B5EF4-FFF2-40B4-BE49-F238E27FC236}">
                  <a16:creationId xmlns:a16="http://schemas.microsoft.com/office/drawing/2014/main" id="{E779E703-8BC9-4131-A816-111FEB69C6AD}"/>
                </a:ext>
              </a:extLst>
            </p:cNvPr>
            <p:cNvSpPr>
              <a:spLocks noChangeArrowheads="1"/>
            </p:cNvSpPr>
            <p:nvPr/>
          </p:nvSpPr>
          <p:spPr bwMode="auto">
            <a:xfrm>
              <a:off x="3789" y="3587"/>
              <a:ext cx="2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0" name="Rectangle 68">
              <a:extLst>
                <a:ext uri="{FF2B5EF4-FFF2-40B4-BE49-F238E27FC236}">
                  <a16:creationId xmlns:a16="http://schemas.microsoft.com/office/drawing/2014/main" id="{93F482EA-2FF9-4B17-8766-72F053035BF2}"/>
                </a:ext>
              </a:extLst>
            </p:cNvPr>
            <p:cNvSpPr>
              <a:spLocks noChangeArrowheads="1"/>
            </p:cNvSpPr>
            <p:nvPr/>
          </p:nvSpPr>
          <p:spPr bwMode="auto">
            <a:xfrm>
              <a:off x="1476" y="3821"/>
              <a:ext cx="337"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1" name="Rectangle 69">
              <a:extLst>
                <a:ext uri="{FF2B5EF4-FFF2-40B4-BE49-F238E27FC236}">
                  <a16:creationId xmlns:a16="http://schemas.microsoft.com/office/drawing/2014/main" id="{CDA87133-FA0E-4535-8C27-D6C92B2111CF}"/>
                </a:ext>
              </a:extLst>
            </p:cNvPr>
            <p:cNvSpPr>
              <a:spLocks noChangeArrowheads="1"/>
            </p:cNvSpPr>
            <p:nvPr/>
          </p:nvSpPr>
          <p:spPr bwMode="auto">
            <a:xfrm>
              <a:off x="3742" y="3821"/>
              <a:ext cx="32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75.6</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2" name="Rectangle 70">
              <a:extLst>
                <a:ext uri="{FF2B5EF4-FFF2-40B4-BE49-F238E27FC236}">
                  <a16:creationId xmlns:a16="http://schemas.microsoft.com/office/drawing/2014/main" id="{AA9E8340-F739-4888-A2F8-71E98B6F7797}"/>
                </a:ext>
              </a:extLst>
            </p:cNvPr>
            <p:cNvSpPr>
              <a:spLocks noChangeArrowheads="1"/>
            </p:cNvSpPr>
            <p:nvPr/>
          </p:nvSpPr>
          <p:spPr bwMode="auto">
            <a:xfrm>
              <a:off x="1232" y="4041"/>
              <a:ext cx="5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3" name="Rectangle 71">
              <a:extLst>
                <a:ext uri="{FF2B5EF4-FFF2-40B4-BE49-F238E27FC236}">
                  <a16:creationId xmlns:a16="http://schemas.microsoft.com/office/drawing/2014/main" id="{C6F4DD6A-18A3-4F7D-9502-F3C1D9300942}"/>
                </a:ext>
              </a:extLst>
            </p:cNvPr>
            <p:cNvSpPr>
              <a:spLocks noChangeArrowheads="1"/>
            </p:cNvSpPr>
            <p:nvPr/>
          </p:nvSpPr>
          <p:spPr bwMode="auto">
            <a:xfrm>
              <a:off x="1810" y="4037"/>
              <a:ext cx="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4" name="Rectangle 72">
              <a:extLst>
                <a:ext uri="{FF2B5EF4-FFF2-40B4-BE49-F238E27FC236}">
                  <a16:creationId xmlns:a16="http://schemas.microsoft.com/office/drawing/2014/main" id="{C734033B-B670-456E-B048-90BC2B855979}"/>
                </a:ext>
              </a:extLst>
            </p:cNvPr>
            <p:cNvSpPr>
              <a:spLocks noChangeArrowheads="1"/>
            </p:cNvSpPr>
            <p:nvPr/>
          </p:nvSpPr>
          <p:spPr bwMode="auto">
            <a:xfrm>
              <a:off x="1883" y="4041"/>
              <a:ext cx="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5" name="Rectangle 73">
              <a:extLst>
                <a:ext uri="{FF2B5EF4-FFF2-40B4-BE49-F238E27FC236}">
                  <a16:creationId xmlns:a16="http://schemas.microsoft.com/office/drawing/2014/main" id="{C2693B7B-8774-4640-BD29-E6609EF66A77}"/>
                </a:ext>
              </a:extLst>
            </p:cNvPr>
            <p:cNvSpPr>
              <a:spLocks noChangeArrowheads="1"/>
            </p:cNvSpPr>
            <p:nvPr/>
          </p:nvSpPr>
          <p:spPr bwMode="auto">
            <a:xfrm>
              <a:off x="1927" y="4037"/>
              <a:ext cx="2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Mean is compare to total PCBs level</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6" name="Rectangle 74">
              <a:extLst>
                <a:ext uri="{FF2B5EF4-FFF2-40B4-BE49-F238E27FC236}">
                  <a16:creationId xmlns:a16="http://schemas.microsoft.com/office/drawing/2014/main" id="{29B8119E-89C0-4760-8288-B5C197CCA3BF}"/>
                </a:ext>
              </a:extLst>
            </p:cNvPr>
            <p:cNvSpPr>
              <a:spLocks noChangeArrowheads="1"/>
            </p:cNvSpPr>
            <p:nvPr/>
          </p:nvSpPr>
          <p:spPr bwMode="auto">
            <a:xfrm>
              <a:off x="1206" y="776"/>
              <a:ext cx="323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57" name="Line 75">
              <a:extLst>
                <a:ext uri="{FF2B5EF4-FFF2-40B4-BE49-F238E27FC236}">
                  <a16:creationId xmlns:a16="http://schemas.microsoft.com/office/drawing/2014/main" id="{DD09F4C1-F743-4882-B55C-0E2FA11DCD6F}"/>
                </a:ext>
              </a:extLst>
            </p:cNvPr>
            <p:cNvSpPr>
              <a:spLocks noChangeShapeType="1"/>
            </p:cNvSpPr>
            <p:nvPr/>
          </p:nvSpPr>
          <p:spPr bwMode="auto">
            <a:xfrm>
              <a:off x="1206" y="1232"/>
              <a:ext cx="32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
          <p:nvSpPr>
            <p:cNvPr id="190558" name="Line 76">
              <a:extLst>
                <a:ext uri="{FF2B5EF4-FFF2-40B4-BE49-F238E27FC236}">
                  <a16:creationId xmlns:a16="http://schemas.microsoft.com/office/drawing/2014/main" id="{6A06A0C8-D9DF-40C2-811B-AF7EA80F9D85}"/>
                </a:ext>
              </a:extLst>
            </p:cNvPr>
            <p:cNvSpPr>
              <a:spLocks noChangeShapeType="1"/>
            </p:cNvSpPr>
            <p:nvPr/>
          </p:nvSpPr>
          <p:spPr bwMode="auto">
            <a:xfrm>
              <a:off x="1206" y="3799"/>
              <a:ext cx="32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
          <p:nvSpPr>
            <p:cNvPr id="190559" name="Rectangle 77">
              <a:extLst>
                <a:ext uri="{FF2B5EF4-FFF2-40B4-BE49-F238E27FC236}">
                  <a16:creationId xmlns:a16="http://schemas.microsoft.com/office/drawing/2014/main" id="{EE4BD85E-B879-460C-87F0-982BCAC1DCD8}"/>
                </a:ext>
              </a:extLst>
            </p:cNvPr>
            <p:cNvSpPr>
              <a:spLocks noChangeArrowheads="1"/>
            </p:cNvSpPr>
            <p:nvPr/>
          </p:nvSpPr>
          <p:spPr bwMode="auto">
            <a:xfrm>
              <a:off x="1206" y="3799"/>
              <a:ext cx="32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90560" name="Rectangle 78">
              <a:extLst>
                <a:ext uri="{FF2B5EF4-FFF2-40B4-BE49-F238E27FC236}">
                  <a16:creationId xmlns:a16="http://schemas.microsoft.com/office/drawing/2014/main" id="{DD7111CA-73AC-4D59-958E-E9F9BE9F3CDA}"/>
                </a:ext>
              </a:extLst>
            </p:cNvPr>
            <p:cNvSpPr>
              <a:spLocks noChangeArrowheads="1"/>
            </p:cNvSpPr>
            <p:nvPr/>
          </p:nvSpPr>
          <p:spPr bwMode="auto">
            <a:xfrm>
              <a:off x="1206" y="4026"/>
              <a:ext cx="323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grpSp>
      <p:sp>
        <p:nvSpPr>
          <p:cNvPr id="190468" name="Text Box 79">
            <a:extLst>
              <a:ext uri="{FF2B5EF4-FFF2-40B4-BE49-F238E27FC236}">
                <a16:creationId xmlns:a16="http://schemas.microsoft.com/office/drawing/2014/main" id="{D9245F58-BB2A-4585-8C6F-9840CE24C3B4}"/>
              </a:ext>
            </a:extLst>
          </p:cNvPr>
          <p:cNvSpPr txBox="1">
            <a:spLocks noChangeArrowheads="1"/>
          </p:cNvSpPr>
          <p:nvPr/>
        </p:nvSpPr>
        <p:spPr bwMode="auto">
          <a:xfrm>
            <a:off x="685800" y="152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Levels of the predominant PCB congeners in human blood</a:t>
            </a:r>
            <a:endParaRPr kumimoji="1" lang="en-US" altLang="ja-JP" sz="24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90469" name="Rectangle 80">
            <a:extLst>
              <a:ext uri="{FF2B5EF4-FFF2-40B4-BE49-F238E27FC236}">
                <a16:creationId xmlns:a16="http://schemas.microsoft.com/office/drawing/2014/main" id="{81FC9FEC-2230-4407-9703-5CE530F7DAEC}"/>
              </a:ext>
            </a:extLst>
          </p:cNvPr>
          <p:cNvSpPr>
            <a:spLocks noChangeArrowheads="1"/>
          </p:cNvSpPr>
          <p:nvPr/>
        </p:nvSpPr>
        <p:spPr bwMode="auto">
          <a:xfrm>
            <a:off x="1371600" y="6400800"/>
            <a:ext cx="5943600" cy="304800"/>
          </a:xfrm>
          <a:prstGeom prst="rect">
            <a:avLst/>
          </a:prstGeom>
          <a:solidFill>
            <a:srgbClr val="FF99CC"/>
          </a:solidFill>
          <a:ln w="9525">
            <a:miter lim="800000"/>
            <a:headEnd/>
            <a:tailEnd/>
          </a:ln>
          <a:scene3d>
            <a:camera prst="legacyObliqueTopRight"/>
            <a:lightRig rig="legacyFlat3" dir="b"/>
          </a:scene3d>
          <a:sp3d extrusionH="201600" prstMaterial="legacyPlastic">
            <a:bevelT w="13500" h="13500" prst="angle"/>
            <a:bevelB w="13500" h="13500" prst="angle"/>
            <a:extrusionClr>
              <a:srgbClr val="FF99CC"/>
            </a:extrusionClr>
            <a:contourClr>
              <a:srgbClr val="FF99CC"/>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Hirai et al, (2003) Organohalogen compounds</a:t>
            </a:r>
          </a:p>
        </p:txBody>
      </p:sp>
      <p:sp>
        <p:nvSpPr>
          <p:cNvPr id="190470" name="Rectangle 81">
            <a:extLst>
              <a:ext uri="{FF2B5EF4-FFF2-40B4-BE49-F238E27FC236}">
                <a16:creationId xmlns:a16="http://schemas.microsoft.com/office/drawing/2014/main" id="{45BB8ADC-DFF6-4AAC-AEFF-1BF95499BF2F}"/>
              </a:ext>
            </a:extLst>
          </p:cNvPr>
          <p:cNvSpPr>
            <a:spLocks noChangeArrowheads="1"/>
          </p:cNvSpPr>
          <p:nvPr/>
        </p:nvSpPr>
        <p:spPr bwMode="auto">
          <a:xfrm>
            <a:off x="920750" y="1995488"/>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245-2</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45</a:t>
            </a:r>
          </a:p>
        </p:txBody>
      </p:sp>
      <p:sp>
        <p:nvSpPr>
          <p:cNvPr id="190471" name="Rectangle 82">
            <a:extLst>
              <a:ext uri="{FF2B5EF4-FFF2-40B4-BE49-F238E27FC236}">
                <a16:creationId xmlns:a16="http://schemas.microsoft.com/office/drawing/2014/main" id="{917AC978-7E18-46DB-A0A9-4875E7717145}"/>
              </a:ext>
            </a:extLst>
          </p:cNvPr>
          <p:cNvSpPr>
            <a:spLocks noChangeArrowheads="1"/>
          </p:cNvSpPr>
          <p:nvPr/>
        </p:nvSpPr>
        <p:spPr bwMode="auto">
          <a:xfrm>
            <a:off x="914400" y="4953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234</a:t>
            </a:r>
          </a:p>
        </p:txBody>
      </p:sp>
      <p:sp>
        <p:nvSpPr>
          <p:cNvPr id="190472" name="Rectangle 83">
            <a:extLst>
              <a:ext uri="{FF2B5EF4-FFF2-40B4-BE49-F238E27FC236}">
                <a16:creationId xmlns:a16="http://schemas.microsoft.com/office/drawing/2014/main" id="{AF168E0C-BC87-4857-9954-243458F9F046}"/>
              </a:ext>
            </a:extLst>
          </p:cNvPr>
          <p:cNvSpPr>
            <a:spLocks noChangeArrowheads="1"/>
          </p:cNvSpPr>
          <p:nvPr/>
        </p:nvSpPr>
        <p:spPr bwMode="auto">
          <a:xfrm>
            <a:off x="914400" y="167640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245-245</a:t>
            </a:r>
          </a:p>
        </p:txBody>
      </p:sp>
      <p:sp>
        <p:nvSpPr>
          <p:cNvPr id="190473" name="Rectangle 84">
            <a:extLst>
              <a:ext uri="{FF2B5EF4-FFF2-40B4-BE49-F238E27FC236}">
                <a16:creationId xmlns:a16="http://schemas.microsoft.com/office/drawing/2014/main" id="{DFF75153-C125-4984-B102-FEA638AD8104}"/>
              </a:ext>
            </a:extLst>
          </p:cNvPr>
          <p:cNvSpPr>
            <a:spLocks noChangeArrowheads="1"/>
          </p:cNvSpPr>
          <p:nvPr/>
        </p:nvSpPr>
        <p:spPr bwMode="auto">
          <a:xfrm>
            <a:off x="914400" y="2376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234</a:t>
            </a:r>
          </a:p>
        </p:txBody>
      </p:sp>
      <p:sp>
        <p:nvSpPr>
          <p:cNvPr id="190474" name="Rectangle 86">
            <a:extLst>
              <a:ext uri="{FF2B5EF4-FFF2-40B4-BE49-F238E27FC236}">
                <a16:creationId xmlns:a16="http://schemas.microsoft.com/office/drawing/2014/main" id="{35ED14FD-4C47-4C19-9FF6-1BE55891D356}"/>
              </a:ext>
            </a:extLst>
          </p:cNvPr>
          <p:cNvSpPr>
            <a:spLocks noChangeArrowheads="1"/>
          </p:cNvSpPr>
          <p:nvPr/>
        </p:nvSpPr>
        <p:spPr bwMode="auto">
          <a:xfrm>
            <a:off x="914400" y="4281488"/>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a:t>
            </a:r>
          </a:p>
        </p:txBody>
      </p:sp>
      <p:sp>
        <p:nvSpPr>
          <p:cNvPr id="190475" name="Rectangle 87">
            <a:extLst>
              <a:ext uri="{FF2B5EF4-FFF2-40B4-BE49-F238E27FC236}">
                <a16:creationId xmlns:a16="http://schemas.microsoft.com/office/drawing/2014/main" id="{47411E95-045A-4315-B5B4-DA597750D807}"/>
              </a:ext>
            </a:extLst>
          </p:cNvPr>
          <p:cNvSpPr>
            <a:spLocks noChangeArrowheads="1"/>
          </p:cNvSpPr>
          <p:nvPr/>
        </p:nvSpPr>
        <p:spPr bwMode="auto">
          <a:xfrm>
            <a:off x="914400" y="38862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24</a:t>
            </a:r>
          </a:p>
        </p:txBody>
      </p:sp>
      <p:sp>
        <p:nvSpPr>
          <p:cNvPr id="190476" name="Rectangle 88">
            <a:extLst>
              <a:ext uri="{FF2B5EF4-FFF2-40B4-BE49-F238E27FC236}">
                <a16:creationId xmlns:a16="http://schemas.microsoft.com/office/drawing/2014/main" id="{34969244-7CE2-444B-868B-1355DD84BDFC}"/>
              </a:ext>
            </a:extLst>
          </p:cNvPr>
          <p:cNvSpPr>
            <a:spLocks noChangeArrowheads="1"/>
          </p:cNvSpPr>
          <p:nvPr/>
        </p:nvSpPr>
        <p:spPr bwMode="auto">
          <a:xfrm>
            <a:off x="920750" y="31242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a:t>
            </a:r>
          </a:p>
        </p:txBody>
      </p:sp>
      <p:sp>
        <p:nvSpPr>
          <p:cNvPr id="190477" name="Rectangle 89">
            <a:extLst>
              <a:ext uri="{FF2B5EF4-FFF2-40B4-BE49-F238E27FC236}">
                <a16:creationId xmlns:a16="http://schemas.microsoft.com/office/drawing/2014/main" id="{F2365D96-1E20-4C35-A43E-BD79B72041A0}"/>
              </a:ext>
            </a:extLst>
          </p:cNvPr>
          <p:cNvSpPr>
            <a:spLocks noChangeArrowheads="1"/>
          </p:cNvSpPr>
          <p:nvPr/>
        </p:nvSpPr>
        <p:spPr bwMode="auto">
          <a:xfrm>
            <a:off x="920750" y="2757488"/>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2356</a:t>
            </a:r>
          </a:p>
        </p:txBody>
      </p:sp>
      <p:sp>
        <p:nvSpPr>
          <p:cNvPr id="190478" name="Rectangle 90">
            <a:extLst>
              <a:ext uri="{FF2B5EF4-FFF2-40B4-BE49-F238E27FC236}">
                <a16:creationId xmlns:a16="http://schemas.microsoft.com/office/drawing/2014/main" id="{7A998CA1-7A38-429E-98A7-E9999A7A0AB8}"/>
              </a:ext>
            </a:extLst>
          </p:cNvPr>
          <p:cNvSpPr>
            <a:spLocks noChangeArrowheads="1"/>
          </p:cNvSpPr>
          <p:nvPr/>
        </p:nvSpPr>
        <p:spPr bwMode="auto">
          <a:xfrm>
            <a:off x="914400" y="4662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235</a:t>
            </a:r>
          </a:p>
        </p:txBody>
      </p:sp>
      <p:sp>
        <p:nvSpPr>
          <p:cNvPr id="190479" name="Rectangle 91">
            <a:extLst>
              <a:ext uri="{FF2B5EF4-FFF2-40B4-BE49-F238E27FC236}">
                <a16:creationId xmlns:a16="http://schemas.microsoft.com/office/drawing/2014/main" id="{CF62E571-642F-4012-BD27-3B5F966F69B9}"/>
              </a:ext>
            </a:extLst>
          </p:cNvPr>
          <p:cNvSpPr>
            <a:spLocks noChangeArrowheads="1"/>
          </p:cNvSpPr>
          <p:nvPr/>
        </p:nvSpPr>
        <p:spPr bwMode="auto">
          <a:xfrm>
            <a:off x="914400" y="52720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a:t>
            </a:r>
          </a:p>
        </p:txBody>
      </p:sp>
      <p:sp>
        <p:nvSpPr>
          <p:cNvPr id="190480" name="Text Box 93">
            <a:extLst>
              <a:ext uri="{FF2B5EF4-FFF2-40B4-BE49-F238E27FC236}">
                <a16:creationId xmlns:a16="http://schemas.microsoft.com/office/drawing/2014/main" id="{A555560B-3C81-4328-B9FE-116853AEB5C7}"/>
              </a:ext>
            </a:extLst>
          </p:cNvPr>
          <p:cNvSpPr txBox="1">
            <a:spLocks noChangeArrowheads="1"/>
          </p:cNvSpPr>
          <p:nvPr/>
        </p:nvSpPr>
        <p:spPr bwMode="auto">
          <a:xfrm>
            <a:off x="7467600" y="1177925"/>
            <a:ext cx="12954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50000"/>
              </a:lnSpc>
              <a:spcBef>
                <a:spcPct val="0"/>
              </a:spcBef>
              <a:spcAft>
                <a:spcPct val="0"/>
              </a:spcAft>
              <a:buClrTx/>
              <a:buSzTx/>
              <a:buFontTx/>
              <a:buNone/>
              <a:tabLst/>
              <a:defRPr/>
            </a:pP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50000"/>
              </a:lnSpc>
              <a:spcBef>
                <a:spcPct val="0"/>
              </a:spcBef>
              <a:spcAft>
                <a:spcPct val="0"/>
              </a:spcAft>
              <a:buClrTx/>
              <a:buSzTx/>
              <a:buFontTx/>
              <a:buNone/>
              <a:tabLst/>
              <a:defRPr/>
            </a:pP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22.3</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34.1</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42.4</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49.0</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54.5</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59.6</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63.4</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67.0</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70.3</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73.3</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75.6</a:t>
            </a:r>
          </a:p>
        </p:txBody>
      </p:sp>
      <p:sp>
        <p:nvSpPr>
          <p:cNvPr id="190481" name="Line 94">
            <a:extLst>
              <a:ext uri="{FF2B5EF4-FFF2-40B4-BE49-F238E27FC236}">
                <a16:creationId xmlns:a16="http://schemas.microsoft.com/office/drawing/2014/main" id="{2F24A98E-7755-41F0-BD82-795904FE9E51}"/>
              </a:ext>
            </a:extLst>
          </p:cNvPr>
          <p:cNvSpPr>
            <a:spLocks noChangeShapeType="1"/>
          </p:cNvSpPr>
          <p:nvPr/>
        </p:nvSpPr>
        <p:spPr bwMode="auto">
          <a:xfrm>
            <a:off x="914400" y="3454400"/>
            <a:ext cx="76962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
        <p:nvSpPr>
          <p:cNvPr id="190482" name="Line 95">
            <a:extLst>
              <a:ext uri="{FF2B5EF4-FFF2-40B4-BE49-F238E27FC236}">
                <a16:creationId xmlns:a16="http://schemas.microsoft.com/office/drawing/2014/main" id="{6C0BE500-3E31-4EF9-ABD5-3E5B0917A4CF}"/>
              </a:ext>
            </a:extLst>
          </p:cNvPr>
          <p:cNvSpPr>
            <a:spLocks noChangeShapeType="1"/>
          </p:cNvSpPr>
          <p:nvPr/>
        </p:nvSpPr>
        <p:spPr bwMode="auto">
          <a:xfrm>
            <a:off x="990600" y="1600200"/>
            <a:ext cx="76962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
        <p:nvSpPr>
          <p:cNvPr id="190483" name="Text Box 97">
            <a:extLst>
              <a:ext uri="{FF2B5EF4-FFF2-40B4-BE49-F238E27FC236}">
                <a16:creationId xmlns:a16="http://schemas.microsoft.com/office/drawing/2014/main" id="{FC4DF485-C0D6-435E-A15D-F1CA9AF24464}"/>
              </a:ext>
            </a:extLst>
          </p:cNvPr>
          <p:cNvSpPr txBox="1">
            <a:spLocks noChangeArrowheads="1"/>
          </p:cNvSpPr>
          <p:nvPr/>
        </p:nvSpPr>
        <p:spPr bwMode="auto">
          <a:xfrm>
            <a:off x="7239000" y="981075"/>
            <a:ext cx="152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cumulative</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90484" name="Line 98">
            <a:extLst>
              <a:ext uri="{FF2B5EF4-FFF2-40B4-BE49-F238E27FC236}">
                <a16:creationId xmlns:a16="http://schemas.microsoft.com/office/drawing/2014/main" id="{2A8A8929-3AD0-4A70-BC26-041BC2039A03}"/>
              </a:ext>
            </a:extLst>
          </p:cNvPr>
          <p:cNvSpPr>
            <a:spLocks noChangeShapeType="1"/>
          </p:cNvSpPr>
          <p:nvPr/>
        </p:nvSpPr>
        <p:spPr bwMode="auto">
          <a:xfrm>
            <a:off x="977900" y="889000"/>
            <a:ext cx="76962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
        <p:nvSpPr>
          <p:cNvPr id="190485" name="Line 99">
            <a:extLst>
              <a:ext uri="{FF2B5EF4-FFF2-40B4-BE49-F238E27FC236}">
                <a16:creationId xmlns:a16="http://schemas.microsoft.com/office/drawing/2014/main" id="{7DE287BC-4DC8-44DD-B732-8DFC123C6C3B}"/>
              </a:ext>
            </a:extLst>
          </p:cNvPr>
          <p:cNvSpPr>
            <a:spLocks noChangeShapeType="1"/>
          </p:cNvSpPr>
          <p:nvPr/>
        </p:nvSpPr>
        <p:spPr bwMode="auto">
          <a:xfrm>
            <a:off x="927100" y="5676900"/>
            <a:ext cx="76962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8580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556F819B-1AC3-4F10-B56E-62AFD81A2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1963"/>
            <a:ext cx="61976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3">
            <a:extLst>
              <a:ext uri="{FF2B5EF4-FFF2-40B4-BE49-F238E27FC236}">
                <a16:creationId xmlns:a16="http://schemas.microsoft.com/office/drawing/2014/main" id="{7E63ED93-F7B8-470C-958D-99D2BE9A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a:extLst>
              <a:ext uri="{FF2B5EF4-FFF2-40B4-BE49-F238E27FC236}">
                <a16:creationId xmlns:a16="http://schemas.microsoft.com/office/drawing/2014/main" id="{1A66A7D2-A0CD-4B6A-9479-937FB4090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47913"/>
            <a:ext cx="60960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5">
            <a:extLst>
              <a:ext uri="{FF2B5EF4-FFF2-40B4-BE49-F238E27FC236}">
                <a16:creationId xmlns:a16="http://schemas.microsoft.com/office/drawing/2014/main" id="{3A0C1BF0-7EDC-460A-B3D6-F8FD76314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90913"/>
            <a:ext cx="6096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6">
            <a:extLst>
              <a:ext uri="{FF2B5EF4-FFF2-40B4-BE49-F238E27FC236}">
                <a16:creationId xmlns:a16="http://schemas.microsoft.com/office/drawing/2014/main" id="{DF3FB8AF-62F7-4DED-B6B3-1F3B7C0988EA}"/>
              </a:ext>
            </a:extLst>
          </p:cNvPr>
          <p:cNvPicPr>
            <a:picLocks noChangeAspect="1" noChangeArrowheads="1"/>
          </p:cNvPicPr>
          <p:nvPr/>
        </p:nvPicPr>
        <p:blipFill>
          <a:blip r:embed="rId7">
            <a:lum contrast="2000"/>
            <a:extLst>
              <a:ext uri="{28A0092B-C50C-407E-A947-70E740481C1C}">
                <a14:useLocalDpi xmlns:a14="http://schemas.microsoft.com/office/drawing/2010/main" val="0"/>
              </a:ext>
            </a:extLst>
          </a:blip>
          <a:srcRect/>
          <a:stretch>
            <a:fillRect/>
          </a:stretch>
        </p:blipFill>
        <p:spPr bwMode="auto">
          <a:xfrm>
            <a:off x="1625600" y="4519613"/>
            <a:ext cx="5892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7">
            <a:extLst>
              <a:ext uri="{FF2B5EF4-FFF2-40B4-BE49-F238E27FC236}">
                <a16:creationId xmlns:a16="http://schemas.microsoft.com/office/drawing/2014/main" id="{8F44DD98-78FD-4527-AD41-DC61FAA88159}"/>
              </a:ext>
            </a:extLst>
          </p:cNvPr>
          <p:cNvSpPr txBox="1">
            <a:spLocks noChangeArrowheads="1"/>
          </p:cNvSpPr>
          <p:nvPr/>
        </p:nvSpPr>
        <p:spPr bwMode="auto">
          <a:xfrm>
            <a:off x="3962400" y="29051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28</a:t>
            </a:r>
          </a:p>
        </p:txBody>
      </p:sp>
      <p:sp>
        <p:nvSpPr>
          <p:cNvPr id="188424" name="Text Box 8">
            <a:extLst>
              <a:ext uri="{FF2B5EF4-FFF2-40B4-BE49-F238E27FC236}">
                <a16:creationId xmlns:a16="http://schemas.microsoft.com/office/drawing/2014/main" id="{A3597E92-0D8E-4FE1-BC5A-A120D3F00813}"/>
              </a:ext>
            </a:extLst>
          </p:cNvPr>
          <p:cNvSpPr txBox="1">
            <a:spLocks noChangeArrowheads="1"/>
          </p:cNvSpPr>
          <p:nvPr/>
        </p:nvSpPr>
        <p:spPr bwMode="auto">
          <a:xfrm>
            <a:off x="3759200" y="103346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31</a:t>
            </a:r>
          </a:p>
        </p:txBody>
      </p:sp>
      <p:sp>
        <p:nvSpPr>
          <p:cNvPr id="188425" name="Text Box 9">
            <a:extLst>
              <a:ext uri="{FF2B5EF4-FFF2-40B4-BE49-F238E27FC236}">
                <a16:creationId xmlns:a16="http://schemas.microsoft.com/office/drawing/2014/main" id="{CECD0D70-6D7F-4027-82D9-A050D1B761A1}"/>
              </a:ext>
            </a:extLst>
          </p:cNvPr>
          <p:cNvSpPr txBox="1">
            <a:spLocks noChangeArrowheads="1"/>
          </p:cNvSpPr>
          <p:nvPr/>
        </p:nvSpPr>
        <p:spPr bwMode="auto">
          <a:xfrm>
            <a:off x="4775200" y="137636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74</a:t>
            </a:r>
          </a:p>
        </p:txBody>
      </p:sp>
      <p:sp>
        <p:nvSpPr>
          <p:cNvPr id="188426" name="Text Box 10">
            <a:extLst>
              <a:ext uri="{FF2B5EF4-FFF2-40B4-BE49-F238E27FC236}">
                <a16:creationId xmlns:a16="http://schemas.microsoft.com/office/drawing/2014/main" id="{CA033078-FD2F-4B93-89DB-A731B250FA1B}"/>
              </a:ext>
            </a:extLst>
          </p:cNvPr>
          <p:cNvSpPr txBox="1">
            <a:spLocks noChangeArrowheads="1"/>
          </p:cNvSpPr>
          <p:nvPr/>
        </p:nvSpPr>
        <p:spPr bwMode="auto">
          <a:xfrm>
            <a:off x="4775200" y="189071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80</a:t>
            </a:r>
          </a:p>
        </p:txBody>
      </p:sp>
      <p:sp>
        <p:nvSpPr>
          <p:cNvPr id="188427" name="Text Box 11">
            <a:extLst>
              <a:ext uri="{FF2B5EF4-FFF2-40B4-BE49-F238E27FC236}">
                <a16:creationId xmlns:a16="http://schemas.microsoft.com/office/drawing/2014/main" id="{65C126BB-7E72-467B-859C-61E0A9C1CD5D}"/>
              </a:ext>
            </a:extLst>
          </p:cNvPr>
          <p:cNvSpPr txBox="1">
            <a:spLocks noChangeArrowheads="1"/>
          </p:cNvSpPr>
          <p:nvPr/>
        </p:nvSpPr>
        <p:spPr bwMode="auto">
          <a:xfrm>
            <a:off x="3454400" y="246221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99</a:t>
            </a:r>
          </a:p>
        </p:txBody>
      </p:sp>
      <p:sp>
        <p:nvSpPr>
          <p:cNvPr id="188428" name="Text Box 12">
            <a:extLst>
              <a:ext uri="{FF2B5EF4-FFF2-40B4-BE49-F238E27FC236}">
                <a16:creationId xmlns:a16="http://schemas.microsoft.com/office/drawing/2014/main" id="{B4A6BEC5-982A-4040-889A-27A472628A6E}"/>
              </a:ext>
            </a:extLst>
          </p:cNvPr>
          <p:cNvSpPr txBox="1">
            <a:spLocks noChangeArrowheads="1"/>
          </p:cNvSpPr>
          <p:nvPr/>
        </p:nvSpPr>
        <p:spPr bwMode="auto">
          <a:xfrm>
            <a:off x="5283200" y="2405063"/>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118</a:t>
            </a:r>
          </a:p>
        </p:txBody>
      </p:sp>
      <p:sp>
        <p:nvSpPr>
          <p:cNvPr id="188429" name="Text Box 13">
            <a:extLst>
              <a:ext uri="{FF2B5EF4-FFF2-40B4-BE49-F238E27FC236}">
                <a16:creationId xmlns:a16="http://schemas.microsoft.com/office/drawing/2014/main" id="{0A6997C4-B603-4587-974D-13255B34A01C}"/>
              </a:ext>
            </a:extLst>
          </p:cNvPr>
          <p:cNvSpPr txBox="1">
            <a:spLocks noChangeArrowheads="1"/>
          </p:cNvSpPr>
          <p:nvPr/>
        </p:nvSpPr>
        <p:spPr bwMode="auto">
          <a:xfrm>
            <a:off x="3962400" y="3319463"/>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153</a:t>
            </a:r>
          </a:p>
        </p:txBody>
      </p:sp>
      <p:sp>
        <p:nvSpPr>
          <p:cNvPr id="188430" name="Text Box 14">
            <a:extLst>
              <a:ext uri="{FF2B5EF4-FFF2-40B4-BE49-F238E27FC236}">
                <a16:creationId xmlns:a16="http://schemas.microsoft.com/office/drawing/2014/main" id="{C6507A63-DFA8-48AF-9937-7DA7108E4DEE}"/>
              </a:ext>
            </a:extLst>
          </p:cNvPr>
          <p:cNvSpPr txBox="1">
            <a:spLocks noChangeArrowheads="1"/>
          </p:cNvSpPr>
          <p:nvPr/>
        </p:nvSpPr>
        <p:spPr bwMode="auto">
          <a:xfrm>
            <a:off x="4775200" y="4005263"/>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138</a:t>
            </a:r>
          </a:p>
        </p:txBody>
      </p:sp>
      <p:sp>
        <p:nvSpPr>
          <p:cNvPr id="188431" name="Text Box 15">
            <a:extLst>
              <a:ext uri="{FF2B5EF4-FFF2-40B4-BE49-F238E27FC236}">
                <a16:creationId xmlns:a16="http://schemas.microsoft.com/office/drawing/2014/main" id="{0B0B1DDC-42FF-4D28-A727-A2062243FC34}"/>
              </a:ext>
            </a:extLst>
          </p:cNvPr>
          <p:cNvSpPr txBox="1">
            <a:spLocks noChangeArrowheads="1"/>
          </p:cNvSpPr>
          <p:nvPr/>
        </p:nvSpPr>
        <p:spPr bwMode="auto">
          <a:xfrm>
            <a:off x="4165600" y="4005263"/>
            <a:ext cx="81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163/</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164</a:t>
            </a:r>
          </a:p>
        </p:txBody>
      </p:sp>
      <p:sp>
        <p:nvSpPr>
          <p:cNvPr id="188432" name="Text Box 16">
            <a:extLst>
              <a:ext uri="{FF2B5EF4-FFF2-40B4-BE49-F238E27FC236}">
                <a16:creationId xmlns:a16="http://schemas.microsoft.com/office/drawing/2014/main" id="{C54B68E5-0BCF-45C9-885A-838B4C844BA4}"/>
              </a:ext>
            </a:extLst>
          </p:cNvPr>
          <p:cNvSpPr txBox="1">
            <a:spLocks noChangeArrowheads="1"/>
          </p:cNvSpPr>
          <p:nvPr/>
        </p:nvSpPr>
        <p:spPr bwMode="auto">
          <a:xfrm>
            <a:off x="3276600" y="4572000"/>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187</a:t>
            </a:r>
          </a:p>
        </p:txBody>
      </p:sp>
      <p:sp>
        <p:nvSpPr>
          <p:cNvPr id="188433" name="Text Box 17">
            <a:extLst>
              <a:ext uri="{FF2B5EF4-FFF2-40B4-BE49-F238E27FC236}">
                <a16:creationId xmlns:a16="http://schemas.microsoft.com/office/drawing/2014/main" id="{478643BE-1BF9-4495-AEBC-7DF150E1ABFE}"/>
              </a:ext>
            </a:extLst>
          </p:cNvPr>
          <p:cNvSpPr txBox="1">
            <a:spLocks noChangeArrowheads="1"/>
          </p:cNvSpPr>
          <p:nvPr/>
        </p:nvSpPr>
        <p:spPr bwMode="auto">
          <a:xfrm>
            <a:off x="5181600" y="4519613"/>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180</a:t>
            </a:r>
          </a:p>
        </p:txBody>
      </p:sp>
      <p:sp>
        <p:nvSpPr>
          <p:cNvPr id="188434" name="Text Box 18">
            <a:extLst>
              <a:ext uri="{FF2B5EF4-FFF2-40B4-BE49-F238E27FC236}">
                <a16:creationId xmlns:a16="http://schemas.microsoft.com/office/drawing/2014/main" id="{9744F7B8-7326-4FD6-B277-CCC28D491389}"/>
              </a:ext>
            </a:extLst>
          </p:cNvPr>
          <p:cNvSpPr txBox="1">
            <a:spLocks noChangeArrowheads="1"/>
          </p:cNvSpPr>
          <p:nvPr/>
        </p:nvSpPr>
        <p:spPr bwMode="auto">
          <a:xfrm>
            <a:off x="5689600" y="4976813"/>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170</a:t>
            </a:r>
          </a:p>
        </p:txBody>
      </p:sp>
      <p:sp>
        <p:nvSpPr>
          <p:cNvPr id="188435" name="Text Box 19">
            <a:extLst>
              <a:ext uri="{FF2B5EF4-FFF2-40B4-BE49-F238E27FC236}">
                <a16:creationId xmlns:a16="http://schemas.microsoft.com/office/drawing/2014/main" id="{9CD7EC21-1BC7-4B89-A985-CE76CD191988}"/>
              </a:ext>
            </a:extLst>
          </p:cNvPr>
          <p:cNvSpPr txBox="1">
            <a:spLocks noChangeArrowheads="1"/>
          </p:cNvSpPr>
          <p:nvPr/>
        </p:nvSpPr>
        <p:spPr bwMode="auto">
          <a:xfrm>
            <a:off x="1625600" y="306388"/>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Tri-CBs</a:t>
            </a:r>
            <a:endPar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88436" name="Rectangle 20">
            <a:extLst>
              <a:ext uri="{FF2B5EF4-FFF2-40B4-BE49-F238E27FC236}">
                <a16:creationId xmlns:a16="http://schemas.microsoft.com/office/drawing/2014/main" id="{E592A6AB-2BF0-4106-BB31-69409DF0A204}"/>
              </a:ext>
            </a:extLst>
          </p:cNvPr>
          <p:cNvSpPr>
            <a:spLocks noChangeArrowheads="1"/>
          </p:cNvSpPr>
          <p:nvPr/>
        </p:nvSpPr>
        <p:spPr bwMode="auto">
          <a:xfrm>
            <a:off x="1625600" y="1301750"/>
            <a:ext cx="103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Tetra-CBs</a:t>
            </a:r>
            <a:endParaRPr kumimoji="1" lang="en-US" altLang="ja-JP" sz="14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88437" name="Rectangle 21">
            <a:extLst>
              <a:ext uri="{FF2B5EF4-FFF2-40B4-BE49-F238E27FC236}">
                <a16:creationId xmlns:a16="http://schemas.microsoft.com/office/drawing/2014/main" id="{15027166-13AD-4B56-B395-65CCCC1952D1}"/>
              </a:ext>
            </a:extLst>
          </p:cNvPr>
          <p:cNvSpPr>
            <a:spLocks noChangeArrowheads="1"/>
          </p:cNvSpPr>
          <p:nvPr/>
        </p:nvSpPr>
        <p:spPr bwMode="auto">
          <a:xfrm>
            <a:off x="1625600" y="2273300"/>
            <a:ext cx="1054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Penta-CBs</a:t>
            </a:r>
            <a:endParaRPr kumimoji="1" lang="en-US" altLang="ja-JP" sz="14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88438" name="Rectangle 22">
            <a:extLst>
              <a:ext uri="{FF2B5EF4-FFF2-40B4-BE49-F238E27FC236}">
                <a16:creationId xmlns:a16="http://schemas.microsoft.com/office/drawing/2014/main" id="{E7F7E143-C58F-4B9B-958A-BE9C6F600657}"/>
              </a:ext>
            </a:extLst>
          </p:cNvPr>
          <p:cNvSpPr>
            <a:spLocks noChangeArrowheads="1"/>
          </p:cNvSpPr>
          <p:nvPr/>
        </p:nvSpPr>
        <p:spPr bwMode="auto">
          <a:xfrm>
            <a:off x="1625600" y="3359150"/>
            <a:ext cx="103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Hexa-CBs</a:t>
            </a:r>
            <a:endParaRPr kumimoji="1" lang="en-US" altLang="ja-JP" sz="10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88439" name="Rectangle 23">
            <a:extLst>
              <a:ext uri="{FF2B5EF4-FFF2-40B4-BE49-F238E27FC236}">
                <a16:creationId xmlns:a16="http://schemas.microsoft.com/office/drawing/2014/main" id="{E7CA6B15-F738-4482-8BD4-9F40A78869C8}"/>
              </a:ext>
            </a:extLst>
          </p:cNvPr>
          <p:cNvSpPr>
            <a:spLocks noChangeArrowheads="1"/>
          </p:cNvSpPr>
          <p:nvPr/>
        </p:nvSpPr>
        <p:spPr bwMode="auto">
          <a:xfrm>
            <a:off x="1625600" y="4445000"/>
            <a:ext cx="1087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Hepta-CBs</a:t>
            </a:r>
            <a:endParaRPr kumimoji="1" lang="en-US" altLang="ja-JP" sz="1400" b="0"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188440" name="Text Box 24">
            <a:extLst>
              <a:ext uri="{FF2B5EF4-FFF2-40B4-BE49-F238E27FC236}">
                <a16:creationId xmlns:a16="http://schemas.microsoft.com/office/drawing/2014/main" id="{64EBC87A-CBE4-4743-AF48-B8FFE1256392}"/>
              </a:ext>
            </a:extLst>
          </p:cNvPr>
          <p:cNvSpPr txBox="1">
            <a:spLocks noChangeArrowheads="1"/>
          </p:cNvSpPr>
          <p:nvPr/>
        </p:nvSpPr>
        <p:spPr bwMode="auto">
          <a:xfrm>
            <a:off x="533400" y="5638800"/>
            <a:ext cx="8332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Chromatogram of PCB in </a:t>
            </a:r>
            <a:r>
              <a:rPr kumimoji="1" lang="en-US" altLang="ja-JP" sz="28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human blood</a:t>
            </a:r>
            <a:r>
              <a:rPr kumimoji="1" lang="en-US" altLang="ja-JP"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 </a:t>
            </a:r>
            <a:r>
              <a:rPr kumimoji="1" lang="ja-JP" altLang="en-US"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r>
              <a:rPr kumimoji="1" lang="en-US" altLang="ja-JP"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3~7Cl</a:t>
            </a:r>
            <a:r>
              <a:rPr kumimoji="1" lang="ja-JP" altLang="en-US"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rPr>
              <a:t>）</a:t>
            </a:r>
          </a:p>
        </p:txBody>
      </p:sp>
      <p:sp>
        <p:nvSpPr>
          <p:cNvPr id="188441" name="Rectangle 25">
            <a:extLst>
              <a:ext uri="{FF2B5EF4-FFF2-40B4-BE49-F238E27FC236}">
                <a16:creationId xmlns:a16="http://schemas.microsoft.com/office/drawing/2014/main" id="{58590F2A-DC85-409C-BAEE-29C29E6C2A7C}"/>
              </a:ext>
            </a:extLst>
          </p:cNvPr>
          <p:cNvSpPr>
            <a:spLocks noChangeArrowheads="1"/>
          </p:cNvSpPr>
          <p:nvPr/>
        </p:nvSpPr>
        <p:spPr bwMode="auto">
          <a:xfrm>
            <a:off x="1371600" y="6400800"/>
            <a:ext cx="5943600" cy="304800"/>
          </a:xfrm>
          <a:prstGeom prst="rect">
            <a:avLst/>
          </a:prstGeom>
          <a:solidFill>
            <a:srgbClr val="FF99CC"/>
          </a:solidFill>
          <a:ln w="9525">
            <a:miter lim="800000"/>
            <a:headEnd/>
            <a:tailEnd/>
          </a:ln>
          <a:scene3d>
            <a:camera prst="legacyObliqueTopRight"/>
            <a:lightRig rig="legacyFlat3" dir="b"/>
          </a:scene3d>
          <a:sp3d extrusionH="201600" prstMaterial="legacyPlastic">
            <a:bevelT w="13500" h="13500" prst="angle"/>
            <a:bevelB w="13500" h="13500" prst="angle"/>
            <a:extrusionClr>
              <a:srgbClr val="FF99CC"/>
            </a:extrusionClr>
            <a:contourClr>
              <a:srgbClr val="FF99CC"/>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Hirai et al, (2003) Organohalogen compounds</a:t>
            </a:r>
          </a:p>
        </p:txBody>
      </p:sp>
      <p:sp>
        <p:nvSpPr>
          <p:cNvPr id="188442" name="Comment 26">
            <a:extLst>
              <a:ext uri="{FF2B5EF4-FFF2-40B4-BE49-F238E27FC236}">
                <a16:creationId xmlns:a16="http://schemas.microsoft.com/office/drawing/2014/main" id="{C321B415-AD6D-47A5-B45D-E15DDD6759F0}"/>
              </a:ext>
            </a:extLst>
          </p:cNvPr>
          <p:cNvSpPr>
            <a:spLocks noChangeArrowheads="1"/>
          </p:cNvSpPr>
          <p:nvPr/>
        </p:nvSpPr>
        <p:spPr bwMode="auto">
          <a:xfrm>
            <a:off x="3225800" y="4495800"/>
            <a:ext cx="6096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#187</a:t>
            </a:r>
          </a:p>
        </p:txBody>
      </p:sp>
      <p:sp>
        <p:nvSpPr>
          <p:cNvPr id="188443" name="Comment 27">
            <a:extLst>
              <a:ext uri="{FF2B5EF4-FFF2-40B4-BE49-F238E27FC236}">
                <a16:creationId xmlns:a16="http://schemas.microsoft.com/office/drawing/2014/main" id="{A1CDB88D-5905-4D1B-8547-465E607A606D}"/>
              </a:ext>
            </a:extLst>
          </p:cNvPr>
          <p:cNvSpPr>
            <a:spLocks noChangeArrowheads="1"/>
          </p:cNvSpPr>
          <p:nvPr/>
        </p:nvSpPr>
        <p:spPr bwMode="auto">
          <a:xfrm>
            <a:off x="5283200" y="4572000"/>
            <a:ext cx="6096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#180</a:t>
            </a:r>
          </a:p>
        </p:txBody>
      </p:sp>
      <p:sp>
        <p:nvSpPr>
          <p:cNvPr id="188444" name="Comment 28">
            <a:extLst>
              <a:ext uri="{FF2B5EF4-FFF2-40B4-BE49-F238E27FC236}">
                <a16:creationId xmlns:a16="http://schemas.microsoft.com/office/drawing/2014/main" id="{CBFEE50C-2876-481B-BAF3-E481B258F3F5}"/>
              </a:ext>
            </a:extLst>
          </p:cNvPr>
          <p:cNvSpPr>
            <a:spLocks noChangeArrowheads="1"/>
          </p:cNvSpPr>
          <p:nvPr/>
        </p:nvSpPr>
        <p:spPr bwMode="auto">
          <a:xfrm>
            <a:off x="3429000" y="3479800"/>
            <a:ext cx="6096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#153</a:t>
            </a:r>
          </a:p>
        </p:txBody>
      </p:sp>
      <p:sp>
        <p:nvSpPr>
          <p:cNvPr id="188445" name="Comment 29">
            <a:extLst>
              <a:ext uri="{FF2B5EF4-FFF2-40B4-BE49-F238E27FC236}">
                <a16:creationId xmlns:a16="http://schemas.microsoft.com/office/drawing/2014/main" id="{A55BF7A8-E6DF-44BB-B9A8-867EBE42B178}"/>
              </a:ext>
            </a:extLst>
          </p:cNvPr>
          <p:cNvSpPr>
            <a:spLocks noChangeArrowheads="1"/>
          </p:cNvSpPr>
          <p:nvPr/>
        </p:nvSpPr>
        <p:spPr bwMode="auto">
          <a:xfrm>
            <a:off x="4876800" y="3876675"/>
            <a:ext cx="6096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#138</a:t>
            </a:r>
          </a:p>
        </p:txBody>
      </p:sp>
      <p:sp>
        <p:nvSpPr>
          <p:cNvPr id="188446" name="Comment 30">
            <a:extLst>
              <a:ext uri="{FF2B5EF4-FFF2-40B4-BE49-F238E27FC236}">
                <a16:creationId xmlns:a16="http://schemas.microsoft.com/office/drawing/2014/main" id="{FDA5CAB3-CE05-491C-A0B1-AC38656AC9A2}"/>
              </a:ext>
            </a:extLst>
          </p:cNvPr>
          <p:cNvSpPr>
            <a:spLocks noChangeArrowheads="1"/>
          </p:cNvSpPr>
          <p:nvPr/>
        </p:nvSpPr>
        <p:spPr bwMode="auto">
          <a:xfrm>
            <a:off x="4864100" y="1371600"/>
            <a:ext cx="5334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#74</a:t>
            </a:r>
          </a:p>
        </p:txBody>
      </p:sp>
      <p:sp>
        <p:nvSpPr>
          <p:cNvPr id="188447" name="Comment 31">
            <a:extLst>
              <a:ext uri="{FF2B5EF4-FFF2-40B4-BE49-F238E27FC236}">
                <a16:creationId xmlns:a16="http://schemas.microsoft.com/office/drawing/2014/main" id="{78F67831-113F-47EA-983B-EAB74A2DE874}"/>
              </a:ext>
            </a:extLst>
          </p:cNvPr>
          <p:cNvSpPr>
            <a:spLocks noChangeArrowheads="1"/>
          </p:cNvSpPr>
          <p:nvPr/>
        </p:nvSpPr>
        <p:spPr bwMode="auto">
          <a:xfrm>
            <a:off x="3403600" y="2324100"/>
            <a:ext cx="5334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#99</a:t>
            </a:r>
          </a:p>
        </p:txBody>
      </p:sp>
      <p:sp>
        <p:nvSpPr>
          <p:cNvPr id="188448" name="Comment 32">
            <a:extLst>
              <a:ext uri="{FF2B5EF4-FFF2-40B4-BE49-F238E27FC236}">
                <a16:creationId xmlns:a16="http://schemas.microsoft.com/office/drawing/2014/main" id="{9229E196-3E21-4047-952D-D5F9BF582B49}"/>
              </a:ext>
            </a:extLst>
          </p:cNvPr>
          <p:cNvSpPr>
            <a:spLocks noChangeArrowheads="1"/>
          </p:cNvSpPr>
          <p:nvPr/>
        </p:nvSpPr>
        <p:spPr bwMode="auto">
          <a:xfrm>
            <a:off x="5397500" y="2362200"/>
            <a:ext cx="6096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#118</a:t>
            </a:r>
          </a:p>
        </p:txBody>
      </p:sp>
      <p:sp>
        <p:nvSpPr>
          <p:cNvPr id="188449" name="Comment 33">
            <a:extLst>
              <a:ext uri="{FF2B5EF4-FFF2-40B4-BE49-F238E27FC236}">
                <a16:creationId xmlns:a16="http://schemas.microsoft.com/office/drawing/2014/main" id="{7C2A8326-B91C-419F-BA84-342B398DE9E5}"/>
              </a:ext>
            </a:extLst>
          </p:cNvPr>
          <p:cNvSpPr>
            <a:spLocks noChangeArrowheads="1"/>
          </p:cNvSpPr>
          <p:nvPr/>
        </p:nvSpPr>
        <p:spPr bwMode="auto">
          <a:xfrm>
            <a:off x="3810000" y="228600"/>
            <a:ext cx="533400" cy="314325"/>
          </a:xfrm>
          <a:prstGeom prst="rect">
            <a:avLst/>
          </a:prstGeom>
          <a:solidFill>
            <a:srgbClr val="CCFFFF"/>
          </a:solidFill>
          <a:ln w="9525">
            <a:miter lim="800000"/>
            <a:headEnd/>
            <a:tailEnd/>
          </a:ln>
          <a:scene3d>
            <a:camera prst="legacyObliqueTopRight"/>
            <a:lightRig rig="legacyFlat3" dir="b"/>
          </a:scene3d>
          <a:sp3d extrusionH="746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#28</a:t>
            </a:r>
          </a:p>
        </p:txBody>
      </p:sp>
      <p:sp>
        <p:nvSpPr>
          <p:cNvPr id="188450" name="Rectangle 34">
            <a:extLst>
              <a:ext uri="{FF2B5EF4-FFF2-40B4-BE49-F238E27FC236}">
                <a16:creationId xmlns:a16="http://schemas.microsoft.com/office/drawing/2014/main" id="{651BEF09-BC15-43BC-9631-B77D8640D2E1}"/>
              </a:ext>
            </a:extLst>
          </p:cNvPr>
          <p:cNvSpPr>
            <a:spLocks noChangeArrowheads="1"/>
          </p:cNvSpPr>
          <p:nvPr/>
        </p:nvSpPr>
        <p:spPr bwMode="auto">
          <a:xfrm>
            <a:off x="4248150" y="4572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245-2</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45</a:t>
            </a:r>
          </a:p>
        </p:txBody>
      </p:sp>
      <p:sp>
        <p:nvSpPr>
          <p:cNvPr id="188451" name="Rectangle 35">
            <a:extLst>
              <a:ext uri="{FF2B5EF4-FFF2-40B4-BE49-F238E27FC236}">
                <a16:creationId xmlns:a16="http://schemas.microsoft.com/office/drawing/2014/main" id="{4C904807-2EDB-4792-B5B3-94C294251AA3}"/>
              </a:ext>
            </a:extLst>
          </p:cNvPr>
          <p:cNvSpPr>
            <a:spLocks noChangeArrowheads="1"/>
          </p:cNvSpPr>
          <p:nvPr/>
        </p:nvSpPr>
        <p:spPr bwMode="auto">
          <a:xfrm>
            <a:off x="3016250" y="373380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245-245</a:t>
            </a:r>
          </a:p>
        </p:txBody>
      </p:sp>
      <p:sp>
        <p:nvSpPr>
          <p:cNvPr id="188452" name="Rectangle 36">
            <a:extLst>
              <a:ext uri="{FF2B5EF4-FFF2-40B4-BE49-F238E27FC236}">
                <a16:creationId xmlns:a16="http://schemas.microsoft.com/office/drawing/2014/main" id="{F4617751-3FA4-4172-8D48-BF29EB7FA1AD}"/>
              </a:ext>
            </a:extLst>
          </p:cNvPr>
          <p:cNvSpPr>
            <a:spLocks noChangeArrowheads="1"/>
          </p:cNvSpPr>
          <p:nvPr/>
        </p:nvSpPr>
        <p:spPr bwMode="auto">
          <a:xfrm>
            <a:off x="4648200" y="342900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234</a:t>
            </a:r>
          </a:p>
        </p:txBody>
      </p:sp>
      <p:sp>
        <p:nvSpPr>
          <p:cNvPr id="188453" name="Rectangle 37">
            <a:extLst>
              <a:ext uri="{FF2B5EF4-FFF2-40B4-BE49-F238E27FC236}">
                <a16:creationId xmlns:a16="http://schemas.microsoft.com/office/drawing/2014/main" id="{9026A555-DF7A-436E-8BBA-35331C6A4797}"/>
              </a:ext>
            </a:extLst>
          </p:cNvPr>
          <p:cNvSpPr>
            <a:spLocks noChangeArrowheads="1"/>
          </p:cNvSpPr>
          <p:nvPr/>
        </p:nvSpPr>
        <p:spPr bwMode="auto">
          <a:xfrm>
            <a:off x="4578350" y="2376488"/>
            <a:ext cx="83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34</a:t>
            </a:r>
          </a:p>
        </p:txBody>
      </p:sp>
      <p:sp>
        <p:nvSpPr>
          <p:cNvPr id="188454" name="Rectangle 38">
            <a:extLst>
              <a:ext uri="{FF2B5EF4-FFF2-40B4-BE49-F238E27FC236}">
                <a16:creationId xmlns:a16="http://schemas.microsoft.com/office/drawing/2014/main" id="{1FFAACC8-77BC-4898-B470-0B6E3AAF9D09}"/>
              </a:ext>
            </a:extLst>
          </p:cNvPr>
          <p:cNvSpPr>
            <a:spLocks noChangeArrowheads="1"/>
          </p:cNvSpPr>
          <p:nvPr/>
        </p:nvSpPr>
        <p:spPr bwMode="auto">
          <a:xfrm>
            <a:off x="2597150" y="48006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2356</a:t>
            </a:r>
          </a:p>
        </p:txBody>
      </p:sp>
      <p:sp>
        <p:nvSpPr>
          <p:cNvPr id="188455" name="Rectangle 39">
            <a:extLst>
              <a:ext uri="{FF2B5EF4-FFF2-40B4-BE49-F238E27FC236}">
                <a16:creationId xmlns:a16="http://schemas.microsoft.com/office/drawing/2014/main" id="{850C7635-7A02-4B75-B017-C2235B4B0637}"/>
              </a:ext>
            </a:extLst>
          </p:cNvPr>
          <p:cNvSpPr>
            <a:spLocks noChangeArrowheads="1"/>
          </p:cNvSpPr>
          <p:nvPr/>
        </p:nvSpPr>
        <p:spPr bwMode="auto">
          <a:xfrm>
            <a:off x="3962400" y="1447800"/>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a:t>
            </a:r>
          </a:p>
        </p:txBody>
      </p:sp>
      <p:sp>
        <p:nvSpPr>
          <p:cNvPr id="188456" name="Rectangle 40">
            <a:extLst>
              <a:ext uri="{FF2B5EF4-FFF2-40B4-BE49-F238E27FC236}">
                <a16:creationId xmlns:a16="http://schemas.microsoft.com/office/drawing/2014/main" id="{42A99D5D-A894-413E-A936-454794A6923D}"/>
              </a:ext>
            </a:extLst>
          </p:cNvPr>
          <p:cNvSpPr>
            <a:spLocks noChangeArrowheads="1"/>
          </p:cNvSpPr>
          <p:nvPr/>
        </p:nvSpPr>
        <p:spPr bwMode="auto">
          <a:xfrm>
            <a:off x="2978150" y="26670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245-</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24</a:t>
            </a:r>
          </a:p>
        </p:txBody>
      </p:sp>
      <p:sp>
        <p:nvSpPr>
          <p:cNvPr id="188457" name="Rectangle 41">
            <a:extLst>
              <a:ext uri="{FF2B5EF4-FFF2-40B4-BE49-F238E27FC236}">
                <a16:creationId xmlns:a16="http://schemas.microsoft.com/office/drawing/2014/main" id="{A5718561-C4B0-479B-89B2-D490DA656AD8}"/>
              </a:ext>
            </a:extLst>
          </p:cNvPr>
          <p:cNvSpPr>
            <a:spLocks noChangeArrowheads="1"/>
          </p:cNvSpPr>
          <p:nvPr/>
        </p:nvSpPr>
        <p:spPr bwMode="auto">
          <a:xfrm>
            <a:off x="4343400" y="39528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24-</a:t>
            </a: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a:t>
            </a:r>
          </a:p>
        </p:txBody>
      </p:sp>
    </p:spTree>
    <p:extLst>
      <p:ext uri="{BB962C8B-B14F-4D97-AF65-F5344CB8AC3E}">
        <p14:creationId xmlns:p14="http://schemas.microsoft.com/office/powerpoint/2010/main" val="270087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8392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48" name="Rectangle 4"/>
          <p:cNvSpPr>
            <a:spLocks noGrp="1" noChangeArrowheads="1"/>
          </p:cNvSpPr>
          <p:nvPr>
            <p:ph type="title" idx="4294967295"/>
          </p:nvPr>
        </p:nvSpPr>
        <p:spPr>
          <a:xfrm>
            <a:off x="685800" y="457200"/>
            <a:ext cx="7772400" cy="762000"/>
          </a:xfrm>
        </p:spPr>
        <p:txBody>
          <a:bodyPr/>
          <a:lstStyle/>
          <a:p>
            <a:pPr algn="ctr"/>
            <a:r>
              <a:rPr lang="en-US" altLang="ja-JP" b="1" dirty="0">
                <a:latin typeface="Times New Roman" panose="02020603050405020304" pitchFamily="18" charset="0"/>
              </a:rPr>
              <a:t>PCB </a:t>
            </a:r>
            <a:r>
              <a:rPr lang="ja-JP" altLang="en-US" b="1" dirty="0">
                <a:latin typeface="Times New Roman" panose="02020603050405020304" pitchFamily="18" charset="0"/>
              </a:rPr>
              <a:t>使用量（日本）</a:t>
            </a:r>
            <a:endParaRPr lang="en-US" altLang="ja-JP" dirty="0">
              <a:latin typeface="Times New Roman" panose="02020603050405020304" pitchFamily="18" charset="0"/>
            </a:endParaRPr>
          </a:p>
        </p:txBody>
      </p:sp>
      <p:sp>
        <p:nvSpPr>
          <p:cNvPr id="287750" name="Rectangle 6"/>
          <p:cNvSpPr>
            <a:spLocks noChangeArrowheads="1"/>
          </p:cNvSpPr>
          <p:nvPr/>
        </p:nvSpPr>
        <p:spPr bwMode="auto">
          <a:xfrm>
            <a:off x="838200" y="5867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1" i="0" u="none" strike="noStrike" kern="1200" cap="none" spc="0" normalizeH="0" baseline="0" noProof="0">
                <a:ln>
                  <a:noFill/>
                </a:ln>
                <a:solidFill>
                  <a:srgbClr val="FFCC00"/>
                </a:solidFill>
                <a:effectLst/>
                <a:uLnTx/>
                <a:uFillTx/>
                <a:latin typeface="Arial" panose="020B0604020202020204" pitchFamily="34" charset="0"/>
                <a:ea typeface="ＭＳ Ｐゴシック" panose="020B0600070205080204" pitchFamily="50" charset="-128"/>
                <a:cs typeface="+mn-cs"/>
              </a:rPr>
              <a:t>Ar-1242   1248     1254   1260</a:t>
            </a:r>
          </a:p>
        </p:txBody>
      </p:sp>
      <p:sp>
        <p:nvSpPr>
          <p:cNvPr id="287751" name="Rectangle 7"/>
          <p:cNvSpPr>
            <a:spLocks noChangeArrowheads="1"/>
          </p:cNvSpPr>
          <p:nvPr/>
        </p:nvSpPr>
        <p:spPr bwMode="auto">
          <a:xfrm>
            <a:off x="2819400" y="1447800"/>
            <a:ext cx="34290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1969-1971</a:t>
            </a:r>
          </a:p>
        </p:txBody>
      </p:sp>
      <p:sp>
        <p:nvSpPr>
          <p:cNvPr id="287752" name="Rectangle 8"/>
          <p:cNvSpPr>
            <a:spLocks noChangeArrowheads="1"/>
          </p:cNvSpPr>
          <p:nvPr/>
        </p:nvSpPr>
        <p:spPr bwMode="auto">
          <a:xfrm>
            <a:off x="990600" y="50292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1" i="0" u="none" strike="noStrike" kern="1200" cap="none" spc="0" normalizeH="0" baseline="0" noProof="0">
                <a:ln>
                  <a:noFill/>
                </a:ln>
                <a:solidFill>
                  <a:srgbClr val="FFCC00"/>
                </a:solidFill>
                <a:effectLst/>
                <a:uLnTx/>
                <a:uFillTx/>
                <a:latin typeface="Arial" panose="020B0604020202020204" pitchFamily="34" charset="0"/>
                <a:ea typeface="ＭＳ Ｐゴシック" panose="020B0600070205080204" pitchFamily="50" charset="-128"/>
                <a:cs typeface="+mn-cs"/>
              </a:rPr>
              <a:t>KC-300     400       500    600</a:t>
            </a:r>
          </a:p>
        </p:txBody>
      </p:sp>
    </p:spTree>
    <p:extLst>
      <p:ext uri="{BB962C8B-B14F-4D97-AF65-F5344CB8AC3E}">
        <p14:creationId xmlns:p14="http://schemas.microsoft.com/office/powerpoint/2010/main" val="556305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mment 2">
            <a:extLst>
              <a:ext uri="{FF2B5EF4-FFF2-40B4-BE49-F238E27FC236}">
                <a16:creationId xmlns:a16="http://schemas.microsoft.com/office/drawing/2014/main" id="{A17559E7-6D69-45B2-A8B7-CB6530B8BC72}"/>
              </a:ext>
            </a:extLst>
          </p:cNvPr>
          <p:cNvSpPr>
            <a:spLocks noChangeArrowheads="1"/>
          </p:cNvSpPr>
          <p:nvPr/>
        </p:nvSpPr>
        <p:spPr bwMode="auto">
          <a:xfrm>
            <a:off x="381000" y="228600"/>
            <a:ext cx="4724400" cy="461665"/>
          </a:xfrm>
          <a:prstGeom prst="rect">
            <a:avLst/>
          </a:prstGeom>
          <a:solidFill>
            <a:srgbClr val="FCFDC6">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CFDC6"/>
            </a:extrusionClr>
            <a:contourClr>
              <a:srgbClr val="FCFDC6"/>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母乳</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脂肪組織</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血液</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29" name="Rectangle 3">
            <a:extLst>
              <a:ext uri="{FF2B5EF4-FFF2-40B4-BE49-F238E27FC236}">
                <a16:creationId xmlns:a16="http://schemas.microsoft.com/office/drawing/2014/main" id="{A8C23AF1-770E-46F1-A164-F9BC920DD2BC}"/>
              </a:ext>
            </a:extLst>
          </p:cNvPr>
          <p:cNvSpPr>
            <a:spLocks noChangeArrowheads="1"/>
          </p:cNvSpPr>
          <p:nvPr/>
        </p:nvSpPr>
        <p:spPr bwMode="auto">
          <a:xfrm>
            <a:off x="7316788" y="6007100"/>
            <a:ext cx="38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Century" panose="02040604050505020304" pitchFamily="18" charset="0"/>
                <a:ea typeface="ＭＳ Ｐゴシック" panose="020B0600070205080204" pitchFamily="50" charset="-128"/>
                <a:cs typeface="+mn-cs"/>
              </a:rPr>
              <a:t> </a:t>
            </a:r>
            <a:endParaRPr kumimoji="1" lang="en-US" altLang="ja-JP" sz="36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1026" name="Object 2">
            <a:extLst>
              <a:ext uri="{FF2B5EF4-FFF2-40B4-BE49-F238E27FC236}">
                <a16:creationId xmlns:a16="http://schemas.microsoft.com/office/drawing/2014/main" id="{4869D2B8-03C0-4243-8D18-4FCD9E34FB6C}"/>
              </a:ext>
            </a:extLst>
          </p:cNvPr>
          <p:cNvGraphicFramePr>
            <a:graphicFrameLocks noChangeAspect="1"/>
          </p:cNvGraphicFramePr>
          <p:nvPr/>
        </p:nvGraphicFramePr>
        <p:xfrm>
          <a:off x="2089150" y="989013"/>
          <a:ext cx="5178425" cy="4881562"/>
        </p:xfrm>
        <a:graphic>
          <a:graphicData uri="http://schemas.openxmlformats.org/presentationml/2006/ole">
            <mc:AlternateContent xmlns:mc="http://schemas.openxmlformats.org/markup-compatibility/2006">
              <mc:Choice xmlns:v="urn:schemas-microsoft-com:vml" Requires="v">
                <p:oleObj name="CS ChemDraw Drawing" r:id="rId3" imgW="5178960" imgH="4881600" progId="ChemDraw.Document.5.0">
                  <p:embed/>
                </p:oleObj>
              </mc:Choice>
              <mc:Fallback>
                <p:oleObj name="CS ChemDraw Drawing" r:id="rId3" imgW="5178960" imgH="4881600" progId="ChemDraw.Document.5.0">
                  <p:embed/>
                  <p:pic>
                    <p:nvPicPr>
                      <p:cNvPr id="1026" name="Object 2">
                        <a:extLst>
                          <a:ext uri="{FF2B5EF4-FFF2-40B4-BE49-F238E27FC236}">
                            <a16:creationId xmlns:a16="http://schemas.microsoft.com/office/drawing/2014/main" id="{4869D2B8-03C0-4243-8D18-4FCD9E34F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150" y="989013"/>
                        <a:ext cx="5178425" cy="488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Comment 5">
            <a:extLst>
              <a:ext uri="{FF2B5EF4-FFF2-40B4-BE49-F238E27FC236}">
                <a16:creationId xmlns:a16="http://schemas.microsoft.com/office/drawing/2014/main" id="{FF2E4F12-5D13-4599-953E-93B7435061C7}"/>
              </a:ext>
            </a:extLst>
          </p:cNvPr>
          <p:cNvSpPr>
            <a:spLocks noChangeArrowheads="1"/>
          </p:cNvSpPr>
          <p:nvPr/>
        </p:nvSpPr>
        <p:spPr bwMode="auto">
          <a:xfrm>
            <a:off x="0" y="1066800"/>
            <a:ext cx="2057400"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(2,4,4',5-)</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31" name="Comment 6">
            <a:extLst>
              <a:ext uri="{FF2B5EF4-FFF2-40B4-BE49-F238E27FC236}">
                <a16:creationId xmlns:a16="http://schemas.microsoft.com/office/drawing/2014/main" id="{C2F25842-CE62-4113-B904-7D1D944E99D5}"/>
              </a:ext>
            </a:extLst>
          </p:cNvPr>
          <p:cNvSpPr>
            <a:spLocks noChangeArrowheads="1"/>
          </p:cNvSpPr>
          <p:nvPr/>
        </p:nvSpPr>
        <p:spPr bwMode="auto">
          <a:xfrm>
            <a:off x="0" y="2895600"/>
            <a:ext cx="2057400"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#99 </a:t>
            </a: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a:t>
            </a: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a:t>
            </a: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4,4',5-)</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32" name="Comment 7">
            <a:extLst>
              <a:ext uri="{FF2B5EF4-FFF2-40B4-BE49-F238E27FC236}">
                <a16:creationId xmlns:a16="http://schemas.microsoft.com/office/drawing/2014/main" id="{CBE46679-204A-4708-8EC0-C12B0BBF7FB1}"/>
              </a:ext>
            </a:extLst>
          </p:cNvPr>
          <p:cNvSpPr>
            <a:spLocks noChangeArrowheads="1"/>
          </p:cNvSpPr>
          <p:nvPr/>
        </p:nvSpPr>
        <p:spPr bwMode="auto">
          <a:xfrm>
            <a:off x="0" y="4800600"/>
            <a:ext cx="2057400"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#118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a:t>
            </a: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3',</a:t>
            </a: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4,4',5-)</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33" name="Comment 8">
            <a:extLst>
              <a:ext uri="{FF2B5EF4-FFF2-40B4-BE49-F238E27FC236}">
                <a16:creationId xmlns:a16="http://schemas.microsoft.com/office/drawing/2014/main" id="{9A29699F-1D27-436B-B3ED-01819231B86A}"/>
              </a:ext>
            </a:extLst>
          </p:cNvPr>
          <p:cNvSpPr>
            <a:spLocks noChangeArrowheads="1"/>
          </p:cNvSpPr>
          <p:nvPr/>
        </p:nvSpPr>
        <p:spPr bwMode="auto">
          <a:xfrm>
            <a:off x="6892925" y="914400"/>
            <a:ext cx="2174875"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#153</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(2,2',4,4',5,5'-)</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
        <p:nvSpPr>
          <p:cNvPr id="1034" name="Comment 9">
            <a:extLst>
              <a:ext uri="{FF2B5EF4-FFF2-40B4-BE49-F238E27FC236}">
                <a16:creationId xmlns:a16="http://schemas.microsoft.com/office/drawing/2014/main" id="{0766F880-F4C8-4CDA-86D8-98E6018992A8}"/>
              </a:ext>
            </a:extLst>
          </p:cNvPr>
          <p:cNvSpPr>
            <a:spLocks noChangeArrowheads="1"/>
          </p:cNvSpPr>
          <p:nvPr/>
        </p:nvSpPr>
        <p:spPr bwMode="auto">
          <a:xfrm>
            <a:off x="6892925" y="2647950"/>
            <a:ext cx="2133600"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#138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(2,2',3,4,4',5'-)</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
        <p:nvSpPr>
          <p:cNvPr id="1035" name="Comment 10">
            <a:extLst>
              <a:ext uri="{FF2B5EF4-FFF2-40B4-BE49-F238E27FC236}">
                <a16:creationId xmlns:a16="http://schemas.microsoft.com/office/drawing/2014/main" id="{43DC964D-584E-4039-95AB-035D8762A3AC}"/>
              </a:ext>
            </a:extLst>
          </p:cNvPr>
          <p:cNvSpPr>
            <a:spLocks noChangeArrowheads="1"/>
          </p:cNvSpPr>
          <p:nvPr/>
        </p:nvSpPr>
        <p:spPr bwMode="auto">
          <a:xfrm>
            <a:off x="6705600" y="4578350"/>
            <a:ext cx="2320925" cy="831850"/>
          </a:xfrm>
          <a:prstGeom prst="rect">
            <a:avLst/>
          </a:prstGeom>
          <a:solidFill>
            <a:srgbClr val="FF99CC">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99CC"/>
            </a:extrusionClr>
            <a:contourClr>
              <a:srgbClr val="FF99CC"/>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#187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rPr>
              <a:t>(2,2',3,4',5,5',6-)</a:t>
            </a:r>
            <a:endPar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
        <p:nvSpPr>
          <p:cNvPr id="1036" name="Comment 11">
            <a:extLst>
              <a:ext uri="{FF2B5EF4-FFF2-40B4-BE49-F238E27FC236}">
                <a16:creationId xmlns:a16="http://schemas.microsoft.com/office/drawing/2014/main" id="{69FF1298-B508-419F-8381-C36811AB70A1}"/>
              </a:ext>
            </a:extLst>
          </p:cNvPr>
          <p:cNvSpPr>
            <a:spLocks noChangeArrowheads="1"/>
          </p:cNvSpPr>
          <p:nvPr/>
        </p:nvSpPr>
        <p:spPr bwMode="auto">
          <a:xfrm>
            <a:off x="533400" y="6172200"/>
            <a:ext cx="8229600" cy="466725"/>
          </a:xfrm>
          <a:prstGeom prst="rect">
            <a:avLst/>
          </a:prstGeom>
          <a:solidFill>
            <a:srgbClr val="FFFF99">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FFFF99"/>
            </a:extrusionClr>
            <a:contourClr>
              <a:srgbClr val="FFFF99"/>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生体試料中主要な</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PCB</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異性体</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149288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40995" name="Text Box 3"/>
          <p:cNvSpPr txBox="1">
            <a:spLocks noChangeArrowheads="1"/>
          </p:cNvSpPr>
          <p:nvPr/>
        </p:nvSpPr>
        <p:spPr bwMode="auto">
          <a:xfrm>
            <a:off x="363073" y="1241610"/>
            <a:ext cx="8382000"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 PCB </a:t>
            </a:r>
            <a:r>
              <a:rPr kumimoji="1" lang="ja-JP" altLang="en-US"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製品</a:t>
            </a: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                    </a:t>
            </a:r>
            <a:r>
              <a:rPr kumimoji="1" lang="ja-JP" altLang="en-US"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生体試料</a:t>
            </a:r>
            <a:endPar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#74</a:t>
            </a:r>
            <a:r>
              <a:rPr kumimoji="1" lang="ja-JP" altLang="en-US"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&lt;</a:t>
            </a:r>
            <a:r>
              <a:rPr kumimoji="1" lang="ja-JP" altLang="en-US"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#66                 #74    &gt;    #66 </a:t>
            </a: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245-4        24-34            245-4        24-34</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#99      &lt;   #101               #99    &gt;    #101</a:t>
            </a: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245-24     245-25           245-24     245-25</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#146     &lt;   #149             #146   &gt;    #149</a:t>
            </a:r>
          </a:p>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245-235    245-236        245-235    245-236</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1" lang="en-US" altLang="ja-JP" sz="36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40996" name="Line 4"/>
          <p:cNvSpPr>
            <a:spLocks noChangeShapeType="1"/>
          </p:cNvSpPr>
          <p:nvPr/>
        </p:nvSpPr>
        <p:spPr bwMode="auto">
          <a:xfrm>
            <a:off x="363073" y="1898369"/>
            <a:ext cx="8229600" cy="111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40997" name="Line 5"/>
          <p:cNvSpPr>
            <a:spLocks noChangeShapeType="1"/>
          </p:cNvSpPr>
          <p:nvPr/>
        </p:nvSpPr>
        <p:spPr bwMode="auto">
          <a:xfrm>
            <a:off x="286873" y="3117569"/>
            <a:ext cx="8229600" cy="111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40998" name="Line 6"/>
          <p:cNvSpPr>
            <a:spLocks noChangeShapeType="1"/>
          </p:cNvSpPr>
          <p:nvPr/>
        </p:nvSpPr>
        <p:spPr bwMode="auto">
          <a:xfrm>
            <a:off x="363073" y="4489169"/>
            <a:ext cx="8229600" cy="111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40999" name="Line 7"/>
          <p:cNvSpPr>
            <a:spLocks noChangeShapeType="1"/>
          </p:cNvSpPr>
          <p:nvPr/>
        </p:nvSpPr>
        <p:spPr bwMode="auto">
          <a:xfrm>
            <a:off x="210673" y="5708369"/>
            <a:ext cx="8305800" cy="111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41000" name="Line 8"/>
          <p:cNvSpPr>
            <a:spLocks noChangeShapeType="1"/>
          </p:cNvSpPr>
          <p:nvPr/>
        </p:nvSpPr>
        <p:spPr bwMode="auto">
          <a:xfrm>
            <a:off x="363073" y="1071281"/>
            <a:ext cx="8229600" cy="111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22448545"/>
      </p:ext>
    </p:extLst>
  </p:cSld>
  <p:clrMapOvr>
    <a:masterClrMapping/>
  </p:clrMapOvr>
  <p:transition advTm="19088"/>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9F228883-574D-4AF3-BA34-9063C61575A0}"/>
              </a:ext>
            </a:extLst>
          </p:cNvPr>
          <p:cNvSpPr>
            <a:spLocks noGrp="1" noChangeArrowheads="1"/>
          </p:cNvSpPr>
          <p:nvPr>
            <p:ph type="ctrTitle" idx="4294967295"/>
          </p:nvPr>
        </p:nvSpPr>
        <p:spPr>
          <a:xfrm>
            <a:off x="0" y="1441450"/>
            <a:ext cx="9144000" cy="2924175"/>
          </a:xfrm>
        </p:spPr>
        <p:txBody>
          <a:bodyPr/>
          <a:lstStyle/>
          <a:p>
            <a:pPr algn="ctr"/>
            <a:br>
              <a:rPr lang="en-US" altLang="ja-JP" sz="4800" b="1" dirty="0">
                <a:latin typeface="Times New Roman" panose="02020603050405020304" pitchFamily="18" charset="0"/>
                <a:cs typeface="Times New Roman" panose="02020603050405020304" pitchFamily="18" charset="0"/>
              </a:rPr>
            </a:br>
            <a:r>
              <a:rPr lang="en-US" altLang="ja-JP" sz="4800" b="1" dirty="0">
                <a:latin typeface="Times New Roman" panose="02020603050405020304" pitchFamily="18" charset="0"/>
                <a:cs typeface="Times New Roman" panose="02020603050405020304" pitchFamily="18" charset="0"/>
              </a:rPr>
              <a:t>PCB </a:t>
            </a:r>
            <a:r>
              <a:rPr lang="ja-JP" altLang="en-US" sz="4800" b="1" dirty="0">
                <a:latin typeface="Times New Roman" panose="02020603050405020304" pitchFamily="18" charset="0"/>
                <a:cs typeface="Times New Roman" panose="02020603050405020304" pitchFamily="18" charset="0"/>
              </a:rPr>
              <a:t>製品</a:t>
            </a:r>
            <a:r>
              <a:rPr lang="ja-JP" altLang="en-US" sz="4800" b="1" dirty="0">
                <a:latin typeface="Times New Roman" panose="02020603050405020304" pitchFamily="18" charset="0"/>
                <a:ea typeface="ＭＳ 明朝" panose="02020609040205080304" pitchFamily="17" charset="-128"/>
              </a:rPr>
              <a:t>の異性体組成</a:t>
            </a:r>
            <a:endParaRPr lang="en-US" altLang="ja-JP" sz="4000"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4260673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2" name="Picture 7">
            <a:extLst>
              <a:ext uri="{FF2B5EF4-FFF2-40B4-BE49-F238E27FC236}">
                <a16:creationId xmlns:a16="http://schemas.microsoft.com/office/drawing/2014/main" id="{A80A496F-E01B-444E-BCF1-E8FA0CB12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860425"/>
            <a:ext cx="7805737"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テキスト ボックス 5">
            <a:extLst>
              <a:ext uri="{FF2B5EF4-FFF2-40B4-BE49-F238E27FC236}">
                <a16:creationId xmlns:a16="http://schemas.microsoft.com/office/drawing/2014/main" id="{6DB142E7-0752-48A6-8F7E-C50BDFCF25BD}"/>
              </a:ext>
            </a:extLst>
          </p:cNvPr>
          <p:cNvSpPr txBox="1">
            <a:spLocks noChangeArrowheads="1"/>
          </p:cNvSpPr>
          <p:nvPr/>
        </p:nvSpPr>
        <p:spPr bwMode="auto">
          <a:xfrm>
            <a:off x="519113" y="214313"/>
            <a:ext cx="6356350" cy="369887"/>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主要な塩素置換構造</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製品</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96911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8DBC25B-C3B0-4BE7-BF18-3AEC7BF969CA}"/>
              </a:ext>
            </a:extLst>
          </p:cNvPr>
          <p:cNvSpPr>
            <a:spLocks noGrp="1" noChangeArrowheads="1"/>
          </p:cNvSpPr>
          <p:nvPr>
            <p:ph type="ctrTitle" idx="4294967295"/>
          </p:nvPr>
        </p:nvSpPr>
        <p:spPr>
          <a:xfrm>
            <a:off x="0" y="1736725"/>
            <a:ext cx="9144000" cy="1555750"/>
          </a:xfrm>
        </p:spPr>
        <p:txBody>
          <a:bodyPr/>
          <a:lstStyle/>
          <a:p>
            <a:pPr algn="ctr"/>
            <a:r>
              <a:rPr lang="ja-JP" altLang="en-US" sz="4800" b="1" dirty="0">
                <a:latin typeface="Times New Roman" panose="02020603050405020304" pitchFamily="18" charset="0"/>
                <a:ea typeface="ＭＳ 明朝" panose="02020609040205080304" pitchFamily="17" charset="-128"/>
              </a:rPr>
              <a:t>環境試料中の</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異性体組成</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294610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799700F-4AE1-476A-89D4-473E83C53EC4}"/>
              </a:ext>
            </a:extLst>
          </p:cNvPr>
          <p:cNvSpPr>
            <a:spLocks noGrp="1" noChangeArrowheads="1"/>
          </p:cNvSpPr>
          <p:nvPr>
            <p:ph type="ctrTitle" idx="4294967295"/>
          </p:nvPr>
        </p:nvSpPr>
        <p:spPr>
          <a:xfrm>
            <a:off x="0" y="1706563"/>
            <a:ext cx="9144000" cy="2287587"/>
          </a:xfrm>
        </p:spPr>
        <p:txBody>
          <a:bodyPr/>
          <a:lstStyle/>
          <a:p>
            <a:pPr algn="ctr"/>
            <a:r>
              <a:rPr lang="ja-JP" altLang="en-US" sz="4800" b="1" dirty="0">
                <a:latin typeface="Times New Roman" panose="02020603050405020304" pitchFamily="18" charset="0"/>
                <a:ea typeface="ＭＳ 明朝" panose="02020609040205080304" pitchFamily="17" charset="-128"/>
              </a:rPr>
              <a:t>海水とムラサキイガイ中の</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異性体組成</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16751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609600" y="304800"/>
            <a:ext cx="8305800" cy="5867400"/>
          </a:xfrm>
          <a:prstGeom prst="rect">
            <a:avLst/>
          </a:prstGeom>
          <a:solidFill>
            <a:srgbClr val="FCFE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86371" name="Text Box 3"/>
          <p:cNvSpPr txBox="1">
            <a:spLocks noChangeArrowheads="1"/>
          </p:cNvSpPr>
          <p:nvPr/>
        </p:nvSpPr>
        <p:spPr bwMode="auto">
          <a:xfrm>
            <a:off x="990600" y="6096000"/>
            <a:ext cx="74350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異性体分布　</a:t>
            </a:r>
            <a:r>
              <a:rPr kumimoji="1" lang="en-US" altLang="ja-JP"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(8</a:t>
            </a:r>
            <a:r>
              <a:rPr kumimoji="1" lang="ja-JP" alt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塩素</a:t>
            </a:r>
            <a:r>
              <a:rPr kumimoji="1" lang="en-US" altLang="ja-JP"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PCB, Port Island in June, 2001)</a:t>
            </a:r>
          </a:p>
        </p:txBody>
      </p:sp>
      <p:graphicFrame>
        <p:nvGraphicFramePr>
          <p:cNvPr id="186372" name="Object 4"/>
          <p:cNvGraphicFramePr>
            <a:graphicFrameLocks/>
          </p:cNvGraphicFramePr>
          <p:nvPr/>
        </p:nvGraphicFramePr>
        <p:xfrm>
          <a:off x="685800" y="1295400"/>
          <a:ext cx="8277225" cy="1219200"/>
        </p:xfrm>
        <a:graphic>
          <a:graphicData uri="http://schemas.openxmlformats.org/presentationml/2006/ole">
            <mc:AlternateContent xmlns:mc="http://schemas.openxmlformats.org/markup-compatibility/2006">
              <mc:Choice xmlns:v="urn:schemas-microsoft-com:vml" Requires="v">
                <p:oleObj name="Chart" r:id="rId3" imgW="7934734" imgH="676746" progId="Excel.Chart.8">
                  <p:embed/>
                </p:oleObj>
              </mc:Choice>
              <mc:Fallback>
                <p:oleObj name="Chart" r:id="rId3" imgW="7934734" imgH="676746" progId="Excel.Chart.8">
                  <p:embed/>
                  <p:pic>
                    <p:nvPicPr>
                      <p:cNvPr id="186372" name="Object 4"/>
                      <p:cNvPicPr>
                        <a:picLocks noRo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8277225" cy="1219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6373" name="Object 5"/>
          <p:cNvGraphicFramePr>
            <a:graphicFrameLocks/>
          </p:cNvGraphicFramePr>
          <p:nvPr/>
        </p:nvGraphicFramePr>
        <p:xfrm>
          <a:off x="685800" y="2133600"/>
          <a:ext cx="8220075" cy="2036763"/>
        </p:xfrm>
        <a:graphic>
          <a:graphicData uri="http://schemas.openxmlformats.org/presentationml/2006/ole">
            <mc:AlternateContent xmlns:mc="http://schemas.openxmlformats.org/markup-compatibility/2006">
              <mc:Choice xmlns:v="urn:schemas-microsoft-com:vml" Requires="v">
                <p:oleObj name="Chart" r:id="rId5" imgW="7772897" imgH="1352771" progId="Excel.Chart.8">
                  <p:embed/>
                </p:oleObj>
              </mc:Choice>
              <mc:Fallback>
                <p:oleObj name="Chart" r:id="rId5" imgW="7772897" imgH="1352771" progId="Excel.Chart.8">
                  <p:embed/>
                  <p:pic>
                    <p:nvPicPr>
                      <p:cNvPr id="186373" name="Object 5"/>
                      <p:cNvPicPr>
                        <a:picLocks noRo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133600"/>
                        <a:ext cx="8220075" cy="20367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6374" name="Object 6"/>
          <p:cNvGraphicFramePr>
            <a:graphicFrameLocks/>
          </p:cNvGraphicFramePr>
          <p:nvPr/>
        </p:nvGraphicFramePr>
        <p:xfrm>
          <a:off x="533400" y="304800"/>
          <a:ext cx="8250238" cy="1219200"/>
        </p:xfrm>
        <a:graphic>
          <a:graphicData uri="http://schemas.openxmlformats.org/presentationml/2006/ole">
            <mc:AlternateContent xmlns:mc="http://schemas.openxmlformats.org/markup-compatibility/2006">
              <mc:Choice xmlns:v="urn:schemas-microsoft-com:vml" Requires="v">
                <p:oleObj name="Chart" r:id="rId7" imgW="7468006" imgH="1571867" progId="Excel.Chart.8">
                  <p:embed/>
                </p:oleObj>
              </mc:Choice>
              <mc:Fallback>
                <p:oleObj name="Chart" r:id="rId7" imgW="7468006" imgH="1571867" progId="Excel.Chart.8">
                  <p:embed/>
                  <p:pic>
                    <p:nvPicPr>
                      <p:cNvPr id="186374" name="Object 6"/>
                      <p:cNvPicPr>
                        <a:picLocks noRo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04800"/>
                        <a:ext cx="8250238" cy="1219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6375" name="Text Box 7"/>
          <p:cNvSpPr txBox="1">
            <a:spLocks noChangeArrowheads="1"/>
          </p:cNvSpPr>
          <p:nvPr/>
        </p:nvSpPr>
        <p:spPr bwMode="auto">
          <a:xfrm>
            <a:off x="1828800" y="457200"/>
            <a:ext cx="174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KC300-600</a:t>
            </a:r>
          </a:p>
        </p:txBody>
      </p:sp>
      <p:sp>
        <p:nvSpPr>
          <p:cNvPr id="186376" name="Text Box 8"/>
          <p:cNvSpPr txBox="1">
            <a:spLocks noChangeArrowheads="1"/>
          </p:cNvSpPr>
          <p:nvPr/>
        </p:nvSpPr>
        <p:spPr bwMode="auto">
          <a:xfrm>
            <a:off x="1752600" y="1524000"/>
            <a:ext cx="80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海水</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86377" name="Rectangle 9"/>
          <p:cNvSpPr>
            <a:spLocks noChangeArrowheads="1"/>
          </p:cNvSpPr>
          <p:nvPr/>
        </p:nvSpPr>
        <p:spPr bwMode="auto">
          <a:xfrm>
            <a:off x="3119263" y="2512367"/>
            <a:ext cx="21371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ムラサキイガイ</a:t>
            </a:r>
            <a:endPar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86378" name="Text Box 10"/>
          <p:cNvSpPr txBox="1">
            <a:spLocks noChangeArrowheads="1"/>
          </p:cNvSpPr>
          <p:nvPr/>
        </p:nvSpPr>
        <p:spPr bwMode="auto">
          <a:xfrm rot="10800000">
            <a:off x="838200" y="1143000"/>
            <a:ext cx="48895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Intensity</a:t>
            </a:r>
          </a:p>
        </p:txBody>
      </p:sp>
      <p:sp>
        <p:nvSpPr>
          <p:cNvPr id="186379" name="AutoShape 11"/>
          <p:cNvSpPr>
            <a:spLocks noChangeArrowheads="1"/>
          </p:cNvSpPr>
          <p:nvPr/>
        </p:nvSpPr>
        <p:spPr bwMode="auto">
          <a:xfrm>
            <a:off x="1524000" y="4876800"/>
            <a:ext cx="1905000" cy="1150938"/>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186380" name="Object 12"/>
          <p:cNvGraphicFramePr>
            <a:graphicFrameLocks noChangeAspect="1"/>
          </p:cNvGraphicFramePr>
          <p:nvPr/>
        </p:nvGraphicFramePr>
        <p:xfrm>
          <a:off x="1676400" y="5105400"/>
          <a:ext cx="685800" cy="465138"/>
        </p:xfrm>
        <a:graphic>
          <a:graphicData uri="http://schemas.openxmlformats.org/presentationml/2006/ole">
            <mc:AlternateContent xmlns:mc="http://schemas.openxmlformats.org/markup-compatibility/2006">
              <mc:Choice xmlns:v="urn:schemas-microsoft-com:vml" Requires="v">
                <p:oleObj name="CS ChemDraw Drawing" r:id="rId9" imgW="1986120" imgH="1401840" progId="ChemDraw.Document.5.0">
                  <p:embed/>
                </p:oleObj>
              </mc:Choice>
              <mc:Fallback>
                <p:oleObj name="CS ChemDraw Drawing" r:id="rId9" imgW="1986120" imgH="1401840" progId="ChemDraw.Document.5.0">
                  <p:embed/>
                  <p:pic>
                    <p:nvPicPr>
                      <p:cNvPr id="18638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105400"/>
                        <a:ext cx="685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81" name="Text Box 13"/>
          <p:cNvSpPr txBox="1">
            <a:spLocks noChangeArrowheads="1"/>
          </p:cNvSpPr>
          <p:nvPr/>
        </p:nvSpPr>
        <p:spPr bwMode="auto">
          <a:xfrm>
            <a:off x="1676400" y="5638800"/>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#202</a:t>
            </a:r>
          </a:p>
        </p:txBody>
      </p:sp>
      <p:sp>
        <p:nvSpPr>
          <p:cNvPr id="186382" name="Text Box 14"/>
          <p:cNvSpPr txBox="1">
            <a:spLocks noChangeArrowheads="1"/>
          </p:cNvSpPr>
          <p:nvPr/>
        </p:nvSpPr>
        <p:spPr bwMode="auto">
          <a:xfrm>
            <a:off x="2590800" y="5638800"/>
            <a:ext cx="153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#201</a:t>
            </a:r>
          </a:p>
        </p:txBody>
      </p:sp>
      <p:graphicFrame>
        <p:nvGraphicFramePr>
          <p:cNvPr id="186383" name="Object 15"/>
          <p:cNvGraphicFramePr>
            <a:graphicFrameLocks noChangeAspect="1"/>
          </p:cNvGraphicFramePr>
          <p:nvPr/>
        </p:nvGraphicFramePr>
        <p:xfrm>
          <a:off x="2514600" y="5105400"/>
          <a:ext cx="838200" cy="476250"/>
        </p:xfrm>
        <a:graphic>
          <a:graphicData uri="http://schemas.openxmlformats.org/presentationml/2006/ole">
            <mc:AlternateContent xmlns:mc="http://schemas.openxmlformats.org/markup-compatibility/2006">
              <mc:Choice xmlns:v="urn:schemas-microsoft-com:vml" Requires="v">
                <p:oleObj name="CS ChemDraw Drawing" r:id="rId11" imgW="2367000" imgH="1401840" progId="ChemDraw.Document.5.0">
                  <p:embed/>
                </p:oleObj>
              </mc:Choice>
              <mc:Fallback>
                <p:oleObj name="CS ChemDraw Drawing" r:id="rId11" imgW="2367000" imgH="1401840" progId="ChemDraw.Document.5.0">
                  <p:embed/>
                  <p:pic>
                    <p:nvPicPr>
                      <p:cNvPr id="186383"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5105400"/>
                        <a:ext cx="838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84" name="AutoShape 16"/>
          <p:cNvSpPr>
            <a:spLocks noChangeArrowheads="1"/>
          </p:cNvSpPr>
          <p:nvPr/>
        </p:nvSpPr>
        <p:spPr bwMode="auto">
          <a:xfrm>
            <a:off x="3581400" y="4876800"/>
            <a:ext cx="5105400" cy="114300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186385" name="Text Box 17"/>
          <p:cNvSpPr txBox="1">
            <a:spLocks noChangeArrowheads="1"/>
          </p:cNvSpPr>
          <p:nvPr/>
        </p:nvSpPr>
        <p:spPr bwMode="auto">
          <a:xfrm>
            <a:off x="4724400" y="55626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#196   #203</a:t>
            </a:r>
          </a:p>
        </p:txBody>
      </p:sp>
      <p:sp>
        <p:nvSpPr>
          <p:cNvPr id="186386" name="Text Box 18"/>
          <p:cNvSpPr txBox="1">
            <a:spLocks noChangeArrowheads="1"/>
          </p:cNvSpPr>
          <p:nvPr/>
        </p:nvSpPr>
        <p:spPr bwMode="auto">
          <a:xfrm>
            <a:off x="7696200" y="5562600"/>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#194</a:t>
            </a:r>
          </a:p>
        </p:txBody>
      </p:sp>
      <p:sp>
        <p:nvSpPr>
          <p:cNvPr id="186387" name="Text Box 19"/>
          <p:cNvSpPr txBox="1">
            <a:spLocks noChangeArrowheads="1"/>
          </p:cNvSpPr>
          <p:nvPr/>
        </p:nvSpPr>
        <p:spPr bwMode="auto">
          <a:xfrm>
            <a:off x="6781800" y="5562600"/>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#195</a:t>
            </a:r>
          </a:p>
        </p:txBody>
      </p:sp>
      <p:sp>
        <p:nvSpPr>
          <p:cNvPr id="186388" name="Text Box 20"/>
          <p:cNvSpPr txBox="1">
            <a:spLocks noChangeArrowheads="1"/>
          </p:cNvSpPr>
          <p:nvPr/>
        </p:nvSpPr>
        <p:spPr bwMode="auto">
          <a:xfrm>
            <a:off x="3813175" y="5607050"/>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#199</a:t>
            </a:r>
          </a:p>
        </p:txBody>
      </p:sp>
      <p:graphicFrame>
        <p:nvGraphicFramePr>
          <p:cNvPr id="186389" name="Object 21"/>
          <p:cNvGraphicFramePr>
            <a:graphicFrameLocks noChangeAspect="1"/>
          </p:cNvGraphicFramePr>
          <p:nvPr/>
        </p:nvGraphicFramePr>
        <p:xfrm>
          <a:off x="7620000" y="5105400"/>
          <a:ext cx="838200" cy="457200"/>
        </p:xfrm>
        <a:graphic>
          <a:graphicData uri="http://schemas.openxmlformats.org/presentationml/2006/ole">
            <mc:AlternateContent xmlns:mc="http://schemas.openxmlformats.org/markup-compatibility/2006">
              <mc:Choice xmlns:v="urn:schemas-microsoft-com:vml" Requires="v">
                <p:oleObj name="CS ChemDraw Drawing" r:id="rId13" imgW="2748240" imgH="1401840" progId="ChemDraw.Document.5.0">
                  <p:embed/>
                </p:oleObj>
              </mc:Choice>
              <mc:Fallback>
                <p:oleObj name="CS ChemDraw Drawing" r:id="rId13" imgW="2748240" imgH="1401840" progId="ChemDraw.Document.5.0">
                  <p:embed/>
                  <p:pic>
                    <p:nvPicPr>
                      <p:cNvPr id="186389"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5105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6390" name="Object 22"/>
          <p:cNvGraphicFramePr>
            <a:graphicFrameLocks noChangeAspect="1"/>
          </p:cNvGraphicFramePr>
          <p:nvPr/>
        </p:nvGraphicFramePr>
        <p:xfrm>
          <a:off x="6705600" y="5105400"/>
          <a:ext cx="811213" cy="441325"/>
        </p:xfrm>
        <a:graphic>
          <a:graphicData uri="http://schemas.openxmlformats.org/presentationml/2006/ole">
            <mc:AlternateContent xmlns:mc="http://schemas.openxmlformats.org/markup-compatibility/2006">
              <mc:Choice xmlns:v="urn:schemas-microsoft-com:vml" Requires="v">
                <p:oleObj name="CS ChemDraw Drawing" r:id="rId15" imgW="2748240" imgH="1401840" progId="ChemDraw.Document.5.0">
                  <p:embed/>
                </p:oleObj>
              </mc:Choice>
              <mc:Fallback>
                <p:oleObj name="CS ChemDraw Drawing" r:id="rId15" imgW="2748240" imgH="1401840" progId="ChemDraw.Document.5.0">
                  <p:embed/>
                  <p:pic>
                    <p:nvPicPr>
                      <p:cNvPr id="18639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5600" y="5105400"/>
                        <a:ext cx="811213"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6391" name="Object 23"/>
          <p:cNvGraphicFramePr>
            <a:graphicFrameLocks noChangeAspect="1"/>
          </p:cNvGraphicFramePr>
          <p:nvPr/>
        </p:nvGraphicFramePr>
        <p:xfrm>
          <a:off x="5715000" y="5105400"/>
          <a:ext cx="838200" cy="455613"/>
        </p:xfrm>
        <a:graphic>
          <a:graphicData uri="http://schemas.openxmlformats.org/presentationml/2006/ole">
            <mc:AlternateContent xmlns:mc="http://schemas.openxmlformats.org/markup-compatibility/2006">
              <mc:Choice xmlns:v="urn:schemas-microsoft-com:vml" Requires="v">
                <p:oleObj name="CS ChemDraw Drawing" r:id="rId17" imgW="2748240" imgH="1401840" progId="ChemDraw.Document.5.0">
                  <p:embed/>
                </p:oleObj>
              </mc:Choice>
              <mc:Fallback>
                <p:oleObj name="CS ChemDraw Drawing" r:id="rId17" imgW="2748240" imgH="1401840" progId="ChemDraw.Document.5.0">
                  <p:embed/>
                  <p:pic>
                    <p:nvPicPr>
                      <p:cNvPr id="186391" name="Object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0" y="5105400"/>
                        <a:ext cx="8382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93" name="AutoShape 25"/>
          <p:cNvSpPr>
            <a:spLocks noChangeArrowheads="1"/>
          </p:cNvSpPr>
          <p:nvPr/>
        </p:nvSpPr>
        <p:spPr bwMode="auto">
          <a:xfrm rot="16200000">
            <a:off x="5844847" y="4612481"/>
            <a:ext cx="457200" cy="223838"/>
          </a:xfrm>
          <a:prstGeom prst="rightArrow">
            <a:avLst>
              <a:gd name="adj1" fmla="val 50000"/>
              <a:gd name="adj2" fmla="val 51064"/>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186394" name="Object 26"/>
          <p:cNvGraphicFramePr>
            <a:graphicFrameLocks noChangeAspect="1"/>
          </p:cNvGraphicFramePr>
          <p:nvPr/>
        </p:nvGraphicFramePr>
        <p:xfrm>
          <a:off x="3657600" y="5097463"/>
          <a:ext cx="763588" cy="452437"/>
        </p:xfrm>
        <a:graphic>
          <a:graphicData uri="http://schemas.openxmlformats.org/presentationml/2006/ole">
            <mc:AlternateContent xmlns:mc="http://schemas.openxmlformats.org/markup-compatibility/2006">
              <mc:Choice xmlns:v="urn:schemas-microsoft-com:vml" Requires="v">
                <p:oleObj name="CS ChemDraw Drawing" r:id="rId19" imgW="2367000" imgH="1401840" progId="ChemDraw.Document.5.0">
                  <p:embed/>
                </p:oleObj>
              </mc:Choice>
              <mc:Fallback>
                <p:oleObj name="CS ChemDraw Drawing" r:id="rId19" imgW="2367000" imgH="1401840" progId="ChemDraw.Document.5.0">
                  <p:embed/>
                  <p:pic>
                    <p:nvPicPr>
                      <p:cNvPr id="186394" name="Object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7600" y="5097463"/>
                        <a:ext cx="763588"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6395" name="Object 27"/>
          <p:cNvGraphicFramePr>
            <a:graphicFrameLocks noChangeAspect="1"/>
          </p:cNvGraphicFramePr>
          <p:nvPr/>
        </p:nvGraphicFramePr>
        <p:xfrm>
          <a:off x="4648200" y="5068888"/>
          <a:ext cx="914400" cy="466725"/>
        </p:xfrm>
        <a:graphic>
          <a:graphicData uri="http://schemas.openxmlformats.org/presentationml/2006/ole">
            <mc:AlternateContent xmlns:mc="http://schemas.openxmlformats.org/markup-compatibility/2006">
              <mc:Choice xmlns:v="urn:schemas-microsoft-com:vml" Requires="v">
                <p:oleObj name="CS ChemDraw Drawing" r:id="rId21" imgW="2748240" imgH="1401840" progId="ChemDraw.Document.5.0">
                  <p:embed/>
                </p:oleObj>
              </mc:Choice>
              <mc:Fallback>
                <p:oleObj name="CS ChemDraw Drawing" r:id="rId21" imgW="2748240" imgH="1401840" progId="ChemDraw.Document.5.0">
                  <p:embed/>
                  <p:pic>
                    <p:nvPicPr>
                      <p:cNvPr id="186395" name="Object 2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5068888"/>
                        <a:ext cx="9144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9"/>
          <p:cNvSpPr>
            <a:spLocks noChangeArrowheads="1"/>
          </p:cNvSpPr>
          <p:nvPr/>
        </p:nvSpPr>
        <p:spPr bwMode="auto">
          <a:xfrm>
            <a:off x="1626679" y="4043105"/>
            <a:ext cx="1694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テトラ</a:t>
            </a: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ortho</a:t>
            </a:r>
          </a:p>
        </p:txBody>
      </p:sp>
      <p:sp>
        <p:nvSpPr>
          <p:cNvPr id="29" name="Rectangle 9"/>
          <p:cNvSpPr>
            <a:spLocks noChangeArrowheads="1"/>
          </p:cNvSpPr>
          <p:nvPr/>
        </p:nvSpPr>
        <p:spPr bwMode="auto">
          <a:xfrm>
            <a:off x="4605476" y="4070003"/>
            <a:ext cx="30572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海水から取り込まない</a:t>
            </a:r>
            <a:endPar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 name="AutoShape 25"/>
          <p:cNvSpPr>
            <a:spLocks noChangeArrowheads="1"/>
          </p:cNvSpPr>
          <p:nvPr/>
        </p:nvSpPr>
        <p:spPr bwMode="auto">
          <a:xfrm rot="16200000">
            <a:off x="2214146" y="4567659"/>
            <a:ext cx="457200" cy="223838"/>
          </a:xfrm>
          <a:prstGeom prst="rightArrow">
            <a:avLst>
              <a:gd name="adj1" fmla="val 50000"/>
              <a:gd name="adj2" fmla="val 51064"/>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50656826"/>
      </p:ext>
    </p:extLst>
  </p:cSld>
  <p:clrMapOvr>
    <a:masterClrMapping/>
  </p:clrMapOvr>
  <mc:AlternateContent xmlns:mc="http://schemas.openxmlformats.org/markup-compatibility/2006" xmlns:p14="http://schemas.microsoft.com/office/powerpoint/2010/main">
    <mc:Choice Requires="p14">
      <p:transition spd="slow" p14:dur="2000" advTm="30664"/>
    </mc:Choice>
    <mc:Fallback xmlns="">
      <p:transition spd="slow" advTm="3066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54ACF58-AC23-45D6-991C-0DCB95764F8E}"/>
              </a:ext>
            </a:extLst>
          </p:cNvPr>
          <p:cNvSpPr>
            <a:spLocks noGrp="1" noChangeArrowheads="1"/>
          </p:cNvSpPr>
          <p:nvPr>
            <p:ph type="ctrTitle" idx="4294967295"/>
          </p:nvPr>
        </p:nvSpPr>
        <p:spPr>
          <a:xfrm>
            <a:off x="0" y="822325"/>
            <a:ext cx="9144000" cy="3019425"/>
          </a:xfrm>
        </p:spPr>
        <p:txBody>
          <a:bodyPr/>
          <a:lstStyle/>
          <a:p>
            <a:pPr algn="ctr"/>
            <a:r>
              <a:rPr lang="ja-JP" altLang="en-US" sz="4800" b="1" dirty="0">
                <a:latin typeface="Times New Roman" panose="02020603050405020304" pitchFamily="18" charset="0"/>
                <a:ea typeface="ＭＳ 明朝" panose="02020609040205080304" pitchFamily="17" charset="-128"/>
              </a:rPr>
              <a:t>生体および燃焼起源の</a:t>
            </a:r>
            <a:br>
              <a:rPr lang="en-US" altLang="ja-JP" sz="4800" b="1" dirty="0">
                <a:latin typeface="Times New Roman" panose="02020603050405020304" pitchFamily="18" charset="0"/>
                <a:ea typeface="ＭＳ 明朝" panose="02020609040205080304" pitchFamily="17" charset="-128"/>
              </a:rPr>
            </a:br>
            <a:r>
              <a:rPr lang="ja-JP" altLang="en-US" sz="4800" b="1" dirty="0">
                <a:latin typeface="Times New Roman" panose="02020603050405020304" pitchFamily="18" charset="0"/>
                <a:ea typeface="ＭＳ 明朝" panose="02020609040205080304" pitchFamily="17" charset="-128"/>
              </a:rPr>
              <a:t>試料中異性体組成</a:t>
            </a:r>
            <a:br>
              <a:rPr lang="en-US" altLang="ja-JP" sz="4800" b="1" dirty="0">
                <a:latin typeface="Times New Roman" panose="02020603050405020304" pitchFamily="18" charset="0"/>
                <a:ea typeface="ＭＳ 明朝" panose="02020609040205080304" pitchFamily="17" charset="-128"/>
              </a:rPr>
            </a:br>
            <a:r>
              <a:rPr lang="ja-JP" altLang="en-US" sz="4800" b="1" dirty="0">
                <a:latin typeface="Times New Roman" panose="02020603050405020304" pitchFamily="18" charset="0"/>
                <a:ea typeface="ＭＳ 明朝" panose="02020609040205080304" pitchFamily="17" charset="-128"/>
              </a:rPr>
              <a:t>（</a:t>
            </a:r>
            <a:r>
              <a:rPr lang="en-US" altLang="ja-JP" sz="4800" b="1" dirty="0" err="1">
                <a:latin typeface="Times New Roman" panose="02020603050405020304" pitchFamily="18" charset="0"/>
                <a:ea typeface="ＭＳ 明朝" panose="02020609040205080304" pitchFamily="17" charset="-128"/>
              </a:rPr>
              <a:t>TrCB</a:t>
            </a:r>
            <a:r>
              <a:rPr lang="ja-JP" altLang="en-US" sz="4800" b="1" dirty="0" err="1">
                <a:latin typeface="Times New Roman" panose="02020603050405020304" pitchFamily="18" charset="0"/>
                <a:ea typeface="ＭＳ 明朝" panose="02020609040205080304" pitchFamily="17" charset="-128"/>
              </a:rPr>
              <a:t>、</a:t>
            </a:r>
            <a:r>
              <a:rPr lang="en-US" altLang="ja-JP" sz="4800" b="1" dirty="0" err="1">
                <a:latin typeface="Times New Roman" panose="02020603050405020304" pitchFamily="18" charset="0"/>
                <a:ea typeface="ＭＳ 明朝" panose="02020609040205080304" pitchFamily="17" charset="-128"/>
              </a:rPr>
              <a:t>TeCB</a:t>
            </a:r>
            <a:r>
              <a:rPr lang="ja-JP" altLang="en-US" sz="4800" b="1" dirty="0">
                <a:latin typeface="Times New Roman" panose="02020603050405020304" pitchFamily="18" charset="0"/>
                <a:ea typeface="ＭＳ 明朝" panose="02020609040205080304" pitchFamily="17" charset="-128"/>
              </a:rPr>
              <a:t>）</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4289438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extLst>
              <a:ext uri="{FF2B5EF4-FFF2-40B4-BE49-F238E27FC236}">
                <a16:creationId xmlns:a16="http://schemas.microsoft.com/office/drawing/2014/main" id="{6F3F07A4-D1BC-4102-B589-7FE235A29568}"/>
              </a:ext>
            </a:extLst>
          </p:cNvPr>
          <p:cNvGraphicFramePr>
            <a:graphicFrameLocks noChangeAspect="1"/>
          </p:cNvGraphicFramePr>
          <p:nvPr/>
        </p:nvGraphicFramePr>
        <p:xfrm>
          <a:off x="1600200" y="314325"/>
          <a:ext cx="4648200" cy="1914525"/>
        </p:xfrm>
        <a:graphic>
          <a:graphicData uri="http://schemas.openxmlformats.org/presentationml/2006/ole">
            <mc:AlternateContent xmlns:mc="http://schemas.openxmlformats.org/markup-compatibility/2006">
              <mc:Choice xmlns:v="urn:schemas-microsoft-com:vml" Requires="v">
                <p:oleObj name="Chart" r:id="rId3" imgW="4648505" imgH="1762363" progId="Excel.Chart.8">
                  <p:embed/>
                </p:oleObj>
              </mc:Choice>
              <mc:Fallback>
                <p:oleObj name="Chart" r:id="rId3" imgW="4648505" imgH="1762363" progId="Excel.Chart.8">
                  <p:embed/>
                  <p:pic>
                    <p:nvPicPr>
                      <p:cNvPr id="4098" name="Object 2">
                        <a:extLst>
                          <a:ext uri="{FF2B5EF4-FFF2-40B4-BE49-F238E27FC236}">
                            <a16:creationId xmlns:a16="http://schemas.microsoft.com/office/drawing/2014/main" id="{6F3F07A4-D1BC-4102-B589-7FE235A29568}"/>
                          </a:ext>
                        </a:extLst>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4325"/>
                        <a:ext cx="4648200" cy="19145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3">
            <a:extLst>
              <a:ext uri="{FF2B5EF4-FFF2-40B4-BE49-F238E27FC236}">
                <a16:creationId xmlns:a16="http://schemas.microsoft.com/office/drawing/2014/main" id="{A678B694-51EA-417F-B03F-8C51EE4D2E2E}"/>
              </a:ext>
            </a:extLst>
          </p:cNvPr>
          <p:cNvGraphicFramePr>
            <a:graphicFrameLocks noChangeAspect="1"/>
          </p:cNvGraphicFramePr>
          <p:nvPr/>
        </p:nvGraphicFramePr>
        <p:xfrm>
          <a:off x="1600200" y="2228850"/>
          <a:ext cx="4657725" cy="1924050"/>
        </p:xfrm>
        <a:graphic>
          <a:graphicData uri="http://schemas.openxmlformats.org/presentationml/2006/ole">
            <mc:AlternateContent xmlns:mc="http://schemas.openxmlformats.org/markup-compatibility/2006">
              <mc:Choice xmlns:v="urn:schemas-microsoft-com:vml" Requires="v">
                <p:oleObj name="Chart" r:id="rId5" imgW="4657954" imgH="1771888" progId="Excel.Chart.8">
                  <p:embed/>
                </p:oleObj>
              </mc:Choice>
              <mc:Fallback>
                <p:oleObj name="Chart" r:id="rId5" imgW="4657954" imgH="1771888" progId="Excel.Chart.8">
                  <p:embed/>
                  <p:pic>
                    <p:nvPicPr>
                      <p:cNvPr id="4099" name="Object 3">
                        <a:extLst>
                          <a:ext uri="{FF2B5EF4-FFF2-40B4-BE49-F238E27FC236}">
                            <a16:creationId xmlns:a16="http://schemas.microsoft.com/office/drawing/2014/main" id="{A678B694-51EA-417F-B03F-8C51EE4D2E2E}"/>
                          </a:ext>
                        </a:extLst>
                      </p:cNvPr>
                      <p:cNvPicPr>
                        <a:picLocks noRot="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228850"/>
                        <a:ext cx="4657725" cy="19240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4">
            <a:extLst>
              <a:ext uri="{FF2B5EF4-FFF2-40B4-BE49-F238E27FC236}">
                <a16:creationId xmlns:a16="http://schemas.microsoft.com/office/drawing/2014/main" id="{91EBC527-E6F4-460E-8E77-0427965F81D4}"/>
              </a:ext>
            </a:extLst>
          </p:cNvPr>
          <p:cNvGraphicFramePr>
            <a:graphicFrameLocks noChangeAspect="1"/>
          </p:cNvGraphicFramePr>
          <p:nvPr/>
        </p:nvGraphicFramePr>
        <p:xfrm>
          <a:off x="1600200" y="4114800"/>
          <a:ext cx="4657725" cy="1924050"/>
        </p:xfrm>
        <a:graphic>
          <a:graphicData uri="http://schemas.openxmlformats.org/presentationml/2006/ole">
            <mc:AlternateContent xmlns:mc="http://schemas.openxmlformats.org/markup-compatibility/2006">
              <mc:Choice xmlns:v="urn:schemas-microsoft-com:vml" Requires="v">
                <p:oleObj name="Chart" r:id="rId7" imgW="4657954" imgH="1771888" progId="Excel.Chart.8">
                  <p:embed/>
                </p:oleObj>
              </mc:Choice>
              <mc:Fallback>
                <p:oleObj name="Chart" r:id="rId7" imgW="4657954" imgH="1771888" progId="Excel.Chart.8">
                  <p:embed/>
                  <p:pic>
                    <p:nvPicPr>
                      <p:cNvPr id="4100" name="Object 4">
                        <a:extLst>
                          <a:ext uri="{FF2B5EF4-FFF2-40B4-BE49-F238E27FC236}">
                            <a16:creationId xmlns:a16="http://schemas.microsoft.com/office/drawing/2014/main" id="{91EBC527-E6F4-460E-8E77-0427965F81D4}"/>
                          </a:ext>
                        </a:extLst>
                      </p:cNvPr>
                      <p:cNvPicPr>
                        <a:picLocks noRot="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4114800"/>
                        <a:ext cx="4657725" cy="19240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2" name="Comment 5">
            <a:extLst>
              <a:ext uri="{FF2B5EF4-FFF2-40B4-BE49-F238E27FC236}">
                <a16:creationId xmlns:a16="http://schemas.microsoft.com/office/drawing/2014/main" id="{3BE5885D-D417-49FB-B2B4-017C8C21F355}"/>
              </a:ext>
            </a:extLst>
          </p:cNvPr>
          <p:cNvSpPr>
            <a:spLocks noChangeArrowheads="1"/>
          </p:cNvSpPr>
          <p:nvPr/>
        </p:nvSpPr>
        <p:spPr bwMode="auto">
          <a:xfrm>
            <a:off x="381000" y="6238875"/>
            <a:ext cx="8534400" cy="461665"/>
          </a:xfrm>
          <a:prstGeom prst="rect">
            <a:avLst/>
          </a:prstGeom>
          <a:solidFill>
            <a:srgbClr val="CCFFFF">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mn-cs"/>
              </a:rPr>
              <a:t>生体および燃焼起源試料中の異性体組成（</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mn-cs"/>
              </a:rPr>
              <a:t>TrCB</a:t>
            </a:r>
            <a:r>
              <a:rPr kumimoji="1" lang="ja-JP"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mn-cs"/>
              </a:rPr>
              <a:t>、</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明朝" panose="02020609040205080304" pitchFamily="17" charset="-128"/>
                <a:cs typeface="+mn-cs"/>
              </a:rPr>
              <a:t>TeCB</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mn-cs"/>
              </a:rPr>
              <a:t>）</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3" name="Comment 6">
            <a:extLst>
              <a:ext uri="{FF2B5EF4-FFF2-40B4-BE49-F238E27FC236}">
                <a16:creationId xmlns:a16="http://schemas.microsoft.com/office/drawing/2014/main" id="{5C6843D1-DB3E-4024-A54E-32B8D0156399}"/>
              </a:ext>
            </a:extLst>
          </p:cNvPr>
          <p:cNvSpPr>
            <a:spLocks noChangeArrowheads="1"/>
          </p:cNvSpPr>
          <p:nvPr/>
        </p:nvSpPr>
        <p:spPr bwMode="auto">
          <a:xfrm>
            <a:off x="6477000" y="1133475"/>
            <a:ext cx="2286000" cy="466725"/>
          </a:xfrm>
          <a:prstGeom prst="rect">
            <a:avLst/>
          </a:prstGeom>
          <a:solidFill>
            <a:srgbClr val="CCFFFF">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PCB</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製品</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4" name="Comment 7">
            <a:extLst>
              <a:ext uri="{FF2B5EF4-FFF2-40B4-BE49-F238E27FC236}">
                <a16:creationId xmlns:a16="http://schemas.microsoft.com/office/drawing/2014/main" id="{CA9AE075-E7C4-4440-AD1D-63D0877B9E50}"/>
              </a:ext>
            </a:extLst>
          </p:cNvPr>
          <p:cNvSpPr>
            <a:spLocks noChangeArrowheads="1"/>
          </p:cNvSpPr>
          <p:nvPr/>
        </p:nvSpPr>
        <p:spPr bwMode="auto">
          <a:xfrm>
            <a:off x="6477000" y="2886075"/>
            <a:ext cx="2286000" cy="466725"/>
          </a:xfrm>
          <a:prstGeom prst="rect">
            <a:avLst/>
          </a:prstGeom>
          <a:solidFill>
            <a:srgbClr val="CCFFFF">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燃焼起源</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5" name="Comment 8">
            <a:extLst>
              <a:ext uri="{FF2B5EF4-FFF2-40B4-BE49-F238E27FC236}">
                <a16:creationId xmlns:a16="http://schemas.microsoft.com/office/drawing/2014/main" id="{25A83200-D13E-4F6B-A454-521C767589F7}"/>
              </a:ext>
            </a:extLst>
          </p:cNvPr>
          <p:cNvSpPr>
            <a:spLocks noChangeArrowheads="1"/>
          </p:cNvSpPr>
          <p:nvPr/>
        </p:nvSpPr>
        <p:spPr bwMode="auto">
          <a:xfrm>
            <a:off x="6477000" y="4943475"/>
            <a:ext cx="2286000" cy="466725"/>
          </a:xfrm>
          <a:prstGeom prst="rect">
            <a:avLst/>
          </a:prstGeom>
          <a:solidFill>
            <a:srgbClr val="CCFFFF">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母乳</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6" name="Comment 9">
            <a:extLst>
              <a:ext uri="{FF2B5EF4-FFF2-40B4-BE49-F238E27FC236}">
                <a16:creationId xmlns:a16="http://schemas.microsoft.com/office/drawing/2014/main" id="{5F85B64A-8681-406B-A8D1-ACEF272C94E2}"/>
              </a:ext>
            </a:extLst>
          </p:cNvPr>
          <p:cNvSpPr>
            <a:spLocks noChangeArrowheads="1"/>
          </p:cNvSpPr>
          <p:nvPr/>
        </p:nvSpPr>
        <p:spPr bwMode="auto">
          <a:xfrm>
            <a:off x="3810000" y="2438400"/>
            <a:ext cx="1828800" cy="466725"/>
          </a:xfrm>
          <a:prstGeom prst="rect">
            <a:avLst/>
          </a:prstGeom>
          <a:solidFill>
            <a:srgbClr val="CCFFFF"/>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燃焼起源</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7" name="Comment 10">
            <a:extLst>
              <a:ext uri="{FF2B5EF4-FFF2-40B4-BE49-F238E27FC236}">
                <a16:creationId xmlns:a16="http://schemas.microsoft.com/office/drawing/2014/main" id="{C04A183E-45DA-4B58-AEEF-9779E9F42EFC}"/>
              </a:ext>
            </a:extLst>
          </p:cNvPr>
          <p:cNvSpPr>
            <a:spLocks noChangeArrowheads="1"/>
          </p:cNvSpPr>
          <p:nvPr/>
        </p:nvSpPr>
        <p:spPr bwMode="auto">
          <a:xfrm>
            <a:off x="4419600" y="304800"/>
            <a:ext cx="2057400" cy="466725"/>
          </a:xfrm>
          <a:prstGeom prst="rect">
            <a:avLst/>
          </a:prstGeom>
          <a:solidFill>
            <a:srgbClr val="CCFFFF"/>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PCB </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製品</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108" name="Comment 11">
            <a:extLst>
              <a:ext uri="{FF2B5EF4-FFF2-40B4-BE49-F238E27FC236}">
                <a16:creationId xmlns:a16="http://schemas.microsoft.com/office/drawing/2014/main" id="{8D43C20A-F1F5-499B-B093-78F1F7F28A2A}"/>
              </a:ext>
            </a:extLst>
          </p:cNvPr>
          <p:cNvSpPr>
            <a:spLocks noChangeArrowheads="1"/>
          </p:cNvSpPr>
          <p:nvPr/>
        </p:nvSpPr>
        <p:spPr bwMode="auto">
          <a:xfrm>
            <a:off x="3124200" y="4333875"/>
            <a:ext cx="1828800" cy="461665"/>
          </a:xfrm>
          <a:prstGeom prst="rect">
            <a:avLst/>
          </a:prstGeom>
          <a:solidFill>
            <a:srgbClr val="CCFFFF"/>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p:spPr>
        <p:txBody>
          <a:bodyPr>
            <a:spAutoFit/>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母乳</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6691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a:extLst>
              <a:ext uri="{FF2B5EF4-FFF2-40B4-BE49-F238E27FC236}">
                <a16:creationId xmlns:a16="http://schemas.microsoft.com/office/drawing/2014/main" id="{937D99EE-5926-4813-83F3-941CECB45AE3}"/>
              </a:ext>
            </a:extLst>
          </p:cNvPr>
          <p:cNvSpPr>
            <a:spLocks noGrp="1" noChangeArrowheads="1"/>
          </p:cNvSpPr>
          <p:nvPr>
            <p:ph type="ctrTitle" idx="4294967295"/>
          </p:nvPr>
        </p:nvSpPr>
        <p:spPr>
          <a:xfrm>
            <a:off x="0" y="1846263"/>
            <a:ext cx="9144000" cy="1446212"/>
          </a:xfrm>
        </p:spPr>
        <p:txBody>
          <a:bodyPr>
            <a:normAutofit/>
          </a:bodyPr>
          <a:lstStyle/>
          <a:p>
            <a:pPr algn="ctr"/>
            <a:r>
              <a:rPr lang="ja-JP" altLang="en-US" sz="4800" b="1" dirty="0">
                <a:latin typeface="Times New Roman" panose="02020603050405020304" pitchFamily="18" charset="0"/>
                <a:cs typeface="Times New Roman" panose="02020603050405020304" pitchFamily="18" charset="0"/>
              </a:rPr>
              <a:t>特異的な異性体組成の排出源</a:t>
            </a:r>
            <a:endParaRPr lang="en-US" altLang="ja-JP" sz="4000"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28307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44958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4775"/>
            <a:ext cx="29718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52600"/>
            <a:ext cx="2971800"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97250"/>
            <a:ext cx="2971800"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992688"/>
            <a:ext cx="29718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23" name="Rectangle 7"/>
          <p:cNvSpPr>
            <a:spLocks noChangeArrowheads="1"/>
          </p:cNvSpPr>
          <p:nvPr/>
        </p:nvSpPr>
        <p:spPr bwMode="auto">
          <a:xfrm>
            <a:off x="4305300" y="657225"/>
            <a:ext cx="3619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290824" name="Rectangle 8"/>
          <p:cNvSpPr>
            <a:spLocks noChangeArrowheads="1"/>
          </p:cNvSpPr>
          <p:nvPr/>
        </p:nvSpPr>
        <p:spPr bwMode="auto">
          <a:xfrm>
            <a:off x="1752600" y="4572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KC300</a:t>
            </a:r>
          </a:p>
        </p:txBody>
      </p:sp>
      <p:sp>
        <p:nvSpPr>
          <p:cNvPr id="290825" name="Rectangle 9"/>
          <p:cNvSpPr>
            <a:spLocks noChangeArrowheads="1"/>
          </p:cNvSpPr>
          <p:nvPr/>
        </p:nvSpPr>
        <p:spPr bwMode="auto">
          <a:xfrm>
            <a:off x="1828800" y="20574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KC400</a:t>
            </a:r>
          </a:p>
        </p:txBody>
      </p:sp>
      <p:sp>
        <p:nvSpPr>
          <p:cNvPr id="290826" name="Rectangle 10"/>
          <p:cNvSpPr>
            <a:spLocks noChangeArrowheads="1"/>
          </p:cNvSpPr>
          <p:nvPr/>
        </p:nvSpPr>
        <p:spPr bwMode="auto">
          <a:xfrm>
            <a:off x="1981200" y="38862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KC500</a:t>
            </a:r>
          </a:p>
        </p:txBody>
      </p:sp>
      <p:sp>
        <p:nvSpPr>
          <p:cNvPr id="290827" name="Rectangle 11"/>
          <p:cNvSpPr>
            <a:spLocks noChangeArrowheads="1"/>
          </p:cNvSpPr>
          <p:nvPr/>
        </p:nvSpPr>
        <p:spPr bwMode="auto">
          <a:xfrm>
            <a:off x="533400" y="55626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KC600</a:t>
            </a:r>
          </a:p>
        </p:txBody>
      </p:sp>
      <p:sp>
        <p:nvSpPr>
          <p:cNvPr id="290828" name="Rectangle 12"/>
          <p:cNvSpPr>
            <a:spLocks noChangeArrowheads="1"/>
          </p:cNvSpPr>
          <p:nvPr/>
        </p:nvSpPr>
        <p:spPr bwMode="auto">
          <a:xfrm>
            <a:off x="6400800" y="60960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日本</a:t>
            </a:r>
            <a:endParaRPr kumimoji="1" lang="en-US" altLang="ja-JP" sz="18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290829" name="Rectangle 13"/>
          <p:cNvSpPr>
            <a:spLocks noChangeArrowheads="1"/>
          </p:cNvSpPr>
          <p:nvPr/>
        </p:nvSpPr>
        <p:spPr bwMode="auto">
          <a:xfrm>
            <a:off x="8001000" y="457200"/>
            <a:ext cx="914400" cy="457200"/>
          </a:xfrm>
          <a:prstGeom prst="rect">
            <a:avLst/>
          </a:prstGeom>
          <a:solidFill>
            <a:schemeClr val="accent1"/>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rPr>
              <a:t>Japan</a:t>
            </a:r>
          </a:p>
        </p:txBody>
      </p:sp>
      <p:graphicFrame>
        <p:nvGraphicFramePr>
          <p:cNvPr id="290830" name="Object 14"/>
          <p:cNvGraphicFramePr>
            <a:graphicFrameLocks noChangeAspect="1"/>
          </p:cNvGraphicFramePr>
          <p:nvPr/>
        </p:nvGraphicFramePr>
        <p:xfrm>
          <a:off x="4724400" y="4038600"/>
          <a:ext cx="4343400" cy="1992313"/>
        </p:xfrm>
        <a:graphic>
          <a:graphicData uri="http://schemas.openxmlformats.org/presentationml/2006/ole">
            <mc:AlternateContent xmlns:mc="http://schemas.openxmlformats.org/markup-compatibility/2006">
              <mc:Choice xmlns:v="urn:schemas-microsoft-com:vml" Requires="v">
                <p:oleObj name="Chart" r:id="rId7" imgW="3800856" imgH="1743313" progId="Excel.Chart.8">
                  <p:embed/>
                </p:oleObj>
              </mc:Choice>
              <mc:Fallback>
                <p:oleObj name="Chart" r:id="rId7" imgW="3800856" imgH="1743313" progId="Excel.Chart.8">
                  <p:embed/>
                  <p:pic>
                    <p:nvPicPr>
                      <p:cNvPr id="29083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038600"/>
                        <a:ext cx="4343400"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31" name="AutoShape 15"/>
          <p:cNvSpPr>
            <a:spLocks noChangeArrowheads="1"/>
          </p:cNvSpPr>
          <p:nvPr/>
        </p:nvSpPr>
        <p:spPr bwMode="auto">
          <a:xfrm>
            <a:off x="7593496" y="2438400"/>
            <a:ext cx="1295400" cy="1447800"/>
          </a:xfrm>
          <a:prstGeom prst="downArrow">
            <a:avLst>
              <a:gd name="adj1" fmla="val 50000"/>
              <a:gd name="adj2" fmla="val 27941"/>
            </a:avLst>
          </a:prstGeom>
          <a:solidFill>
            <a:srgbClr val="FF99CC">
              <a:alpha val="50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99CC"/>
            </a:extrusionClr>
            <a:contourClr>
              <a:srgbClr val="FF99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290832" name="Rectangle 16"/>
          <p:cNvSpPr>
            <a:spLocks noChangeArrowheads="1"/>
          </p:cNvSpPr>
          <p:nvPr/>
        </p:nvSpPr>
        <p:spPr bwMode="auto">
          <a:xfrm>
            <a:off x="3149048" y="2579687"/>
            <a:ext cx="4343400" cy="1219200"/>
          </a:xfrm>
          <a:prstGeom prst="rect">
            <a:avLst/>
          </a:prstGeom>
          <a:solidFill>
            <a:srgbClr val="CCFFFF">
              <a:alpha val="50000"/>
            </a:srgbClr>
          </a:solidFill>
          <a:ln w="9525">
            <a:miter lim="800000"/>
            <a:headEnd/>
            <a:tailEnd/>
          </a:ln>
          <a:effectLst/>
          <a:scene3d>
            <a:camera prst="legacyObliqueTopRight"/>
            <a:lightRig rig="legacyFlat3" dir="b"/>
          </a:scene3d>
          <a:sp3d extrusionH="2016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環境に負荷された同族体組成は</a:t>
            </a:r>
            <a:r>
              <a:rPr kumimoji="1" lang="en-US" altLang="ja-JP" sz="2400" b="1" i="0" u="none" strike="noStrike" kern="1200" cap="none" spc="0" normalizeH="0" baseline="0" noProof="0" dirty="0">
                <a:ln>
                  <a:noFill/>
                </a:ln>
                <a:solidFill>
                  <a:srgbClr val="FFFFCC"/>
                </a:solidFill>
                <a:effectLst/>
                <a:uLnTx/>
                <a:uFillTx/>
                <a:latin typeface="Times New Roman" panose="02020603050405020304" pitchFamily="18" charset="0"/>
                <a:ea typeface="ＭＳ Ｐゴシック" panose="020B0600070205080204" pitchFamily="50" charset="-128"/>
                <a:cs typeface="+mn-cs"/>
              </a:rPr>
              <a:t> </a:t>
            </a:r>
          </a:p>
        </p:txBody>
      </p:sp>
    </p:spTree>
    <p:extLst>
      <p:ext uri="{BB962C8B-B14F-4D97-AF65-F5344CB8AC3E}">
        <p14:creationId xmlns:p14="http://schemas.microsoft.com/office/powerpoint/2010/main" val="1974282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
            <a:extLst>
              <a:ext uri="{FF2B5EF4-FFF2-40B4-BE49-F238E27FC236}">
                <a16:creationId xmlns:a16="http://schemas.microsoft.com/office/drawing/2014/main" id="{888B1127-8DE8-4A22-B647-5977083A29A6}"/>
              </a:ext>
            </a:extLst>
          </p:cNvPr>
          <p:cNvGraphicFramePr>
            <a:graphicFrameLocks noChangeAspect="1"/>
          </p:cNvGraphicFramePr>
          <p:nvPr/>
        </p:nvGraphicFramePr>
        <p:xfrm>
          <a:off x="6340475" y="285750"/>
          <a:ext cx="1946275" cy="1079500"/>
        </p:xfrm>
        <a:graphic>
          <a:graphicData uri="http://schemas.openxmlformats.org/presentationml/2006/ole">
            <mc:AlternateContent xmlns:mc="http://schemas.openxmlformats.org/markup-compatibility/2006">
              <mc:Choice xmlns:v="urn:schemas-microsoft-com:vml" Requires="v">
                <p:oleObj name="CS ChemDraw Drawing" r:id="rId3" imgW="1946160" imgH="1079640" progId="ChemDraw.Document.6.0">
                  <p:embed/>
                </p:oleObj>
              </mc:Choice>
              <mc:Fallback>
                <p:oleObj name="CS ChemDraw Drawing" r:id="rId3" imgW="1946160" imgH="1079640" progId="ChemDraw.Document.6.0">
                  <p:embed/>
                  <p:pic>
                    <p:nvPicPr>
                      <p:cNvPr id="5122" name="Object 1">
                        <a:extLst>
                          <a:ext uri="{FF2B5EF4-FFF2-40B4-BE49-F238E27FC236}">
                            <a16:creationId xmlns:a16="http://schemas.microsoft.com/office/drawing/2014/main" id="{888B1127-8DE8-4A22-B647-5977083A2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285750"/>
                        <a:ext cx="19462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2">
            <a:extLst>
              <a:ext uri="{FF2B5EF4-FFF2-40B4-BE49-F238E27FC236}">
                <a16:creationId xmlns:a16="http://schemas.microsoft.com/office/drawing/2014/main" id="{06EF3B4F-621E-4EB9-BB3F-3948E2CCD25B}"/>
              </a:ext>
            </a:extLst>
          </p:cNvPr>
          <p:cNvGraphicFramePr>
            <a:graphicFrameLocks noChangeAspect="1"/>
          </p:cNvGraphicFramePr>
          <p:nvPr/>
        </p:nvGraphicFramePr>
        <p:xfrm>
          <a:off x="6269038" y="2063750"/>
          <a:ext cx="1946275" cy="1079500"/>
        </p:xfrm>
        <a:graphic>
          <a:graphicData uri="http://schemas.openxmlformats.org/presentationml/2006/ole">
            <mc:AlternateContent xmlns:mc="http://schemas.openxmlformats.org/markup-compatibility/2006">
              <mc:Choice xmlns:v="urn:schemas-microsoft-com:vml" Requires="v">
                <p:oleObj name="CS ChemDraw Drawing" r:id="rId5" imgW="1946160" imgH="1079640" progId="ChemDraw.Document.6.0">
                  <p:embed/>
                </p:oleObj>
              </mc:Choice>
              <mc:Fallback>
                <p:oleObj name="CS ChemDraw Drawing" r:id="rId5" imgW="1946160" imgH="1079640" progId="ChemDraw.Document.6.0">
                  <p:embed/>
                  <p:pic>
                    <p:nvPicPr>
                      <p:cNvPr id="5123" name="Object 2">
                        <a:extLst>
                          <a:ext uri="{FF2B5EF4-FFF2-40B4-BE49-F238E27FC236}">
                            <a16:creationId xmlns:a16="http://schemas.microsoft.com/office/drawing/2014/main" id="{06EF3B4F-621E-4EB9-BB3F-3948E2CCD2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038" y="2063750"/>
                        <a:ext cx="19462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テキスト ボックス 3">
            <a:extLst>
              <a:ext uri="{FF2B5EF4-FFF2-40B4-BE49-F238E27FC236}">
                <a16:creationId xmlns:a16="http://schemas.microsoft.com/office/drawing/2014/main" id="{E21413F5-886D-472B-B9F9-62F458958EC9}"/>
              </a:ext>
            </a:extLst>
          </p:cNvPr>
          <p:cNvSpPr txBox="1">
            <a:spLocks noChangeArrowheads="1"/>
          </p:cNvSpPr>
          <p:nvPr/>
        </p:nvSpPr>
        <p:spPr bwMode="auto">
          <a:xfrm>
            <a:off x="6572250" y="1357313"/>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(2,2’-)</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28" name="テキスト ボックス 4">
            <a:extLst>
              <a:ext uri="{FF2B5EF4-FFF2-40B4-BE49-F238E27FC236}">
                <a16:creationId xmlns:a16="http://schemas.microsoft.com/office/drawing/2014/main" id="{3EC97AE6-A395-4DF2-A946-6B2ED0920AC5}"/>
              </a:ext>
            </a:extLst>
          </p:cNvPr>
          <p:cNvSpPr txBox="1">
            <a:spLocks noChangeArrowheads="1"/>
          </p:cNvSpPr>
          <p:nvPr/>
        </p:nvSpPr>
        <p:spPr bwMode="auto">
          <a:xfrm>
            <a:off x="6572250" y="3143250"/>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5124" name="Object 7">
            <a:extLst>
              <a:ext uri="{FF2B5EF4-FFF2-40B4-BE49-F238E27FC236}">
                <a16:creationId xmlns:a16="http://schemas.microsoft.com/office/drawing/2014/main" id="{61831441-C156-4FF5-A721-98BA0C48F54E}"/>
              </a:ext>
            </a:extLst>
          </p:cNvPr>
          <p:cNvGraphicFramePr>
            <a:graphicFrameLocks noChangeAspect="1"/>
          </p:cNvGraphicFramePr>
          <p:nvPr/>
        </p:nvGraphicFramePr>
        <p:xfrm>
          <a:off x="485775" y="1701800"/>
          <a:ext cx="5372100" cy="1933575"/>
        </p:xfrm>
        <a:graphic>
          <a:graphicData uri="http://schemas.openxmlformats.org/presentationml/2006/ole">
            <mc:AlternateContent xmlns:mc="http://schemas.openxmlformats.org/markup-compatibility/2006">
              <mc:Choice xmlns:v="urn:schemas-microsoft-com:vml" Requires="v">
                <p:oleObj name="グラフ" r:id="rId7" imgW="5372093" imgH="1933534" progId="Excel.Chart.8">
                  <p:embed/>
                </p:oleObj>
              </mc:Choice>
              <mc:Fallback>
                <p:oleObj name="グラフ" r:id="rId7" imgW="5372093" imgH="1933534" progId="Excel.Chart.8">
                  <p:embed/>
                  <p:pic>
                    <p:nvPicPr>
                      <p:cNvPr id="5124" name="Object 7">
                        <a:extLst>
                          <a:ext uri="{FF2B5EF4-FFF2-40B4-BE49-F238E27FC236}">
                            <a16:creationId xmlns:a16="http://schemas.microsoft.com/office/drawing/2014/main" id="{61831441-C156-4FF5-A721-98BA0C48F5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1701800"/>
                        <a:ext cx="53721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8">
            <a:extLst>
              <a:ext uri="{FF2B5EF4-FFF2-40B4-BE49-F238E27FC236}">
                <a16:creationId xmlns:a16="http://schemas.microsoft.com/office/drawing/2014/main" id="{E3BA91F0-CC08-4F5C-A934-137B54D7EBFF}"/>
              </a:ext>
            </a:extLst>
          </p:cNvPr>
          <p:cNvGraphicFramePr>
            <a:graphicFrameLocks noChangeAspect="1"/>
          </p:cNvGraphicFramePr>
          <p:nvPr/>
        </p:nvGraphicFramePr>
        <p:xfrm>
          <a:off x="485775" y="4138613"/>
          <a:ext cx="5372100" cy="1933575"/>
        </p:xfrm>
        <a:graphic>
          <a:graphicData uri="http://schemas.openxmlformats.org/presentationml/2006/ole">
            <mc:AlternateContent xmlns:mc="http://schemas.openxmlformats.org/markup-compatibility/2006">
              <mc:Choice xmlns:v="urn:schemas-microsoft-com:vml" Requires="v">
                <p:oleObj name="グラフ" r:id="rId9" imgW="5372093" imgH="1933534" progId="Excel.Chart.8">
                  <p:embed/>
                </p:oleObj>
              </mc:Choice>
              <mc:Fallback>
                <p:oleObj name="グラフ" r:id="rId9" imgW="5372093" imgH="1933534" progId="Excel.Chart.8">
                  <p:embed/>
                  <p:pic>
                    <p:nvPicPr>
                      <p:cNvPr id="5125" name="Object 8">
                        <a:extLst>
                          <a:ext uri="{FF2B5EF4-FFF2-40B4-BE49-F238E27FC236}">
                            <a16:creationId xmlns:a16="http://schemas.microsoft.com/office/drawing/2014/main" id="{E3BA91F0-CC08-4F5C-A934-137B54D7EB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 y="4138613"/>
                        <a:ext cx="53721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9">
            <a:extLst>
              <a:ext uri="{FF2B5EF4-FFF2-40B4-BE49-F238E27FC236}">
                <a16:creationId xmlns:a16="http://schemas.microsoft.com/office/drawing/2014/main" id="{B58A3D4D-8493-49BE-B93D-F74026127DC3}"/>
              </a:ext>
            </a:extLst>
          </p:cNvPr>
          <p:cNvGraphicFramePr>
            <a:graphicFrameLocks noChangeAspect="1"/>
          </p:cNvGraphicFramePr>
          <p:nvPr/>
        </p:nvGraphicFramePr>
        <p:xfrm>
          <a:off x="6340475" y="3967163"/>
          <a:ext cx="1946275" cy="1462087"/>
        </p:xfrm>
        <a:graphic>
          <a:graphicData uri="http://schemas.openxmlformats.org/presentationml/2006/ole">
            <mc:AlternateContent xmlns:mc="http://schemas.openxmlformats.org/markup-compatibility/2006">
              <mc:Choice xmlns:v="urn:schemas-microsoft-com:vml" Requires="v">
                <p:oleObj name="CS ChemDraw Drawing" r:id="rId11" imgW="1946160" imgH="1461600" progId="ChemDraw.Document.6.0">
                  <p:embed/>
                </p:oleObj>
              </mc:Choice>
              <mc:Fallback>
                <p:oleObj name="CS ChemDraw Drawing" r:id="rId11" imgW="1946160" imgH="1461600" progId="ChemDraw.Document.6.0">
                  <p:embed/>
                  <p:pic>
                    <p:nvPicPr>
                      <p:cNvPr id="5126" name="Object 9">
                        <a:extLst>
                          <a:ext uri="{FF2B5EF4-FFF2-40B4-BE49-F238E27FC236}">
                            <a16:creationId xmlns:a16="http://schemas.microsoft.com/office/drawing/2014/main" id="{B58A3D4D-8493-49BE-B93D-F74026127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40475" y="3967163"/>
                        <a:ext cx="1946275"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9" name="テキスト ボックス 4">
            <a:extLst>
              <a:ext uri="{FF2B5EF4-FFF2-40B4-BE49-F238E27FC236}">
                <a16:creationId xmlns:a16="http://schemas.microsoft.com/office/drawing/2014/main" id="{608963C2-6329-4AA7-868A-862EF39E80DE}"/>
              </a:ext>
            </a:extLst>
          </p:cNvPr>
          <p:cNvSpPr txBox="1">
            <a:spLocks noChangeArrowheads="1"/>
          </p:cNvSpPr>
          <p:nvPr/>
        </p:nvSpPr>
        <p:spPr bwMode="auto">
          <a:xfrm>
            <a:off x="6572250" y="5559425"/>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CB-19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(2,2’,6-)</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0" name="テキスト ボックス 4">
            <a:extLst>
              <a:ext uri="{FF2B5EF4-FFF2-40B4-BE49-F238E27FC236}">
                <a16:creationId xmlns:a16="http://schemas.microsoft.com/office/drawing/2014/main" id="{37A3A280-C7EA-4862-B62D-A980EB4D669B}"/>
              </a:ext>
            </a:extLst>
          </p:cNvPr>
          <p:cNvSpPr txBox="1">
            <a:spLocks noChangeArrowheads="1"/>
          </p:cNvSpPr>
          <p:nvPr/>
        </p:nvSpPr>
        <p:spPr bwMode="auto">
          <a:xfrm>
            <a:off x="1285875" y="857250"/>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ortho</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位 置換：支配的</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1" name="テキスト ボックス 4">
            <a:extLst>
              <a:ext uri="{FF2B5EF4-FFF2-40B4-BE49-F238E27FC236}">
                <a16:creationId xmlns:a16="http://schemas.microsoft.com/office/drawing/2014/main" id="{D857E9C6-45A5-4B5F-8A40-2DB1220C2667}"/>
              </a:ext>
            </a:extLst>
          </p:cNvPr>
          <p:cNvSpPr txBox="1">
            <a:spLocks noChangeArrowheads="1"/>
          </p:cNvSpPr>
          <p:nvPr/>
        </p:nvSpPr>
        <p:spPr bwMode="auto">
          <a:xfrm>
            <a:off x="714375" y="3630613"/>
            <a:ext cx="4929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同族体分布</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水質</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2" name="テキスト ボックス 4">
            <a:extLst>
              <a:ext uri="{FF2B5EF4-FFF2-40B4-BE49-F238E27FC236}">
                <a16:creationId xmlns:a16="http://schemas.microsoft.com/office/drawing/2014/main" id="{29CDF3A5-4A71-48CC-AE0E-6D81A11C74C4}"/>
              </a:ext>
            </a:extLst>
          </p:cNvPr>
          <p:cNvSpPr txBox="1">
            <a:spLocks noChangeArrowheads="1"/>
          </p:cNvSpPr>
          <p:nvPr/>
        </p:nvSpPr>
        <p:spPr bwMode="auto">
          <a:xfrm>
            <a:off x="795338" y="6130925"/>
            <a:ext cx="4929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異性体組成</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水質</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3" name="テキスト ボックス 4">
            <a:extLst>
              <a:ext uri="{FF2B5EF4-FFF2-40B4-BE49-F238E27FC236}">
                <a16:creationId xmlns:a16="http://schemas.microsoft.com/office/drawing/2014/main" id="{692BA797-85DF-4885-9D24-544B85F2CD69}"/>
              </a:ext>
            </a:extLst>
          </p:cNvPr>
          <p:cNvSpPr txBox="1">
            <a:spLocks noChangeArrowheads="1"/>
          </p:cNvSpPr>
          <p:nvPr/>
        </p:nvSpPr>
        <p:spPr bwMode="auto">
          <a:xfrm>
            <a:off x="5643563" y="6363631"/>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主要異性体</a:t>
            </a:r>
          </a:p>
        </p:txBody>
      </p:sp>
      <p:sp>
        <p:nvSpPr>
          <p:cNvPr id="5134" name="テキスト ボックス 4">
            <a:extLst>
              <a:ext uri="{FF2B5EF4-FFF2-40B4-BE49-F238E27FC236}">
                <a16:creationId xmlns:a16="http://schemas.microsoft.com/office/drawing/2014/main" id="{3761DF3D-0D4E-4903-A370-7521027EA918}"/>
              </a:ext>
            </a:extLst>
          </p:cNvPr>
          <p:cNvSpPr txBox="1">
            <a:spLocks noChangeArrowheads="1"/>
          </p:cNvSpPr>
          <p:nvPr/>
        </p:nvSpPr>
        <p:spPr bwMode="auto">
          <a:xfrm>
            <a:off x="1438275" y="1201738"/>
            <a:ext cx="4929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CB-4 (2,2’-) : </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総</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の</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70%</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5" name="テキスト ボックス 4">
            <a:extLst>
              <a:ext uri="{FF2B5EF4-FFF2-40B4-BE49-F238E27FC236}">
                <a16:creationId xmlns:a16="http://schemas.microsoft.com/office/drawing/2014/main" id="{D1A147B3-0369-401D-A99E-E311C2867A4E}"/>
              </a:ext>
            </a:extLst>
          </p:cNvPr>
          <p:cNvSpPr txBox="1">
            <a:spLocks noChangeArrowheads="1"/>
          </p:cNvSpPr>
          <p:nvPr/>
        </p:nvSpPr>
        <p:spPr bwMode="auto">
          <a:xfrm>
            <a:off x="7429500" y="13573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70%</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6" name="テキスト ボックス 4">
            <a:extLst>
              <a:ext uri="{FF2B5EF4-FFF2-40B4-BE49-F238E27FC236}">
                <a16:creationId xmlns:a16="http://schemas.microsoft.com/office/drawing/2014/main" id="{97F67222-7050-4F20-9C77-2F5A65BE0EEC}"/>
              </a:ext>
            </a:extLst>
          </p:cNvPr>
          <p:cNvSpPr txBox="1">
            <a:spLocks noChangeArrowheads="1"/>
          </p:cNvSpPr>
          <p:nvPr/>
        </p:nvSpPr>
        <p:spPr bwMode="auto">
          <a:xfrm>
            <a:off x="7500938" y="3201988"/>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5%</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7" name="テキスト ボックス 4">
            <a:extLst>
              <a:ext uri="{FF2B5EF4-FFF2-40B4-BE49-F238E27FC236}">
                <a16:creationId xmlns:a16="http://schemas.microsoft.com/office/drawing/2014/main" id="{BE272385-4A6E-4DDF-8C27-7DAB67ED849C}"/>
              </a:ext>
            </a:extLst>
          </p:cNvPr>
          <p:cNvSpPr txBox="1">
            <a:spLocks noChangeArrowheads="1"/>
          </p:cNvSpPr>
          <p:nvPr/>
        </p:nvSpPr>
        <p:spPr bwMode="auto">
          <a:xfrm>
            <a:off x="7500938" y="528637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38" name="テキスト ボックス 4">
            <a:extLst>
              <a:ext uri="{FF2B5EF4-FFF2-40B4-BE49-F238E27FC236}">
                <a16:creationId xmlns:a16="http://schemas.microsoft.com/office/drawing/2014/main" id="{B2877A34-21A0-4B9F-B6AC-43487BFD13A7}"/>
              </a:ext>
            </a:extLst>
          </p:cNvPr>
          <p:cNvSpPr txBox="1">
            <a:spLocks noChangeArrowheads="1"/>
          </p:cNvSpPr>
          <p:nvPr/>
        </p:nvSpPr>
        <p:spPr bwMode="auto">
          <a:xfrm>
            <a:off x="34925" y="107950"/>
            <a:ext cx="6300788" cy="584200"/>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カーペット製造工場</a:t>
            </a:r>
          </a:p>
        </p:txBody>
      </p:sp>
    </p:spTree>
    <p:extLst>
      <p:ext uri="{BB962C8B-B14F-4D97-AF65-F5344CB8AC3E}">
        <p14:creationId xmlns:p14="http://schemas.microsoft.com/office/powerpoint/2010/main" val="573826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テキスト ボックス 4">
            <a:extLst>
              <a:ext uri="{FF2B5EF4-FFF2-40B4-BE49-F238E27FC236}">
                <a16:creationId xmlns:a16="http://schemas.microsoft.com/office/drawing/2014/main" id="{FE43F169-A410-4479-A80A-D37D2B23699D}"/>
              </a:ext>
            </a:extLst>
          </p:cNvPr>
          <p:cNvSpPr txBox="1">
            <a:spLocks noChangeArrowheads="1"/>
          </p:cNvSpPr>
          <p:nvPr/>
        </p:nvSpPr>
        <p:spPr bwMode="auto">
          <a:xfrm>
            <a:off x="2084388" y="4487863"/>
            <a:ext cx="150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graphicFrame>
        <p:nvGraphicFramePr>
          <p:cNvPr id="7170" name="Object 2">
            <a:extLst>
              <a:ext uri="{FF2B5EF4-FFF2-40B4-BE49-F238E27FC236}">
                <a16:creationId xmlns:a16="http://schemas.microsoft.com/office/drawing/2014/main" id="{342B8D36-BE5F-4AA4-B2E1-0463767D0507}"/>
              </a:ext>
            </a:extLst>
          </p:cNvPr>
          <p:cNvGraphicFramePr>
            <a:graphicFrameLocks noChangeAspect="1"/>
          </p:cNvGraphicFramePr>
          <p:nvPr/>
        </p:nvGraphicFramePr>
        <p:xfrm>
          <a:off x="1727200" y="3429000"/>
          <a:ext cx="2078038" cy="1079500"/>
        </p:xfrm>
        <a:graphic>
          <a:graphicData uri="http://schemas.openxmlformats.org/presentationml/2006/ole">
            <mc:AlternateContent xmlns:mc="http://schemas.openxmlformats.org/markup-compatibility/2006">
              <mc:Choice xmlns:v="urn:schemas-microsoft-com:vml" Requires="v">
                <p:oleObj name="CS ChemDraw Drawing" r:id="rId3" imgW="2078280" imgH="1079640" progId="ChemDraw.Document.6.0">
                  <p:embed/>
                </p:oleObj>
              </mc:Choice>
              <mc:Fallback>
                <p:oleObj name="CS ChemDraw Drawing" r:id="rId3" imgW="2078280" imgH="1079640" progId="ChemDraw.Document.6.0">
                  <p:embed/>
                  <p:pic>
                    <p:nvPicPr>
                      <p:cNvPr id="7170" name="Object 2">
                        <a:extLst>
                          <a:ext uri="{FF2B5EF4-FFF2-40B4-BE49-F238E27FC236}">
                            <a16:creationId xmlns:a16="http://schemas.microsoft.com/office/drawing/2014/main" id="{342B8D36-BE5F-4AA4-B2E1-0463767D0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3429000"/>
                        <a:ext cx="20780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8">
            <a:extLst>
              <a:ext uri="{FF2B5EF4-FFF2-40B4-BE49-F238E27FC236}">
                <a16:creationId xmlns:a16="http://schemas.microsoft.com/office/drawing/2014/main" id="{6DE33287-1FA9-4929-9AE2-4546B07A3391}"/>
              </a:ext>
            </a:extLst>
          </p:cNvPr>
          <p:cNvGraphicFramePr>
            <a:graphicFrameLocks noChangeAspect="1"/>
          </p:cNvGraphicFramePr>
          <p:nvPr/>
        </p:nvGraphicFramePr>
        <p:xfrm>
          <a:off x="6143625" y="3416300"/>
          <a:ext cx="2552700" cy="1462088"/>
        </p:xfrm>
        <a:graphic>
          <a:graphicData uri="http://schemas.openxmlformats.org/presentationml/2006/ole">
            <mc:AlternateContent xmlns:mc="http://schemas.openxmlformats.org/markup-compatibility/2006">
              <mc:Choice xmlns:v="urn:schemas-microsoft-com:vml" Requires="v">
                <p:oleObj name="CS ChemDraw Drawing" r:id="rId5" imgW="2552760" imgH="1461600" progId="ChemDraw.Document.6.0">
                  <p:embed/>
                </p:oleObj>
              </mc:Choice>
              <mc:Fallback>
                <p:oleObj name="CS ChemDraw Drawing" r:id="rId5" imgW="2552760" imgH="1461600" progId="ChemDraw.Document.6.0">
                  <p:embed/>
                  <p:pic>
                    <p:nvPicPr>
                      <p:cNvPr id="7171" name="Object 8">
                        <a:extLst>
                          <a:ext uri="{FF2B5EF4-FFF2-40B4-BE49-F238E27FC236}">
                            <a16:creationId xmlns:a16="http://schemas.microsoft.com/office/drawing/2014/main" id="{6DE33287-1FA9-4929-9AE2-4546B07A3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3416300"/>
                        <a:ext cx="25527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テキスト ボックス 4">
            <a:extLst>
              <a:ext uri="{FF2B5EF4-FFF2-40B4-BE49-F238E27FC236}">
                <a16:creationId xmlns:a16="http://schemas.microsoft.com/office/drawing/2014/main" id="{9B7E85B7-878C-41B9-B259-6D2B1BCD0B49}"/>
              </a:ext>
            </a:extLst>
          </p:cNvPr>
          <p:cNvSpPr txBox="1">
            <a:spLocks noChangeArrowheads="1"/>
          </p:cNvSpPr>
          <p:nvPr/>
        </p:nvSpPr>
        <p:spPr bwMode="auto">
          <a:xfrm>
            <a:off x="6481763" y="4487863"/>
            <a:ext cx="150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CB-35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(3,3’4-)</a:t>
            </a:r>
          </a:p>
        </p:txBody>
      </p:sp>
      <p:graphicFrame>
        <p:nvGraphicFramePr>
          <p:cNvPr id="7172" name="Object 9">
            <a:extLst>
              <a:ext uri="{FF2B5EF4-FFF2-40B4-BE49-F238E27FC236}">
                <a16:creationId xmlns:a16="http://schemas.microsoft.com/office/drawing/2014/main" id="{2B678E0F-9820-446D-BD05-59D6181CA3E9}"/>
              </a:ext>
            </a:extLst>
          </p:cNvPr>
          <p:cNvGraphicFramePr>
            <a:graphicFrameLocks noChangeAspect="1"/>
          </p:cNvGraphicFramePr>
          <p:nvPr/>
        </p:nvGraphicFramePr>
        <p:xfrm>
          <a:off x="6084888" y="5097463"/>
          <a:ext cx="2459037" cy="1462087"/>
        </p:xfrm>
        <a:graphic>
          <a:graphicData uri="http://schemas.openxmlformats.org/presentationml/2006/ole">
            <mc:AlternateContent xmlns:mc="http://schemas.openxmlformats.org/markup-compatibility/2006">
              <mc:Choice xmlns:v="urn:schemas-microsoft-com:vml" Requires="v">
                <p:oleObj name="CS ChemDraw Drawing" r:id="rId7" imgW="2459520" imgH="1461600" progId="ChemDraw.Document.6.0">
                  <p:embed/>
                </p:oleObj>
              </mc:Choice>
              <mc:Fallback>
                <p:oleObj name="CS ChemDraw Drawing" r:id="rId7" imgW="2459520" imgH="1461600" progId="ChemDraw.Document.6.0">
                  <p:embed/>
                  <p:pic>
                    <p:nvPicPr>
                      <p:cNvPr id="7172" name="Object 9">
                        <a:extLst>
                          <a:ext uri="{FF2B5EF4-FFF2-40B4-BE49-F238E27FC236}">
                            <a16:creationId xmlns:a16="http://schemas.microsoft.com/office/drawing/2014/main" id="{2B678E0F-9820-446D-BD05-59D6181CA3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5097463"/>
                        <a:ext cx="2459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7" name="テキスト ボックス 4">
            <a:extLst>
              <a:ext uri="{FF2B5EF4-FFF2-40B4-BE49-F238E27FC236}">
                <a16:creationId xmlns:a16="http://schemas.microsoft.com/office/drawing/2014/main" id="{762C8354-0810-480C-B8B4-349C643E6A49}"/>
              </a:ext>
            </a:extLst>
          </p:cNvPr>
          <p:cNvSpPr txBox="1">
            <a:spLocks noChangeArrowheads="1"/>
          </p:cNvSpPr>
          <p:nvPr/>
        </p:nvSpPr>
        <p:spPr bwMode="auto">
          <a:xfrm>
            <a:off x="6829425" y="6202363"/>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CB-38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(3,4,5-)</a:t>
            </a:r>
          </a:p>
        </p:txBody>
      </p:sp>
      <p:graphicFrame>
        <p:nvGraphicFramePr>
          <p:cNvPr id="7173" name="Object 10">
            <a:extLst>
              <a:ext uri="{FF2B5EF4-FFF2-40B4-BE49-F238E27FC236}">
                <a16:creationId xmlns:a16="http://schemas.microsoft.com/office/drawing/2014/main" id="{5D3348EC-E160-4419-A481-02085AE652D2}"/>
              </a:ext>
            </a:extLst>
          </p:cNvPr>
          <p:cNvGraphicFramePr>
            <a:graphicFrameLocks noChangeAspect="1"/>
          </p:cNvGraphicFramePr>
          <p:nvPr/>
        </p:nvGraphicFramePr>
        <p:xfrm>
          <a:off x="414338" y="908050"/>
          <a:ext cx="4352925" cy="2057400"/>
        </p:xfrm>
        <a:graphic>
          <a:graphicData uri="http://schemas.openxmlformats.org/presentationml/2006/ole">
            <mc:AlternateContent xmlns:mc="http://schemas.openxmlformats.org/markup-compatibility/2006">
              <mc:Choice xmlns:v="urn:schemas-microsoft-com:vml" Requires="v">
                <p:oleObj name="グラフ" r:id="rId9" imgW="4352797" imgH="2057434" progId="Excel.Chart.8">
                  <p:embed/>
                </p:oleObj>
              </mc:Choice>
              <mc:Fallback>
                <p:oleObj name="グラフ" r:id="rId9" imgW="4352797" imgH="2057434" progId="Excel.Chart.8">
                  <p:embed/>
                  <p:pic>
                    <p:nvPicPr>
                      <p:cNvPr id="7173" name="Object 10">
                        <a:extLst>
                          <a:ext uri="{FF2B5EF4-FFF2-40B4-BE49-F238E27FC236}">
                            <a16:creationId xmlns:a16="http://schemas.microsoft.com/office/drawing/2014/main" id="{5D3348EC-E160-4419-A481-02085AE652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38" y="908050"/>
                        <a:ext cx="43529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11">
            <a:extLst>
              <a:ext uri="{FF2B5EF4-FFF2-40B4-BE49-F238E27FC236}">
                <a16:creationId xmlns:a16="http://schemas.microsoft.com/office/drawing/2014/main" id="{C543034D-40C3-4B4B-AB12-A6DD6B91E676}"/>
              </a:ext>
            </a:extLst>
          </p:cNvPr>
          <p:cNvGraphicFramePr>
            <a:graphicFrameLocks noChangeAspect="1"/>
          </p:cNvGraphicFramePr>
          <p:nvPr/>
        </p:nvGraphicFramePr>
        <p:xfrm>
          <a:off x="5272088" y="942975"/>
          <a:ext cx="3086100" cy="2057400"/>
        </p:xfrm>
        <a:graphic>
          <a:graphicData uri="http://schemas.openxmlformats.org/presentationml/2006/ole">
            <mc:AlternateContent xmlns:mc="http://schemas.openxmlformats.org/markup-compatibility/2006">
              <mc:Choice xmlns:v="urn:schemas-microsoft-com:vml" Requires="v">
                <p:oleObj name="グラフ" r:id="rId11" imgW="3086234" imgH="2057434" progId="Excel.Chart.8">
                  <p:embed/>
                </p:oleObj>
              </mc:Choice>
              <mc:Fallback>
                <p:oleObj name="グラフ" r:id="rId11" imgW="3086234" imgH="2057434" progId="Excel.Chart.8">
                  <p:embed/>
                  <p:pic>
                    <p:nvPicPr>
                      <p:cNvPr id="7174" name="Object 11">
                        <a:extLst>
                          <a:ext uri="{FF2B5EF4-FFF2-40B4-BE49-F238E27FC236}">
                            <a16:creationId xmlns:a16="http://schemas.microsoft.com/office/drawing/2014/main" id="{C543034D-40C3-4B4B-AB12-A6DD6B91E6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2088" y="942975"/>
                        <a:ext cx="30861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8" name="テキスト ボックス 4">
            <a:extLst>
              <a:ext uri="{FF2B5EF4-FFF2-40B4-BE49-F238E27FC236}">
                <a16:creationId xmlns:a16="http://schemas.microsoft.com/office/drawing/2014/main" id="{79040B41-28CA-4C84-92CB-4D958B65BB6C}"/>
              </a:ext>
            </a:extLst>
          </p:cNvPr>
          <p:cNvSpPr txBox="1">
            <a:spLocks noChangeArrowheads="1"/>
          </p:cNvSpPr>
          <p:nvPr/>
        </p:nvSpPr>
        <p:spPr bwMode="auto">
          <a:xfrm>
            <a:off x="178594" y="5850800"/>
            <a:ext cx="5429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meta</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位置換：支配的　</a:t>
            </a:r>
          </a:p>
        </p:txBody>
      </p:sp>
      <p:sp>
        <p:nvSpPr>
          <p:cNvPr id="7179" name="テキスト ボックス 4">
            <a:extLst>
              <a:ext uri="{FF2B5EF4-FFF2-40B4-BE49-F238E27FC236}">
                <a16:creationId xmlns:a16="http://schemas.microsoft.com/office/drawing/2014/main" id="{3407384B-CE98-4F55-85B3-E0B9612780A9}"/>
              </a:ext>
            </a:extLst>
          </p:cNvPr>
          <p:cNvSpPr txBox="1">
            <a:spLocks noChangeArrowheads="1"/>
          </p:cNvSpPr>
          <p:nvPr/>
        </p:nvSpPr>
        <p:spPr bwMode="auto">
          <a:xfrm>
            <a:off x="1143000" y="5307831"/>
            <a:ext cx="3500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CB-2 (3-) : </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総</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の</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90%</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80" name="テキスト ボックス 4">
            <a:extLst>
              <a:ext uri="{FF2B5EF4-FFF2-40B4-BE49-F238E27FC236}">
                <a16:creationId xmlns:a16="http://schemas.microsoft.com/office/drawing/2014/main" id="{27ECE07B-717F-4F7D-9F8D-A986E1396578}"/>
              </a:ext>
            </a:extLst>
          </p:cNvPr>
          <p:cNvSpPr txBox="1">
            <a:spLocks noChangeArrowheads="1"/>
          </p:cNvSpPr>
          <p:nvPr/>
        </p:nvSpPr>
        <p:spPr bwMode="auto">
          <a:xfrm>
            <a:off x="863600" y="115888"/>
            <a:ext cx="6300788" cy="585787"/>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セメント製造施設（排ガス）</a:t>
            </a:r>
          </a:p>
        </p:txBody>
      </p:sp>
    </p:spTree>
    <p:extLst>
      <p:ext uri="{BB962C8B-B14F-4D97-AF65-F5344CB8AC3E}">
        <p14:creationId xmlns:p14="http://schemas.microsoft.com/office/powerpoint/2010/main" val="1523839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1846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5288" y="952500"/>
            <a:ext cx="8497887" cy="5922963"/>
          </a:xfrm>
          <a:noFill/>
          <a:ln/>
        </p:spPr>
      </p:pic>
      <p:sp>
        <p:nvSpPr>
          <p:cNvPr id="318467" name="Rectangle 3"/>
          <p:cNvSpPr>
            <a:spLocks noChangeArrowheads="1"/>
          </p:cNvSpPr>
          <p:nvPr/>
        </p:nvSpPr>
        <p:spPr bwMode="auto">
          <a:xfrm>
            <a:off x="539750" y="333375"/>
            <a:ext cx="8353425" cy="863600"/>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特異な施設の燃焼排ガス</a:t>
            </a:r>
            <a:r>
              <a:rPr kumimoji="1" lang="en-US" altLang="ja-JP"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318468" name="Rectangle 4"/>
          <p:cNvSpPr>
            <a:spLocks noChangeArrowheads="1"/>
          </p:cNvSpPr>
          <p:nvPr/>
        </p:nvSpPr>
        <p:spPr bwMode="auto">
          <a:xfrm>
            <a:off x="6804025" y="2205038"/>
            <a:ext cx="1512888" cy="503237"/>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TrCB</a:t>
            </a:r>
          </a:p>
        </p:txBody>
      </p:sp>
      <p:sp>
        <p:nvSpPr>
          <p:cNvPr id="318469" name="Rectangle 5"/>
          <p:cNvSpPr>
            <a:spLocks noChangeArrowheads="1"/>
          </p:cNvSpPr>
          <p:nvPr/>
        </p:nvSpPr>
        <p:spPr bwMode="auto">
          <a:xfrm>
            <a:off x="6804025" y="4292600"/>
            <a:ext cx="1584325" cy="503238"/>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TeCB</a:t>
            </a:r>
          </a:p>
        </p:txBody>
      </p:sp>
      <p:sp>
        <p:nvSpPr>
          <p:cNvPr id="318470" name="Rectangle 6"/>
          <p:cNvSpPr>
            <a:spLocks noChangeArrowheads="1"/>
          </p:cNvSpPr>
          <p:nvPr/>
        </p:nvSpPr>
        <p:spPr bwMode="auto">
          <a:xfrm>
            <a:off x="5580063" y="4005263"/>
            <a:ext cx="647700" cy="360362"/>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#68</a:t>
            </a:r>
          </a:p>
        </p:txBody>
      </p:sp>
      <p:sp>
        <p:nvSpPr>
          <p:cNvPr id="318471" name="Rectangle 7"/>
          <p:cNvSpPr>
            <a:spLocks noChangeArrowheads="1"/>
          </p:cNvSpPr>
          <p:nvPr/>
        </p:nvSpPr>
        <p:spPr bwMode="auto">
          <a:xfrm>
            <a:off x="2411413" y="4076700"/>
            <a:ext cx="647700" cy="360363"/>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#51</a:t>
            </a:r>
          </a:p>
        </p:txBody>
      </p:sp>
      <p:sp>
        <p:nvSpPr>
          <p:cNvPr id="318472" name="Rectangle 8"/>
          <p:cNvSpPr>
            <a:spLocks noChangeArrowheads="1"/>
          </p:cNvSpPr>
          <p:nvPr/>
        </p:nvSpPr>
        <p:spPr bwMode="auto">
          <a:xfrm>
            <a:off x="4211638" y="1989138"/>
            <a:ext cx="647700" cy="360362"/>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#47</a:t>
            </a:r>
          </a:p>
        </p:txBody>
      </p:sp>
      <p:sp>
        <p:nvSpPr>
          <p:cNvPr id="318473" name="Line 9"/>
          <p:cNvSpPr>
            <a:spLocks noChangeShapeType="1"/>
          </p:cNvSpPr>
          <p:nvPr/>
        </p:nvSpPr>
        <p:spPr bwMode="auto">
          <a:xfrm>
            <a:off x="4500563" y="2492375"/>
            <a:ext cx="0" cy="1871663"/>
          </a:xfrm>
          <a:prstGeom prst="line">
            <a:avLst/>
          </a:prstGeom>
          <a:noFill/>
          <a:ln w="571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18474" name="Rectangle 10"/>
          <p:cNvSpPr>
            <a:spLocks noChangeArrowheads="1"/>
          </p:cNvSpPr>
          <p:nvPr/>
        </p:nvSpPr>
        <p:spPr bwMode="auto">
          <a:xfrm>
            <a:off x="2312988" y="4521200"/>
            <a:ext cx="865187" cy="431800"/>
          </a:xfrm>
          <a:prstGeom prst="rect">
            <a:avLst/>
          </a:prstGeom>
          <a:solidFill>
            <a:srgbClr val="FFFF99">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24-26</a:t>
            </a:r>
          </a:p>
        </p:txBody>
      </p:sp>
      <p:sp>
        <p:nvSpPr>
          <p:cNvPr id="318475" name="Rectangle 11"/>
          <p:cNvSpPr>
            <a:spLocks noChangeArrowheads="1"/>
          </p:cNvSpPr>
          <p:nvPr/>
        </p:nvSpPr>
        <p:spPr bwMode="auto">
          <a:xfrm>
            <a:off x="4643438" y="2420938"/>
            <a:ext cx="865187" cy="431800"/>
          </a:xfrm>
          <a:prstGeom prst="rect">
            <a:avLst/>
          </a:prstGeom>
          <a:solidFill>
            <a:srgbClr val="FFFF99">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24-24</a:t>
            </a:r>
          </a:p>
        </p:txBody>
      </p:sp>
      <p:sp>
        <p:nvSpPr>
          <p:cNvPr id="318476" name="Rectangle 12"/>
          <p:cNvSpPr>
            <a:spLocks noChangeArrowheads="1"/>
          </p:cNvSpPr>
          <p:nvPr/>
        </p:nvSpPr>
        <p:spPr bwMode="auto">
          <a:xfrm>
            <a:off x="5507038" y="4437063"/>
            <a:ext cx="865187" cy="431800"/>
          </a:xfrm>
          <a:prstGeom prst="rect">
            <a:avLst/>
          </a:prstGeom>
          <a:solidFill>
            <a:srgbClr val="FFFF99">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24-35</a:t>
            </a:r>
          </a:p>
        </p:txBody>
      </p:sp>
      <p:sp>
        <p:nvSpPr>
          <p:cNvPr id="318477" name="Line 13"/>
          <p:cNvSpPr>
            <a:spLocks noChangeShapeType="1"/>
          </p:cNvSpPr>
          <p:nvPr/>
        </p:nvSpPr>
        <p:spPr bwMode="auto">
          <a:xfrm>
            <a:off x="3203575" y="4365625"/>
            <a:ext cx="504825" cy="358775"/>
          </a:xfrm>
          <a:prstGeom prst="line">
            <a:avLst/>
          </a:prstGeom>
          <a:noFill/>
          <a:ln w="571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18478" name="Line 14"/>
          <p:cNvSpPr>
            <a:spLocks noChangeShapeType="1"/>
          </p:cNvSpPr>
          <p:nvPr/>
        </p:nvSpPr>
        <p:spPr bwMode="auto">
          <a:xfrm flipH="1">
            <a:off x="5148263" y="4221163"/>
            <a:ext cx="288925" cy="215900"/>
          </a:xfrm>
          <a:prstGeom prst="line">
            <a:avLst/>
          </a:prstGeom>
          <a:noFill/>
          <a:ln w="571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06785865"/>
      </p:ext>
    </p:extLst>
  </p:cSld>
  <p:clrMapOvr>
    <a:masterClrMapping/>
  </p:clrMapOvr>
  <mc:AlternateContent xmlns:mc="http://schemas.openxmlformats.org/markup-compatibility/2006" xmlns:p14="http://schemas.microsoft.com/office/powerpoint/2010/main">
    <mc:Choice Requires="p14">
      <p:transition spd="slow" p14:dur="2000" advTm="18343"/>
    </mc:Choice>
    <mc:Fallback xmlns="">
      <p:transition spd="slow" advTm="1834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1">
            <a:extLst>
              <a:ext uri="{FF2B5EF4-FFF2-40B4-BE49-F238E27FC236}">
                <a16:creationId xmlns:a16="http://schemas.microsoft.com/office/drawing/2014/main" id="{3BB8C56F-C047-43E4-9C6C-89BD9595B4E9}"/>
              </a:ext>
            </a:extLst>
          </p:cNvPr>
          <p:cNvGraphicFramePr>
            <a:graphicFrameLocks noChangeAspect="1"/>
          </p:cNvGraphicFramePr>
          <p:nvPr/>
        </p:nvGraphicFramePr>
        <p:xfrm>
          <a:off x="5741988" y="571500"/>
          <a:ext cx="2933700" cy="1079500"/>
        </p:xfrm>
        <a:graphic>
          <a:graphicData uri="http://schemas.openxmlformats.org/presentationml/2006/ole">
            <mc:AlternateContent xmlns:mc="http://schemas.openxmlformats.org/markup-compatibility/2006">
              <mc:Choice xmlns:v="urn:schemas-microsoft-com:vml" Requires="v">
                <p:oleObj name="CS ChemDraw Drawing" r:id="rId3" imgW="2932920" imgH="1079640" progId="ChemDraw.Document.6.0">
                  <p:embed/>
                </p:oleObj>
              </mc:Choice>
              <mc:Fallback>
                <p:oleObj name="CS ChemDraw Drawing" r:id="rId3" imgW="2932920" imgH="1079640" progId="ChemDraw.Document.6.0">
                  <p:embed/>
                  <p:pic>
                    <p:nvPicPr>
                      <p:cNvPr id="9218" name="Object 1">
                        <a:extLst>
                          <a:ext uri="{FF2B5EF4-FFF2-40B4-BE49-F238E27FC236}">
                            <a16:creationId xmlns:a16="http://schemas.microsoft.com/office/drawing/2014/main" id="{3BB8C56F-C047-43E4-9C6C-89BD9595B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988" y="571500"/>
                        <a:ext cx="2933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2">
            <a:extLst>
              <a:ext uri="{FF2B5EF4-FFF2-40B4-BE49-F238E27FC236}">
                <a16:creationId xmlns:a16="http://schemas.microsoft.com/office/drawing/2014/main" id="{40DD4F11-D719-4487-B11E-7560A6DC4EFC}"/>
              </a:ext>
            </a:extLst>
          </p:cNvPr>
          <p:cNvGraphicFramePr>
            <a:graphicFrameLocks noChangeAspect="1"/>
          </p:cNvGraphicFramePr>
          <p:nvPr/>
        </p:nvGraphicFramePr>
        <p:xfrm>
          <a:off x="6145213" y="4395788"/>
          <a:ext cx="2459037" cy="1462087"/>
        </p:xfrm>
        <a:graphic>
          <a:graphicData uri="http://schemas.openxmlformats.org/presentationml/2006/ole">
            <mc:AlternateContent xmlns:mc="http://schemas.openxmlformats.org/markup-compatibility/2006">
              <mc:Choice xmlns:v="urn:schemas-microsoft-com:vml" Requires="v">
                <p:oleObj name="CS ChemDraw Drawing" r:id="rId5" imgW="2459520" imgH="1461600" progId="ChemDraw.Document.6.0">
                  <p:embed/>
                </p:oleObj>
              </mc:Choice>
              <mc:Fallback>
                <p:oleObj name="CS ChemDraw Drawing" r:id="rId5" imgW="2459520" imgH="1461600" progId="ChemDraw.Document.6.0">
                  <p:embed/>
                  <p:pic>
                    <p:nvPicPr>
                      <p:cNvPr id="9219" name="Object 2">
                        <a:extLst>
                          <a:ext uri="{FF2B5EF4-FFF2-40B4-BE49-F238E27FC236}">
                            <a16:creationId xmlns:a16="http://schemas.microsoft.com/office/drawing/2014/main" id="{40DD4F11-D719-4487-B11E-7560A6DC4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213" y="4395788"/>
                        <a:ext cx="2459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3">
            <a:extLst>
              <a:ext uri="{FF2B5EF4-FFF2-40B4-BE49-F238E27FC236}">
                <a16:creationId xmlns:a16="http://schemas.microsoft.com/office/drawing/2014/main" id="{4E5EADE3-C81E-4135-8C3A-D13D5E668509}"/>
              </a:ext>
            </a:extLst>
          </p:cNvPr>
          <p:cNvGraphicFramePr>
            <a:graphicFrameLocks noChangeAspect="1"/>
          </p:cNvGraphicFramePr>
          <p:nvPr/>
        </p:nvGraphicFramePr>
        <p:xfrm>
          <a:off x="6051550" y="2538413"/>
          <a:ext cx="2552700" cy="1462087"/>
        </p:xfrm>
        <a:graphic>
          <a:graphicData uri="http://schemas.openxmlformats.org/presentationml/2006/ole">
            <mc:AlternateContent xmlns:mc="http://schemas.openxmlformats.org/markup-compatibility/2006">
              <mc:Choice xmlns:v="urn:schemas-microsoft-com:vml" Requires="v">
                <p:oleObj name="CS ChemDraw Drawing" r:id="rId7" imgW="2552760" imgH="1461600" progId="ChemDraw.Document.6.0">
                  <p:embed/>
                </p:oleObj>
              </mc:Choice>
              <mc:Fallback>
                <p:oleObj name="CS ChemDraw Drawing" r:id="rId7" imgW="2552760" imgH="1461600" progId="ChemDraw.Document.6.0">
                  <p:embed/>
                  <p:pic>
                    <p:nvPicPr>
                      <p:cNvPr id="9220" name="Object 3">
                        <a:extLst>
                          <a:ext uri="{FF2B5EF4-FFF2-40B4-BE49-F238E27FC236}">
                            <a16:creationId xmlns:a16="http://schemas.microsoft.com/office/drawing/2014/main" id="{4E5EADE3-C81E-4135-8C3A-D13D5E6685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1550" y="2538413"/>
                        <a:ext cx="2552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テキスト ボックス 4">
            <a:extLst>
              <a:ext uri="{FF2B5EF4-FFF2-40B4-BE49-F238E27FC236}">
                <a16:creationId xmlns:a16="http://schemas.microsoft.com/office/drawing/2014/main" id="{FD401955-05B9-4840-99BC-51E30A4EA780}"/>
              </a:ext>
            </a:extLst>
          </p:cNvPr>
          <p:cNvSpPr txBox="1">
            <a:spLocks noChangeArrowheads="1"/>
          </p:cNvSpPr>
          <p:nvPr/>
        </p:nvSpPr>
        <p:spPr bwMode="auto">
          <a:xfrm>
            <a:off x="6461125" y="1643063"/>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CB-47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(2,4 - 2,4)</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23" name="テキスト ボックス 5">
            <a:extLst>
              <a:ext uri="{FF2B5EF4-FFF2-40B4-BE49-F238E27FC236}">
                <a16:creationId xmlns:a16="http://schemas.microsoft.com/office/drawing/2014/main" id="{73664EF2-8835-4FF2-9E2B-EC424CD324F1}"/>
              </a:ext>
            </a:extLst>
          </p:cNvPr>
          <p:cNvSpPr txBox="1">
            <a:spLocks noChangeArrowheads="1"/>
          </p:cNvSpPr>
          <p:nvPr/>
        </p:nvSpPr>
        <p:spPr bwMode="auto">
          <a:xfrm>
            <a:off x="6818313" y="3643313"/>
            <a:ext cx="150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(2,4 - 3,5)</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24" name="テキスト ボックス 6">
            <a:extLst>
              <a:ext uri="{FF2B5EF4-FFF2-40B4-BE49-F238E27FC236}">
                <a16:creationId xmlns:a16="http://schemas.microsoft.com/office/drawing/2014/main" id="{3BDCC150-97BD-495A-BC60-66464824572A}"/>
              </a:ext>
            </a:extLst>
          </p:cNvPr>
          <p:cNvSpPr txBox="1">
            <a:spLocks noChangeArrowheads="1"/>
          </p:cNvSpPr>
          <p:nvPr/>
        </p:nvSpPr>
        <p:spPr bwMode="auto">
          <a:xfrm>
            <a:off x="7002463" y="6000750"/>
            <a:ext cx="150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CB-51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(2,4 - 2,6)</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9221" name="Object 4">
            <a:extLst>
              <a:ext uri="{FF2B5EF4-FFF2-40B4-BE49-F238E27FC236}">
                <a16:creationId xmlns:a16="http://schemas.microsoft.com/office/drawing/2014/main" id="{0807944A-C920-4A50-A4BD-E81E138E2DF5}"/>
              </a:ext>
            </a:extLst>
          </p:cNvPr>
          <p:cNvGraphicFramePr>
            <a:graphicFrameLocks noChangeAspect="1"/>
          </p:cNvGraphicFramePr>
          <p:nvPr/>
        </p:nvGraphicFramePr>
        <p:xfrm>
          <a:off x="441325" y="4214813"/>
          <a:ext cx="2906713" cy="1665287"/>
        </p:xfrm>
        <a:graphic>
          <a:graphicData uri="http://schemas.openxmlformats.org/presentationml/2006/ole">
            <mc:AlternateContent xmlns:mc="http://schemas.openxmlformats.org/markup-compatibility/2006">
              <mc:Choice xmlns:v="urn:schemas-microsoft-com:vml" Requires="v">
                <p:oleObj name="CS ChemDraw Drawing" r:id="rId9" imgW="2905920" imgH="1666080" progId="ChemDraw.Document.6.0">
                  <p:embed/>
                </p:oleObj>
              </mc:Choice>
              <mc:Fallback>
                <p:oleObj name="CS ChemDraw Drawing" r:id="rId9" imgW="2905920" imgH="1666080" progId="ChemDraw.Document.6.0">
                  <p:embed/>
                  <p:pic>
                    <p:nvPicPr>
                      <p:cNvPr id="9221" name="Object 4">
                        <a:extLst>
                          <a:ext uri="{FF2B5EF4-FFF2-40B4-BE49-F238E27FC236}">
                            <a16:creationId xmlns:a16="http://schemas.microsoft.com/office/drawing/2014/main" id="{0807944A-C920-4A50-A4BD-E81E138E2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325" y="4214813"/>
                        <a:ext cx="2906713"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5" name="テキスト ボックス 6">
            <a:extLst>
              <a:ext uri="{FF2B5EF4-FFF2-40B4-BE49-F238E27FC236}">
                <a16:creationId xmlns:a16="http://schemas.microsoft.com/office/drawing/2014/main" id="{6E387E0E-A4F7-4C3B-987A-C04D7B30051F}"/>
              </a:ext>
            </a:extLst>
          </p:cNvPr>
          <p:cNvSpPr txBox="1">
            <a:spLocks noChangeArrowheads="1"/>
          </p:cNvSpPr>
          <p:nvPr/>
        </p:nvSpPr>
        <p:spPr bwMode="auto">
          <a:xfrm>
            <a:off x="727075" y="596106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1,3,6,8-TCDF</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26" name="テキスト ボックス 4">
            <a:extLst>
              <a:ext uri="{FF2B5EF4-FFF2-40B4-BE49-F238E27FC236}">
                <a16:creationId xmlns:a16="http://schemas.microsoft.com/office/drawing/2014/main" id="{4C3AB983-5AB5-4E13-89ED-008FD5F02771}"/>
              </a:ext>
            </a:extLst>
          </p:cNvPr>
          <p:cNvSpPr txBox="1">
            <a:spLocks noChangeArrowheads="1"/>
          </p:cNvSpPr>
          <p:nvPr/>
        </p:nvSpPr>
        <p:spPr bwMode="auto">
          <a:xfrm>
            <a:off x="144463" y="188913"/>
            <a:ext cx="6299200" cy="584200"/>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熱酸化プロセス</a:t>
            </a:r>
          </a:p>
        </p:txBody>
      </p:sp>
      <p:pic>
        <p:nvPicPr>
          <p:cNvPr id="9227" name="Picture 6">
            <a:extLst>
              <a:ext uri="{FF2B5EF4-FFF2-40B4-BE49-F238E27FC236}">
                <a16:creationId xmlns:a16="http://schemas.microsoft.com/office/drawing/2014/main" id="{89BC7495-5776-45A0-8A12-9337C7BEE3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7188" y="742950"/>
            <a:ext cx="45720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テキスト ボックス 4">
            <a:extLst>
              <a:ext uri="{FF2B5EF4-FFF2-40B4-BE49-F238E27FC236}">
                <a16:creationId xmlns:a16="http://schemas.microsoft.com/office/drawing/2014/main" id="{38C29B97-6BD4-4D29-AF8A-BF2C04FCB7D2}"/>
              </a:ext>
            </a:extLst>
          </p:cNvPr>
          <p:cNvSpPr txBox="1">
            <a:spLocks noChangeArrowheads="1"/>
          </p:cNvSpPr>
          <p:nvPr/>
        </p:nvSpPr>
        <p:spPr bwMode="auto">
          <a:xfrm>
            <a:off x="3071813" y="1285875"/>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TrCB</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29" name="テキスト ボックス 4">
            <a:extLst>
              <a:ext uri="{FF2B5EF4-FFF2-40B4-BE49-F238E27FC236}">
                <a16:creationId xmlns:a16="http://schemas.microsoft.com/office/drawing/2014/main" id="{B5568191-A0D2-4342-B4E3-EC10B3F475F7}"/>
              </a:ext>
            </a:extLst>
          </p:cNvPr>
          <p:cNvSpPr txBox="1">
            <a:spLocks noChangeArrowheads="1"/>
          </p:cNvSpPr>
          <p:nvPr/>
        </p:nvSpPr>
        <p:spPr bwMode="auto">
          <a:xfrm>
            <a:off x="3224213" y="2571750"/>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TeCB</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30" name="テキスト ボックス 4">
            <a:extLst>
              <a:ext uri="{FF2B5EF4-FFF2-40B4-BE49-F238E27FC236}">
                <a16:creationId xmlns:a16="http://schemas.microsoft.com/office/drawing/2014/main" id="{99A9571F-A6AA-482B-ACF2-97B42B2C099B}"/>
              </a:ext>
            </a:extLst>
          </p:cNvPr>
          <p:cNvSpPr txBox="1">
            <a:spLocks noChangeArrowheads="1"/>
          </p:cNvSpPr>
          <p:nvPr/>
        </p:nvSpPr>
        <p:spPr bwMode="auto">
          <a:xfrm>
            <a:off x="1785938" y="2344738"/>
            <a:ext cx="150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#47</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31" name="テキスト ボックス 5">
            <a:extLst>
              <a:ext uri="{FF2B5EF4-FFF2-40B4-BE49-F238E27FC236}">
                <a16:creationId xmlns:a16="http://schemas.microsoft.com/office/drawing/2014/main" id="{950667D4-4744-4FEB-A92B-C85E3FDF9FA3}"/>
              </a:ext>
            </a:extLst>
          </p:cNvPr>
          <p:cNvSpPr txBox="1">
            <a:spLocks noChangeArrowheads="1"/>
          </p:cNvSpPr>
          <p:nvPr/>
        </p:nvSpPr>
        <p:spPr bwMode="auto">
          <a:xfrm>
            <a:off x="1143000" y="2571750"/>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#68</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32" name="テキスト ボックス 6">
            <a:extLst>
              <a:ext uri="{FF2B5EF4-FFF2-40B4-BE49-F238E27FC236}">
                <a16:creationId xmlns:a16="http://schemas.microsoft.com/office/drawing/2014/main" id="{667CFA26-4C9F-42E5-AE01-9E3D14F0E8D6}"/>
              </a:ext>
            </a:extLst>
          </p:cNvPr>
          <p:cNvSpPr txBox="1">
            <a:spLocks noChangeArrowheads="1"/>
          </p:cNvSpPr>
          <p:nvPr/>
        </p:nvSpPr>
        <p:spPr bwMode="auto">
          <a:xfrm>
            <a:off x="2286000" y="2428875"/>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#51</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2" name="グループ化 22">
            <a:extLst>
              <a:ext uri="{FF2B5EF4-FFF2-40B4-BE49-F238E27FC236}">
                <a16:creationId xmlns:a16="http://schemas.microsoft.com/office/drawing/2014/main" id="{D9E399F2-E029-4CA1-9434-BA8A21281F3F}"/>
              </a:ext>
            </a:extLst>
          </p:cNvPr>
          <p:cNvGrpSpPr>
            <a:grpSpLocks/>
          </p:cNvGrpSpPr>
          <p:nvPr/>
        </p:nvGrpSpPr>
        <p:grpSpPr bwMode="auto">
          <a:xfrm>
            <a:off x="3563938" y="3933825"/>
            <a:ext cx="2232025" cy="2663825"/>
            <a:chOff x="3563888" y="3933056"/>
            <a:chExt cx="2232248" cy="2664296"/>
          </a:xfrm>
        </p:grpSpPr>
        <p:sp>
          <p:nvSpPr>
            <p:cNvPr id="22" name="角丸四角形 21">
              <a:extLst>
                <a:ext uri="{FF2B5EF4-FFF2-40B4-BE49-F238E27FC236}">
                  <a16:creationId xmlns:a16="http://schemas.microsoft.com/office/drawing/2014/main" id="{1CE541F4-E4B3-46D2-AFFD-CCC47DD547C7}"/>
                </a:ext>
              </a:extLst>
            </p:cNvPr>
            <p:cNvSpPr/>
            <p:nvPr/>
          </p:nvSpPr>
          <p:spPr>
            <a:xfrm>
              <a:off x="3563888" y="3933056"/>
              <a:ext cx="2232248" cy="2664296"/>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9235" name="グループ化 20">
              <a:extLst>
                <a:ext uri="{FF2B5EF4-FFF2-40B4-BE49-F238E27FC236}">
                  <a16:creationId xmlns:a16="http://schemas.microsoft.com/office/drawing/2014/main" id="{A35B8534-2F5F-4780-BAA5-F37F6737EDAA}"/>
                </a:ext>
              </a:extLst>
            </p:cNvPr>
            <p:cNvGrpSpPr>
              <a:grpSpLocks/>
            </p:cNvGrpSpPr>
            <p:nvPr/>
          </p:nvGrpSpPr>
          <p:grpSpPr bwMode="auto">
            <a:xfrm>
              <a:off x="3920963" y="4149080"/>
              <a:ext cx="1659149" cy="2289026"/>
              <a:chOff x="3920963" y="4149080"/>
              <a:chExt cx="1659149" cy="2289026"/>
            </a:xfrm>
          </p:grpSpPr>
          <p:pic>
            <p:nvPicPr>
              <p:cNvPr id="9236" name="図 17" descr="120px-1,2-Dichlorobenzene.svg.png">
                <a:extLst>
                  <a:ext uri="{FF2B5EF4-FFF2-40B4-BE49-F238E27FC236}">
                    <a16:creationId xmlns:a16="http://schemas.microsoft.com/office/drawing/2014/main" id="{38A7D126-8FF0-464F-853B-952BFAACA2D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00958" y="4221088"/>
                <a:ext cx="879154" cy="95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図 18" descr="70px-1,4-dichlorobenzene.svg.png">
                <a:extLst>
                  <a:ext uri="{FF2B5EF4-FFF2-40B4-BE49-F238E27FC236}">
                    <a16:creationId xmlns:a16="http://schemas.microsoft.com/office/drawing/2014/main" id="{F7615909-48D4-48F8-9BA1-7D47781467F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20963" y="4149080"/>
                <a:ext cx="522734" cy="124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図 19" descr="D0333.gif">
                <a:extLst>
                  <a:ext uri="{FF2B5EF4-FFF2-40B4-BE49-F238E27FC236}">
                    <a16:creationId xmlns:a16="http://schemas.microsoft.com/office/drawing/2014/main" id="{8D748F72-BF02-4F59-98D4-4E166D635D3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53011" y="5445224"/>
                <a:ext cx="872126" cy="99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楕円 2"/>
          <p:cNvSpPr/>
          <p:nvPr/>
        </p:nvSpPr>
        <p:spPr>
          <a:xfrm>
            <a:off x="4100577" y="5396684"/>
            <a:ext cx="1384663" cy="1250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36427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16" name="グループ化 15"/>
          <p:cNvGrpSpPr/>
          <p:nvPr/>
        </p:nvGrpSpPr>
        <p:grpSpPr>
          <a:xfrm>
            <a:off x="337311" y="1289071"/>
            <a:ext cx="8411153" cy="4732218"/>
            <a:chOff x="276906" y="452194"/>
            <a:chExt cx="11214871" cy="6309624"/>
          </a:xfrm>
        </p:grpSpPr>
        <p:sp>
          <p:nvSpPr>
            <p:cNvPr id="18" name="テキスト ボックス 17"/>
            <p:cNvSpPr txBox="1"/>
            <p:nvPr/>
          </p:nvSpPr>
          <p:spPr>
            <a:xfrm>
              <a:off x="8687016" y="4001278"/>
              <a:ext cx="28047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CB-68 (24-35)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21" name="テキスト ボックス 20"/>
            <p:cNvSpPr txBox="1"/>
            <p:nvPr/>
          </p:nvSpPr>
          <p:spPr>
            <a:xfrm>
              <a:off x="387387" y="4079535"/>
              <a:ext cx="28047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CB-51 (24-26)</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22" name="テキスト ボックス 21"/>
            <p:cNvSpPr txBox="1"/>
            <p:nvPr/>
          </p:nvSpPr>
          <p:spPr>
            <a:xfrm>
              <a:off x="415002" y="6269375"/>
              <a:ext cx="27495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CB-47 (24-24)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23" name="オブジェクト 22"/>
            <p:cNvGraphicFramePr>
              <a:graphicFrameLocks noChangeAspect="1"/>
            </p:cNvGraphicFramePr>
            <p:nvPr/>
          </p:nvGraphicFramePr>
          <p:xfrm>
            <a:off x="324913" y="4644770"/>
            <a:ext cx="2890837" cy="1471613"/>
          </p:xfrm>
          <a:graphic>
            <a:graphicData uri="http://schemas.openxmlformats.org/presentationml/2006/ole">
              <mc:AlternateContent xmlns:mc="http://schemas.openxmlformats.org/markup-compatibility/2006">
                <mc:Choice xmlns:v="urn:schemas-microsoft-com:vml" Requires="v">
                  <p:oleObj name="CS ChemDraw Drawing" r:id="rId3" imgW="2890977" imgH="1471923" progId="ChemDraw.Document.6.0">
                    <p:embed/>
                  </p:oleObj>
                </mc:Choice>
                <mc:Fallback>
                  <p:oleObj name="CS ChemDraw Drawing" r:id="rId3" imgW="2890977" imgH="1471923" progId="ChemDraw.Document.6.0">
                    <p:embed/>
                    <p:pic>
                      <p:nvPicPr>
                        <p:cNvPr id="23" name="オブジェクト 22"/>
                        <p:cNvPicPr/>
                        <p:nvPr/>
                      </p:nvPicPr>
                      <p:blipFill>
                        <a:blip r:embed="rId4"/>
                        <a:stretch>
                          <a:fillRect/>
                        </a:stretch>
                      </p:blipFill>
                      <p:spPr>
                        <a:xfrm>
                          <a:off x="324913" y="4644770"/>
                          <a:ext cx="2890837" cy="1471613"/>
                        </a:xfrm>
                        <a:prstGeom prst="rect">
                          <a:avLst/>
                        </a:prstGeom>
                      </p:spPr>
                    </p:pic>
                  </p:oleObj>
                </mc:Fallback>
              </mc:AlternateContent>
            </a:graphicData>
          </a:graphic>
        </p:graphicFrame>
        <p:graphicFrame>
          <p:nvGraphicFramePr>
            <p:cNvPr id="24" name="オブジェクト 23"/>
            <p:cNvGraphicFramePr>
              <a:graphicFrameLocks noChangeAspect="1"/>
            </p:cNvGraphicFramePr>
            <p:nvPr/>
          </p:nvGraphicFramePr>
          <p:xfrm>
            <a:off x="276906" y="2519402"/>
            <a:ext cx="2443163" cy="1471613"/>
          </p:xfrm>
          <a:graphic>
            <a:graphicData uri="http://schemas.openxmlformats.org/presentationml/2006/ole">
              <mc:AlternateContent xmlns:mc="http://schemas.openxmlformats.org/markup-compatibility/2006">
                <mc:Choice xmlns:v="urn:schemas-microsoft-com:vml" Requires="v">
                  <p:oleObj name="CS ChemDraw Drawing" r:id="rId5" imgW="2442593" imgH="1471923" progId="ChemDraw.Document.6.0">
                    <p:embed/>
                  </p:oleObj>
                </mc:Choice>
                <mc:Fallback>
                  <p:oleObj name="CS ChemDraw Drawing" r:id="rId5" imgW="2442593" imgH="1471923" progId="ChemDraw.Document.6.0">
                    <p:embed/>
                    <p:pic>
                      <p:nvPicPr>
                        <p:cNvPr id="24" name="オブジェクト 23"/>
                        <p:cNvPicPr/>
                        <p:nvPr/>
                      </p:nvPicPr>
                      <p:blipFill>
                        <a:blip r:embed="rId6"/>
                        <a:stretch>
                          <a:fillRect/>
                        </a:stretch>
                      </p:blipFill>
                      <p:spPr>
                        <a:xfrm>
                          <a:off x="276906" y="2519402"/>
                          <a:ext cx="2443163" cy="1471613"/>
                        </a:xfrm>
                        <a:prstGeom prst="rect">
                          <a:avLst/>
                        </a:prstGeom>
                      </p:spPr>
                    </p:pic>
                  </p:oleObj>
                </mc:Fallback>
              </mc:AlternateContent>
            </a:graphicData>
          </a:graphic>
        </p:graphicFrame>
        <p:graphicFrame>
          <p:nvGraphicFramePr>
            <p:cNvPr id="28" name="オブジェクト 27"/>
            <p:cNvGraphicFramePr>
              <a:graphicFrameLocks noChangeAspect="1"/>
            </p:cNvGraphicFramePr>
            <p:nvPr/>
          </p:nvGraphicFramePr>
          <p:xfrm>
            <a:off x="8399043" y="2469974"/>
            <a:ext cx="2509837" cy="1471613"/>
          </p:xfrm>
          <a:graphic>
            <a:graphicData uri="http://schemas.openxmlformats.org/presentationml/2006/ole">
              <mc:AlternateContent xmlns:mc="http://schemas.openxmlformats.org/markup-compatibility/2006">
                <mc:Choice xmlns:v="urn:schemas-microsoft-com:vml" Requires="v">
                  <p:oleObj name="CS ChemDraw Drawing" r:id="rId7" imgW="2509651" imgH="1471923" progId="ChemDraw.Document.6.0">
                    <p:embed/>
                  </p:oleObj>
                </mc:Choice>
                <mc:Fallback>
                  <p:oleObj name="CS ChemDraw Drawing" r:id="rId7" imgW="2509651" imgH="1471923" progId="ChemDraw.Document.6.0">
                    <p:embed/>
                    <p:pic>
                      <p:nvPicPr>
                        <p:cNvPr id="28" name="オブジェクト 27"/>
                        <p:cNvPicPr/>
                        <p:nvPr/>
                      </p:nvPicPr>
                      <p:blipFill>
                        <a:blip r:embed="rId8"/>
                        <a:stretch>
                          <a:fillRect/>
                        </a:stretch>
                      </p:blipFill>
                      <p:spPr>
                        <a:xfrm>
                          <a:off x="8399043" y="2469974"/>
                          <a:ext cx="2509837" cy="1471613"/>
                        </a:xfrm>
                        <a:prstGeom prst="rect">
                          <a:avLst/>
                        </a:prstGeom>
                      </p:spPr>
                    </p:pic>
                  </p:oleObj>
                </mc:Fallback>
              </mc:AlternateContent>
            </a:graphicData>
          </a:graphic>
        </p:graphicFrame>
        <p:sp>
          <p:nvSpPr>
            <p:cNvPr id="29" name="上矢印 28"/>
            <p:cNvSpPr/>
            <p:nvPr/>
          </p:nvSpPr>
          <p:spPr>
            <a:xfrm>
              <a:off x="5839690" y="4040535"/>
              <a:ext cx="258992" cy="91078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0" name="テキスト ボックス 29"/>
            <p:cNvSpPr txBox="1"/>
            <p:nvPr/>
          </p:nvSpPr>
          <p:spPr>
            <a:xfrm>
              <a:off x="4451714" y="4351095"/>
              <a:ext cx="127981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31" name="テキスト ボックス 30"/>
            <p:cNvSpPr txBox="1"/>
            <p:nvPr/>
          </p:nvSpPr>
          <p:spPr>
            <a:xfrm>
              <a:off x="6338888" y="4285550"/>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32" name="オブジェクト 31"/>
            <p:cNvGraphicFramePr>
              <a:graphicFrameLocks noChangeAspect="1"/>
            </p:cNvGraphicFramePr>
            <p:nvPr/>
          </p:nvGraphicFramePr>
          <p:xfrm>
            <a:off x="5538788" y="5153025"/>
            <a:ext cx="1114425" cy="1293813"/>
          </p:xfrm>
          <a:graphic>
            <a:graphicData uri="http://schemas.openxmlformats.org/presentationml/2006/ole">
              <mc:AlternateContent xmlns:mc="http://schemas.openxmlformats.org/markup-compatibility/2006">
                <mc:Choice xmlns:v="urn:schemas-microsoft-com:vml" Requires="v">
                  <p:oleObj name="CS ChemDraw Drawing" r:id="rId9" imgW="1113955" imgH="1293223" progId="ChemDraw.Document.6.0">
                    <p:embed/>
                  </p:oleObj>
                </mc:Choice>
                <mc:Fallback>
                  <p:oleObj name="CS ChemDraw Drawing" r:id="rId9" imgW="1113955" imgH="1293223" progId="ChemDraw.Document.6.0">
                    <p:embed/>
                    <p:pic>
                      <p:nvPicPr>
                        <p:cNvPr id="32" name="オブジェクト 31"/>
                        <p:cNvPicPr/>
                        <p:nvPr/>
                      </p:nvPicPr>
                      <p:blipFill>
                        <a:blip r:embed="rId10"/>
                        <a:stretch>
                          <a:fillRect/>
                        </a:stretch>
                      </p:blipFill>
                      <p:spPr>
                        <a:xfrm>
                          <a:off x="5538788" y="5153025"/>
                          <a:ext cx="1114425" cy="1293813"/>
                        </a:xfrm>
                        <a:prstGeom prst="rect">
                          <a:avLst/>
                        </a:prstGeom>
                      </p:spPr>
                    </p:pic>
                  </p:oleObj>
                </mc:Fallback>
              </mc:AlternateContent>
            </a:graphicData>
          </a:graphic>
        </p:graphicFrame>
        <p:graphicFrame>
          <p:nvGraphicFramePr>
            <p:cNvPr id="33" name="オブジェクト 32"/>
            <p:cNvGraphicFramePr>
              <a:graphicFrameLocks noChangeAspect="1"/>
            </p:cNvGraphicFramePr>
            <p:nvPr/>
          </p:nvGraphicFramePr>
          <p:xfrm>
            <a:off x="5493476" y="544216"/>
            <a:ext cx="1114425" cy="1293813"/>
          </p:xfrm>
          <a:graphic>
            <a:graphicData uri="http://schemas.openxmlformats.org/presentationml/2006/ole">
              <mc:AlternateContent xmlns:mc="http://schemas.openxmlformats.org/markup-compatibility/2006">
                <mc:Choice xmlns:v="urn:schemas-microsoft-com:vml" Requires="v">
                  <p:oleObj name="CS ChemDraw Drawing" r:id="rId11" imgW="1113955" imgH="1293223" progId="ChemDraw.Document.6.0">
                    <p:embed/>
                  </p:oleObj>
                </mc:Choice>
                <mc:Fallback>
                  <p:oleObj name="CS ChemDraw Drawing" r:id="rId11" imgW="1113955" imgH="1293223" progId="ChemDraw.Document.6.0">
                    <p:embed/>
                    <p:pic>
                      <p:nvPicPr>
                        <p:cNvPr id="33" name="オブジェクト 32"/>
                        <p:cNvPicPr/>
                        <p:nvPr/>
                      </p:nvPicPr>
                      <p:blipFill>
                        <a:blip r:embed="rId10"/>
                        <a:stretch>
                          <a:fillRect/>
                        </a:stretch>
                      </p:blipFill>
                      <p:spPr>
                        <a:xfrm>
                          <a:off x="5493476" y="544216"/>
                          <a:ext cx="1114425" cy="1293813"/>
                        </a:xfrm>
                        <a:prstGeom prst="rect">
                          <a:avLst/>
                        </a:prstGeom>
                      </p:spPr>
                    </p:pic>
                  </p:oleObj>
                </mc:Fallback>
              </mc:AlternateContent>
            </a:graphicData>
          </a:graphic>
        </p:graphicFrame>
        <p:graphicFrame>
          <p:nvGraphicFramePr>
            <p:cNvPr id="34" name="オブジェクト 33"/>
            <p:cNvGraphicFramePr>
              <a:graphicFrameLocks noChangeAspect="1"/>
            </p:cNvGraphicFramePr>
            <p:nvPr/>
          </p:nvGraphicFramePr>
          <p:xfrm>
            <a:off x="4530431" y="1634694"/>
            <a:ext cx="1114425" cy="1293813"/>
          </p:xfrm>
          <a:graphic>
            <a:graphicData uri="http://schemas.openxmlformats.org/presentationml/2006/ole">
              <mc:AlternateContent xmlns:mc="http://schemas.openxmlformats.org/markup-compatibility/2006">
                <mc:Choice xmlns:v="urn:schemas-microsoft-com:vml" Requires="v">
                  <p:oleObj name="CS ChemDraw Drawing" r:id="rId12" imgW="1113955" imgH="1293223" progId="ChemDraw.Document.6.0">
                    <p:embed/>
                  </p:oleObj>
                </mc:Choice>
                <mc:Fallback>
                  <p:oleObj name="CS ChemDraw Drawing" r:id="rId12" imgW="1113955" imgH="1293223" progId="ChemDraw.Document.6.0">
                    <p:embed/>
                    <p:pic>
                      <p:nvPicPr>
                        <p:cNvPr id="34" name="オブジェクト 33"/>
                        <p:cNvPicPr/>
                        <p:nvPr/>
                      </p:nvPicPr>
                      <p:blipFill>
                        <a:blip r:embed="rId10"/>
                        <a:stretch>
                          <a:fillRect/>
                        </a:stretch>
                      </p:blipFill>
                      <p:spPr>
                        <a:xfrm>
                          <a:off x="4530431" y="1634694"/>
                          <a:ext cx="1114425" cy="1293813"/>
                        </a:xfrm>
                        <a:prstGeom prst="rect">
                          <a:avLst/>
                        </a:prstGeom>
                      </p:spPr>
                    </p:pic>
                  </p:oleObj>
                </mc:Fallback>
              </mc:AlternateContent>
            </a:graphicData>
          </a:graphic>
        </p:graphicFrame>
        <p:graphicFrame>
          <p:nvGraphicFramePr>
            <p:cNvPr id="35" name="オブジェクト 34"/>
            <p:cNvGraphicFramePr>
              <a:graphicFrameLocks noChangeAspect="1"/>
            </p:cNvGraphicFramePr>
            <p:nvPr/>
          </p:nvGraphicFramePr>
          <p:xfrm>
            <a:off x="6183902" y="1996134"/>
            <a:ext cx="1114425" cy="1293813"/>
          </p:xfrm>
          <a:graphic>
            <a:graphicData uri="http://schemas.openxmlformats.org/presentationml/2006/ole">
              <mc:AlternateContent xmlns:mc="http://schemas.openxmlformats.org/markup-compatibility/2006">
                <mc:Choice xmlns:v="urn:schemas-microsoft-com:vml" Requires="v">
                  <p:oleObj name="CS ChemDraw Drawing" r:id="rId13" imgW="1113955" imgH="1293223" progId="ChemDraw.Document.6.0">
                    <p:embed/>
                  </p:oleObj>
                </mc:Choice>
                <mc:Fallback>
                  <p:oleObj name="CS ChemDraw Drawing" r:id="rId13" imgW="1113955" imgH="1293223" progId="ChemDraw.Document.6.0">
                    <p:embed/>
                    <p:pic>
                      <p:nvPicPr>
                        <p:cNvPr id="35" name="オブジェクト 34"/>
                        <p:cNvPicPr/>
                        <p:nvPr/>
                      </p:nvPicPr>
                      <p:blipFill>
                        <a:blip r:embed="rId10"/>
                        <a:stretch>
                          <a:fillRect/>
                        </a:stretch>
                      </p:blipFill>
                      <p:spPr>
                        <a:xfrm>
                          <a:off x="6183902" y="1996134"/>
                          <a:ext cx="1114425" cy="1293813"/>
                        </a:xfrm>
                        <a:prstGeom prst="rect">
                          <a:avLst/>
                        </a:prstGeom>
                      </p:spPr>
                    </p:pic>
                  </p:oleObj>
                </mc:Fallback>
              </mc:AlternateContent>
            </a:graphicData>
          </a:graphic>
        </p:graphicFrame>
        <p:sp>
          <p:nvSpPr>
            <p:cNvPr id="36" name="フローチャート: 結合子 35"/>
            <p:cNvSpPr/>
            <p:nvPr/>
          </p:nvSpPr>
          <p:spPr>
            <a:xfrm>
              <a:off x="6238219" y="1028241"/>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7" name="フローチャート: 結合子 36"/>
            <p:cNvSpPr/>
            <p:nvPr/>
          </p:nvSpPr>
          <p:spPr>
            <a:xfrm>
              <a:off x="4389349" y="2682495"/>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8" name="フローチャート: 結合子 37"/>
            <p:cNvSpPr/>
            <p:nvPr/>
          </p:nvSpPr>
          <p:spPr>
            <a:xfrm>
              <a:off x="6471445" y="3272535"/>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9" name="円/楕円 26"/>
            <p:cNvSpPr/>
            <p:nvPr/>
          </p:nvSpPr>
          <p:spPr>
            <a:xfrm>
              <a:off x="3990109" y="452194"/>
              <a:ext cx="3819361" cy="3411638"/>
            </a:xfrm>
            <a:prstGeom prst="ellipse">
              <a:avLst/>
            </a:prstGeom>
            <a:noFill/>
            <a:ln w="508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Arial"/>
                <a:ea typeface="ＭＳ Ｐゴシック"/>
                <a:cs typeface="+mn-cs"/>
              </a:endParaRPr>
            </a:p>
          </p:txBody>
        </p:sp>
      </p:grpSp>
      <p:sp>
        <p:nvSpPr>
          <p:cNvPr id="40" name="Rectangle 3"/>
          <p:cNvSpPr txBox="1">
            <a:spLocks noChangeArrowheads="1"/>
          </p:cNvSpPr>
          <p:nvPr/>
        </p:nvSpPr>
        <p:spPr>
          <a:xfrm>
            <a:off x="0" y="6195950"/>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1" u="none" strike="noStrike" kern="1200" cap="none" spc="0" normalizeH="0" baseline="0" noProof="0" dirty="0">
                <a:ln>
                  <a:noFill/>
                </a:ln>
                <a:solidFill>
                  <a:prstClr val="white"/>
                </a:solidFill>
                <a:effectLst/>
                <a:uLnTx/>
                <a:uFillTx/>
                <a:latin typeface="Arial"/>
                <a:ea typeface="ＭＳ Ｐゴシック"/>
                <a:cs typeface="+mn-cs"/>
              </a:rPr>
              <a:t>m</a:t>
            </a:r>
            <a:r>
              <a:rPr kumimoji="1" lang="en-US" altLang="ja-JP" sz="3600" b="1" i="0" u="none" strike="noStrike" kern="1200" cap="none" spc="0" normalizeH="0" baseline="0" noProof="0" dirty="0">
                <a:ln>
                  <a:noFill/>
                </a:ln>
                <a:solidFill>
                  <a:prstClr val="white"/>
                </a:solidFill>
                <a:effectLst/>
                <a:uLnTx/>
                <a:uFillTx/>
                <a:latin typeface="Arial"/>
                <a:ea typeface="ＭＳ Ｐゴシック"/>
                <a:cs typeface="+mn-cs"/>
              </a:rPr>
              <a:t>-</a:t>
            </a:r>
            <a:r>
              <a:rPr kumimoji="1" lang="ja-JP" altLang="en-US" sz="3600" b="1" i="0" u="none" strike="noStrike" kern="1200" cap="none" spc="0" normalizeH="0" baseline="0" noProof="0" dirty="0">
                <a:ln>
                  <a:noFill/>
                </a:ln>
                <a:solidFill>
                  <a:prstClr val="white"/>
                </a:solidFill>
                <a:effectLst/>
                <a:uLnTx/>
                <a:uFillTx/>
                <a:latin typeface="Arial"/>
                <a:ea typeface="ＭＳ Ｐゴシック"/>
                <a:cs typeface="+mn-cs"/>
              </a:rPr>
              <a:t>ジクロルベンゼン</a:t>
            </a:r>
            <a:endParaRPr kumimoji="1" lang="en-US" altLang="ja-JP" sz="2100" b="1" i="0" u="none" strike="noStrike" kern="1200" cap="none" spc="0" normalizeH="0" baseline="0" noProof="0" dirty="0">
              <a:ln>
                <a:noFill/>
              </a:ln>
              <a:solidFill>
                <a:srgbClr val="A5A5A5"/>
              </a:solidFill>
              <a:effectLst/>
              <a:uLnTx/>
              <a:uFillTx/>
              <a:latin typeface="Arial"/>
              <a:ea typeface="ＭＳ Ｐゴシック"/>
              <a:cs typeface="+mn-cs"/>
            </a:endParaRPr>
          </a:p>
        </p:txBody>
      </p:sp>
      <p:sp>
        <p:nvSpPr>
          <p:cNvPr id="41" name="角丸四角形 40"/>
          <p:cNvSpPr/>
          <p:nvPr/>
        </p:nvSpPr>
        <p:spPr>
          <a:xfrm>
            <a:off x="6213799" y="2706566"/>
            <a:ext cx="2448272" cy="16490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 name="テキスト ボックス 41"/>
          <p:cNvSpPr txBox="1"/>
          <p:nvPr/>
        </p:nvSpPr>
        <p:spPr>
          <a:xfrm>
            <a:off x="3858488" y="1430937"/>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A</a:t>
            </a:r>
          </a:p>
        </p:txBody>
      </p:sp>
      <p:sp>
        <p:nvSpPr>
          <p:cNvPr id="43" name="テキスト ボックス 42"/>
          <p:cNvSpPr txBox="1"/>
          <p:nvPr/>
        </p:nvSpPr>
        <p:spPr>
          <a:xfrm>
            <a:off x="3144098" y="2305415"/>
            <a:ext cx="444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4" name="テキスト ボックス 43"/>
          <p:cNvSpPr txBox="1"/>
          <p:nvPr/>
        </p:nvSpPr>
        <p:spPr>
          <a:xfrm>
            <a:off x="8183002" y="3171844"/>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7" name="テキスト ボックス 46"/>
          <p:cNvSpPr txBox="1"/>
          <p:nvPr/>
        </p:nvSpPr>
        <p:spPr>
          <a:xfrm>
            <a:off x="4509399" y="2542123"/>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a:t>
            </a:r>
          </a:p>
        </p:txBody>
      </p:sp>
      <p:sp>
        <p:nvSpPr>
          <p:cNvPr id="48" name="テキスト ボックス 47"/>
          <p:cNvSpPr txBox="1"/>
          <p:nvPr/>
        </p:nvSpPr>
        <p:spPr>
          <a:xfrm>
            <a:off x="67919" y="4581128"/>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9" name="テキスト ボックス 48"/>
          <p:cNvSpPr txBox="1"/>
          <p:nvPr/>
        </p:nvSpPr>
        <p:spPr>
          <a:xfrm>
            <a:off x="99405" y="2699376"/>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AC</a:t>
            </a:r>
          </a:p>
        </p:txBody>
      </p:sp>
      <p:sp>
        <p:nvSpPr>
          <p:cNvPr id="52" name="Rectangle 3"/>
          <p:cNvSpPr>
            <a:spLocks noChangeArrowheads="1"/>
          </p:cNvSpPr>
          <p:nvPr/>
        </p:nvSpPr>
        <p:spPr bwMode="auto">
          <a:xfrm>
            <a:off x="539750" y="333375"/>
            <a:ext cx="8353425" cy="863600"/>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ジクロルベンゼンのラジカル反応</a:t>
            </a:r>
            <a:endPar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楕円 2"/>
          <p:cNvSpPr/>
          <p:nvPr/>
        </p:nvSpPr>
        <p:spPr bwMode="auto">
          <a:xfrm>
            <a:off x="3729318" y="4663416"/>
            <a:ext cx="1715590" cy="1532534"/>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54" name="Rectangle 3"/>
          <p:cNvSpPr>
            <a:spLocks noChangeArrowheads="1"/>
          </p:cNvSpPr>
          <p:nvPr/>
        </p:nvSpPr>
        <p:spPr bwMode="auto">
          <a:xfrm>
            <a:off x="67919" y="1344600"/>
            <a:ext cx="2737253" cy="863600"/>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生成異性体</a:t>
            </a:r>
            <a:endPar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10202394"/>
      </p:ext>
    </p:extLst>
  </p:cSld>
  <p:clrMapOvr>
    <a:masterClrMapping/>
  </p:clrMapOvr>
  <mc:AlternateContent xmlns:mc="http://schemas.openxmlformats.org/markup-compatibility/2006" xmlns:p14="http://schemas.microsoft.com/office/powerpoint/2010/main">
    <mc:Choice Requires="p14">
      <p:transition spd="slow" p14:dur="2000" advTm="13778"/>
    </mc:Choice>
    <mc:Fallback xmlns="">
      <p:transition spd="slow" advTm="1377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251520" y="332656"/>
            <a:ext cx="8712968" cy="6192688"/>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顔料製造プロセス等からの</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非意図的生成</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PCB</a:t>
            </a: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異性体組成</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FeCl</a:t>
            </a:r>
            <a:r>
              <a:rPr kumimoji="1" lang="en-US" altLang="ja-JP" sz="3600" b="1" i="0" u="none" strike="noStrike" kern="1200" cap="none" spc="0" normalizeH="0" baseline="-25000" noProof="0" dirty="0">
                <a:ln>
                  <a:noFill/>
                </a:ln>
                <a:solidFill>
                  <a:srgbClr val="FFFF00"/>
                </a:solidFill>
                <a:effectLst/>
                <a:uLnTx/>
                <a:uFillTx/>
                <a:latin typeface="Calibri"/>
                <a:ea typeface="ＭＳ Ｐゴシック" panose="020B0600070205080204" pitchFamily="50" charset="-128"/>
                <a:cs typeface="+mj-cs"/>
              </a:rPr>
              <a:t>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3,3’-dichlorobenzidine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Chlorinated</a:t>
            </a: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Paraffins</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Diphenyl</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Silane</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diol</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Organic pigment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346887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952500"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原水ポンプ井</a:t>
            </a:r>
          </a:p>
        </p:txBody>
      </p:sp>
      <p:sp>
        <p:nvSpPr>
          <p:cNvPr id="155651" name="Text Box 3"/>
          <p:cNvSpPr txBox="1">
            <a:spLocks noChangeArrowheads="1"/>
          </p:cNvSpPr>
          <p:nvPr/>
        </p:nvSpPr>
        <p:spPr bwMode="auto">
          <a:xfrm>
            <a:off x="1528763" y="4581525"/>
            <a:ext cx="487362"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加温槽</a:t>
            </a:r>
          </a:p>
        </p:txBody>
      </p:sp>
      <p:sp>
        <p:nvSpPr>
          <p:cNvPr id="155652" name="Text Box 4"/>
          <p:cNvSpPr txBox="1">
            <a:spLocks noChangeArrowheads="1"/>
          </p:cNvSpPr>
          <p:nvPr/>
        </p:nvSpPr>
        <p:spPr bwMode="auto">
          <a:xfrm>
            <a:off x="2212975"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分配槽</a:t>
            </a:r>
          </a:p>
        </p:txBody>
      </p:sp>
      <p:sp>
        <p:nvSpPr>
          <p:cNvPr id="155653" name="Text Box 5"/>
          <p:cNvSpPr txBox="1">
            <a:spLocks noChangeArrowheads="1"/>
          </p:cNvSpPr>
          <p:nvPr/>
        </p:nvSpPr>
        <p:spPr bwMode="auto">
          <a:xfrm>
            <a:off x="2824163" y="4589463"/>
            <a:ext cx="487362" cy="16557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接触酸化槽</a:t>
            </a:r>
          </a:p>
        </p:txBody>
      </p:sp>
      <p:sp>
        <p:nvSpPr>
          <p:cNvPr id="155654" name="Text Box 6"/>
          <p:cNvSpPr txBox="1">
            <a:spLocks noChangeArrowheads="1"/>
          </p:cNvSpPr>
          <p:nvPr/>
        </p:nvSpPr>
        <p:spPr bwMode="auto">
          <a:xfrm>
            <a:off x="3363913" y="4581525"/>
            <a:ext cx="487362"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硝化槽</a:t>
            </a:r>
          </a:p>
        </p:txBody>
      </p:sp>
      <p:sp>
        <p:nvSpPr>
          <p:cNvPr id="155655" name="Text Box 7"/>
          <p:cNvSpPr txBox="1">
            <a:spLocks noChangeArrowheads="1"/>
          </p:cNvSpPr>
          <p:nvPr/>
        </p:nvSpPr>
        <p:spPr bwMode="auto">
          <a:xfrm>
            <a:off x="3940175"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脱窒槽</a:t>
            </a:r>
          </a:p>
        </p:txBody>
      </p:sp>
      <p:sp>
        <p:nvSpPr>
          <p:cNvPr id="155656" name="Text Box 8"/>
          <p:cNvSpPr txBox="1">
            <a:spLocks noChangeArrowheads="1"/>
          </p:cNvSpPr>
          <p:nvPr/>
        </p:nvSpPr>
        <p:spPr bwMode="auto">
          <a:xfrm>
            <a:off x="4516438" y="4581525"/>
            <a:ext cx="487362"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再ばっき槽</a:t>
            </a:r>
          </a:p>
        </p:txBody>
      </p:sp>
      <p:sp>
        <p:nvSpPr>
          <p:cNvPr id="155657" name="Text Box 9"/>
          <p:cNvSpPr txBox="1">
            <a:spLocks noChangeArrowheads="1"/>
          </p:cNvSpPr>
          <p:nvPr/>
        </p:nvSpPr>
        <p:spPr bwMode="auto">
          <a:xfrm>
            <a:off x="5092700" y="4589463"/>
            <a:ext cx="487363" cy="16557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急速攪拌槽</a:t>
            </a:r>
          </a:p>
        </p:txBody>
      </p:sp>
      <p:sp>
        <p:nvSpPr>
          <p:cNvPr id="155658" name="Text Box 10"/>
          <p:cNvSpPr txBox="1">
            <a:spLocks noChangeArrowheads="1"/>
          </p:cNvSpPr>
          <p:nvPr/>
        </p:nvSpPr>
        <p:spPr bwMode="auto">
          <a:xfrm>
            <a:off x="5668963" y="4581525"/>
            <a:ext cx="487362"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緩速攪拌槽</a:t>
            </a:r>
          </a:p>
        </p:txBody>
      </p:sp>
      <p:sp>
        <p:nvSpPr>
          <p:cNvPr id="155659" name="Text Box 11"/>
          <p:cNvSpPr txBox="1">
            <a:spLocks noChangeArrowheads="1"/>
          </p:cNvSpPr>
          <p:nvPr/>
        </p:nvSpPr>
        <p:spPr bwMode="auto">
          <a:xfrm>
            <a:off x="6245225"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凝集沈殿槽</a:t>
            </a:r>
          </a:p>
        </p:txBody>
      </p:sp>
      <p:sp>
        <p:nvSpPr>
          <p:cNvPr id="155660" name="Text Box 12"/>
          <p:cNvSpPr txBox="1">
            <a:spLocks noChangeArrowheads="1"/>
          </p:cNvSpPr>
          <p:nvPr/>
        </p:nvSpPr>
        <p:spPr bwMode="auto">
          <a:xfrm>
            <a:off x="6892925"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中和槽</a:t>
            </a:r>
          </a:p>
        </p:txBody>
      </p:sp>
      <p:sp>
        <p:nvSpPr>
          <p:cNvPr id="155661" name="Text Box 13"/>
          <p:cNvSpPr txBox="1">
            <a:spLocks noChangeArrowheads="1"/>
          </p:cNvSpPr>
          <p:nvPr/>
        </p:nvSpPr>
        <p:spPr bwMode="auto">
          <a:xfrm>
            <a:off x="7540625" y="4589463"/>
            <a:ext cx="487363" cy="16557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滅菌槽</a:t>
            </a:r>
          </a:p>
        </p:txBody>
      </p:sp>
      <p:pic>
        <p:nvPicPr>
          <p:cNvPr id="15566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0392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63" name="Text Box 15"/>
          <p:cNvSpPr txBox="1">
            <a:spLocks noChangeArrowheads="1"/>
          </p:cNvSpPr>
          <p:nvPr/>
        </p:nvSpPr>
        <p:spPr bwMode="auto">
          <a:xfrm>
            <a:off x="8153400" y="4581525"/>
            <a:ext cx="487363" cy="16557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放流槽</a:t>
            </a:r>
          </a:p>
        </p:txBody>
      </p:sp>
      <p:sp>
        <p:nvSpPr>
          <p:cNvPr id="155664" name="Line 16"/>
          <p:cNvSpPr>
            <a:spLocks noChangeShapeType="1"/>
          </p:cNvSpPr>
          <p:nvPr/>
        </p:nvSpPr>
        <p:spPr bwMode="auto">
          <a:xfrm>
            <a:off x="1763713"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65" name="Line 17"/>
          <p:cNvSpPr>
            <a:spLocks noChangeShapeType="1"/>
          </p:cNvSpPr>
          <p:nvPr/>
        </p:nvSpPr>
        <p:spPr bwMode="auto">
          <a:xfrm>
            <a:off x="2987675"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66" name="Line 18"/>
          <p:cNvSpPr>
            <a:spLocks noChangeShapeType="1"/>
          </p:cNvSpPr>
          <p:nvPr/>
        </p:nvSpPr>
        <p:spPr bwMode="auto">
          <a:xfrm>
            <a:off x="3622675"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67" name="Line 19"/>
          <p:cNvSpPr>
            <a:spLocks noChangeShapeType="1"/>
          </p:cNvSpPr>
          <p:nvPr/>
        </p:nvSpPr>
        <p:spPr bwMode="auto">
          <a:xfrm>
            <a:off x="7118350"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68" name="Line 20"/>
          <p:cNvSpPr>
            <a:spLocks noChangeShapeType="1"/>
          </p:cNvSpPr>
          <p:nvPr/>
        </p:nvSpPr>
        <p:spPr bwMode="auto">
          <a:xfrm>
            <a:off x="5364163" y="549275"/>
            <a:ext cx="0" cy="5032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69" name="Line 21"/>
          <p:cNvSpPr>
            <a:spLocks noChangeShapeType="1"/>
          </p:cNvSpPr>
          <p:nvPr/>
        </p:nvSpPr>
        <p:spPr bwMode="auto">
          <a:xfrm>
            <a:off x="4165600"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70" name="Line 22"/>
          <p:cNvSpPr>
            <a:spLocks noChangeShapeType="1"/>
          </p:cNvSpPr>
          <p:nvPr/>
        </p:nvSpPr>
        <p:spPr bwMode="auto">
          <a:xfrm>
            <a:off x="7727950" y="249237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71" name="Line 23"/>
          <p:cNvSpPr>
            <a:spLocks noChangeShapeType="1"/>
          </p:cNvSpPr>
          <p:nvPr/>
        </p:nvSpPr>
        <p:spPr bwMode="auto">
          <a:xfrm>
            <a:off x="5940425" y="549275"/>
            <a:ext cx="0" cy="5032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5672" name="Text Box 24"/>
          <p:cNvSpPr txBox="1">
            <a:spLocks noChangeArrowheads="1"/>
          </p:cNvSpPr>
          <p:nvPr/>
        </p:nvSpPr>
        <p:spPr bwMode="auto">
          <a:xfrm>
            <a:off x="1403350" y="1412875"/>
            <a:ext cx="720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t>リン酸</a:t>
            </a:r>
            <a:b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H</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SO</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4</a:t>
            </a:r>
          </a:p>
        </p:txBody>
      </p:sp>
      <p:sp>
        <p:nvSpPr>
          <p:cNvPr id="155673" name="Text Box 25"/>
          <p:cNvSpPr txBox="1">
            <a:spLocks noChangeArrowheads="1"/>
          </p:cNvSpPr>
          <p:nvPr/>
        </p:nvSpPr>
        <p:spPr bwMode="auto">
          <a:xfrm>
            <a:off x="2601913" y="1412875"/>
            <a:ext cx="7207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74" name="Text Box 26"/>
          <p:cNvSpPr txBox="1">
            <a:spLocks noChangeArrowheads="1"/>
          </p:cNvSpPr>
          <p:nvPr/>
        </p:nvSpPr>
        <p:spPr bwMode="auto">
          <a:xfrm>
            <a:off x="3132138" y="1622425"/>
            <a:ext cx="7207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75" name="Text Box 27"/>
          <p:cNvSpPr txBox="1">
            <a:spLocks noChangeArrowheads="1"/>
          </p:cNvSpPr>
          <p:nvPr/>
        </p:nvSpPr>
        <p:spPr bwMode="auto">
          <a:xfrm>
            <a:off x="3706813" y="1341438"/>
            <a:ext cx="7207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MeOH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76" name="Rectangle 28"/>
          <p:cNvSpPr>
            <a:spLocks noChangeArrowheads="1"/>
          </p:cNvSpPr>
          <p:nvPr/>
        </p:nvSpPr>
        <p:spPr bwMode="auto">
          <a:xfrm>
            <a:off x="4932363" y="182563"/>
            <a:ext cx="763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3</a:t>
            </a:r>
          </a:p>
        </p:txBody>
      </p:sp>
      <p:sp>
        <p:nvSpPr>
          <p:cNvPr id="155677" name="Text Box 29"/>
          <p:cNvSpPr txBox="1">
            <a:spLocks noChangeArrowheads="1"/>
          </p:cNvSpPr>
          <p:nvPr/>
        </p:nvSpPr>
        <p:spPr bwMode="auto">
          <a:xfrm>
            <a:off x="5003800" y="1412875"/>
            <a:ext cx="720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H</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SO</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4</a:t>
            </a:r>
          </a:p>
        </p:txBody>
      </p:sp>
      <p:sp>
        <p:nvSpPr>
          <p:cNvPr id="155678" name="Text Box 30"/>
          <p:cNvSpPr txBox="1">
            <a:spLocks noChangeArrowheads="1"/>
          </p:cNvSpPr>
          <p:nvPr/>
        </p:nvSpPr>
        <p:spPr bwMode="auto">
          <a:xfrm>
            <a:off x="6659563" y="1474788"/>
            <a:ext cx="720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NaOH</a:t>
            </a:r>
            <a:b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H</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SO</a:t>
            </a:r>
            <a:r>
              <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rPr>
              <a:t>4</a:t>
            </a:r>
          </a:p>
        </p:txBody>
      </p:sp>
      <p:sp>
        <p:nvSpPr>
          <p:cNvPr id="155679" name="Text Box 31"/>
          <p:cNvSpPr txBox="1">
            <a:spLocks noChangeArrowheads="1"/>
          </p:cNvSpPr>
          <p:nvPr/>
        </p:nvSpPr>
        <p:spPr bwMode="auto">
          <a:xfrm>
            <a:off x="7380288" y="1484313"/>
            <a:ext cx="13684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t>次亜塩素酸ソーダ</a:t>
            </a:r>
            <a:br>
              <a:rPr kumimoji="1" lang="ja-JP" altLang="en-US" sz="14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NaClO</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0" name="Rectangle 32"/>
          <p:cNvSpPr>
            <a:spLocks noChangeArrowheads="1"/>
          </p:cNvSpPr>
          <p:nvPr/>
        </p:nvSpPr>
        <p:spPr bwMode="auto">
          <a:xfrm>
            <a:off x="5680075" y="188913"/>
            <a:ext cx="2563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PAC(</a:t>
            </a: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ポリ塩化アルミ</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a:t>
            </a:r>
            <a:endPar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1" name="Text Box 33"/>
          <p:cNvSpPr txBox="1">
            <a:spLocks noChangeArrowheads="1"/>
          </p:cNvSpPr>
          <p:nvPr/>
        </p:nvSpPr>
        <p:spPr bwMode="auto">
          <a:xfrm>
            <a:off x="4932363" y="6381750"/>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12.5m</a:t>
            </a:r>
            <a:r>
              <a:rPr kumimoji="1" lang="en-US" altLang="ja-JP" sz="1400" b="1" i="0" u="none" strike="noStrike" kern="1200" cap="none" spc="0" normalizeH="0" baseline="30000" noProof="0">
                <a:ln>
                  <a:noFill/>
                </a:ln>
                <a:solidFill>
                  <a:srgbClr val="000000"/>
                </a:solidFill>
                <a:effectLst/>
                <a:uLnTx/>
                <a:uFillTx/>
                <a:latin typeface="Arial"/>
                <a:ea typeface="ＭＳ Ｐゴシック"/>
                <a:cs typeface="+mn-cs"/>
              </a:rPr>
              <a:t>3</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2" name="Text Box 34"/>
          <p:cNvSpPr txBox="1">
            <a:spLocks noChangeArrowheads="1"/>
          </p:cNvSpPr>
          <p:nvPr/>
        </p:nvSpPr>
        <p:spPr bwMode="auto">
          <a:xfrm>
            <a:off x="6164263" y="6402388"/>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224m</a:t>
            </a:r>
            <a:r>
              <a:rPr kumimoji="1" lang="en-US" altLang="ja-JP" sz="1400" b="1" i="0" u="none" strike="noStrike" kern="1200" cap="none" spc="0" normalizeH="0" baseline="30000" noProof="0">
                <a:ln>
                  <a:noFill/>
                </a:ln>
                <a:solidFill>
                  <a:srgbClr val="000000"/>
                </a:solidFill>
                <a:effectLst/>
                <a:uLnTx/>
                <a:uFillTx/>
                <a:latin typeface="Arial"/>
                <a:ea typeface="ＭＳ Ｐゴシック"/>
                <a:cs typeface="+mn-cs"/>
              </a:rPr>
              <a:t>3</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3" name="Text Box 35"/>
          <p:cNvSpPr txBox="1">
            <a:spLocks noChangeArrowheads="1"/>
          </p:cNvSpPr>
          <p:nvPr/>
        </p:nvSpPr>
        <p:spPr bwMode="auto">
          <a:xfrm>
            <a:off x="5613400" y="6410325"/>
            <a:ext cx="792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24m</a:t>
            </a:r>
            <a:r>
              <a:rPr kumimoji="1" lang="en-US" altLang="ja-JP" sz="1400" b="1" i="0" u="none" strike="noStrike" kern="1200" cap="none" spc="0" normalizeH="0" baseline="30000" noProof="0">
                <a:ln>
                  <a:noFill/>
                </a:ln>
                <a:solidFill>
                  <a:srgbClr val="000000"/>
                </a:solidFill>
                <a:effectLst/>
                <a:uLnTx/>
                <a:uFillTx/>
                <a:latin typeface="Arial"/>
                <a:ea typeface="ＭＳ Ｐゴシック"/>
                <a:cs typeface="+mn-cs"/>
              </a:rPr>
              <a:t>3</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4" name="Rectangle 36"/>
          <p:cNvSpPr>
            <a:spLocks noChangeArrowheads="1"/>
          </p:cNvSpPr>
          <p:nvPr/>
        </p:nvSpPr>
        <p:spPr bwMode="auto">
          <a:xfrm>
            <a:off x="3348038" y="144463"/>
            <a:ext cx="1584325" cy="4048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塩化第二鉄</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5685" name="Text Box 37"/>
          <p:cNvSpPr txBox="1">
            <a:spLocks noChangeArrowheads="1"/>
          </p:cNvSpPr>
          <p:nvPr/>
        </p:nvSpPr>
        <p:spPr bwMode="auto">
          <a:xfrm>
            <a:off x="179388" y="-26988"/>
            <a:ext cx="1152525"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pg-TEQ/L</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963557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06">
            <a:extLst>
              <a:ext uri="{FF2B5EF4-FFF2-40B4-BE49-F238E27FC236}">
                <a16:creationId xmlns:a16="http://schemas.microsoft.com/office/drawing/2014/main" id="{CAA7E397-5699-4D62-8602-D973C5D8320F}"/>
              </a:ext>
            </a:extLst>
          </p:cNvPr>
          <p:cNvSpPr>
            <a:spLocks noChangeArrowheads="1"/>
          </p:cNvSpPr>
          <p:nvPr/>
        </p:nvSpPr>
        <p:spPr bwMode="auto">
          <a:xfrm>
            <a:off x="500063" y="1285875"/>
            <a:ext cx="7500937" cy="1938992"/>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エッチング液としての</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FeCl3</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塩化第二鉄（</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FeCl3</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）は、プリント回路基板に残っているフォトレジストコーティングによって保護されていない銅をエッチング除去するために使用されます。 使用済みの</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FeCl3</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エッチング液から銅とニッケルを回収するために、</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FeCl3</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明朝" panose="02020600040205080304" pitchFamily="18" charset="-128"/>
                <a:cs typeface="+mn-cs"/>
              </a:rPr>
              <a:t>はリサイクルされます。</a:t>
            </a:r>
            <a:endParaRPr kumimoji="0" lang="en-US" altLang="ja-JP" sz="2000" b="0" i="0" u="none" strike="noStrike" kern="0" cap="none" spc="0" normalizeH="0" baseline="0" noProof="0" dirty="0">
              <a:ln>
                <a:noFill/>
              </a:ln>
              <a:solidFill>
                <a:prstClr val="black"/>
              </a:solidFill>
              <a:effectLst/>
              <a:uLnTx/>
              <a:uFillTx/>
              <a:latin typeface="Arial" charset="0"/>
              <a:ea typeface="ＭＳ Ｐゴシック" panose="020B0600070205080204" pitchFamily="50" charset="-128"/>
              <a:cs typeface="+mn-cs"/>
            </a:endParaRPr>
          </a:p>
        </p:txBody>
      </p:sp>
      <p:pic>
        <p:nvPicPr>
          <p:cNvPr id="199683" name="Picture 807">
            <a:extLst>
              <a:ext uri="{FF2B5EF4-FFF2-40B4-BE49-F238E27FC236}">
                <a16:creationId xmlns:a16="http://schemas.microsoft.com/office/drawing/2014/main" id="{92AA3442-1054-421A-8EAD-E9ED2ADE4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714750"/>
            <a:ext cx="17399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9684" name="Picture 776">
            <a:extLst>
              <a:ext uri="{FF2B5EF4-FFF2-40B4-BE49-F238E27FC236}">
                <a16:creationId xmlns:a16="http://schemas.microsoft.com/office/drawing/2014/main" id="{54851166-1AA0-4F4B-B7DF-7D3DC5693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313" y="3429000"/>
            <a:ext cx="34671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正方形/長方形 4">
            <a:extLst>
              <a:ext uri="{FF2B5EF4-FFF2-40B4-BE49-F238E27FC236}">
                <a16:creationId xmlns:a16="http://schemas.microsoft.com/office/drawing/2014/main" id="{6CE97035-F2F2-43B9-9381-57302B025953}"/>
              </a:ext>
            </a:extLst>
          </p:cNvPr>
          <p:cNvSpPr>
            <a:spLocks noChangeArrowheads="1"/>
          </p:cNvSpPr>
          <p:nvPr/>
        </p:nvSpPr>
        <p:spPr bwMode="auto">
          <a:xfrm>
            <a:off x="357188" y="558800"/>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使用済み</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FeCl3</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から　リサイクル</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FeCl3</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製造プラント</a:t>
            </a:r>
          </a:p>
        </p:txBody>
      </p:sp>
    </p:spTree>
    <p:extLst>
      <p:ext uri="{BB962C8B-B14F-4D97-AF65-F5344CB8AC3E}">
        <p14:creationId xmlns:p14="http://schemas.microsoft.com/office/powerpoint/2010/main" val="2001267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49588" y="2420938"/>
            <a:ext cx="496887" cy="16557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原料タンク</a:t>
            </a:r>
          </a:p>
        </p:txBody>
      </p:sp>
      <p:sp>
        <p:nvSpPr>
          <p:cNvPr id="156675" name="Line 3"/>
          <p:cNvSpPr>
            <a:spLocks noChangeShapeType="1"/>
          </p:cNvSpPr>
          <p:nvPr/>
        </p:nvSpPr>
        <p:spPr bwMode="auto">
          <a:xfrm>
            <a:off x="4716463" y="1628775"/>
            <a:ext cx="0"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76" name="Text Box 4"/>
          <p:cNvSpPr txBox="1">
            <a:spLocks noChangeArrowheads="1"/>
          </p:cNvSpPr>
          <p:nvPr/>
        </p:nvSpPr>
        <p:spPr bwMode="auto">
          <a:xfrm>
            <a:off x="3706813" y="64023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a:cs typeface="+mn-cs"/>
              </a:rPr>
              <a:t>50-120m</a:t>
            </a:r>
            <a:r>
              <a:rPr kumimoji="1" lang="en-US" altLang="ja-JP" sz="1400" b="1" i="0" u="none" strike="noStrike" kern="1200" cap="none" spc="0" normalizeH="0" baseline="30000" noProof="0">
                <a:ln>
                  <a:noFill/>
                </a:ln>
                <a:solidFill>
                  <a:srgbClr val="000000"/>
                </a:solidFill>
                <a:effectLst/>
                <a:uLnTx/>
                <a:uFillTx/>
                <a:latin typeface="Arial"/>
                <a:ea typeface="ＭＳ Ｐゴシック"/>
                <a:cs typeface="+mn-cs"/>
              </a:rPr>
              <a:t>3</a:t>
            </a:r>
            <a:endParaRPr kumimoji="1" lang="en-US" altLang="ja-JP" sz="14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677" name="Rectangle 5"/>
          <p:cNvSpPr>
            <a:spLocks noChangeArrowheads="1"/>
          </p:cNvSpPr>
          <p:nvPr/>
        </p:nvSpPr>
        <p:spPr bwMode="auto">
          <a:xfrm>
            <a:off x="4067175" y="2781300"/>
            <a:ext cx="2736850" cy="15033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塩化第一鉄化</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鉄溶解槽</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2HCl+Fe</a:t>
            </a: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+H</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b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br>
            <a:b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2FeCl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3</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+Fe</a:t>
            </a: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3FeCl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p>
        </p:txBody>
      </p:sp>
      <p:sp>
        <p:nvSpPr>
          <p:cNvPr id="156678" name="Rectangle 6"/>
          <p:cNvSpPr>
            <a:spLocks noChangeArrowheads="1"/>
          </p:cNvSpPr>
          <p:nvPr/>
        </p:nvSpPr>
        <p:spPr bwMode="auto">
          <a:xfrm>
            <a:off x="323850" y="1628775"/>
            <a:ext cx="1727200" cy="10445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a:ea typeface="ＭＳ Ｐゴシック"/>
                <a:cs typeface="+mn-cs"/>
              </a:rPr>
              <a:t>廃塩酸</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鉄鋼 酸洗液</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HCl+FeCl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p>
        </p:txBody>
      </p:sp>
      <p:sp>
        <p:nvSpPr>
          <p:cNvPr id="156679" name="Rectangle 7"/>
          <p:cNvSpPr>
            <a:spLocks noChangeArrowheads="1"/>
          </p:cNvSpPr>
          <p:nvPr/>
        </p:nvSpPr>
        <p:spPr bwMode="auto">
          <a:xfrm>
            <a:off x="250825" y="4005263"/>
            <a:ext cx="2366963" cy="10445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a:ea typeface="ＭＳ Ｐゴシック"/>
                <a:cs typeface="+mn-cs"/>
              </a:rPr>
              <a:t>廃塩化第二鉄液</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エッチング使用済液</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3</a:t>
            </a:r>
          </a:p>
        </p:txBody>
      </p:sp>
      <p:sp>
        <p:nvSpPr>
          <p:cNvPr id="156680" name="Rectangle 8"/>
          <p:cNvSpPr>
            <a:spLocks noChangeArrowheads="1"/>
          </p:cNvSpPr>
          <p:nvPr/>
        </p:nvSpPr>
        <p:spPr bwMode="auto">
          <a:xfrm>
            <a:off x="468313" y="5229225"/>
            <a:ext cx="1620837" cy="4048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プリント基板</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681" name="Line 9"/>
          <p:cNvSpPr>
            <a:spLocks noChangeShapeType="1"/>
          </p:cNvSpPr>
          <p:nvPr/>
        </p:nvSpPr>
        <p:spPr bwMode="auto">
          <a:xfrm>
            <a:off x="2051050" y="2528888"/>
            <a:ext cx="1008063" cy="365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82" name="Rectangle 10"/>
          <p:cNvSpPr>
            <a:spLocks noChangeArrowheads="1"/>
          </p:cNvSpPr>
          <p:nvPr/>
        </p:nvSpPr>
        <p:spPr bwMode="auto">
          <a:xfrm>
            <a:off x="3217863" y="914400"/>
            <a:ext cx="2132012" cy="6794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鉄スクラップ</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薄板端材、プレス屑</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683" name="Line 11"/>
          <p:cNvSpPr>
            <a:spLocks noChangeShapeType="1"/>
          </p:cNvSpPr>
          <p:nvPr/>
        </p:nvSpPr>
        <p:spPr bwMode="auto">
          <a:xfrm flipV="1">
            <a:off x="2187575" y="3681413"/>
            <a:ext cx="863600" cy="3238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84" name="Line 12"/>
          <p:cNvSpPr>
            <a:spLocks noChangeShapeType="1"/>
          </p:cNvSpPr>
          <p:nvPr/>
        </p:nvSpPr>
        <p:spPr bwMode="auto">
          <a:xfrm flipV="1">
            <a:off x="3563938" y="3284538"/>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85" name="Text Box 13"/>
          <p:cNvSpPr txBox="1">
            <a:spLocks noChangeArrowheads="1"/>
          </p:cNvSpPr>
          <p:nvPr/>
        </p:nvSpPr>
        <p:spPr bwMode="auto">
          <a:xfrm>
            <a:off x="7170738" y="2636838"/>
            <a:ext cx="496887" cy="16557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濃度調整</a:t>
            </a:r>
          </a:p>
        </p:txBody>
      </p:sp>
      <p:sp>
        <p:nvSpPr>
          <p:cNvPr id="156686" name="Text Box 14"/>
          <p:cNvSpPr txBox="1">
            <a:spLocks noChangeArrowheads="1"/>
          </p:cNvSpPr>
          <p:nvPr/>
        </p:nvSpPr>
        <p:spPr bwMode="auto">
          <a:xfrm>
            <a:off x="8035925" y="2636838"/>
            <a:ext cx="496888" cy="16557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ろ過</a:t>
            </a:r>
          </a:p>
        </p:txBody>
      </p:sp>
      <p:sp>
        <p:nvSpPr>
          <p:cNvPr id="156687" name="Text Box 15"/>
          <p:cNvSpPr txBox="1">
            <a:spLocks noChangeArrowheads="1"/>
          </p:cNvSpPr>
          <p:nvPr/>
        </p:nvSpPr>
        <p:spPr bwMode="auto">
          <a:xfrm>
            <a:off x="8101013" y="4797425"/>
            <a:ext cx="496887" cy="16557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ろ液タンク</a:t>
            </a:r>
          </a:p>
        </p:txBody>
      </p:sp>
      <p:sp>
        <p:nvSpPr>
          <p:cNvPr id="156688" name="Rectangle 16"/>
          <p:cNvSpPr>
            <a:spLocks noChangeArrowheads="1"/>
          </p:cNvSpPr>
          <p:nvPr/>
        </p:nvSpPr>
        <p:spPr bwMode="auto">
          <a:xfrm>
            <a:off x="4714875" y="5341938"/>
            <a:ext cx="2736850" cy="6794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塩素化</a:t>
            </a:r>
            <a:b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b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2FeCl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2</a:t>
            </a: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1800" b="1" i="0" u="none" strike="noStrike" kern="1200" cap="none" spc="0" normalizeH="0" baseline="0" noProof="0">
                <a:ln>
                  <a:noFill/>
                </a:ln>
                <a:solidFill>
                  <a:srgbClr val="000000"/>
                </a:solidFill>
                <a:effectLst/>
                <a:uLnTx/>
                <a:uFillTx/>
                <a:latin typeface="Arial"/>
                <a:ea typeface="ＭＳ Ｐゴシック"/>
                <a:cs typeface="+mn-cs"/>
              </a:rPr>
              <a:t>2FeCl</a:t>
            </a:r>
            <a:r>
              <a:rPr kumimoji="1" lang="en-US" altLang="ja-JP" sz="1800" b="1" i="0" u="none" strike="noStrike" kern="1200" cap="none" spc="0" normalizeH="0" baseline="-25000" noProof="0">
                <a:ln>
                  <a:noFill/>
                </a:ln>
                <a:solidFill>
                  <a:srgbClr val="000000"/>
                </a:solidFill>
                <a:effectLst/>
                <a:uLnTx/>
                <a:uFillTx/>
                <a:latin typeface="Arial"/>
                <a:ea typeface="ＭＳ Ｐゴシック"/>
                <a:cs typeface="+mn-cs"/>
              </a:rPr>
              <a:t>3</a:t>
            </a:r>
          </a:p>
        </p:txBody>
      </p:sp>
      <p:sp>
        <p:nvSpPr>
          <p:cNvPr id="156689" name="Text Box 17"/>
          <p:cNvSpPr txBox="1">
            <a:spLocks noChangeArrowheads="1"/>
          </p:cNvSpPr>
          <p:nvPr/>
        </p:nvSpPr>
        <p:spPr bwMode="auto">
          <a:xfrm>
            <a:off x="3859213" y="4724400"/>
            <a:ext cx="496887" cy="16557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製品タンク</a:t>
            </a:r>
          </a:p>
        </p:txBody>
      </p:sp>
      <p:sp>
        <p:nvSpPr>
          <p:cNvPr id="156690" name="Line 18"/>
          <p:cNvSpPr>
            <a:spLocks noChangeShapeType="1"/>
          </p:cNvSpPr>
          <p:nvPr/>
        </p:nvSpPr>
        <p:spPr bwMode="auto">
          <a:xfrm flipV="1">
            <a:off x="6804025" y="3429000"/>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1" name="Line 19"/>
          <p:cNvSpPr>
            <a:spLocks noChangeShapeType="1"/>
          </p:cNvSpPr>
          <p:nvPr/>
        </p:nvSpPr>
        <p:spPr bwMode="auto">
          <a:xfrm flipV="1">
            <a:off x="7667625" y="3429000"/>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2" name="Line 20"/>
          <p:cNvSpPr>
            <a:spLocks noChangeShapeType="1"/>
          </p:cNvSpPr>
          <p:nvPr/>
        </p:nvSpPr>
        <p:spPr bwMode="auto">
          <a:xfrm>
            <a:off x="8316913" y="4294188"/>
            <a:ext cx="0" cy="5032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3" name="Line 21"/>
          <p:cNvSpPr>
            <a:spLocks noChangeShapeType="1"/>
          </p:cNvSpPr>
          <p:nvPr/>
        </p:nvSpPr>
        <p:spPr bwMode="auto">
          <a:xfrm flipH="1">
            <a:off x="7451725" y="558958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4" name="Line 22"/>
          <p:cNvSpPr>
            <a:spLocks noChangeShapeType="1"/>
          </p:cNvSpPr>
          <p:nvPr/>
        </p:nvSpPr>
        <p:spPr bwMode="auto">
          <a:xfrm flipH="1">
            <a:off x="4356100" y="5734050"/>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5" name="Rectangle 23"/>
          <p:cNvSpPr>
            <a:spLocks noChangeArrowheads="1"/>
          </p:cNvSpPr>
          <p:nvPr/>
        </p:nvSpPr>
        <p:spPr bwMode="auto">
          <a:xfrm>
            <a:off x="2124075" y="144463"/>
            <a:ext cx="5184775" cy="4048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塩化第二鉄液製造フロー</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696" name="Line 24"/>
          <p:cNvSpPr>
            <a:spLocks noChangeShapeType="1"/>
          </p:cNvSpPr>
          <p:nvPr/>
        </p:nvSpPr>
        <p:spPr bwMode="auto">
          <a:xfrm>
            <a:off x="6084888" y="5084763"/>
            <a:ext cx="0" cy="2873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7" name="Rectangle 25"/>
          <p:cNvSpPr>
            <a:spLocks noChangeArrowheads="1"/>
          </p:cNvSpPr>
          <p:nvPr/>
        </p:nvSpPr>
        <p:spPr bwMode="auto">
          <a:xfrm>
            <a:off x="5557838" y="4679950"/>
            <a:ext cx="1390650" cy="4048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塩素ガス</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698" name="Line 26"/>
          <p:cNvSpPr>
            <a:spLocks noChangeShapeType="1"/>
          </p:cNvSpPr>
          <p:nvPr/>
        </p:nvSpPr>
        <p:spPr bwMode="auto">
          <a:xfrm flipV="1">
            <a:off x="5351463" y="3551238"/>
            <a:ext cx="2159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699" name="Line 27"/>
          <p:cNvSpPr>
            <a:spLocks noChangeShapeType="1"/>
          </p:cNvSpPr>
          <p:nvPr/>
        </p:nvSpPr>
        <p:spPr bwMode="auto">
          <a:xfrm flipV="1">
            <a:off x="5554663" y="4089400"/>
            <a:ext cx="2159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700" name="Line 28"/>
          <p:cNvSpPr>
            <a:spLocks noChangeShapeType="1"/>
          </p:cNvSpPr>
          <p:nvPr/>
        </p:nvSpPr>
        <p:spPr bwMode="auto">
          <a:xfrm flipV="1">
            <a:off x="6227763" y="5830888"/>
            <a:ext cx="2159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56701" name="Picture 29" descr="img_29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788" y="692150"/>
            <a:ext cx="2087562" cy="1566863"/>
          </a:xfrm>
          <a:prstGeom prst="rect">
            <a:avLst/>
          </a:prstGeom>
          <a:noFill/>
          <a:extLst>
            <a:ext uri="{909E8E84-426E-40DD-AFC4-6F175D3DCCD1}">
              <a14:hiddenFill xmlns:a14="http://schemas.microsoft.com/office/drawing/2010/main">
                <a:solidFill>
                  <a:srgbClr val="FFFFFF"/>
                </a:solidFill>
              </a14:hiddenFill>
            </a:ext>
          </a:extLst>
        </p:spPr>
      </p:pic>
      <p:pic>
        <p:nvPicPr>
          <p:cNvPr id="156702" name="Picture 30" descr="img_44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781300"/>
            <a:ext cx="863600" cy="1152525"/>
          </a:xfrm>
          <a:prstGeom prst="rect">
            <a:avLst/>
          </a:prstGeom>
          <a:noFill/>
          <a:extLst>
            <a:ext uri="{909E8E84-426E-40DD-AFC4-6F175D3DCCD1}">
              <a14:hiddenFill xmlns:a14="http://schemas.microsoft.com/office/drawing/2010/main">
                <a:solidFill>
                  <a:srgbClr val="FFFFFF"/>
                </a:solidFill>
              </a14:hiddenFill>
            </a:ext>
          </a:extLst>
        </p:spPr>
      </p:pic>
      <p:sp>
        <p:nvSpPr>
          <p:cNvPr id="156703" name="Line 31"/>
          <p:cNvSpPr>
            <a:spLocks noChangeShapeType="1"/>
          </p:cNvSpPr>
          <p:nvPr/>
        </p:nvSpPr>
        <p:spPr bwMode="auto">
          <a:xfrm>
            <a:off x="395288" y="2781300"/>
            <a:ext cx="287337" cy="792163"/>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704" name="Line 32"/>
          <p:cNvSpPr>
            <a:spLocks noChangeShapeType="1"/>
          </p:cNvSpPr>
          <p:nvPr/>
        </p:nvSpPr>
        <p:spPr bwMode="auto">
          <a:xfrm flipH="1" flipV="1">
            <a:off x="1619250" y="3357563"/>
            <a:ext cx="215900" cy="576262"/>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705" name="Line 33"/>
          <p:cNvSpPr>
            <a:spLocks noChangeShapeType="1"/>
          </p:cNvSpPr>
          <p:nvPr/>
        </p:nvSpPr>
        <p:spPr bwMode="auto">
          <a:xfrm flipV="1">
            <a:off x="5364163" y="1196975"/>
            <a:ext cx="792162" cy="0"/>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56706" name="Text Box 34"/>
          <p:cNvSpPr txBox="1">
            <a:spLocks noChangeArrowheads="1"/>
          </p:cNvSpPr>
          <p:nvPr/>
        </p:nvSpPr>
        <p:spPr bwMode="auto">
          <a:xfrm>
            <a:off x="8650288" y="2636838"/>
            <a:ext cx="4587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銅回収</a:t>
            </a:r>
          </a:p>
        </p:txBody>
      </p:sp>
      <p:sp>
        <p:nvSpPr>
          <p:cNvPr id="156707" name="Rectangle 35"/>
          <p:cNvSpPr>
            <a:spLocks noChangeArrowheads="1"/>
          </p:cNvSpPr>
          <p:nvPr/>
        </p:nvSpPr>
        <p:spPr bwMode="auto">
          <a:xfrm>
            <a:off x="2268538" y="6092825"/>
            <a:ext cx="1620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凝集沈殿剤</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156708" name="Rectangle 36"/>
          <p:cNvSpPr>
            <a:spLocks noChangeArrowheads="1"/>
          </p:cNvSpPr>
          <p:nvPr/>
        </p:nvSpPr>
        <p:spPr bwMode="auto">
          <a:xfrm>
            <a:off x="2303463" y="5734050"/>
            <a:ext cx="1620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rPr>
              <a:t>エッチング液</a:t>
            </a:r>
            <a:endParaRPr kumimoji="1" lang="ja-JP" altLang="en-US" sz="1800" b="1" i="0" u="none" strike="noStrike" kern="1200" cap="none" spc="0" normalizeH="0" baseline="-25000" noProof="0">
              <a:ln>
                <a:noFill/>
              </a:ln>
              <a:solidFill>
                <a:srgbClr val="000000"/>
              </a:solidFill>
              <a:effectLst/>
              <a:uLnTx/>
              <a:uFillTx/>
              <a:latin typeface="Arial"/>
              <a:ea typeface="ＭＳ Ｐゴシック"/>
              <a:cs typeface="+mn-cs"/>
            </a:endParaRPr>
          </a:p>
        </p:txBody>
      </p:sp>
      <p:sp>
        <p:nvSpPr>
          <p:cNvPr id="2" name="楕円 1">
            <a:extLst>
              <a:ext uri="{FF2B5EF4-FFF2-40B4-BE49-F238E27FC236}">
                <a16:creationId xmlns:a16="http://schemas.microsoft.com/office/drawing/2014/main" id="{0F18857F-F969-41F8-998C-13923D14F8D7}"/>
              </a:ext>
            </a:extLst>
          </p:cNvPr>
          <p:cNvSpPr/>
          <p:nvPr/>
        </p:nvSpPr>
        <p:spPr>
          <a:xfrm>
            <a:off x="-269875" y="3357563"/>
            <a:ext cx="3311525" cy="302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69518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FeCl3-PCB-5Cl-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0700" y="0"/>
            <a:ext cx="48498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7939" name="Picture 3" descr="FeCl3-PCB-5Cl-ST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0"/>
            <a:ext cx="4848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7940" name="Rectangle 4"/>
          <p:cNvSpPr>
            <a:spLocks noChangeArrowheads="1"/>
          </p:cNvSpPr>
          <p:nvPr/>
        </p:nvSpPr>
        <p:spPr bwMode="auto">
          <a:xfrm>
            <a:off x="4716463" y="5548313"/>
            <a:ext cx="1466850" cy="406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30000" noProof="0">
                <a:ln>
                  <a:noFill/>
                </a:ln>
                <a:solidFill>
                  <a:srgbClr val="000000"/>
                </a:solidFill>
                <a:effectLst/>
                <a:uLnTx/>
                <a:uFillTx/>
                <a:latin typeface="Arial"/>
                <a:ea typeface="ＭＳ Ｐゴシック"/>
                <a:cs typeface="+mn-cs"/>
              </a:rPr>
              <a:t>13</a:t>
            </a:r>
            <a:r>
              <a:rPr kumimoji="1" lang="en-US" altLang="ja-JP" sz="2000" b="1" i="0" u="none" strike="noStrike" kern="1200" cap="none" spc="0" normalizeH="0" baseline="0" noProof="0">
                <a:ln>
                  <a:noFill/>
                </a:ln>
                <a:solidFill>
                  <a:srgbClr val="000000"/>
                </a:solidFill>
                <a:effectLst/>
                <a:uLnTx/>
                <a:uFillTx/>
                <a:latin typeface="Arial"/>
                <a:ea typeface="ＭＳ Ｐゴシック"/>
                <a:cs typeface="+mn-cs"/>
              </a:rPr>
              <a:t>C coPCB</a:t>
            </a:r>
          </a:p>
        </p:txBody>
      </p:sp>
      <p:sp>
        <p:nvSpPr>
          <p:cNvPr id="167941" name="Rectangle 5"/>
          <p:cNvSpPr>
            <a:spLocks noChangeArrowheads="1"/>
          </p:cNvSpPr>
          <p:nvPr/>
        </p:nvSpPr>
        <p:spPr bwMode="auto">
          <a:xfrm>
            <a:off x="7308850" y="836613"/>
            <a:ext cx="1239838" cy="406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a:ea typeface="ＭＳ Ｐゴシック"/>
                <a:cs typeface="+mn-cs"/>
              </a:rPr>
              <a:t>PCB-126</a:t>
            </a:r>
          </a:p>
        </p:txBody>
      </p:sp>
      <p:sp>
        <p:nvSpPr>
          <p:cNvPr id="167942" name="Rectangle 6"/>
          <p:cNvSpPr>
            <a:spLocks noChangeArrowheads="1"/>
          </p:cNvSpPr>
          <p:nvPr/>
        </p:nvSpPr>
        <p:spPr bwMode="auto">
          <a:xfrm>
            <a:off x="1012825" y="1438275"/>
            <a:ext cx="1155700" cy="406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a:ea typeface="ＭＳ Ｐゴシック"/>
                <a:cs typeface="+mn-cs"/>
              </a:rPr>
              <a:t>Co-PCB</a:t>
            </a:r>
          </a:p>
        </p:txBody>
      </p:sp>
      <p:sp>
        <p:nvSpPr>
          <p:cNvPr id="167943" name="Rectangle 7"/>
          <p:cNvSpPr>
            <a:spLocks noChangeArrowheads="1"/>
          </p:cNvSpPr>
          <p:nvPr/>
        </p:nvSpPr>
        <p:spPr bwMode="auto">
          <a:xfrm>
            <a:off x="5316538" y="3687763"/>
            <a:ext cx="966787"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2400" b="1" i="0" u="none" strike="noStrike" kern="1200" cap="none" spc="0" normalizeH="0" baseline="-25000" noProof="0">
                <a:ln>
                  <a:noFill/>
                </a:ln>
                <a:solidFill>
                  <a:srgbClr val="000000"/>
                </a:solidFill>
                <a:effectLst/>
                <a:uLnTx/>
                <a:uFillTx/>
                <a:latin typeface="Arial"/>
                <a:ea typeface="ＭＳ Ｐゴシック"/>
                <a:cs typeface="+mn-cs"/>
              </a:rPr>
              <a:t>3</a:t>
            </a:r>
          </a:p>
        </p:txBody>
      </p:sp>
      <p:sp>
        <p:nvSpPr>
          <p:cNvPr id="167944" name="Rectangle 8"/>
          <p:cNvSpPr>
            <a:spLocks noChangeArrowheads="1"/>
          </p:cNvSpPr>
          <p:nvPr/>
        </p:nvSpPr>
        <p:spPr bwMode="auto">
          <a:xfrm>
            <a:off x="922338" y="3644900"/>
            <a:ext cx="803275"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a:ea typeface="ＭＳ Ｐゴシック"/>
                <a:cs typeface="+mn-cs"/>
              </a:rPr>
              <a:t>STD</a:t>
            </a:r>
          </a:p>
        </p:txBody>
      </p:sp>
      <p:sp>
        <p:nvSpPr>
          <p:cNvPr id="167945" name="Rectangle 9"/>
          <p:cNvSpPr>
            <a:spLocks noChangeArrowheads="1"/>
          </p:cNvSpPr>
          <p:nvPr/>
        </p:nvSpPr>
        <p:spPr bwMode="auto">
          <a:xfrm>
            <a:off x="4316413" y="6418263"/>
            <a:ext cx="1008062"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a:ea typeface="ＭＳ Ｐゴシック"/>
                <a:cs typeface="+mn-cs"/>
              </a:rPr>
              <a:t>PeCB</a:t>
            </a:r>
          </a:p>
        </p:txBody>
      </p:sp>
    </p:spTree>
    <p:extLst>
      <p:ext uri="{BB962C8B-B14F-4D97-AF65-F5344CB8AC3E}">
        <p14:creationId xmlns:p14="http://schemas.microsoft.com/office/powerpoint/2010/main" val="19625260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3065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32803" name="Comment 3"/>
          <p:cNvSpPr>
            <a:spLocks noChangeArrowheads="1"/>
          </p:cNvSpPr>
          <p:nvPr/>
        </p:nvSpPr>
        <p:spPr bwMode="auto">
          <a:xfrm>
            <a:off x="152400" y="838200"/>
            <a:ext cx="1219200" cy="466725"/>
          </a:xfrm>
          <a:prstGeom prst="rect">
            <a:avLst/>
          </a:prstGeom>
          <a:solidFill>
            <a:srgbClr val="CCFFFF">
              <a:alpha val="50000"/>
            </a:srgbClr>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大気</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32804" name="Comment 4"/>
          <p:cNvSpPr>
            <a:spLocks noChangeArrowheads="1"/>
          </p:cNvSpPr>
          <p:nvPr/>
        </p:nvSpPr>
        <p:spPr bwMode="auto">
          <a:xfrm>
            <a:off x="152400" y="3097952"/>
            <a:ext cx="1219200" cy="461665"/>
          </a:xfrm>
          <a:prstGeom prst="rect">
            <a:avLst/>
          </a:prstGeom>
          <a:solidFill>
            <a:srgbClr val="CCFFFF">
              <a:alpha val="50000"/>
            </a:srgbClr>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水質</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32805" name="Comment 5"/>
          <p:cNvSpPr>
            <a:spLocks noChangeArrowheads="1"/>
          </p:cNvSpPr>
          <p:nvPr/>
        </p:nvSpPr>
        <p:spPr bwMode="auto">
          <a:xfrm>
            <a:off x="152400" y="5095875"/>
            <a:ext cx="1219200" cy="466725"/>
          </a:xfrm>
          <a:prstGeom prst="rect">
            <a:avLst/>
          </a:prstGeom>
          <a:solidFill>
            <a:srgbClr val="CCFFFF">
              <a:alpha val="50000"/>
            </a:srgbClr>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鳥</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nvGrpSpPr>
          <p:cNvPr id="332806" name="Group 6"/>
          <p:cNvGrpSpPr>
            <a:grpSpLocks/>
          </p:cNvGrpSpPr>
          <p:nvPr/>
        </p:nvGrpSpPr>
        <p:grpSpPr bwMode="auto">
          <a:xfrm>
            <a:off x="5029200" y="76200"/>
            <a:ext cx="3432175" cy="6705600"/>
            <a:chOff x="144" y="96"/>
            <a:chExt cx="5472" cy="4041"/>
          </a:xfrm>
        </p:grpSpPr>
        <p:graphicFrame>
          <p:nvGraphicFramePr>
            <p:cNvPr id="332807" name="Object 7"/>
            <p:cNvGraphicFramePr>
              <a:graphicFrameLocks noChangeAspect="1"/>
            </p:cNvGraphicFramePr>
            <p:nvPr/>
          </p:nvGraphicFramePr>
          <p:xfrm>
            <a:off x="144" y="2160"/>
            <a:ext cx="5472" cy="1977"/>
          </p:xfrm>
          <a:graphic>
            <a:graphicData uri="http://schemas.openxmlformats.org/presentationml/2006/ole">
              <mc:AlternateContent xmlns:mc="http://schemas.openxmlformats.org/markup-compatibility/2006">
                <mc:Choice xmlns:v="urn:schemas-microsoft-com:vml" Requires="v">
                  <p:oleObj name="Chart" r:id="rId3" imgW="4629607" imgH="2200513" progId="Excel.Chart.8">
                    <p:embed/>
                  </p:oleObj>
                </mc:Choice>
                <mc:Fallback>
                  <p:oleObj name="Chart" r:id="rId3" imgW="4629607" imgH="2200513" progId="Excel.Chart.8">
                    <p:embed/>
                    <p:pic>
                      <p:nvPicPr>
                        <p:cNvPr id="33280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160"/>
                          <a:ext cx="5472" cy="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2808" name="Rectangle 8"/>
            <p:cNvSpPr>
              <a:spLocks noChangeArrowheads="1"/>
            </p:cNvSpPr>
            <p:nvPr/>
          </p:nvSpPr>
          <p:spPr bwMode="auto">
            <a:xfrm>
              <a:off x="3822" y="2192"/>
              <a:ext cx="29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sp>
          <p:nvSpPr>
            <p:cNvPr id="332809" name="Rectangle 9"/>
            <p:cNvSpPr>
              <a:spLocks noChangeArrowheads="1"/>
            </p:cNvSpPr>
            <p:nvPr/>
          </p:nvSpPr>
          <p:spPr bwMode="auto">
            <a:xfrm>
              <a:off x="205" y="96"/>
              <a:ext cx="5267" cy="1920"/>
            </a:xfrm>
            <a:prstGeom prst="rect">
              <a:avLst/>
            </a:prstGeom>
            <a:solidFill>
              <a:srgbClr val="FFFF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0" name="Rectangle 10"/>
            <p:cNvSpPr>
              <a:spLocks noChangeArrowheads="1"/>
            </p:cNvSpPr>
            <p:nvPr/>
          </p:nvSpPr>
          <p:spPr bwMode="auto">
            <a:xfrm>
              <a:off x="789" y="209"/>
              <a:ext cx="4524" cy="125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1" name="Line 11"/>
            <p:cNvSpPr>
              <a:spLocks noChangeShapeType="1"/>
            </p:cNvSpPr>
            <p:nvPr/>
          </p:nvSpPr>
          <p:spPr bwMode="auto">
            <a:xfrm>
              <a:off x="789" y="1342"/>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2" name="Line 12"/>
            <p:cNvSpPr>
              <a:spLocks noChangeShapeType="1"/>
            </p:cNvSpPr>
            <p:nvPr/>
          </p:nvSpPr>
          <p:spPr bwMode="auto">
            <a:xfrm>
              <a:off x="789" y="1213"/>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3" name="Line 13"/>
            <p:cNvSpPr>
              <a:spLocks noChangeShapeType="1"/>
            </p:cNvSpPr>
            <p:nvPr/>
          </p:nvSpPr>
          <p:spPr bwMode="auto">
            <a:xfrm>
              <a:off x="789" y="1088"/>
              <a:ext cx="45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4" name="Line 14"/>
            <p:cNvSpPr>
              <a:spLocks noChangeShapeType="1"/>
            </p:cNvSpPr>
            <p:nvPr/>
          </p:nvSpPr>
          <p:spPr bwMode="auto">
            <a:xfrm>
              <a:off x="789" y="964"/>
              <a:ext cx="45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5" name="Line 15"/>
            <p:cNvSpPr>
              <a:spLocks noChangeShapeType="1"/>
            </p:cNvSpPr>
            <p:nvPr/>
          </p:nvSpPr>
          <p:spPr bwMode="auto">
            <a:xfrm>
              <a:off x="789" y="841"/>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6" name="Line 16"/>
            <p:cNvSpPr>
              <a:spLocks noChangeShapeType="1"/>
            </p:cNvSpPr>
            <p:nvPr/>
          </p:nvSpPr>
          <p:spPr bwMode="auto">
            <a:xfrm>
              <a:off x="789" y="711"/>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7" name="Line 17"/>
            <p:cNvSpPr>
              <a:spLocks noChangeShapeType="1"/>
            </p:cNvSpPr>
            <p:nvPr/>
          </p:nvSpPr>
          <p:spPr bwMode="auto">
            <a:xfrm>
              <a:off x="789" y="587"/>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8" name="Line 18"/>
            <p:cNvSpPr>
              <a:spLocks noChangeShapeType="1"/>
            </p:cNvSpPr>
            <p:nvPr/>
          </p:nvSpPr>
          <p:spPr bwMode="auto">
            <a:xfrm>
              <a:off x="789" y="463"/>
              <a:ext cx="45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19" name="Line 19"/>
            <p:cNvSpPr>
              <a:spLocks noChangeShapeType="1"/>
            </p:cNvSpPr>
            <p:nvPr/>
          </p:nvSpPr>
          <p:spPr bwMode="auto">
            <a:xfrm>
              <a:off x="789" y="333"/>
              <a:ext cx="45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0" name="Line 20"/>
            <p:cNvSpPr>
              <a:spLocks noChangeShapeType="1"/>
            </p:cNvSpPr>
            <p:nvPr/>
          </p:nvSpPr>
          <p:spPr bwMode="auto">
            <a:xfrm>
              <a:off x="789" y="209"/>
              <a:ext cx="45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1" name="Rectangle 21"/>
            <p:cNvSpPr>
              <a:spLocks noChangeArrowheads="1"/>
            </p:cNvSpPr>
            <p:nvPr/>
          </p:nvSpPr>
          <p:spPr bwMode="auto">
            <a:xfrm>
              <a:off x="789" y="209"/>
              <a:ext cx="4524" cy="1257"/>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2" name="Rectangle 22"/>
            <p:cNvSpPr>
              <a:spLocks noChangeArrowheads="1"/>
            </p:cNvSpPr>
            <p:nvPr/>
          </p:nvSpPr>
          <p:spPr bwMode="auto">
            <a:xfrm>
              <a:off x="1818" y="1444"/>
              <a:ext cx="188" cy="22"/>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3" name="Rectangle 23"/>
            <p:cNvSpPr>
              <a:spLocks noChangeArrowheads="1"/>
            </p:cNvSpPr>
            <p:nvPr/>
          </p:nvSpPr>
          <p:spPr bwMode="auto">
            <a:xfrm>
              <a:off x="2274" y="1325"/>
              <a:ext cx="188" cy="141"/>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4" name="Rectangle 24"/>
            <p:cNvSpPr>
              <a:spLocks noChangeArrowheads="1"/>
            </p:cNvSpPr>
            <p:nvPr/>
          </p:nvSpPr>
          <p:spPr bwMode="auto">
            <a:xfrm>
              <a:off x="2729" y="1131"/>
              <a:ext cx="188" cy="335"/>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5" name="Rectangle 25"/>
            <p:cNvSpPr>
              <a:spLocks noChangeArrowheads="1"/>
            </p:cNvSpPr>
            <p:nvPr/>
          </p:nvSpPr>
          <p:spPr bwMode="auto">
            <a:xfrm>
              <a:off x="3185" y="317"/>
              <a:ext cx="178" cy="1149"/>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6" name="Rectangle 26"/>
            <p:cNvSpPr>
              <a:spLocks noChangeArrowheads="1"/>
            </p:cNvSpPr>
            <p:nvPr/>
          </p:nvSpPr>
          <p:spPr bwMode="auto">
            <a:xfrm>
              <a:off x="3630" y="770"/>
              <a:ext cx="188" cy="696"/>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7" name="Rectangle 27"/>
            <p:cNvSpPr>
              <a:spLocks noChangeArrowheads="1"/>
            </p:cNvSpPr>
            <p:nvPr/>
          </p:nvSpPr>
          <p:spPr bwMode="auto">
            <a:xfrm>
              <a:off x="4086" y="1320"/>
              <a:ext cx="188" cy="146"/>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8" name="Rectangle 28"/>
            <p:cNvSpPr>
              <a:spLocks noChangeArrowheads="1"/>
            </p:cNvSpPr>
            <p:nvPr/>
          </p:nvSpPr>
          <p:spPr bwMode="auto">
            <a:xfrm>
              <a:off x="4541" y="1450"/>
              <a:ext cx="178" cy="16"/>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29" name="Rectangle 29"/>
            <p:cNvSpPr>
              <a:spLocks noChangeArrowheads="1"/>
            </p:cNvSpPr>
            <p:nvPr/>
          </p:nvSpPr>
          <p:spPr bwMode="auto">
            <a:xfrm>
              <a:off x="4986" y="1460"/>
              <a:ext cx="189" cy="6"/>
            </a:xfrm>
            <a:prstGeom prst="rect">
              <a:avLst/>
            </a:prstGeom>
            <a:solidFill>
              <a:srgbClr val="3366FF"/>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0" name="Line 30"/>
            <p:cNvSpPr>
              <a:spLocks noChangeShapeType="1"/>
            </p:cNvSpPr>
            <p:nvPr/>
          </p:nvSpPr>
          <p:spPr bwMode="auto">
            <a:xfrm>
              <a:off x="789" y="209"/>
              <a:ext cx="1" cy="125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1" name="Line 31"/>
            <p:cNvSpPr>
              <a:spLocks noChangeShapeType="1"/>
            </p:cNvSpPr>
            <p:nvPr/>
          </p:nvSpPr>
          <p:spPr bwMode="auto">
            <a:xfrm>
              <a:off x="789" y="1466"/>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2" name="Line 32"/>
            <p:cNvSpPr>
              <a:spLocks noChangeShapeType="1"/>
            </p:cNvSpPr>
            <p:nvPr/>
          </p:nvSpPr>
          <p:spPr bwMode="auto">
            <a:xfrm>
              <a:off x="789" y="1342"/>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3" name="Line 33"/>
            <p:cNvSpPr>
              <a:spLocks noChangeShapeType="1"/>
            </p:cNvSpPr>
            <p:nvPr/>
          </p:nvSpPr>
          <p:spPr bwMode="auto">
            <a:xfrm>
              <a:off x="789" y="1213"/>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4" name="Line 34"/>
            <p:cNvSpPr>
              <a:spLocks noChangeShapeType="1"/>
            </p:cNvSpPr>
            <p:nvPr/>
          </p:nvSpPr>
          <p:spPr bwMode="auto">
            <a:xfrm>
              <a:off x="789" y="1088"/>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5" name="Line 35"/>
            <p:cNvSpPr>
              <a:spLocks noChangeShapeType="1"/>
            </p:cNvSpPr>
            <p:nvPr/>
          </p:nvSpPr>
          <p:spPr bwMode="auto">
            <a:xfrm>
              <a:off x="789" y="964"/>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6" name="Line 36"/>
            <p:cNvSpPr>
              <a:spLocks noChangeShapeType="1"/>
            </p:cNvSpPr>
            <p:nvPr/>
          </p:nvSpPr>
          <p:spPr bwMode="auto">
            <a:xfrm>
              <a:off x="789" y="841"/>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7" name="Line 37"/>
            <p:cNvSpPr>
              <a:spLocks noChangeShapeType="1"/>
            </p:cNvSpPr>
            <p:nvPr/>
          </p:nvSpPr>
          <p:spPr bwMode="auto">
            <a:xfrm>
              <a:off x="789" y="711"/>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8" name="Line 38"/>
            <p:cNvSpPr>
              <a:spLocks noChangeShapeType="1"/>
            </p:cNvSpPr>
            <p:nvPr/>
          </p:nvSpPr>
          <p:spPr bwMode="auto">
            <a:xfrm>
              <a:off x="789" y="587"/>
              <a:ext cx="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39" name="Line 39"/>
            <p:cNvSpPr>
              <a:spLocks noChangeShapeType="1"/>
            </p:cNvSpPr>
            <p:nvPr/>
          </p:nvSpPr>
          <p:spPr bwMode="auto">
            <a:xfrm>
              <a:off x="789" y="46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0" name="Line 40"/>
            <p:cNvSpPr>
              <a:spLocks noChangeShapeType="1"/>
            </p:cNvSpPr>
            <p:nvPr/>
          </p:nvSpPr>
          <p:spPr bwMode="auto">
            <a:xfrm>
              <a:off x="789" y="333"/>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1" name="Line 41"/>
            <p:cNvSpPr>
              <a:spLocks noChangeShapeType="1"/>
            </p:cNvSpPr>
            <p:nvPr/>
          </p:nvSpPr>
          <p:spPr bwMode="auto">
            <a:xfrm>
              <a:off x="789" y="209"/>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2" name="Line 42"/>
            <p:cNvSpPr>
              <a:spLocks noChangeShapeType="1"/>
            </p:cNvSpPr>
            <p:nvPr/>
          </p:nvSpPr>
          <p:spPr bwMode="auto">
            <a:xfrm>
              <a:off x="789" y="1466"/>
              <a:ext cx="45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3" name="Line 43"/>
            <p:cNvSpPr>
              <a:spLocks noChangeShapeType="1"/>
            </p:cNvSpPr>
            <p:nvPr/>
          </p:nvSpPr>
          <p:spPr bwMode="auto">
            <a:xfrm flipV="1">
              <a:off x="789"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4" name="Line 44"/>
            <p:cNvSpPr>
              <a:spLocks noChangeShapeType="1"/>
            </p:cNvSpPr>
            <p:nvPr/>
          </p:nvSpPr>
          <p:spPr bwMode="auto">
            <a:xfrm flipV="1">
              <a:off x="1244"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5" name="Line 45"/>
            <p:cNvSpPr>
              <a:spLocks noChangeShapeType="1"/>
            </p:cNvSpPr>
            <p:nvPr/>
          </p:nvSpPr>
          <p:spPr bwMode="auto">
            <a:xfrm flipV="1">
              <a:off x="1690"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6" name="Line 46"/>
            <p:cNvSpPr>
              <a:spLocks noChangeShapeType="1"/>
            </p:cNvSpPr>
            <p:nvPr/>
          </p:nvSpPr>
          <p:spPr bwMode="auto">
            <a:xfrm flipV="1">
              <a:off x="2145"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7" name="Line 47"/>
            <p:cNvSpPr>
              <a:spLocks noChangeShapeType="1"/>
            </p:cNvSpPr>
            <p:nvPr/>
          </p:nvSpPr>
          <p:spPr bwMode="auto">
            <a:xfrm flipV="1">
              <a:off x="2600"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8" name="Line 48"/>
            <p:cNvSpPr>
              <a:spLocks noChangeShapeType="1"/>
            </p:cNvSpPr>
            <p:nvPr/>
          </p:nvSpPr>
          <p:spPr bwMode="auto">
            <a:xfrm flipV="1">
              <a:off x="3056"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49" name="Line 49"/>
            <p:cNvSpPr>
              <a:spLocks noChangeShapeType="1"/>
            </p:cNvSpPr>
            <p:nvPr/>
          </p:nvSpPr>
          <p:spPr bwMode="auto">
            <a:xfrm flipV="1">
              <a:off x="3501"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0" name="Line 50"/>
            <p:cNvSpPr>
              <a:spLocks noChangeShapeType="1"/>
            </p:cNvSpPr>
            <p:nvPr/>
          </p:nvSpPr>
          <p:spPr bwMode="auto">
            <a:xfrm flipV="1">
              <a:off x="3957"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1" name="Line 51"/>
            <p:cNvSpPr>
              <a:spLocks noChangeShapeType="1"/>
            </p:cNvSpPr>
            <p:nvPr/>
          </p:nvSpPr>
          <p:spPr bwMode="auto">
            <a:xfrm flipV="1">
              <a:off x="4412"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2" name="Line 52"/>
            <p:cNvSpPr>
              <a:spLocks noChangeShapeType="1"/>
            </p:cNvSpPr>
            <p:nvPr/>
          </p:nvSpPr>
          <p:spPr bwMode="auto">
            <a:xfrm flipV="1">
              <a:off x="4858"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3" name="Line 53"/>
            <p:cNvSpPr>
              <a:spLocks noChangeShapeType="1"/>
            </p:cNvSpPr>
            <p:nvPr/>
          </p:nvSpPr>
          <p:spPr bwMode="auto">
            <a:xfrm flipV="1">
              <a:off x="5313" y="1439"/>
              <a:ext cx="1"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4" name="Rectangle 54"/>
            <p:cNvSpPr>
              <a:spLocks noChangeArrowheads="1"/>
            </p:cNvSpPr>
            <p:nvPr/>
          </p:nvSpPr>
          <p:spPr bwMode="auto">
            <a:xfrm>
              <a:off x="592" y="1428"/>
              <a:ext cx="20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5" name="Rectangle 55"/>
            <p:cNvSpPr>
              <a:spLocks noChangeArrowheads="1"/>
            </p:cNvSpPr>
            <p:nvPr/>
          </p:nvSpPr>
          <p:spPr bwMode="auto">
            <a:xfrm>
              <a:off x="592" y="1305"/>
              <a:ext cx="2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6" name="Rectangle 56"/>
            <p:cNvSpPr>
              <a:spLocks noChangeArrowheads="1"/>
            </p:cNvSpPr>
            <p:nvPr/>
          </p:nvSpPr>
          <p:spPr bwMode="auto">
            <a:xfrm>
              <a:off x="511" y="1174"/>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7" name="Rectangle 57"/>
            <p:cNvSpPr>
              <a:spLocks noChangeArrowheads="1"/>
            </p:cNvSpPr>
            <p:nvPr/>
          </p:nvSpPr>
          <p:spPr bwMode="auto">
            <a:xfrm>
              <a:off x="511" y="1051"/>
              <a:ext cx="4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8" name="Rectangle 58"/>
            <p:cNvSpPr>
              <a:spLocks noChangeArrowheads="1"/>
            </p:cNvSpPr>
            <p:nvPr/>
          </p:nvSpPr>
          <p:spPr bwMode="auto">
            <a:xfrm>
              <a:off x="511" y="927"/>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59" name="Rectangle 59"/>
            <p:cNvSpPr>
              <a:spLocks noChangeArrowheads="1"/>
            </p:cNvSpPr>
            <p:nvPr/>
          </p:nvSpPr>
          <p:spPr bwMode="auto">
            <a:xfrm>
              <a:off x="511" y="802"/>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0" name="Rectangle 60"/>
            <p:cNvSpPr>
              <a:spLocks noChangeArrowheads="1"/>
            </p:cNvSpPr>
            <p:nvPr/>
          </p:nvSpPr>
          <p:spPr bwMode="auto">
            <a:xfrm>
              <a:off x="511" y="673"/>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1" name="Rectangle 61"/>
            <p:cNvSpPr>
              <a:spLocks noChangeArrowheads="1"/>
            </p:cNvSpPr>
            <p:nvPr/>
          </p:nvSpPr>
          <p:spPr bwMode="auto">
            <a:xfrm>
              <a:off x="511" y="549"/>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2" name="Rectangle 62"/>
            <p:cNvSpPr>
              <a:spLocks noChangeArrowheads="1"/>
            </p:cNvSpPr>
            <p:nvPr/>
          </p:nvSpPr>
          <p:spPr bwMode="auto">
            <a:xfrm>
              <a:off x="511" y="424"/>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3" name="Rectangle 63"/>
            <p:cNvSpPr>
              <a:spLocks noChangeArrowheads="1"/>
            </p:cNvSpPr>
            <p:nvPr/>
          </p:nvSpPr>
          <p:spPr bwMode="auto">
            <a:xfrm>
              <a:off x="511" y="296"/>
              <a:ext cx="40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45</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4" name="Rectangle 64"/>
            <p:cNvSpPr>
              <a:spLocks noChangeArrowheads="1"/>
            </p:cNvSpPr>
            <p:nvPr/>
          </p:nvSpPr>
          <p:spPr bwMode="auto">
            <a:xfrm>
              <a:off x="511" y="171"/>
              <a:ext cx="4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50</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5" name="Rectangle 65"/>
            <p:cNvSpPr>
              <a:spLocks noChangeArrowheads="1"/>
            </p:cNvSpPr>
            <p:nvPr/>
          </p:nvSpPr>
          <p:spPr bwMode="auto">
            <a:xfrm rot="16200000">
              <a:off x="99" y="381"/>
              <a:ext cx="85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abundance(%)</a:t>
              </a:r>
              <a:endParaRPr kumimoji="1" lang="en-US" altLang="ja-JP" sz="2400" b="0"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6" name="Rectangle 66"/>
            <p:cNvSpPr>
              <a:spLocks noChangeArrowheads="1"/>
            </p:cNvSpPr>
            <p:nvPr/>
          </p:nvSpPr>
          <p:spPr bwMode="auto">
            <a:xfrm>
              <a:off x="205" y="96"/>
              <a:ext cx="5267" cy="192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332867" name="Rectangle 67"/>
            <p:cNvSpPr>
              <a:spLocks noChangeArrowheads="1"/>
            </p:cNvSpPr>
            <p:nvPr/>
          </p:nvSpPr>
          <p:spPr bwMode="auto">
            <a:xfrm>
              <a:off x="3839" y="1567"/>
              <a:ext cx="294"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32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50" charset="-128"/>
                <a:cs typeface="+mn-cs"/>
              </a:endParaRPr>
            </a:p>
          </p:txBody>
        </p:sp>
      </p:grpSp>
      <p:sp>
        <p:nvSpPr>
          <p:cNvPr id="332868" name="Comment 68"/>
          <p:cNvSpPr>
            <a:spLocks noChangeArrowheads="1"/>
          </p:cNvSpPr>
          <p:nvPr/>
        </p:nvSpPr>
        <p:spPr bwMode="auto">
          <a:xfrm>
            <a:off x="5638800" y="2657475"/>
            <a:ext cx="2362200" cy="466725"/>
          </a:xfrm>
          <a:prstGeom prst="rect">
            <a:avLst/>
          </a:prstGeom>
          <a:solidFill>
            <a:srgbClr val="CCFFFF">
              <a:alpha val="50000"/>
            </a:srgbClr>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血液</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32869" name="Comment 69"/>
          <p:cNvSpPr>
            <a:spLocks noChangeArrowheads="1"/>
          </p:cNvSpPr>
          <p:nvPr/>
        </p:nvSpPr>
        <p:spPr bwMode="auto">
          <a:xfrm>
            <a:off x="5791200" y="3724275"/>
            <a:ext cx="2209800" cy="466725"/>
          </a:xfrm>
          <a:prstGeom prst="rect">
            <a:avLst/>
          </a:prstGeom>
          <a:solidFill>
            <a:srgbClr val="CCFFFF">
              <a:alpha val="50000"/>
            </a:srgbClr>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t>母乳</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16592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FeCl3-PCB-6Cl-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0"/>
            <a:ext cx="4849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68963" name="Text Box 3"/>
          <p:cNvSpPr txBox="1">
            <a:spLocks noChangeArrowheads="1"/>
          </p:cNvSpPr>
          <p:nvPr/>
        </p:nvSpPr>
        <p:spPr bwMode="auto">
          <a:xfrm>
            <a:off x="6443663" y="549275"/>
            <a:ext cx="719137"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a:ea typeface="ＭＳ Ｐゴシック"/>
                <a:cs typeface="+mn-cs"/>
              </a:rPr>
              <a:t>#169</a:t>
            </a:r>
          </a:p>
        </p:txBody>
      </p:sp>
      <p:sp>
        <p:nvSpPr>
          <p:cNvPr id="168964" name="Rectangle 4"/>
          <p:cNvSpPr>
            <a:spLocks noChangeArrowheads="1"/>
          </p:cNvSpPr>
          <p:nvPr/>
        </p:nvSpPr>
        <p:spPr bwMode="auto">
          <a:xfrm>
            <a:off x="1228725" y="3284538"/>
            <a:ext cx="966788"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2400" b="1" i="0" u="none" strike="noStrike" kern="1200" cap="none" spc="0" normalizeH="0" baseline="-25000" noProof="0">
                <a:ln>
                  <a:noFill/>
                </a:ln>
                <a:solidFill>
                  <a:srgbClr val="000000"/>
                </a:solidFill>
                <a:effectLst/>
                <a:uLnTx/>
                <a:uFillTx/>
                <a:latin typeface="Arial"/>
                <a:ea typeface="ＭＳ Ｐゴシック"/>
                <a:cs typeface="+mn-cs"/>
              </a:rPr>
              <a:t>3</a:t>
            </a:r>
          </a:p>
        </p:txBody>
      </p:sp>
      <p:sp>
        <p:nvSpPr>
          <p:cNvPr id="168965" name="Rectangle 5"/>
          <p:cNvSpPr>
            <a:spLocks noChangeArrowheads="1"/>
          </p:cNvSpPr>
          <p:nvPr/>
        </p:nvSpPr>
        <p:spPr bwMode="auto">
          <a:xfrm>
            <a:off x="1247775" y="1125538"/>
            <a:ext cx="803275"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a:ea typeface="ＭＳ Ｐゴシック"/>
                <a:cs typeface="+mn-cs"/>
              </a:rPr>
              <a:t>STD</a:t>
            </a:r>
          </a:p>
        </p:txBody>
      </p:sp>
      <p:sp>
        <p:nvSpPr>
          <p:cNvPr id="168966" name="Rectangle 6"/>
          <p:cNvSpPr>
            <a:spLocks noChangeArrowheads="1"/>
          </p:cNvSpPr>
          <p:nvPr/>
        </p:nvSpPr>
        <p:spPr bwMode="auto">
          <a:xfrm>
            <a:off x="2236788" y="4718050"/>
            <a:ext cx="5287962" cy="20510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a:ea typeface="ＭＳ Ｐゴシック"/>
                <a:cs typeface="+mn-cs"/>
              </a:rPr>
              <a:t>塩化第二鉄</a:t>
            </a:r>
            <a:r>
              <a:rPr kumimoji="1" lang="en-US" altLang="ja-JP" sz="3200" b="1" i="0" u="none" strike="noStrike" kern="1200" cap="none" spc="0" normalizeH="0" baseline="0" noProof="0">
                <a:ln>
                  <a:noFill/>
                </a:ln>
                <a:solidFill>
                  <a:srgbClr val="000000"/>
                </a:solidFill>
                <a:effectLst/>
                <a:uLnTx/>
                <a:uFillTx/>
                <a:latin typeface="Arial"/>
                <a:ea typeface="ＭＳ Ｐゴシック"/>
                <a:cs typeface="+mn-cs"/>
              </a:rPr>
              <a:t>FeCl</a:t>
            </a:r>
            <a:r>
              <a:rPr kumimoji="1" lang="en-US" altLang="ja-JP" sz="3200" b="1" i="0" u="none" strike="noStrike" kern="1200" cap="none" spc="0" normalizeH="0" baseline="-25000" noProof="0">
                <a:ln>
                  <a:noFill/>
                </a:ln>
                <a:solidFill>
                  <a:srgbClr val="000000"/>
                </a:solidFill>
                <a:effectLst/>
                <a:uLnTx/>
                <a:uFillTx/>
                <a:latin typeface="Arial"/>
                <a:ea typeface="ＭＳ Ｐゴシック"/>
                <a:cs typeface="+mn-cs"/>
              </a:rPr>
              <a:t>3</a:t>
            </a:r>
            <a:r>
              <a:rPr kumimoji="1" lang="ja-JP" altLang="en-US" sz="3200" b="1" i="0" u="none" strike="noStrike" kern="1200" cap="none" spc="0" normalizeH="0" baseline="0" noProof="0">
                <a:ln>
                  <a:noFill/>
                </a:ln>
                <a:solidFill>
                  <a:srgbClr val="000000"/>
                </a:solidFill>
                <a:effectLst/>
                <a:uLnTx/>
                <a:uFillTx/>
                <a:latin typeface="Arial"/>
                <a:ea typeface="ＭＳ Ｐゴシック"/>
                <a:cs typeface="+mn-cs"/>
              </a:rPr>
              <a:t>液中には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Arial"/>
                <a:ea typeface="ＭＳ Ｐゴシック"/>
                <a:cs typeface="+mn-cs"/>
              </a:rPr>
              <a:t>Co-PCB</a:t>
            </a:r>
            <a:r>
              <a:rPr kumimoji="1" lang="ja-JP" altLang="en-US" sz="3200" b="1" i="0" u="none" strike="noStrike" kern="1200" cap="none" spc="0" normalizeH="0" baseline="0" noProof="0">
                <a:ln>
                  <a:noFill/>
                </a:ln>
                <a:solidFill>
                  <a:srgbClr val="000000"/>
                </a:solidFill>
                <a:effectLst/>
                <a:uLnTx/>
                <a:uFillTx/>
                <a:latin typeface="Arial"/>
                <a:ea typeface="ＭＳ Ｐゴシック"/>
                <a:cs typeface="+mn-cs"/>
              </a:rPr>
              <a:t>のみが主要に検出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Arial"/>
                <a:ea typeface="ＭＳ Ｐゴシック"/>
                <a:cs typeface="+mn-cs"/>
              </a:rPr>
              <a:t>PeCB</a:t>
            </a:r>
            <a:r>
              <a:rPr kumimoji="1" lang="ja-JP" altLang="en-US" sz="3200" b="1" i="0" u="none" strike="noStrike" kern="1200" cap="none" spc="0" normalizeH="0" baseline="0" noProof="0">
                <a:ln>
                  <a:noFill/>
                </a:ln>
                <a:solidFill>
                  <a:srgbClr val="000000"/>
                </a:solidFill>
                <a:effectLst/>
                <a:uLnTx/>
                <a:uFillTx/>
                <a:latin typeface="Arial"/>
                <a:ea typeface="ＭＳ Ｐゴシック"/>
                <a:cs typeface="+mn-cs"/>
              </a:rPr>
              <a:t>は　＃１２６</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Arial"/>
                <a:ea typeface="ＭＳ Ｐゴシック"/>
                <a:cs typeface="+mn-cs"/>
              </a:rPr>
              <a:t>HxCB</a:t>
            </a:r>
            <a:r>
              <a:rPr kumimoji="1" lang="ja-JP" altLang="en-US" sz="3200" b="1" i="0" u="none" strike="noStrike" kern="1200" cap="none" spc="0" normalizeH="0" baseline="0" noProof="0">
                <a:ln>
                  <a:noFill/>
                </a:ln>
                <a:solidFill>
                  <a:srgbClr val="000000"/>
                </a:solidFill>
                <a:effectLst/>
                <a:uLnTx/>
                <a:uFillTx/>
                <a:latin typeface="Arial"/>
                <a:ea typeface="ＭＳ Ｐゴシック"/>
                <a:cs typeface="+mn-cs"/>
              </a:rPr>
              <a:t>は　＃１６９</a:t>
            </a:r>
          </a:p>
        </p:txBody>
      </p:sp>
      <p:sp>
        <p:nvSpPr>
          <p:cNvPr id="168967" name="Text Box 7"/>
          <p:cNvSpPr txBox="1">
            <a:spLocks noChangeArrowheads="1"/>
          </p:cNvSpPr>
          <p:nvPr/>
        </p:nvSpPr>
        <p:spPr bwMode="auto">
          <a:xfrm>
            <a:off x="6516688" y="2924175"/>
            <a:ext cx="719137"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a:ea typeface="ＭＳ Ｐゴシック"/>
                <a:cs typeface="+mn-cs"/>
              </a:rPr>
              <a:t>#169</a:t>
            </a:r>
          </a:p>
        </p:txBody>
      </p:sp>
      <p:sp>
        <p:nvSpPr>
          <p:cNvPr id="168968" name="Rectangle 8"/>
          <p:cNvSpPr>
            <a:spLocks noChangeArrowheads="1"/>
          </p:cNvSpPr>
          <p:nvPr/>
        </p:nvSpPr>
        <p:spPr bwMode="auto">
          <a:xfrm>
            <a:off x="4173538" y="-1588"/>
            <a:ext cx="887412" cy="406401"/>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a:ea typeface="ＭＳ Ｐゴシック"/>
                <a:cs typeface="+mn-cs"/>
              </a:rPr>
              <a:t>HxCB</a:t>
            </a:r>
          </a:p>
        </p:txBody>
      </p:sp>
    </p:spTree>
    <p:extLst>
      <p:ext uri="{BB962C8B-B14F-4D97-AF65-F5344CB8AC3E}">
        <p14:creationId xmlns:p14="http://schemas.microsoft.com/office/powerpoint/2010/main" val="18493230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ChangeArrowheads="1"/>
          </p:cNvSpPr>
          <p:nvPr/>
        </p:nvSpPr>
        <p:spPr bwMode="auto">
          <a:xfrm>
            <a:off x="1360488" y="5876925"/>
            <a:ext cx="581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a:ea typeface="ＭＳ Ｐゴシック"/>
                <a:cs typeface="+mn-cs"/>
              </a:rPr>
              <a:t>TEQ contributions (%) of co-PCB in FeCl</a:t>
            </a:r>
            <a:r>
              <a:rPr kumimoji="1" lang="en-US" altLang="ja-JP" sz="2400" b="0" i="0" u="none" strike="noStrike" kern="1200" cap="none" spc="0" normalizeH="0" baseline="-25000" noProof="0">
                <a:ln>
                  <a:noFill/>
                </a:ln>
                <a:solidFill>
                  <a:srgbClr val="000000"/>
                </a:solidFill>
                <a:effectLst/>
                <a:uLnTx/>
                <a:uFillTx/>
                <a:latin typeface="Arial"/>
                <a:ea typeface="ＭＳ Ｐゴシック"/>
                <a:cs typeface="+mn-cs"/>
              </a:rPr>
              <a:t>3</a:t>
            </a:r>
          </a:p>
        </p:txBody>
      </p:sp>
    </p:spTree>
    <p:extLst>
      <p:ext uri="{BB962C8B-B14F-4D97-AF65-F5344CB8AC3E}">
        <p14:creationId xmlns:p14="http://schemas.microsoft.com/office/powerpoint/2010/main" val="1220531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251520" y="332656"/>
            <a:ext cx="8712968" cy="6192688"/>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PCB CONGENER PROFILE OF UNINTENTIONAL FORMATION FROM PIGMENT MANUFACTURING PROCESS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FeCl</a:t>
            </a:r>
            <a:r>
              <a:rPr kumimoji="1" lang="en-US" altLang="ja-JP" sz="3600" b="1" i="0" u="none" strike="noStrike" kern="1200" cap="none" spc="0" normalizeH="0" baseline="-25000" noProof="0" dirty="0">
                <a:ln>
                  <a:noFill/>
                </a:ln>
                <a:solidFill>
                  <a:prstClr val="white"/>
                </a:solidFill>
                <a:effectLst/>
                <a:uLnTx/>
                <a:uFillTx/>
                <a:latin typeface="Calibri"/>
                <a:ea typeface="ＭＳ Ｐゴシック" panose="020B0600070205080204" pitchFamily="50" charset="-128"/>
                <a:cs typeface="+mj-cs"/>
              </a:rPr>
              <a:t>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3,3’-dichlorobenzidine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Chlorinated</a:t>
            </a:r>
            <a:r>
              <a:rPr kumimoji="1" lang="ja-JP" altLang="en-US"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mj-cs"/>
              </a:rPr>
              <a:t>Paraffins</a:t>
            </a:r>
            <a:endPar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Diphenyl</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Silane</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diol</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Organic pigment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2352046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50" y="458788"/>
            <a:ext cx="385127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550" y="3095625"/>
            <a:ext cx="383381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0"/>
            <a:ext cx="338455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2349500"/>
            <a:ext cx="32416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4556125"/>
            <a:ext cx="34559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201030" y="9526"/>
            <a:ext cx="4104852" cy="449262"/>
          </a:xfrm>
          <a:prstGeom prst="rect">
            <a:avLst/>
          </a:prstGeom>
          <a:solidFill>
            <a:srgbClr val="1F497D">
              <a:lumMod val="60000"/>
              <a:lumOff val="40000"/>
            </a:srgbClr>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High</a:t>
            </a:r>
            <a:r>
              <a:rPr kumimoji="1" lang="ja-JP" altLang="en-US" sz="3600" b="1" i="0" u="none" strike="noStrike" kern="1200" cap="none" spc="0" normalizeH="0" baseline="0" noProof="0" dirty="0">
                <a:ln>
                  <a:noFill/>
                </a:ln>
                <a:solidFill>
                  <a:srgbClr val="FFFF00"/>
                </a:solidFill>
                <a:effectLst/>
                <a:uLnTx/>
                <a:uFillTx/>
                <a:latin typeface="Calibri"/>
                <a:ea typeface="ＭＳ Ｐゴシック"/>
                <a:cs typeface="+mj-cs"/>
              </a:rPr>
              <a:t> </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Volume</a:t>
            </a:r>
            <a:r>
              <a:rPr kumimoji="1" lang="ja-JP" altLang="en-US" sz="3600" b="1" i="0" u="none" strike="noStrike" kern="1200" cap="none" spc="0" normalizeH="0" baseline="0" noProof="0" dirty="0">
                <a:ln>
                  <a:noFill/>
                </a:ln>
                <a:solidFill>
                  <a:srgbClr val="FFFF00"/>
                </a:solidFill>
                <a:effectLst/>
                <a:uLnTx/>
                <a:uFillTx/>
                <a:latin typeface="Calibri"/>
                <a:ea typeface="ＭＳ Ｐゴシック"/>
                <a:cs typeface="+mj-cs"/>
              </a:rPr>
              <a:t> </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Air</a:t>
            </a:r>
            <a:r>
              <a:rPr kumimoji="1" lang="ja-JP" altLang="en-US" sz="3600" b="1" i="0" u="none" strike="noStrike" kern="1200" cap="none" spc="0" normalizeH="0" baseline="0" noProof="0" dirty="0">
                <a:ln>
                  <a:noFill/>
                </a:ln>
                <a:solidFill>
                  <a:srgbClr val="FFFF00"/>
                </a:solidFill>
                <a:effectLst/>
                <a:uLnTx/>
                <a:uFillTx/>
                <a:latin typeface="Calibri"/>
                <a:ea typeface="ＭＳ Ｐゴシック"/>
                <a:cs typeface="+mj-cs"/>
              </a:rPr>
              <a:t> </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Sampler</a:t>
            </a:r>
          </a:p>
        </p:txBody>
      </p:sp>
      <p:sp>
        <p:nvSpPr>
          <p:cNvPr id="12" name="Rectangle 2"/>
          <p:cNvSpPr txBox="1">
            <a:spLocks noChangeArrowheads="1"/>
          </p:cNvSpPr>
          <p:nvPr/>
        </p:nvSpPr>
        <p:spPr>
          <a:xfrm>
            <a:off x="266330" y="5724525"/>
            <a:ext cx="4104852" cy="449262"/>
          </a:xfrm>
          <a:prstGeom prst="rect">
            <a:avLst/>
          </a:prstGeom>
          <a:solidFill>
            <a:srgbClr val="1F497D">
              <a:lumMod val="60000"/>
              <a:lumOff val="40000"/>
            </a:srgbClr>
          </a:solidFill>
        </p:spPr>
        <p:txBody>
          <a:bodyPr vert="horz" lIns="91440" tIns="45720" rIns="91440" bIns="45720" rtlCol="0" anchor="ctr">
            <a:normAutofit fontScale="5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Noise/Vibration absorption rubber</a:t>
            </a:r>
            <a:r>
              <a:rPr kumimoji="1" lang="ja-JP" altLang="en-US" sz="3600" b="1" i="0" u="none" strike="noStrike" kern="1200" cap="none" spc="0" normalizeH="0" baseline="0" noProof="0" dirty="0">
                <a:ln>
                  <a:noFill/>
                </a:ln>
                <a:solidFill>
                  <a:srgbClr val="FFFF00"/>
                </a:solidFill>
                <a:effectLst/>
                <a:uLnTx/>
                <a:uFillTx/>
                <a:latin typeface="Calibri"/>
                <a:ea typeface="ＭＳ Ｐゴシック"/>
                <a:cs typeface="+mj-cs"/>
              </a:rPr>
              <a:t> </a:t>
            </a:r>
            <a:endPar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endParaRPr>
          </a:p>
        </p:txBody>
      </p:sp>
      <p:sp>
        <p:nvSpPr>
          <p:cNvPr id="13" name="Rectangle 2"/>
          <p:cNvSpPr txBox="1">
            <a:spLocks noChangeArrowheads="1"/>
          </p:cNvSpPr>
          <p:nvPr/>
        </p:nvSpPr>
        <p:spPr>
          <a:xfrm>
            <a:off x="251520" y="6292106"/>
            <a:ext cx="4104852" cy="449262"/>
          </a:xfrm>
          <a:prstGeom prst="rect">
            <a:avLst/>
          </a:prstGeom>
          <a:solidFill>
            <a:srgbClr val="1F497D">
              <a:lumMod val="60000"/>
              <a:lumOff val="40000"/>
            </a:srgbClr>
          </a:solidFill>
        </p:spPr>
        <p:txBody>
          <a:bodyPr vert="horz" lIns="91440" tIns="45720" rIns="91440" bIns="45720" rtlCol="0" anchor="ctr">
            <a:normAutofit fontScale="4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Using chlorinated </a:t>
            </a:r>
            <a:r>
              <a:rPr kumimoji="1" lang="en-US" altLang="ja-JP" sz="3600" b="1" i="0" u="none" strike="noStrike" kern="1200" cap="none" spc="0" normalizeH="0" baseline="0" noProof="0" dirty="0" err="1">
                <a:ln>
                  <a:noFill/>
                </a:ln>
                <a:solidFill>
                  <a:srgbClr val="FFFF00"/>
                </a:solidFill>
                <a:effectLst/>
                <a:uLnTx/>
                <a:uFillTx/>
                <a:latin typeface="Calibri"/>
                <a:ea typeface="ＭＳ Ｐゴシック"/>
                <a:cs typeface="+mj-cs"/>
              </a:rPr>
              <a:t>paraffins</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a:cs typeface="+mj-cs"/>
              </a:rPr>
              <a:t> containing PCB </a:t>
            </a:r>
          </a:p>
        </p:txBody>
      </p:sp>
    </p:spTree>
    <p:extLst>
      <p:ext uri="{BB962C8B-B14F-4D97-AF65-F5344CB8AC3E}">
        <p14:creationId xmlns:p14="http://schemas.microsoft.com/office/powerpoint/2010/main" val="205827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251520" y="332656"/>
            <a:ext cx="8712968" cy="6192688"/>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PCB CONGENER PROFILE OF UNINTENTIONAL FORMATION FROM PIGMENT MANUFACTURING PROCESS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FeCl</a:t>
            </a:r>
            <a:r>
              <a:rPr kumimoji="1" lang="en-US" altLang="ja-JP" sz="3600" b="1" i="0" u="none" strike="noStrike" kern="1200" cap="none" spc="0" normalizeH="0" baseline="-25000" noProof="0" dirty="0">
                <a:ln>
                  <a:noFill/>
                </a:ln>
                <a:solidFill>
                  <a:prstClr val="white"/>
                </a:solidFill>
                <a:effectLst/>
                <a:uLnTx/>
                <a:uFillTx/>
                <a:latin typeface="Calibri"/>
                <a:ea typeface="ＭＳ Ｐゴシック" panose="020B0600070205080204" pitchFamily="50" charset="-128"/>
                <a:cs typeface="+mj-cs"/>
              </a:rPr>
              <a:t>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3,3’-dichlorobenzidine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Chlorinated</a:t>
            </a: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Paraffins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Diphenyl Silane diol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Organic pigment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376436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テキスト ボックス 4">
            <a:extLst>
              <a:ext uri="{FF2B5EF4-FFF2-40B4-BE49-F238E27FC236}">
                <a16:creationId xmlns:a16="http://schemas.microsoft.com/office/drawing/2014/main" id="{F6C7E701-F1EF-46C8-82E2-3EE84D575576}"/>
              </a:ext>
            </a:extLst>
          </p:cNvPr>
          <p:cNvSpPr txBox="1">
            <a:spLocks noChangeArrowheads="1"/>
          </p:cNvSpPr>
          <p:nvPr/>
        </p:nvSpPr>
        <p:spPr bwMode="auto">
          <a:xfrm>
            <a:off x="71438" y="4156075"/>
            <a:ext cx="47863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染料中間体製造の排水処理施設</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化学品のリサイクル施設</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HCl</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H</a:t>
            </a:r>
            <a:r>
              <a:rPr kumimoji="1" lang="en-US" altLang="ja-JP" sz="18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SO</a:t>
            </a:r>
            <a:r>
              <a:rPr kumimoji="1" lang="en-US" altLang="ja-JP" sz="18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4</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加熱</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強酸性条件</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244" name="テキスト ボックス 4">
            <a:extLst>
              <a:ext uri="{FF2B5EF4-FFF2-40B4-BE49-F238E27FC236}">
                <a16:creationId xmlns:a16="http://schemas.microsoft.com/office/drawing/2014/main" id="{19721781-1E20-4DAF-86BC-9F19DE93484E}"/>
              </a:ext>
            </a:extLst>
          </p:cNvPr>
          <p:cNvSpPr txBox="1">
            <a:spLocks noChangeArrowheads="1"/>
          </p:cNvSpPr>
          <p:nvPr/>
        </p:nvSpPr>
        <p:spPr bwMode="auto">
          <a:xfrm>
            <a:off x="714375" y="3227388"/>
            <a:ext cx="3214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non </a:t>
            </a: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ortho</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PCB</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の</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非意図的生成</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10242" name="Object 9">
            <a:extLst>
              <a:ext uri="{FF2B5EF4-FFF2-40B4-BE49-F238E27FC236}">
                <a16:creationId xmlns:a16="http://schemas.microsoft.com/office/drawing/2014/main" id="{14E62938-F037-4186-8083-06A12A14B944}"/>
              </a:ext>
            </a:extLst>
          </p:cNvPr>
          <p:cNvGraphicFramePr>
            <a:graphicFrameLocks noChangeAspect="1"/>
          </p:cNvGraphicFramePr>
          <p:nvPr/>
        </p:nvGraphicFramePr>
        <p:xfrm>
          <a:off x="538435" y="961876"/>
          <a:ext cx="7705725" cy="5097462"/>
        </p:xfrm>
        <a:graphic>
          <a:graphicData uri="http://schemas.openxmlformats.org/presentationml/2006/ole">
            <mc:AlternateContent xmlns:mc="http://schemas.openxmlformats.org/markup-compatibility/2006">
              <mc:Choice xmlns:v="urn:schemas-microsoft-com:vml" Requires="v">
                <p:oleObj name="CS ChemDraw Drawing" r:id="rId3" imgW="7966080" imgH="5175720" progId="ChemDraw.Document.6.0">
                  <p:embed/>
                </p:oleObj>
              </mc:Choice>
              <mc:Fallback>
                <p:oleObj name="CS ChemDraw Drawing" r:id="rId3" imgW="7966080" imgH="5175720" progId="ChemDraw.Document.6.0">
                  <p:embed/>
                  <p:pic>
                    <p:nvPicPr>
                      <p:cNvPr id="10242" name="Object 9">
                        <a:extLst>
                          <a:ext uri="{FF2B5EF4-FFF2-40B4-BE49-F238E27FC236}">
                            <a16:creationId xmlns:a16="http://schemas.microsoft.com/office/drawing/2014/main" id="{14E62938-F037-4186-8083-06A12A14B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35" y="961876"/>
                        <a:ext cx="7705725" cy="509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テキスト ボックス 4">
            <a:extLst>
              <a:ext uri="{FF2B5EF4-FFF2-40B4-BE49-F238E27FC236}">
                <a16:creationId xmlns:a16="http://schemas.microsoft.com/office/drawing/2014/main" id="{F46B2EB9-3664-49DA-833E-8D9DF4527CA3}"/>
              </a:ext>
            </a:extLst>
          </p:cNvPr>
          <p:cNvSpPr txBox="1">
            <a:spLocks noChangeArrowheads="1"/>
          </p:cNvSpPr>
          <p:nvPr/>
        </p:nvSpPr>
        <p:spPr bwMode="auto">
          <a:xfrm>
            <a:off x="642938" y="62992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3,3’-Dichlorobenzidine (DCB) </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製造工程</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246" name="テキスト ボックス 4">
            <a:extLst>
              <a:ext uri="{FF2B5EF4-FFF2-40B4-BE49-F238E27FC236}">
                <a16:creationId xmlns:a16="http://schemas.microsoft.com/office/drawing/2014/main" id="{AC4E2251-BD93-418A-A461-EDDA56CCA61E}"/>
              </a:ext>
            </a:extLst>
          </p:cNvPr>
          <p:cNvSpPr txBox="1">
            <a:spLocks noChangeArrowheads="1"/>
          </p:cNvSpPr>
          <p:nvPr/>
        </p:nvSpPr>
        <p:spPr bwMode="auto">
          <a:xfrm>
            <a:off x="144463" y="260350"/>
            <a:ext cx="8820150" cy="461665"/>
          </a:xfrm>
          <a:prstGeom prst="rect">
            <a:avLst/>
          </a:prstGeom>
          <a:noFill/>
          <a:ln w="508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染料中間体製造の排水処理施設</a:t>
            </a:r>
            <a:endPar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51894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a:extLst>
              <a:ext uri="{FF2B5EF4-FFF2-40B4-BE49-F238E27FC236}">
                <a16:creationId xmlns:a16="http://schemas.microsoft.com/office/drawing/2014/main" id="{BA251A28-3F52-45F5-8617-11D6BE03F5D2}"/>
              </a:ext>
            </a:extLst>
          </p:cNvPr>
          <p:cNvGraphicFramePr>
            <a:graphicFrameLocks noChangeAspect="1"/>
          </p:cNvGraphicFramePr>
          <p:nvPr/>
        </p:nvGraphicFramePr>
        <p:xfrm>
          <a:off x="500063" y="357188"/>
          <a:ext cx="2552700" cy="1462087"/>
        </p:xfrm>
        <a:graphic>
          <a:graphicData uri="http://schemas.openxmlformats.org/presentationml/2006/ole">
            <mc:AlternateContent xmlns:mc="http://schemas.openxmlformats.org/markup-compatibility/2006">
              <mc:Choice xmlns:v="urn:schemas-microsoft-com:vml" Requires="v">
                <p:oleObj name="CS ChemDraw Drawing" r:id="rId3" imgW="2552760" imgH="1461600" progId="ChemDraw.Document.6.0">
                  <p:embed/>
                </p:oleObj>
              </mc:Choice>
              <mc:Fallback>
                <p:oleObj name="CS ChemDraw Drawing" r:id="rId3" imgW="2552760" imgH="1461600" progId="ChemDraw.Document.6.0">
                  <p:embed/>
                  <p:pic>
                    <p:nvPicPr>
                      <p:cNvPr id="11266" name="Object 2">
                        <a:extLst>
                          <a:ext uri="{FF2B5EF4-FFF2-40B4-BE49-F238E27FC236}">
                            <a16:creationId xmlns:a16="http://schemas.microsoft.com/office/drawing/2014/main" id="{BA251A28-3F52-45F5-8617-11D6BE03F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357188"/>
                        <a:ext cx="2552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3" name="テキスト ボックス 4">
            <a:extLst>
              <a:ext uri="{FF2B5EF4-FFF2-40B4-BE49-F238E27FC236}">
                <a16:creationId xmlns:a16="http://schemas.microsoft.com/office/drawing/2014/main" id="{D01F6A20-5873-434A-A991-81E8492593FC}"/>
              </a:ext>
            </a:extLst>
          </p:cNvPr>
          <p:cNvSpPr txBox="1">
            <a:spLocks noChangeArrowheads="1"/>
          </p:cNvSpPr>
          <p:nvPr/>
        </p:nvSpPr>
        <p:spPr bwMode="auto">
          <a:xfrm>
            <a:off x="857250" y="1643063"/>
            <a:ext cx="150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CB-127</a:t>
            </a:r>
          </a:p>
        </p:txBody>
      </p:sp>
      <p:graphicFrame>
        <p:nvGraphicFramePr>
          <p:cNvPr id="11267" name="Object 3">
            <a:extLst>
              <a:ext uri="{FF2B5EF4-FFF2-40B4-BE49-F238E27FC236}">
                <a16:creationId xmlns:a16="http://schemas.microsoft.com/office/drawing/2014/main" id="{3C30EF29-6F28-407F-AE1E-71B7D5D9AD26}"/>
              </a:ext>
            </a:extLst>
          </p:cNvPr>
          <p:cNvGraphicFramePr>
            <a:graphicFrameLocks noChangeAspect="1"/>
          </p:cNvGraphicFramePr>
          <p:nvPr/>
        </p:nvGraphicFramePr>
        <p:xfrm>
          <a:off x="352425" y="2500313"/>
          <a:ext cx="2933700" cy="1462087"/>
        </p:xfrm>
        <a:graphic>
          <a:graphicData uri="http://schemas.openxmlformats.org/presentationml/2006/ole">
            <mc:AlternateContent xmlns:mc="http://schemas.openxmlformats.org/markup-compatibility/2006">
              <mc:Choice xmlns:v="urn:schemas-microsoft-com:vml" Requires="v">
                <p:oleObj name="CS ChemDraw Drawing" r:id="rId5" imgW="2932920" imgH="1461600" progId="ChemDraw.Document.6.0">
                  <p:embed/>
                </p:oleObj>
              </mc:Choice>
              <mc:Fallback>
                <p:oleObj name="CS ChemDraw Drawing" r:id="rId5" imgW="2932920" imgH="1461600" progId="ChemDraw.Document.6.0">
                  <p:embed/>
                  <p:pic>
                    <p:nvPicPr>
                      <p:cNvPr id="11267" name="Object 3">
                        <a:extLst>
                          <a:ext uri="{FF2B5EF4-FFF2-40B4-BE49-F238E27FC236}">
                            <a16:creationId xmlns:a16="http://schemas.microsoft.com/office/drawing/2014/main" id="{3C30EF29-6F28-407F-AE1E-71B7D5D9A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2500313"/>
                        <a:ext cx="2933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4" name="テキスト ボックス 4">
            <a:extLst>
              <a:ext uri="{FF2B5EF4-FFF2-40B4-BE49-F238E27FC236}">
                <a16:creationId xmlns:a16="http://schemas.microsoft.com/office/drawing/2014/main" id="{B2B78B1C-F113-4E8C-8E92-0714ED4C3B1C}"/>
              </a:ext>
            </a:extLst>
          </p:cNvPr>
          <p:cNvSpPr txBox="1">
            <a:spLocks noChangeArrowheads="1"/>
          </p:cNvSpPr>
          <p:nvPr/>
        </p:nvSpPr>
        <p:spPr bwMode="auto">
          <a:xfrm>
            <a:off x="1009650" y="3702050"/>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CB-126</a:t>
            </a:r>
          </a:p>
        </p:txBody>
      </p:sp>
      <p:graphicFrame>
        <p:nvGraphicFramePr>
          <p:cNvPr id="11268" name="Object 4">
            <a:extLst>
              <a:ext uri="{FF2B5EF4-FFF2-40B4-BE49-F238E27FC236}">
                <a16:creationId xmlns:a16="http://schemas.microsoft.com/office/drawing/2014/main" id="{21E3F1EE-DA4A-4438-8BE7-8EA51FCD9D0B}"/>
              </a:ext>
            </a:extLst>
          </p:cNvPr>
          <p:cNvGraphicFramePr>
            <a:graphicFrameLocks noChangeAspect="1"/>
          </p:cNvGraphicFramePr>
          <p:nvPr/>
        </p:nvGraphicFramePr>
        <p:xfrm>
          <a:off x="3948113" y="395288"/>
          <a:ext cx="2552700" cy="1462087"/>
        </p:xfrm>
        <a:graphic>
          <a:graphicData uri="http://schemas.openxmlformats.org/presentationml/2006/ole">
            <mc:AlternateContent xmlns:mc="http://schemas.openxmlformats.org/markup-compatibility/2006">
              <mc:Choice xmlns:v="urn:schemas-microsoft-com:vml" Requires="v">
                <p:oleObj name="CS ChemDraw Drawing" r:id="rId7" imgW="2552760" imgH="1461600" progId="ChemDraw.Document.6.0">
                  <p:embed/>
                </p:oleObj>
              </mc:Choice>
              <mc:Fallback>
                <p:oleObj name="CS ChemDraw Drawing" r:id="rId7" imgW="2552760" imgH="1461600" progId="ChemDraw.Document.6.0">
                  <p:embed/>
                  <p:pic>
                    <p:nvPicPr>
                      <p:cNvPr id="11268" name="Object 4">
                        <a:extLst>
                          <a:ext uri="{FF2B5EF4-FFF2-40B4-BE49-F238E27FC236}">
                            <a16:creationId xmlns:a16="http://schemas.microsoft.com/office/drawing/2014/main" id="{21E3F1EE-DA4A-4438-8BE7-8EA51FCD9D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8113" y="395288"/>
                        <a:ext cx="2552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5" name="テキスト ボックス 4">
            <a:extLst>
              <a:ext uri="{FF2B5EF4-FFF2-40B4-BE49-F238E27FC236}">
                <a16:creationId xmlns:a16="http://schemas.microsoft.com/office/drawing/2014/main" id="{3D416FC3-15AD-4762-A8AD-FD2DB88B5C3C}"/>
              </a:ext>
            </a:extLst>
          </p:cNvPr>
          <p:cNvSpPr txBox="1">
            <a:spLocks noChangeArrowheads="1"/>
          </p:cNvSpPr>
          <p:nvPr/>
        </p:nvSpPr>
        <p:spPr bwMode="auto">
          <a:xfrm>
            <a:off x="4286250" y="1643063"/>
            <a:ext cx="150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CB-78</a:t>
            </a:r>
          </a:p>
        </p:txBody>
      </p:sp>
      <p:graphicFrame>
        <p:nvGraphicFramePr>
          <p:cNvPr id="11269" name="Object 5">
            <a:extLst>
              <a:ext uri="{FF2B5EF4-FFF2-40B4-BE49-F238E27FC236}">
                <a16:creationId xmlns:a16="http://schemas.microsoft.com/office/drawing/2014/main" id="{08A64971-D95F-4F96-9D44-1B071295878E}"/>
              </a:ext>
            </a:extLst>
          </p:cNvPr>
          <p:cNvGraphicFramePr>
            <a:graphicFrameLocks noChangeAspect="1"/>
          </p:cNvGraphicFramePr>
          <p:nvPr/>
        </p:nvGraphicFramePr>
        <p:xfrm>
          <a:off x="3571875" y="2500313"/>
          <a:ext cx="2552700" cy="1462087"/>
        </p:xfrm>
        <a:graphic>
          <a:graphicData uri="http://schemas.openxmlformats.org/presentationml/2006/ole">
            <mc:AlternateContent xmlns:mc="http://schemas.openxmlformats.org/markup-compatibility/2006">
              <mc:Choice xmlns:v="urn:schemas-microsoft-com:vml" Requires="v">
                <p:oleObj name="CS ChemDraw Drawing" r:id="rId9" imgW="2552760" imgH="1461600" progId="ChemDraw.Document.6.0">
                  <p:embed/>
                </p:oleObj>
              </mc:Choice>
              <mc:Fallback>
                <p:oleObj name="CS ChemDraw Drawing" r:id="rId9" imgW="2552760" imgH="1461600" progId="ChemDraw.Document.6.0">
                  <p:embed/>
                  <p:pic>
                    <p:nvPicPr>
                      <p:cNvPr id="11269" name="Object 5">
                        <a:extLst>
                          <a:ext uri="{FF2B5EF4-FFF2-40B4-BE49-F238E27FC236}">
                            <a16:creationId xmlns:a16="http://schemas.microsoft.com/office/drawing/2014/main" id="{08A64971-D95F-4F96-9D44-1B07129587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875" y="2500313"/>
                        <a:ext cx="2552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6" name="テキスト ボックス 4">
            <a:extLst>
              <a:ext uri="{FF2B5EF4-FFF2-40B4-BE49-F238E27FC236}">
                <a16:creationId xmlns:a16="http://schemas.microsoft.com/office/drawing/2014/main" id="{B9F6BE4D-05F1-4E40-887B-8290A66038E6}"/>
              </a:ext>
            </a:extLst>
          </p:cNvPr>
          <p:cNvSpPr txBox="1">
            <a:spLocks noChangeArrowheads="1"/>
          </p:cNvSpPr>
          <p:nvPr/>
        </p:nvSpPr>
        <p:spPr bwMode="auto">
          <a:xfrm>
            <a:off x="4286250" y="3714750"/>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CB-79</a:t>
            </a:r>
          </a:p>
        </p:txBody>
      </p:sp>
      <p:graphicFrame>
        <p:nvGraphicFramePr>
          <p:cNvPr id="11270" name="Object 6">
            <a:extLst>
              <a:ext uri="{FF2B5EF4-FFF2-40B4-BE49-F238E27FC236}">
                <a16:creationId xmlns:a16="http://schemas.microsoft.com/office/drawing/2014/main" id="{511B293A-7482-4F5C-BB08-1CEC326D4077}"/>
              </a:ext>
            </a:extLst>
          </p:cNvPr>
          <p:cNvGraphicFramePr>
            <a:graphicFrameLocks noChangeAspect="1"/>
          </p:cNvGraphicFramePr>
          <p:nvPr/>
        </p:nvGraphicFramePr>
        <p:xfrm>
          <a:off x="3571875" y="4429125"/>
          <a:ext cx="2933700" cy="1079500"/>
        </p:xfrm>
        <a:graphic>
          <a:graphicData uri="http://schemas.openxmlformats.org/presentationml/2006/ole">
            <mc:AlternateContent xmlns:mc="http://schemas.openxmlformats.org/markup-compatibility/2006">
              <mc:Choice xmlns:v="urn:schemas-microsoft-com:vml" Requires="v">
                <p:oleObj name="CS ChemDraw Drawing" r:id="rId11" imgW="2932920" imgH="1079640" progId="ChemDraw.Document.6.0">
                  <p:embed/>
                </p:oleObj>
              </mc:Choice>
              <mc:Fallback>
                <p:oleObj name="CS ChemDraw Drawing" r:id="rId11" imgW="2932920" imgH="1079640" progId="ChemDraw.Document.6.0">
                  <p:embed/>
                  <p:pic>
                    <p:nvPicPr>
                      <p:cNvPr id="11270" name="Object 6">
                        <a:extLst>
                          <a:ext uri="{FF2B5EF4-FFF2-40B4-BE49-F238E27FC236}">
                            <a16:creationId xmlns:a16="http://schemas.microsoft.com/office/drawing/2014/main" id="{511B293A-7482-4F5C-BB08-1CEC326D40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875" y="4429125"/>
                        <a:ext cx="2933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7" name="テキスト ボックス 4">
            <a:extLst>
              <a:ext uri="{FF2B5EF4-FFF2-40B4-BE49-F238E27FC236}">
                <a16:creationId xmlns:a16="http://schemas.microsoft.com/office/drawing/2014/main" id="{E6373650-04D4-444F-BBAB-1E825E3FACD7}"/>
              </a:ext>
            </a:extLst>
          </p:cNvPr>
          <p:cNvSpPr txBox="1">
            <a:spLocks noChangeArrowheads="1"/>
          </p:cNvSpPr>
          <p:nvPr/>
        </p:nvSpPr>
        <p:spPr bwMode="auto">
          <a:xfrm>
            <a:off x="4357688" y="5643563"/>
            <a:ext cx="150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CB-77</a:t>
            </a:r>
          </a:p>
        </p:txBody>
      </p:sp>
      <p:graphicFrame>
        <p:nvGraphicFramePr>
          <p:cNvPr id="11271" name="Object 7">
            <a:extLst>
              <a:ext uri="{FF2B5EF4-FFF2-40B4-BE49-F238E27FC236}">
                <a16:creationId xmlns:a16="http://schemas.microsoft.com/office/drawing/2014/main" id="{87C89A4F-21BE-47C6-8597-E41B72AC97B3}"/>
              </a:ext>
            </a:extLst>
          </p:cNvPr>
          <p:cNvGraphicFramePr>
            <a:graphicFrameLocks noChangeAspect="1"/>
          </p:cNvGraphicFramePr>
          <p:nvPr/>
        </p:nvGraphicFramePr>
        <p:xfrm>
          <a:off x="6376988" y="2500313"/>
          <a:ext cx="2552700" cy="1462087"/>
        </p:xfrm>
        <a:graphic>
          <a:graphicData uri="http://schemas.openxmlformats.org/presentationml/2006/ole">
            <mc:AlternateContent xmlns:mc="http://schemas.openxmlformats.org/markup-compatibility/2006">
              <mc:Choice xmlns:v="urn:schemas-microsoft-com:vml" Requires="v">
                <p:oleObj name="CS ChemDraw Drawing" r:id="rId13" imgW="2552760" imgH="1461600" progId="ChemDraw.Document.6.0">
                  <p:embed/>
                </p:oleObj>
              </mc:Choice>
              <mc:Fallback>
                <p:oleObj name="CS ChemDraw Drawing" r:id="rId13" imgW="2552760" imgH="1461600" progId="ChemDraw.Document.6.0">
                  <p:embed/>
                  <p:pic>
                    <p:nvPicPr>
                      <p:cNvPr id="11271" name="Object 7">
                        <a:extLst>
                          <a:ext uri="{FF2B5EF4-FFF2-40B4-BE49-F238E27FC236}">
                            <a16:creationId xmlns:a16="http://schemas.microsoft.com/office/drawing/2014/main" id="{87C89A4F-21BE-47C6-8597-E41B72AC97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2500313"/>
                        <a:ext cx="25527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8" name="テキスト ボックス 4">
            <a:extLst>
              <a:ext uri="{FF2B5EF4-FFF2-40B4-BE49-F238E27FC236}">
                <a16:creationId xmlns:a16="http://schemas.microsoft.com/office/drawing/2014/main" id="{E02F7A6A-B9D6-4C6F-95B2-9C5243F74BCF}"/>
              </a:ext>
            </a:extLst>
          </p:cNvPr>
          <p:cNvSpPr txBox="1">
            <a:spLocks noChangeArrowheads="1"/>
          </p:cNvSpPr>
          <p:nvPr/>
        </p:nvSpPr>
        <p:spPr bwMode="auto">
          <a:xfrm>
            <a:off x="6786563" y="3643313"/>
            <a:ext cx="150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CB-35</a:t>
            </a:r>
          </a:p>
        </p:txBody>
      </p:sp>
      <p:sp>
        <p:nvSpPr>
          <p:cNvPr id="11279" name="テキスト ボックス 4">
            <a:extLst>
              <a:ext uri="{FF2B5EF4-FFF2-40B4-BE49-F238E27FC236}">
                <a16:creationId xmlns:a16="http://schemas.microsoft.com/office/drawing/2014/main" id="{A2A44688-1DBA-4CFF-8497-2C800998741F}"/>
              </a:ext>
            </a:extLst>
          </p:cNvPr>
          <p:cNvSpPr txBox="1">
            <a:spLocks noChangeArrowheads="1"/>
          </p:cNvSpPr>
          <p:nvPr/>
        </p:nvSpPr>
        <p:spPr bwMode="auto">
          <a:xfrm>
            <a:off x="622255" y="6241534"/>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染料中間体製造施設の排水処理施設からの主要</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PCB</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異性体</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11272" name="Object 8">
            <a:extLst>
              <a:ext uri="{FF2B5EF4-FFF2-40B4-BE49-F238E27FC236}">
                <a16:creationId xmlns:a16="http://schemas.microsoft.com/office/drawing/2014/main" id="{99626819-138B-41A0-85FE-75811F7BCB0F}"/>
              </a:ext>
            </a:extLst>
          </p:cNvPr>
          <p:cNvGraphicFramePr>
            <a:graphicFrameLocks noChangeAspect="1"/>
          </p:cNvGraphicFramePr>
          <p:nvPr/>
        </p:nvGraphicFramePr>
        <p:xfrm>
          <a:off x="6715125" y="428625"/>
          <a:ext cx="2171700" cy="1079500"/>
        </p:xfrm>
        <a:graphic>
          <a:graphicData uri="http://schemas.openxmlformats.org/presentationml/2006/ole">
            <mc:AlternateContent xmlns:mc="http://schemas.openxmlformats.org/markup-compatibility/2006">
              <mc:Choice xmlns:v="urn:schemas-microsoft-com:vml" Requires="v">
                <p:oleObj name="CS ChemDraw Drawing" r:id="rId15" imgW="2171880" imgH="1079640" progId="ChemDraw.Document.6.0">
                  <p:embed/>
                </p:oleObj>
              </mc:Choice>
              <mc:Fallback>
                <p:oleObj name="CS ChemDraw Drawing" r:id="rId15" imgW="2171880" imgH="1079640" progId="ChemDraw.Document.6.0">
                  <p:embed/>
                  <p:pic>
                    <p:nvPicPr>
                      <p:cNvPr id="11272" name="Object 8">
                        <a:extLst>
                          <a:ext uri="{FF2B5EF4-FFF2-40B4-BE49-F238E27FC236}">
                            <a16:creationId xmlns:a16="http://schemas.microsoft.com/office/drawing/2014/main" id="{99626819-138B-41A0-85FE-75811F7BCB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15125" y="428625"/>
                        <a:ext cx="21717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80" name="テキスト ボックス 4">
            <a:extLst>
              <a:ext uri="{FF2B5EF4-FFF2-40B4-BE49-F238E27FC236}">
                <a16:creationId xmlns:a16="http://schemas.microsoft.com/office/drawing/2014/main" id="{9F0A9454-CA8F-478B-9808-4A3333D1D59B}"/>
              </a:ext>
            </a:extLst>
          </p:cNvPr>
          <p:cNvSpPr txBox="1">
            <a:spLocks noChangeArrowheads="1"/>
          </p:cNvSpPr>
          <p:nvPr/>
        </p:nvSpPr>
        <p:spPr bwMode="auto">
          <a:xfrm>
            <a:off x="7072313" y="1571625"/>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CB-11</a:t>
            </a:r>
          </a:p>
        </p:txBody>
      </p:sp>
      <p:sp>
        <p:nvSpPr>
          <p:cNvPr id="11281" name="テキスト ボックス 4">
            <a:extLst>
              <a:ext uri="{FF2B5EF4-FFF2-40B4-BE49-F238E27FC236}">
                <a16:creationId xmlns:a16="http://schemas.microsoft.com/office/drawing/2014/main" id="{0F47E4E8-630F-407B-BCCB-B0072D00914D}"/>
              </a:ext>
            </a:extLst>
          </p:cNvPr>
          <p:cNvSpPr txBox="1">
            <a:spLocks noChangeArrowheads="1"/>
          </p:cNvSpPr>
          <p:nvPr/>
        </p:nvSpPr>
        <p:spPr bwMode="auto">
          <a:xfrm>
            <a:off x="0" y="5320397"/>
            <a:ext cx="3214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non </a:t>
            </a: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ortho</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PCB</a:t>
            </a: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の</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非意図的生成</a:t>
            </a:r>
            <a:endPar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26496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251520" y="332656"/>
            <a:ext cx="8712968" cy="6192688"/>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PCB CONGENER PROFILE OF UNINTENTIONAL FORMATION FROM PIGMENT MANUFACTURING PROCESS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FeCl</a:t>
            </a:r>
            <a:r>
              <a:rPr kumimoji="1" lang="en-US" altLang="ja-JP" sz="3600" b="1" i="0" u="none" strike="noStrike" kern="1200" cap="none" spc="0" normalizeH="0" baseline="-25000" noProof="0" dirty="0">
                <a:ln>
                  <a:noFill/>
                </a:ln>
                <a:solidFill>
                  <a:prstClr val="white"/>
                </a:solidFill>
                <a:effectLst/>
                <a:uLnTx/>
                <a:uFillTx/>
                <a:latin typeface="Calibri"/>
                <a:ea typeface="ＭＳ Ｐゴシック" panose="020B0600070205080204" pitchFamily="50" charset="-128"/>
                <a:cs typeface="+mj-cs"/>
              </a:rPr>
              <a:t>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Chlorinated</a:t>
            </a: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Paraffins</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3,3’-dichlorobenzidine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mj-cs"/>
              </a:rPr>
              <a:t>Diphenyl</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mj-cs"/>
              </a:rPr>
              <a:t>Silane</a:t>
            </a: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mj-cs"/>
              </a:rPr>
              <a:t>diol</a:t>
            </a:r>
            <a:endPar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Organic pigment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3091895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56468" y="836712"/>
            <a:ext cx="8808020" cy="4466605"/>
            <a:chOff x="444500" y="1498600"/>
            <a:chExt cx="6067425" cy="2868613"/>
          </a:xfrm>
        </p:grpSpPr>
        <p:pic>
          <p:nvPicPr>
            <p:cNvPr id="4" name="Picture 28" descr="C:\Users\anezaki\Ane.DXN\学会\H26環境化学討論会（京都）\14031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525588"/>
              <a:ext cx="13366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29" descr="s_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3438525"/>
              <a:ext cx="9826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s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913" y="3446463"/>
              <a:ext cx="9604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39"/>
            <p:cNvSpPr txBox="1">
              <a:spLocks noChangeArrowheads="1"/>
            </p:cNvSpPr>
            <p:nvPr/>
          </p:nvSpPr>
          <p:spPr bwMode="auto">
            <a:xfrm>
              <a:off x="2947988" y="3976688"/>
              <a:ext cx="495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PCB-6</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grpSp>
          <p:nvGrpSpPr>
            <p:cNvPr id="8" name="グループ化 5"/>
            <p:cNvGrpSpPr>
              <a:grpSpLocks/>
            </p:cNvGrpSpPr>
            <p:nvPr/>
          </p:nvGrpSpPr>
          <p:grpSpPr bwMode="auto">
            <a:xfrm>
              <a:off x="1008063" y="3179763"/>
              <a:ext cx="1274762" cy="955675"/>
              <a:chOff x="3570288" y="3240394"/>
              <a:chExt cx="1273968" cy="955476"/>
            </a:xfrm>
          </p:grpSpPr>
          <p:pic>
            <p:nvPicPr>
              <p:cNvPr id="42" name="Picture 9" descr="140311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288" y="3240394"/>
                <a:ext cx="1273968" cy="95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0"/>
              <p:cNvSpPr txBox="1">
                <a:spLocks noChangeArrowheads="1"/>
              </p:cNvSpPr>
              <p:nvPr/>
            </p:nvSpPr>
            <p:spPr bwMode="auto">
              <a:xfrm>
                <a:off x="3947001" y="3866317"/>
                <a:ext cx="4988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PCB-3</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grpSp>
        <p:sp>
          <p:nvSpPr>
            <p:cNvPr id="9" name="テキスト ボックス 24"/>
            <p:cNvSpPr txBox="1">
              <a:spLocks noChangeArrowheads="1"/>
            </p:cNvSpPr>
            <p:nvPr/>
          </p:nvSpPr>
          <p:spPr bwMode="auto">
            <a:xfrm>
              <a:off x="1274763" y="1812925"/>
              <a:ext cx="35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a:t>
              </a:r>
              <a:endParaRPr kumimoji="1" lang="ja-JP"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cxnSp>
          <p:nvCxnSpPr>
            <p:cNvPr id="10" name="直線矢印コネクタ 9"/>
            <p:cNvCxnSpPr/>
            <p:nvPr/>
          </p:nvCxnSpPr>
          <p:spPr>
            <a:xfrm>
              <a:off x="2032000" y="2030413"/>
              <a:ext cx="5746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39"/>
            <p:cNvSpPr txBox="1">
              <a:spLocks noChangeArrowheads="1"/>
            </p:cNvSpPr>
            <p:nvPr/>
          </p:nvSpPr>
          <p:spPr bwMode="auto">
            <a:xfrm>
              <a:off x="2038350" y="1628775"/>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Symbol" pitchFamily="18" charset="2"/>
                  <a:ea typeface="ＭＳ Ｐゴシック" charset="-128"/>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prstClr val="black"/>
                  </a:solidFill>
                  <a:effectLst/>
                  <a:uLnTx/>
                  <a:uFillTx/>
                  <a:latin typeface="Calibri"/>
                  <a:ea typeface="ＭＳ Ｐゴシック" charset="-128"/>
                  <a:cs typeface="+mn-cs"/>
                </a:rPr>
                <a:t>Cu,Ag</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pic>
          <p:nvPicPr>
            <p:cNvPr id="12" name="Picture 1028" descr="s_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0413" y="3471863"/>
              <a:ext cx="8937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39"/>
            <p:cNvSpPr txBox="1">
              <a:spLocks noChangeArrowheads="1"/>
            </p:cNvSpPr>
            <p:nvPr/>
          </p:nvSpPr>
          <p:spPr bwMode="auto">
            <a:xfrm>
              <a:off x="3763963" y="3976688"/>
              <a:ext cx="552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PCB-13</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4" name="テキスト ボックス 39"/>
            <p:cNvSpPr txBox="1">
              <a:spLocks noChangeArrowheads="1"/>
            </p:cNvSpPr>
            <p:nvPr/>
          </p:nvSpPr>
          <p:spPr bwMode="auto">
            <a:xfrm>
              <a:off x="4741863" y="3976688"/>
              <a:ext cx="552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PCB-15</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pic>
          <p:nvPicPr>
            <p:cNvPr id="15" name="Picture 1034" descr="s_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913" y="2754313"/>
              <a:ext cx="9604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35" descr="s_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0725" y="2741613"/>
              <a:ext cx="9667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39"/>
            <p:cNvSpPr txBox="1">
              <a:spLocks noChangeArrowheads="1"/>
            </p:cNvSpPr>
            <p:nvPr/>
          </p:nvSpPr>
          <p:spPr bwMode="auto">
            <a:xfrm>
              <a:off x="2968625" y="3359150"/>
              <a:ext cx="495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PCB-4</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8" name="テキスト ボックス 39"/>
            <p:cNvSpPr txBox="1">
              <a:spLocks noChangeArrowheads="1"/>
            </p:cNvSpPr>
            <p:nvPr/>
          </p:nvSpPr>
          <p:spPr bwMode="auto">
            <a:xfrm>
              <a:off x="4775200" y="3359150"/>
              <a:ext cx="552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PCB-11</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pic>
          <p:nvPicPr>
            <p:cNvPr id="19" name="Picture 1027" descr="s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2188" y="2730500"/>
              <a:ext cx="101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39"/>
            <p:cNvSpPr txBox="1">
              <a:spLocks noChangeArrowheads="1"/>
            </p:cNvSpPr>
            <p:nvPr/>
          </p:nvSpPr>
          <p:spPr bwMode="auto">
            <a:xfrm>
              <a:off x="3792538" y="3359150"/>
              <a:ext cx="495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PCB-8</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21" name="正方形/長方形 3"/>
            <p:cNvSpPr>
              <a:spLocks noChangeArrowheads="1"/>
            </p:cNvSpPr>
            <p:nvPr/>
          </p:nvSpPr>
          <p:spPr bwMode="auto">
            <a:xfrm>
              <a:off x="1631950" y="1917700"/>
              <a:ext cx="2968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50" charset="-128"/>
                  <a:cs typeface="+mn-cs"/>
                </a:rPr>
                <a:t>Si</a:t>
              </a:r>
              <a:endParaRPr kumimoji="1" lang="ja-JP" altLang="en-US" sz="105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50" charset="-128"/>
                <a:cs typeface="+mn-cs"/>
              </a:endParaRPr>
            </a:p>
          </p:txBody>
        </p:sp>
        <p:pic>
          <p:nvPicPr>
            <p:cNvPr id="22" name="Picture 11" descr="140311_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0325" y="1560513"/>
              <a:ext cx="128905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140311_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7625" y="1525588"/>
              <a:ext cx="133508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140311_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1275" y="1498600"/>
              <a:ext cx="1331913"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3"/>
            <p:cNvSpPr>
              <a:spLocks noChangeArrowheads="1"/>
            </p:cNvSpPr>
            <p:nvPr/>
          </p:nvSpPr>
          <p:spPr bwMode="auto">
            <a:xfrm>
              <a:off x="2555875" y="2273300"/>
              <a:ext cx="13779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Times New Roman" charset="0"/>
                  <a:ea typeface="ＭＳ Ｐゴシック" panose="020B0600070205080204" pitchFamily="50" charset="-128"/>
                  <a:cs typeface="+mn-cs"/>
                </a:rPr>
                <a:t>Trichlorophenylsilane</a:t>
              </a:r>
              <a:endParaRPr kumimoji="1" lang="ja-JP" altLang="en-US" sz="105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50" charset="-128"/>
                <a:cs typeface="+mn-cs"/>
              </a:endParaRPr>
            </a:p>
          </p:txBody>
        </p:sp>
        <p:sp>
          <p:nvSpPr>
            <p:cNvPr id="27" name="正方形/長方形 3"/>
            <p:cNvSpPr>
              <a:spLocks noChangeArrowheads="1"/>
            </p:cNvSpPr>
            <p:nvPr/>
          </p:nvSpPr>
          <p:spPr bwMode="auto">
            <a:xfrm>
              <a:off x="3810000" y="2273300"/>
              <a:ext cx="1444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Times New Roman" charset="0"/>
                  <a:ea typeface="ＭＳ Ｐゴシック" panose="020B0600070205080204" pitchFamily="50" charset="-128"/>
                  <a:cs typeface="+mn-cs"/>
                </a:rPr>
                <a:t>Dichlorodiphenylsilane</a:t>
              </a:r>
              <a:endParaRPr kumimoji="1" lang="ja-JP" altLang="en-US" sz="105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50" charset="-128"/>
                <a:cs typeface="+mn-cs"/>
              </a:endParaRPr>
            </a:p>
          </p:txBody>
        </p:sp>
        <p:sp>
          <p:nvSpPr>
            <p:cNvPr id="28" name="テキスト ボックス 39"/>
            <p:cNvSpPr txBox="1">
              <a:spLocks noChangeArrowheads="1"/>
            </p:cNvSpPr>
            <p:nvPr/>
          </p:nvSpPr>
          <p:spPr bwMode="auto">
            <a:xfrm>
              <a:off x="5157788" y="2274888"/>
              <a:ext cx="13541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Times New Roman" charset="0"/>
                  <a:ea typeface="ＭＳ Ｐゴシック" charset="-128"/>
                  <a:cs typeface="+mn-cs"/>
                </a:rPr>
                <a:t>Chlorotriphenylsilane</a:t>
              </a:r>
              <a:endParaRPr kumimoji="1" lang="en-US" altLang="ja-JP" sz="105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grpSp>
          <p:nvGrpSpPr>
            <p:cNvPr id="29" name="グループ化 3"/>
            <p:cNvGrpSpPr>
              <a:grpSpLocks/>
            </p:cNvGrpSpPr>
            <p:nvPr/>
          </p:nvGrpSpPr>
          <p:grpSpPr bwMode="auto">
            <a:xfrm>
              <a:off x="528638" y="2627313"/>
              <a:ext cx="1198562" cy="898525"/>
              <a:chOff x="742156" y="3198821"/>
              <a:chExt cx="1197770" cy="898328"/>
            </a:xfrm>
          </p:grpSpPr>
          <p:pic>
            <p:nvPicPr>
              <p:cNvPr id="40" name="Picture 7" descr="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156" y="3198821"/>
                <a:ext cx="1197770" cy="89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テキスト ボックス 39"/>
              <p:cNvSpPr txBox="1">
                <a:spLocks noChangeArrowheads="1"/>
              </p:cNvSpPr>
              <p:nvPr/>
            </p:nvSpPr>
            <p:spPr bwMode="auto">
              <a:xfrm>
                <a:off x="1093391" y="3779912"/>
                <a:ext cx="4988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PCB-1</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grpSp>
        <p:grpSp>
          <p:nvGrpSpPr>
            <p:cNvPr id="30" name="グループ化 4"/>
            <p:cNvGrpSpPr>
              <a:grpSpLocks/>
            </p:cNvGrpSpPr>
            <p:nvPr/>
          </p:nvGrpSpPr>
          <p:grpSpPr bwMode="auto">
            <a:xfrm>
              <a:off x="1452563" y="2627313"/>
              <a:ext cx="1230312" cy="922337"/>
              <a:chOff x="2272390" y="3232754"/>
              <a:chExt cx="1229518" cy="922139"/>
            </a:xfrm>
          </p:grpSpPr>
          <p:pic>
            <p:nvPicPr>
              <p:cNvPr id="38" name="Picture 8" descr="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2390" y="3232754"/>
                <a:ext cx="1229518" cy="9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44"/>
              <p:cNvSpPr txBox="1">
                <a:spLocks noChangeArrowheads="1"/>
              </p:cNvSpPr>
              <p:nvPr/>
            </p:nvSpPr>
            <p:spPr bwMode="auto">
              <a:xfrm>
                <a:off x="2659666" y="3816896"/>
                <a:ext cx="4988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PCB-2</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grpSp>
        <p:sp>
          <p:nvSpPr>
            <p:cNvPr id="31" name="角丸四角形 30"/>
            <p:cNvSpPr/>
            <p:nvPr/>
          </p:nvSpPr>
          <p:spPr>
            <a:xfrm>
              <a:off x="633413" y="2765425"/>
              <a:ext cx="1922462" cy="1579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テキスト ボックス 46"/>
            <p:cNvSpPr txBox="1">
              <a:spLocks noChangeArrowheads="1"/>
            </p:cNvSpPr>
            <p:nvPr/>
          </p:nvSpPr>
          <p:spPr bwMode="auto">
            <a:xfrm>
              <a:off x="1350963" y="4025900"/>
              <a:ext cx="5445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MoCBs</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33" name="テキスト ボックス 47"/>
            <p:cNvSpPr txBox="1">
              <a:spLocks noChangeArrowheads="1"/>
            </p:cNvSpPr>
            <p:nvPr/>
          </p:nvSpPr>
          <p:spPr bwMode="auto">
            <a:xfrm>
              <a:off x="3935413" y="4137025"/>
              <a:ext cx="498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DiCBs</a:t>
              </a:r>
              <a:endParaRPr kumimoji="1" lang="ja-JP" altLang="en-US" sz="9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34" name="角丸四角形 33"/>
            <p:cNvSpPr/>
            <p:nvPr/>
          </p:nvSpPr>
          <p:spPr>
            <a:xfrm>
              <a:off x="2649538" y="2754313"/>
              <a:ext cx="2900362" cy="1590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正方形/長方形 3"/>
            <p:cNvSpPr>
              <a:spLocks noChangeArrowheads="1"/>
            </p:cNvSpPr>
            <p:nvPr/>
          </p:nvSpPr>
          <p:spPr bwMode="auto">
            <a:xfrm>
              <a:off x="557213" y="2273300"/>
              <a:ext cx="9969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Times New Roman" charset="0"/>
                  <a:ea typeface="ＭＳ Ｐゴシック" panose="020B0600070205080204" pitchFamily="50" charset="-128"/>
                  <a:cs typeface="+mn-cs"/>
                </a:rPr>
                <a:t>Chlorobenzene</a:t>
              </a:r>
              <a:endParaRPr kumimoji="1" lang="ja-JP" altLang="en-US" sz="105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50" charset="-128"/>
                <a:cs typeface="+mn-cs"/>
              </a:endParaRPr>
            </a:p>
          </p:txBody>
        </p:sp>
        <p:cxnSp>
          <p:nvCxnSpPr>
            <p:cNvPr id="36" name="直線矢印コネクタ 35"/>
            <p:cNvCxnSpPr/>
            <p:nvPr/>
          </p:nvCxnSpPr>
          <p:spPr>
            <a:xfrm flipH="1">
              <a:off x="2068513" y="2171700"/>
              <a:ext cx="161925" cy="5699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2319338" y="2146300"/>
              <a:ext cx="390525" cy="657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Rectangle 3"/>
          <p:cNvSpPr txBox="1">
            <a:spLocks noChangeArrowheads="1"/>
          </p:cNvSpPr>
          <p:nvPr/>
        </p:nvSpPr>
        <p:spPr>
          <a:xfrm>
            <a:off x="0" y="6264671"/>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n-cs"/>
              </a:rPr>
              <a:t>dichlorodiphenylsilane</a:t>
            </a:r>
            <a:endParaRPr kumimoji="1" lang="en-US" altLang="ja-JP" sz="2100" b="1" i="0" u="none" strike="noStrike" kern="1200" cap="none" spc="0" normalizeH="0" baseline="0" noProof="0" dirty="0">
              <a:ln>
                <a:noFill/>
              </a:ln>
              <a:solidFill>
                <a:srgbClr val="9BBB59"/>
              </a:solidFill>
              <a:effectLst/>
              <a:uLnTx/>
              <a:uFillTx/>
              <a:latin typeface="Calibri"/>
              <a:ea typeface="ＭＳ Ｐゴシック" panose="020B0600070205080204" pitchFamily="50" charset="-128"/>
              <a:cs typeface="+mn-cs"/>
            </a:endParaRPr>
          </a:p>
        </p:txBody>
      </p:sp>
      <p:sp>
        <p:nvSpPr>
          <p:cNvPr id="46" name="Rectangle 3"/>
          <p:cNvSpPr txBox="1">
            <a:spLocks noChangeArrowheads="1"/>
          </p:cNvSpPr>
          <p:nvPr/>
        </p:nvSpPr>
        <p:spPr>
          <a:xfrm>
            <a:off x="3370053" y="296615"/>
            <a:ext cx="1271873" cy="459762"/>
          </a:xfrm>
          <a:prstGeom prst="rect">
            <a:avLst/>
          </a:prstGeom>
          <a:solidFill>
            <a:schemeClr val="tx2">
              <a:lumMod val="75000"/>
            </a:schemeClr>
          </a:solidFill>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TCPS</a:t>
            </a:r>
          </a:p>
        </p:txBody>
      </p:sp>
      <p:sp>
        <p:nvSpPr>
          <p:cNvPr id="47" name="Rectangle 3"/>
          <p:cNvSpPr txBox="1">
            <a:spLocks noChangeArrowheads="1"/>
          </p:cNvSpPr>
          <p:nvPr/>
        </p:nvSpPr>
        <p:spPr>
          <a:xfrm>
            <a:off x="5199074" y="288356"/>
            <a:ext cx="1271873" cy="459762"/>
          </a:xfrm>
          <a:prstGeom prst="rect">
            <a:avLst/>
          </a:prstGeom>
          <a:solidFill>
            <a:schemeClr val="tx2">
              <a:lumMod val="75000"/>
            </a:schemeClr>
          </a:solidFill>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DCDPS</a:t>
            </a:r>
          </a:p>
        </p:txBody>
      </p:sp>
      <p:sp>
        <p:nvSpPr>
          <p:cNvPr id="48" name="Rectangle 3"/>
          <p:cNvSpPr txBox="1">
            <a:spLocks noChangeArrowheads="1"/>
          </p:cNvSpPr>
          <p:nvPr/>
        </p:nvSpPr>
        <p:spPr>
          <a:xfrm>
            <a:off x="7049401" y="255830"/>
            <a:ext cx="1271873" cy="459762"/>
          </a:xfrm>
          <a:prstGeom prst="rect">
            <a:avLst/>
          </a:prstGeom>
          <a:solidFill>
            <a:schemeClr val="tx2">
              <a:lumMod val="75000"/>
            </a:schemeClr>
          </a:solidFill>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CTPS</a:t>
            </a:r>
          </a:p>
        </p:txBody>
      </p:sp>
    </p:spTree>
    <p:extLst>
      <p:ext uri="{BB962C8B-B14F-4D97-AF65-F5344CB8AC3E}">
        <p14:creationId xmlns:p14="http://schemas.microsoft.com/office/powerpoint/2010/main" val="2392492974"/>
      </p:ext>
    </p:extLst>
  </p:cSld>
  <p:clrMapOvr>
    <a:masterClrMapping/>
  </p:clrMapOvr>
  <mc:AlternateContent xmlns:mc="http://schemas.openxmlformats.org/markup-compatibility/2006" xmlns:p14="http://schemas.microsoft.com/office/powerpoint/2010/main">
    <mc:Choice Requires="p14">
      <p:transition spd="slow" p14:dur="2000" advTm="9538"/>
    </mc:Choice>
    <mc:Fallback xmlns="">
      <p:transition spd="slow" advTm="953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251520" y="332656"/>
            <a:ext cx="8712968" cy="6192688"/>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UNINTENTIONAL FORMATION OF PCB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FROM CHEMICAL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MANUFACTURING PROCESS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FeCl</a:t>
            </a:r>
            <a:r>
              <a:rPr kumimoji="1" lang="en-US" altLang="ja-JP" sz="3600" b="1" i="0" u="none" strike="noStrike" kern="1200" cap="none" spc="0" normalizeH="0" baseline="-25000" noProof="0" dirty="0">
                <a:ln>
                  <a:noFill/>
                </a:ln>
                <a:solidFill>
                  <a:prstClr val="white"/>
                </a:solidFill>
                <a:effectLst/>
                <a:uLnTx/>
                <a:uFillTx/>
                <a:latin typeface="Calibri"/>
                <a:ea typeface="ＭＳ Ｐゴシック" panose="020B0600070205080204" pitchFamily="50" charset="-128"/>
                <a:cs typeface="+mj-cs"/>
              </a:rPr>
              <a:t>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3,3’-dichlorobenzidine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Chlorinated</a:t>
            </a:r>
            <a:r>
              <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Paraffins</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Diphenyl</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Silane</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diol</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j-cs"/>
              </a:rPr>
              <a:t>Organic pigment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422951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 y="339725"/>
            <a:ext cx="34004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0" y="4559300"/>
            <a:ext cx="351155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04800"/>
            <a:ext cx="34988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4572000"/>
            <a:ext cx="351155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14600"/>
            <a:ext cx="34988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2432050"/>
            <a:ext cx="351155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56" name="Comment 8"/>
          <p:cNvSpPr>
            <a:spLocks noChangeArrowheads="1"/>
          </p:cNvSpPr>
          <p:nvPr/>
        </p:nvSpPr>
        <p:spPr bwMode="auto">
          <a:xfrm>
            <a:off x="2743200" y="228600"/>
            <a:ext cx="3429000" cy="46672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起源推定</a:t>
            </a:r>
            <a:endParaRPr kumimoji="1" lang="en-US" altLang="ja-JP"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endParaRPr>
          </a:p>
        </p:txBody>
      </p:sp>
      <p:sp>
        <p:nvSpPr>
          <p:cNvPr id="309257" name="Comment 9"/>
          <p:cNvSpPr>
            <a:spLocks noChangeArrowheads="1"/>
          </p:cNvSpPr>
          <p:nvPr/>
        </p:nvSpPr>
        <p:spPr bwMode="auto">
          <a:xfrm>
            <a:off x="2590800" y="819150"/>
            <a:ext cx="1371600" cy="46672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KC</a:t>
            </a:r>
            <a:r>
              <a:rPr kumimoji="1" lang="ja-JP" altLang="en-US"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３００</a:t>
            </a:r>
          </a:p>
        </p:txBody>
      </p:sp>
      <p:sp>
        <p:nvSpPr>
          <p:cNvPr id="309258" name="Comment 10"/>
          <p:cNvSpPr>
            <a:spLocks noChangeArrowheads="1"/>
          </p:cNvSpPr>
          <p:nvPr/>
        </p:nvSpPr>
        <p:spPr bwMode="auto">
          <a:xfrm>
            <a:off x="2667000" y="4724400"/>
            <a:ext cx="1371600" cy="46672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KC</a:t>
            </a:r>
            <a:r>
              <a:rPr kumimoji="1" lang="ja-JP" altLang="en-US"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４００</a:t>
            </a:r>
          </a:p>
        </p:txBody>
      </p:sp>
      <p:sp>
        <p:nvSpPr>
          <p:cNvPr id="309259" name="Comment 11"/>
          <p:cNvSpPr>
            <a:spLocks noChangeArrowheads="1"/>
          </p:cNvSpPr>
          <p:nvPr/>
        </p:nvSpPr>
        <p:spPr bwMode="auto">
          <a:xfrm>
            <a:off x="4495800" y="833438"/>
            <a:ext cx="1371600" cy="46672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KC</a:t>
            </a:r>
            <a:r>
              <a:rPr kumimoji="1" lang="ja-JP" altLang="en-US"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５００</a:t>
            </a:r>
          </a:p>
        </p:txBody>
      </p:sp>
      <p:sp>
        <p:nvSpPr>
          <p:cNvPr id="309260" name="Comment 12"/>
          <p:cNvSpPr>
            <a:spLocks noChangeArrowheads="1"/>
          </p:cNvSpPr>
          <p:nvPr/>
        </p:nvSpPr>
        <p:spPr bwMode="auto">
          <a:xfrm>
            <a:off x="4614863" y="4724400"/>
            <a:ext cx="1371600" cy="46672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KC</a:t>
            </a:r>
            <a:r>
              <a:rPr kumimoji="1" lang="ja-JP" altLang="en-US" sz="2400" b="1" i="0" u="none" strike="noStrike" kern="1200" cap="none" spc="0" normalizeH="0" baseline="0" noProof="0">
                <a:ln>
                  <a:noFill/>
                </a:ln>
                <a:solidFill>
                  <a:srgbClr val="4D4D4D"/>
                </a:solidFill>
                <a:effectLst/>
                <a:uLnTx/>
                <a:uFillTx/>
                <a:latin typeface="Times New Roman" panose="02020603050405020304" pitchFamily="18" charset="0"/>
                <a:ea typeface="ＭＳ Ｐゴシック" panose="020B0600070205080204" pitchFamily="50" charset="-128"/>
                <a:cs typeface="+mn-cs"/>
              </a:rPr>
              <a:t>６００</a:t>
            </a:r>
          </a:p>
        </p:txBody>
      </p:sp>
      <p:sp>
        <p:nvSpPr>
          <p:cNvPr id="309261" name="Comment 13"/>
          <p:cNvSpPr>
            <a:spLocks noChangeArrowheads="1"/>
          </p:cNvSpPr>
          <p:nvPr/>
        </p:nvSpPr>
        <p:spPr bwMode="auto">
          <a:xfrm>
            <a:off x="2667000" y="3124201"/>
            <a:ext cx="1295400" cy="461666"/>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底質</a:t>
            </a:r>
            <a:r>
              <a:rPr kumimoji="1" lang="en-US" altLang="ja-JP"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 A</a:t>
            </a:r>
          </a:p>
        </p:txBody>
      </p:sp>
      <p:sp>
        <p:nvSpPr>
          <p:cNvPr id="309262" name="Comment 14"/>
          <p:cNvSpPr>
            <a:spLocks noChangeArrowheads="1"/>
          </p:cNvSpPr>
          <p:nvPr/>
        </p:nvSpPr>
        <p:spPr bwMode="auto">
          <a:xfrm>
            <a:off x="4800600" y="3124200"/>
            <a:ext cx="1185863" cy="46166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底質</a:t>
            </a:r>
            <a:r>
              <a:rPr kumimoji="1" lang="en-US" altLang="ja-JP"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 B</a:t>
            </a:r>
          </a:p>
        </p:txBody>
      </p:sp>
      <p:sp>
        <p:nvSpPr>
          <p:cNvPr id="309263" name="Comment 15"/>
          <p:cNvSpPr>
            <a:spLocks noChangeArrowheads="1"/>
          </p:cNvSpPr>
          <p:nvPr/>
        </p:nvSpPr>
        <p:spPr bwMode="auto">
          <a:xfrm>
            <a:off x="4614863" y="5267325"/>
            <a:ext cx="1600200" cy="46166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船底塗料</a:t>
            </a:r>
            <a:endParaRPr kumimoji="1" lang="en-US" altLang="ja-JP"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endParaRPr>
          </a:p>
        </p:txBody>
      </p:sp>
      <p:sp>
        <p:nvSpPr>
          <p:cNvPr id="309264" name="Comment 16"/>
          <p:cNvSpPr>
            <a:spLocks noChangeArrowheads="1"/>
          </p:cNvSpPr>
          <p:nvPr/>
        </p:nvSpPr>
        <p:spPr bwMode="auto">
          <a:xfrm>
            <a:off x="2287507" y="1759892"/>
            <a:ext cx="2139950" cy="46166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ノーカーボン紙</a:t>
            </a:r>
            <a:endParaRPr kumimoji="1" lang="en-US" altLang="ja-JP"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endParaRPr>
          </a:p>
        </p:txBody>
      </p:sp>
      <p:sp>
        <p:nvSpPr>
          <p:cNvPr id="309268" name="Comment 20"/>
          <p:cNvSpPr>
            <a:spLocks noChangeArrowheads="1"/>
          </p:cNvSpPr>
          <p:nvPr/>
        </p:nvSpPr>
        <p:spPr bwMode="auto">
          <a:xfrm>
            <a:off x="4495800" y="1768599"/>
            <a:ext cx="1987550" cy="46166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コンデンサー</a:t>
            </a:r>
            <a:endParaRPr kumimoji="1" lang="en-US" altLang="ja-JP" sz="2400" b="0"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endParaRPr>
          </a:p>
        </p:txBody>
      </p:sp>
      <p:sp>
        <p:nvSpPr>
          <p:cNvPr id="2" name="Comment 20">
            <a:extLst>
              <a:ext uri="{FF2B5EF4-FFF2-40B4-BE49-F238E27FC236}">
                <a16:creationId xmlns:a16="http://schemas.microsoft.com/office/drawing/2014/main" id="{F48D6C99-BCDA-20AD-8F0A-43E5FA238805}"/>
              </a:ext>
            </a:extLst>
          </p:cNvPr>
          <p:cNvSpPr>
            <a:spLocks noChangeArrowheads="1"/>
          </p:cNvSpPr>
          <p:nvPr/>
        </p:nvSpPr>
        <p:spPr bwMode="auto">
          <a:xfrm>
            <a:off x="2492859" y="5312717"/>
            <a:ext cx="1987550" cy="461665"/>
          </a:xfrm>
          <a:prstGeom prst="rect">
            <a:avLst/>
          </a:prstGeom>
          <a:solidFill>
            <a:srgbClr val="CCFFFF"/>
          </a:solidFill>
          <a:ln w="9525">
            <a:solidFill>
              <a:schemeClr val="bg2"/>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rPr>
              <a:t>コンデンサー</a:t>
            </a:r>
            <a:endParaRPr kumimoji="1" lang="en-US" altLang="ja-JP" sz="2400" b="0" i="0" u="none" strike="noStrike" kern="1200" cap="none" spc="0" normalizeH="0" baseline="0" noProof="0" dirty="0">
              <a:ln>
                <a:noFill/>
              </a:ln>
              <a:solidFill>
                <a:srgbClr val="4D4D4D"/>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11825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3568" y="260648"/>
            <a:ext cx="7772400" cy="3048000"/>
          </a:xfrm>
          <a:prstGeom prst="rect">
            <a:avLst/>
          </a:prstGeom>
          <a:solidFill>
            <a:schemeClr val="tx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Concentrations and Congener Profiles of Polychlorinated Biphenyls,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Pentachlorobenzene</a:t>
            </a: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and </a:t>
            </a:r>
            <a:r>
              <a:rPr kumimoji="1" lang="en-US" altLang="ja-JP" sz="36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j-cs"/>
              </a:rPr>
              <a:t>Hexachlorobenzene</a:t>
            </a:r>
            <a:endPar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in Commercial Pigments</a:t>
            </a:r>
            <a:endPar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pic>
        <p:nvPicPr>
          <p:cNvPr id="5" name="Picture 4" descr="C:\Users\Takeshi\Desktop\s_IMG_1326.jpg"/>
          <p:cNvPicPr>
            <a:picLocks noChangeAspect="1" noChangeArrowheads="1"/>
          </p:cNvPicPr>
          <p:nvPr/>
        </p:nvPicPr>
        <p:blipFill>
          <a:blip r:embed="rId3" cstate="print"/>
          <a:srcRect/>
          <a:stretch>
            <a:fillRect/>
          </a:stretch>
        </p:blipFill>
        <p:spPr bwMode="auto">
          <a:xfrm>
            <a:off x="5148064" y="3924436"/>
            <a:ext cx="3275856" cy="2456892"/>
          </a:xfrm>
          <a:prstGeom prst="rect">
            <a:avLst/>
          </a:prstGeom>
          <a:noFill/>
        </p:spPr>
      </p:pic>
      <p:pic>
        <p:nvPicPr>
          <p:cNvPr id="6" name="Picture 3" descr="C:\Users\Takeshi\Desktop\s_IMG_1325.jpg"/>
          <p:cNvPicPr>
            <a:picLocks noChangeAspect="1" noChangeArrowheads="1"/>
          </p:cNvPicPr>
          <p:nvPr/>
        </p:nvPicPr>
        <p:blipFill>
          <a:blip r:embed="rId4" cstate="print"/>
          <a:srcRect/>
          <a:stretch>
            <a:fillRect/>
          </a:stretch>
        </p:blipFill>
        <p:spPr bwMode="auto">
          <a:xfrm>
            <a:off x="1296144" y="3960439"/>
            <a:ext cx="2267744" cy="1700809"/>
          </a:xfrm>
          <a:prstGeom prst="rect">
            <a:avLst/>
          </a:prstGeom>
          <a:noFill/>
        </p:spPr>
      </p:pic>
    </p:spTree>
    <p:extLst>
      <p:ext uri="{BB962C8B-B14F-4D97-AF65-F5344CB8AC3E}">
        <p14:creationId xmlns:p14="http://schemas.microsoft.com/office/powerpoint/2010/main" val="241421596"/>
      </p:ext>
    </p:extLst>
  </p:cSld>
  <p:clrMapOvr>
    <a:masterClrMapping/>
  </p:clrMapOvr>
  <mc:AlternateContent xmlns:mc="http://schemas.openxmlformats.org/markup-compatibility/2006" xmlns:p14="http://schemas.microsoft.com/office/powerpoint/2010/main">
    <mc:Choice Requires="p14">
      <p:transition spd="slow" p14:dur="2000" advTm="4203"/>
    </mc:Choice>
    <mc:Fallback xmlns="">
      <p:transition spd="slow" advTm="420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337311" y="1289071"/>
            <a:ext cx="8411153" cy="4732218"/>
            <a:chOff x="276906" y="452194"/>
            <a:chExt cx="11214871" cy="6309624"/>
          </a:xfrm>
        </p:grpSpPr>
        <p:sp>
          <p:nvSpPr>
            <p:cNvPr id="18" name="テキスト ボックス 17"/>
            <p:cNvSpPr txBox="1"/>
            <p:nvPr/>
          </p:nvSpPr>
          <p:spPr>
            <a:xfrm>
              <a:off x="8687016" y="4001278"/>
              <a:ext cx="28047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CB-68 (24-35)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21" name="テキスト ボックス 20"/>
            <p:cNvSpPr txBox="1"/>
            <p:nvPr/>
          </p:nvSpPr>
          <p:spPr>
            <a:xfrm>
              <a:off x="387387" y="4079535"/>
              <a:ext cx="28047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CB-51 (24-26)</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22" name="テキスト ボックス 21"/>
            <p:cNvSpPr txBox="1"/>
            <p:nvPr/>
          </p:nvSpPr>
          <p:spPr>
            <a:xfrm>
              <a:off x="415002" y="6269375"/>
              <a:ext cx="27495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CB-47 (24-24)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23" name="オブジェクト 22"/>
            <p:cNvGraphicFramePr>
              <a:graphicFrameLocks noChangeAspect="1"/>
            </p:cNvGraphicFramePr>
            <p:nvPr/>
          </p:nvGraphicFramePr>
          <p:xfrm>
            <a:off x="324913" y="4644770"/>
            <a:ext cx="2890837" cy="1471613"/>
          </p:xfrm>
          <a:graphic>
            <a:graphicData uri="http://schemas.openxmlformats.org/presentationml/2006/ole">
              <mc:AlternateContent xmlns:mc="http://schemas.openxmlformats.org/markup-compatibility/2006">
                <mc:Choice xmlns:v="urn:schemas-microsoft-com:vml" Requires="v">
                  <p:oleObj name="CS ChemDraw Drawing" r:id="rId3" imgW="2890977" imgH="1471923" progId="ChemDraw.Document.6.0">
                    <p:embed/>
                  </p:oleObj>
                </mc:Choice>
                <mc:Fallback>
                  <p:oleObj name="CS ChemDraw Drawing" r:id="rId3" imgW="2890977" imgH="1471923" progId="ChemDraw.Document.6.0">
                    <p:embed/>
                    <p:pic>
                      <p:nvPicPr>
                        <p:cNvPr id="23" name="オブジェクト 22"/>
                        <p:cNvPicPr/>
                        <p:nvPr/>
                      </p:nvPicPr>
                      <p:blipFill>
                        <a:blip r:embed="rId4"/>
                        <a:stretch>
                          <a:fillRect/>
                        </a:stretch>
                      </p:blipFill>
                      <p:spPr>
                        <a:xfrm>
                          <a:off x="324913" y="4644770"/>
                          <a:ext cx="2890837" cy="1471613"/>
                        </a:xfrm>
                        <a:prstGeom prst="rect">
                          <a:avLst/>
                        </a:prstGeom>
                      </p:spPr>
                    </p:pic>
                  </p:oleObj>
                </mc:Fallback>
              </mc:AlternateContent>
            </a:graphicData>
          </a:graphic>
        </p:graphicFrame>
        <p:graphicFrame>
          <p:nvGraphicFramePr>
            <p:cNvPr id="24" name="オブジェクト 23"/>
            <p:cNvGraphicFramePr>
              <a:graphicFrameLocks noChangeAspect="1"/>
            </p:cNvGraphicFramePr>
            <p:nvPr/>
          </p:nvGraphicFramePr>
          <p:xfrm>
            <a:off x="276906" y="2519402"/>
            <a:ext cx="2443163" cy="1471613"/>
          </p:xfrm>
          <a:graphic>
            <a:graphicData uri="http://schemas.openxmlformats.org/presentationml/2006/ole">
              <mc:AlternateContent xmlns:mc="http://schemas.openxmlformats.org/markup-compatibility/2006">
                <mc:Choice xmlns:v="urn:schemas-microsoft-com:vml" Requires="v">
                  <p:oleObj name="CS ChemDraw Drawing" r:id="rId5" imgW="2442593" imgH="1471923" progId="ChemDraw.Document.6.0">
                    <p:embed/>
                  </p:oleObj>
                </mc:Choice>
                <mc:Fallback>
                  <p:oleObj name="CS ChemDraw Drawing" r:id="rId5" imgW="2442593" imgH="1471923" progId="ChemDraw.Document.6.0">
                    <p:embed/>
                    <p:pic>
                      <p:nvPicPr>
                        <p:cNvPr id="24" name="オブジェクト 23"/>
                        <p:cNvPicPr/>
                        <p:nvPr/>
                      </p:nvPicPr>
                      <p:blipFill>
                        <a:blip r:embed="rId6"/>
                        <a:stretch>
                          <a:fillRect/>
                        </a:stretch>
                      </p:blipFill>
                      <p:spPr>
                        <a:xfrm>
                          <a:off x="276906" y="2519402"/>
                          <a:ext cx="2443163" cy="1471613"/>
                        </a:xfrm>
                        <a:prstGeom prst="rect">
                          <a:avLst/>
                        </a:prstGeom>
                      </p:spPr>
                    </p:pic>
                  </p:oleObj>
                </mc:Fallback>
              </mc:AlternateContent>
            </a:graphicData>
          </a:graphic>
        </p:graphicFrame>
        <p:graphicFrame>
          <p:nvGraphicFramePr>
            <p:cNvPr id="28" name="オブジェクト 27"/>
            <p:cNvGraphicFramePr>
              <a:graphicFrameLocks noChangeAspect="1"/>
            </p:cNvGraphicFramePr>
            <p:nvPr/>
          </p:nvGraphicFramePr>
          <p:xfrm>
            <a:off x="8399043" y="2469974"/>
            <a:ext cx="2509837" cy="1471613"/>
          </p:xfrm>
          <a:graphic>
            <a:graphicData uri="http://schemas.openxmlformats.org/presentationml/2006/ole">
              <mc:AlternateContent xmlns:mc="http://schemas.openxmlformats.org/markup-compatibility/2006">
                <mc:Choice xmlns:v="urn:schemas-microsoft-com:vml" Requires="v">
                  <p:oleObj name="CS ChemDraw Drawing" r:id="rId7" imgW="2509651" imgH="1471923" progId="ChemDraw.Document.6.0">
                    <p:embed/>
                  </p:oleObj>
                </mc:Choice>
                <mc:Fallback>
                  <p:oleObj name="CS ChemDraw Drawing" r:id="rId7" imgW="2509651" imgH="1471923" progId="ChemDraw.Document.6.0">
                    <p:embed/>
                    <p:pic>
                      <p:nvPicPr>
                        <p:cNvPr id="28" name="オブジェクト 27"/>
                        <p:cNvPicPr/>
                        <p:nvPr/>
                      </p:nvPicPr>
                      <p:blipFill>
                        <a:blip r:embed="rId8"/>
                        <a:stretch>
                          <a:fillRect/>
                        </a:stretch>
                      </p:blipFill>
                      <p:spPr>
                        <a:xfrm>
                          <a:off x="8399043" y="2469974"/>
                          <a:ext cx="2509837" cy="1471613"/>
                        </a:xfrm>
                        <a:prstGeom prst="rect">
                          <a:avLst/>
                        </a:prstGeom>
                      </p:spPr>
                    </p:pic>
                  </p:oleObj>
                </mc:Fallback>
              </mc:AlternateContent>
            </a:graphicData>
          </a:graphic>
        </p:graphicFrame>
        <p:sp>
          <p:nvSpPr>
            <p:cNvPr id="29" name="上矢印 28"/>
            <p:cNvSpPr/>
            <p:nvPr/>
          </p:nvSpPr>
          <p:spPr>
            <a:xfrm>
              <a:off x="5839690" y="4040535"/>
              <a:ext cx="258992" cy="91078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0" name="テキスト ボックス 29"/>
            <p:cNvSpPr txBox="1"/>
            <p:nvPr/>
          </p:nvSpPr>
          <p:spPr>
            <a:xfrm>
              <a:off x="4451714" y="4351095"/>
              <a:ext cx="127981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31" name="テキスト ボックス 30"/>
            <p:cNvSpPr txBox="1"/>
            <p:nvPr/>
          </p:nvSpPr>
          <p:spPr>
            <a:xfrm>
              <a:off x="6338888" y="4285550"/>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32" name="オブジェクト 31"/>
            <p:cNvGraphicFramePr>
              <a:graphicFrameLocks noChangeAspect="1"/>
            </p:cNvGraphicFramePr>
            <p:nvPr/>
          </p:nvGraphicFramePr>
          <p:xfrm>
            <a:off x="5538788" y="5153025"/>
            <a:ext cx="1114425" cy="1293813"/>
          </p:xfrm>
          <a:graphic>
            <a:graphicData uri="http://schemas.openxmlformats.org/presentationml/2006/ole">
              <mc:AlternateContent xmlns:mc="http://schemas.openxmlformats.org/markup-compatibility/2006">
                <mc:Choice xmlns:v="urn:schemas-microsoft-com:vml" Requires="v">
                  <p:oleObj name="CS ChemDraw Drawing" r:id="rId9" imgW="1113955" imgH="1293223" progId="ChemDraw.Document.6.0">
                    <p:embed/>
                  </p:oleObj>
                </mc:Choice>
                <mc:Fallback>
                  <p:oleObj name="CS ChemDraw Drawing" r:id="rId9" imgW="1113955" imgH="1293223" progId="ChemDraw.Document.6.0">
                    <p:embed/>
                    <p:pic>
                      <p:nvPicPr>
                        <p:cNvPr id="32" name="オブジェクト 31"/>
                        <p:cNvPicPr/>
                        <p:nvPr/>
                      </p:nvPicPr>
                      <p:blipFill>
                        <a:blip r:embed="rId10"/>
                        <a:stretch>
                          <a:fillRect/>
                        </a:stretch>
                      </p:blipFill>
                      <p:spPr>
                        <a:xfrm>
                          <a:off x="5538788" y="5153025"/>
                          <a:ext cx="1114425" cy="1293813"/>
                        </a:xfrm>
                        <a:prstGeom prst="rect">
                          <a:avLst/>
                        </a:prstGeom>
                      </p:spPr>
                    </p:pic>
                  </p:oleObj>
                </mc:Fallback>
              </mc:AlternateContent>
            </a:graphicData>
          </a:graphic>
        </p:graphicFrame>
        <p:graphicFrame>
          <p:nvGraphicFramePr>
            <p:cNvPr id="33" name="オブジェクト 32"/>
            <p:cNvGraphicFramePr>
              <a:graphicFrameLocks noChangeAspect="1"/>
            </p:cNvGraphicFramePr>
            <p:nvPr/>
          </p:nvGraphicFramePr>
          <p:xfrm>
            <a:off x="5493476" y="544216"/>
            <a:ext cx="1114425" cy="1293813"/>
          </p:xfrm>
          <a:graphic>
            <a:graphicData uri="http://schemas.openxmlformats.org/presentationml/2006/ole">
              <mc:AlternateContent xmlns:mc="http://schemas.openxmlformats.org/markup-compatibility/2006">
                <mc:Choice xmlns:v="urn:schemas-microsoft-com:vml" Requires="v">
                  <p:oleObj name="CS ChemDraw Drawing" r:id="rId11" imgW="1113955" imgH="1293223" progId="ChemDraw.Document.6.0">
                    <p:embed/>
                  </p:oleObj>
                </mc:Choice>
                <mc:Fallback>
                  <p:oleObj name="CS ChemDraw Drawing" r:id="rId11" imgW="1113955" imgH="1293223" progId="ChemDraw.Document.6.0">
                    <p:embed/>
                    <p:pic>
                      <p:nvPicPr>
                        <p:cNvPr id="33" name="オブジェクト 32"/>
                        <p:cNvPicPr/>
                        <p:nvPr/>
                      </p:nvPicPr>
                      <p:blipFill>
                        <a:blip r:embed="rId10"/>
                        <a:stretch>
                          <a:fillRect/>
                        </a:stretch>
                      </p:blipFill>
                      <p:spPr>
                        <a:xfrm>
                          <a:off x="5493476" y="544216"/>
                          <a:ext cx="1114425" cy="1293813"/>
                        </a:xfrm>
                        <a:prstGeom prst="rect">
                          <a:avLst/>
                        </a:prstGeom>
                      </p:spPr>
                    </p:pic>
                  </p:oleObj>
                </mc:Fallback>
              </mc:AlternateContent>
            </a:graphicData>
          </a:graphic>
        </p:graphicFrame>
        <p:graphicFrame>
          <p:nvGraphicFramePr>
            <p:cNvPr id="34" name="オブジェクト 33"/>
            <p:cNvGraphicFramePr>
              <a:graphicFrameLocks noChangeAspect="1"/>
            </p:cNvGraphicFramePr>
            <p:nvPr/>
          </p:nvGraphicFramePr>
          <p:xfrm>
            <a:off x="4530431" y="1634694"/>
            <a:ext cx="1114425" cy="1293813"/>
          </p:xfrm>
          <a:graphic>
            <a:graphicData uri="http://schemas.openxmlformats.org/presentationml/2006/ole">
              <mc:AlternateContent xmlns:mc="http://schemas.openxmlformats.org/markup-compatibility/2006">
                <mc:Choice xmlns:v="urn:schemas-microsoft-com:vml" Requires="v">
                  <p:oleObj name="CS ChemDraw Drawing" r:id="rId12" imgW="1113955" imgH="1293223" progId="ChemDraw.Document.6.0">
                    <p:embed/>
                  </p:oleObj>
                </mc:Choice>
                <mc:Fallback>
                  <p:oleObj name="CS ChemDraw Drawing" r:id="rId12" imgW="1113955" imgH="1293223" progId="ChemDraw.Document.6.0">
                    <p:embed/>
                    <p:pic>
                      <p:nvPicPr>
                        <p:cNvPr id="34" name="オブジェクト 33"/>
                        <p:cNvPicPr/>
                        <p:nvPr/>
                      </p:nvPicPr>
                      <p:blipFill>
                        <a:blip r:embed="rId10"/>
                        <a:stretch>
                          <a:fillRect/>
                        </a:stretch>
                      </p:blipFill>
                      <p:spPr>
                        <a:xfrm>
                          <a:off x="4530431" y="1634694"/>
                          <a:ext cx="1114425" cy="1293813"/>
                        </a:xfrm>
                        <a:prstGeom prst="rect">
                          <a:avLst/>
                        </a:prstGeom>
                      </p:spPr>
                    </p:pic>
                  </p:oleObj>
                </mc:Fallback>
              </mc:AlternateContent>
            </a:graphicData>
          </a:graphic>
        </p:graphicFrame>
        <p:graphicFrame>
          <p:nvGraphicFramePr>
            <p:cNvPr id="35" name="オブジェクト 34"/>
            <p:cNvGraphicFramePr>
              <a:graphicFrameLocks noChangeAspect="1"/>
            </p:cNvGraphicFramePr>
            <p:nvPr/>
          </p:nvGraphicFramePr>
          <p:xfrm>
            <a:off x="6183902" y="1996134"/>
            <a:ext cx="1114425" cy="1293813"/>
          </p:xfrm>
          <a:graphic>
            <a:graphicData uri="http://schemas.openxmlformats.org/presentationml/2006/ole">
              <mc:AlternateContent xmlns:mc="http://schemas.openxmlformats.org/markup-compatibility/2006">
                <mc:Choice xmlns:v="urn:schemas-microsoft-com:vml" Requires="v">
                  <p:oleObj name="CS ChemDraw Drawing" r:id="rId13" imgW="1113955" imgH="1293223" progId="ChemDraw.Document.6.0">
                    <p:embed/>
                  </p:oleObj>
                </mc:Choice>
                <mc:Fallback>
                  <p:oleObj name="CS ChemDraw Drawing" r:id="rId13" imgW="1113955" imgH="1293223" progId="ChemDraw.Document.6.0">
                    <p:embed/>
                    <p:pic>
                      <p:nvPicPr>
                        <p:cNvPr id="35" name="オブジェクト 34"/>
                        <p:cNvPicPr/>
                        <p:nvPr/>
                      </p:nvPicPr>
                      <p:blipFill>
                        <a:blip r:embed="rId10"/>
                        <a:stretch>
                          <a:fillRect/>
                        </a:stretch>
                      </p:blipFill>
                      <p:spPr>
                        <a:xfrm>
                          <a:off x="6183902" y="1996134"/>
                          <a:ext cx="1114425" cy="1293813"/>
                        </a:xfrm>
                        <a:prstGeom prst="rect">
                          <a:avLst/>
                        </a:prstGeom>
                      </p:spPr>
                    </p:pic>
                  </p:oleObj>
                </mc:Fallback>
              </mc:AlternateContent>
            </a:graphicData>
          </a:graphic>
        </p:graphicFrame>
        <p:sp>
          <p:nvSpPr>
            <p:cNvPr id="36" name="フローチャート: 結合子 35"/>
            <p:cNvSpPr/>
            <p:nvPr/>
          </p:nvSpPr>
          <p:spPr>
            <a:xfrm>
              <a:off x="6238219" y="1028241"/>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7" name="フローチャート: 結合子 36"/>
            <p:cNvSpPr/>
            <p:nvPr/>
          </p:nvSpPr>
          <p:spPr>
            <a:xfrm>
              <a:off x="4389349" y="2682495"/>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8" name="フローチャート: 結合子 37"/>
            <p:cNvSpPr/>
            <p:nvPr/>
          </p:nvSpPr>
          <p:spPr>
            <a:xfrm>
              <a:off x="6471445" y="3272535"/>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9" name="円/楕円 26"/>
            <p:cNvSpPr/>
            <p:nvPr/>
          </p:nvSpPr>
          <p:spPr>
            <a:xfrm>
              <a:off x="3990109" y="452194"/>
              <a:ext cx="3819361" cy="3411638"/>
            </a:xfrm>
            <a:prstGeom prst="ellipse">
              <a:avLst/>
            </a:prstGeom>
            <a:noFill/>
            <a:ln w="508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Arial"/>
                <a:ea typeface="ＭＳ Ｐゴシック"/>
                <a:cs typeface="+mn-cs"/>
              </a:endParaRPr>
            </a:p>
          </p:txBody>
        </p:sp>
      </p:grpSp>
      <p:sp>
        <p:nvSpPr>
          <p:cNvPr id="40" name="Rectangle 3"/>
          <p:cNvSpPr txBox="1">
            <a:spLocks noChangeArrowheads="1"/>
          </p:cNvSpPr>
          <p:nvPr/>
        </p:nvSpPr>
        <p:spPr>
          <a:xfrm>
            <a:off x="0" y="6195950"/>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1" u="none" strike="noStrike" kern="1200" cap="none" spc="0" normalizeH="0" baseline="0" noProof="0" dirty="0">
                <a:ln>
                  <a:noFill/>
                </a:ln>
                <a:solidFill>
                  <a:prstClr val="white"/>
                </a:solidFill>
                <a:effectLst/>
                <a:uLnTx/>
                <a:uFillTx/>
                <a:latin typeface="Arial"/>
                <a:ea typeface="ＭＳ Ｐゴシック"/>
                <a:cs typeface="+mn-cs"/>
              </a:rPr>
              <a:t>m</a:t>
            </a:r>
            <a:r>
              <a:rPr kumimoji="1" lang="en-US" altLang="ja-JP" sz="3600" b="1" i="0" u="none" strike="noStrike" kern="1200" cap="none" spc="0" normalizeH="0" baseline="0" noProof="0" dirty="0">
                <a:ln>
                  <a:noFill/>
                </a:ln>
                <a:solidFill>
                  <a:prstClr val="white"/>
                </a:solidFill>
                <a:effectLst/>
                <a:uLnTx/>
                <a:uFillTx/>
                <a:latin typeface="Arial"/>
                <a:ea typeface="ＭＳ Ｐゴシック"/>
                <a:cs typeface="+mn-cs"/>
              </a:rPr>
              <a:t>-</a:t>
            </a:r>
            <a:r>
              <a:rPr kumimoji="1" lang="ja-JP" altLang="en-US" sz="3600" b="1" i="0" u="none" strike="noStrike" kern="1200" cap="none" spc="0" normalizeH="0" baseline="0" noProof="0" dirty="0">
                <a:ln>
                  <a:noFill/>
                </a:ln>
                <a:solidFill>
                  <a:prstClr val="white"/>
                </a:solidFill>
                <a:effectLst/>
                <a:uLnTx/>
                <a:uFillTx/>
                <a:latin typeface="Arial"/>
                <a:ea typeface="ＭＳ Ｐゴシック"/>
                <a:cs typeface="+mn-cs"/>
              </a:rPr>
              <a:t>ジクロルベンゼン</a:t>
            </a:r>
            <a:endParaRPr kumimoji="1" lang="en-US" altLang="ja-JP" sz="2100" b="1" i="0" u="none" strike="noStrike" kern="1200" cap="none" spc="0" normalizeH="0" baseline="0" noProof="0" dirty="0">
              <a:ln>
                <a:noFill/>
              </a:ln>
              <a:solidFill>
                <a:srgbClr val="A5A5A5"/>
              </a:solidFill>
              <a:effectLst/>
              <a:uLnTx/>
              <a:uFillTx/>
              <a:latin typeface="Arial"/>
              <a:ea typeface="ＭＳ Ｐゴシック"/>
              <a:cs typeface="+mn-cs"/>
            </a:endParaRPr>
          </a:p>
        </p:txBody>
      </p:sp>
      <p:sp>
        <p:nvSpPr>
          <p:cNvPr id="41" name="角丸四角形 40"/>
          <p:cNvSpPr/>
          <p:nvPr/>
        </p:nvSpPr>
        <p:spPr>
          <a:xfrm>
            <a:off x="6213799" y="2706566"/>
            <a:ext cx="2448272" cy="16490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 name="テキスト ボックス 41"/>
          <p:cNvSpPr txBox="1"/>
          <p:nvPr/>
        </p:nvSpPr>
        <p:spPr>
          <a:xfrm>
            <a:off x="3858488" y="1430937"/>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A</a:t>
            </a:r>
          </a:p>
        </p:txBody>
      </p:sp>
      <p:sp>
        <p:nvSpPr>
          <p:cNvPr id="43" name="テキスト ボックス 42"/>
          <p:cNvSpPr txBox="1"/>
          <p:nvPr/>
        </p:nvSpPr>
        <p:spPr>
          <a:xfrm>
            <a:off x="3144098" y="2305415"/>
            <a:ext cx="444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4" name="テキスト ボックス 43"/>
          <p:cNvSpPr txBox="1"/>
          <p:nvPr/>
        </p:nvSpPr>
        <p:spPr>
          <a:xfrm>
            <a:off x="8183002" y="3171844"/>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7" name="テキスト ボックス 46"/>
          <p:cNvSpPr txBox="1"/>
          <p:nvPr/>
        </p:nvSpPr>
        <p:spPr>
          <a:xfrm>
            <a:off x="4509399" y="2542123"/>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a:t>
            </a:r>
          </a:p>
        </p:txBody>
      </p:sp>
      <p:sp>
        <p:nvSpPr>
          <p:cNvPr id="48" name="テキスト ボックス 47"/>
          <p:cNvSpPr txBox="1"/>
          <p:nvPr/>
        </p:nvSpPr>
        <p:spPr>
          <a:xfrm>
            <a:off x="67919" y="4581128"/>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49" name="テキスト ボックス 48"/>
          <p:cNvSpPr txBox="1"/>
          <p:nvPr/>
        </p:nvSpPr>
        <p:spPr>
          <a:xfrm>
            <a:off x="99405" y="2699376"/>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AC</a:t>
            </a:r>
          </a:p>
        </p:txBody>
      </p:sp>
      <p:sp>
        <p:nvSpPr>
          <p:cNvPr id="52" name="Rectangle 3"/>
          <p:cNvSpPr>
            <a:spLocks noChangeArrowheads="1"/>
          </p:cNvSpPr>
          <p:nvPr/>
        </p:nvSpPr>
        <p:spPr bwMode="auto">
          <a:xfrm>
            <a:off x="539750" y="333375"/>
            <a:ext cx="8353425" cy="863600"/>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ジクロルベンゼンのラジカル反応</a:t>
            </a:r>
            <a:endPar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楕円 2"/>
          <p:cNvSpPr/>
          <p:nvPr/>
        </p:nvSpPr>
        <p:spPr bwMode="auto">
          <a:xfrm>
            <a:off x="3729318" y="4663416"/>
            <a:ext cx="1715590" cy="1532534"/>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800" b="1" i="0" u="none" strike="noStrike" kern="1200" cap="none" spc="0" normalizeH="0" baseline="0" noProof="0">
              <a:ln>
                <a:noFill/>
              </a:ln>
              <a:solidFill>
                <a:srgbClr val="FFFFCC"/>
              </a:solidFill>
              <a:effectLst/>
              <a:uLnTx/>
              <a:uFillTx/>
              <a:latin typeface="Times New Roman" panose="02020603050405020304" pitchFamily="18" charset="0"/>
              <a:ea typeface="ＭＳ Ｐゴシック" panose="020B0600070205080204" pitchFamily="50" charset="-128"/>
              <a:cs typeface="+mn-cs"/>
            </a:endParaRPr>
          </a:p>
        </p:txBody>
      </p:sp>
      <p:sp>
        <p:nvSpPr>
          <p:cNvPr id="54" name="Rectangle 3"/>
          <p:cNvSpPr>
            <a:spLocks noChangeArrowheads="1"/>
          </p:cNvSpPr>
          <p:nvPr/>
        </p:nvSpPr>
        <p:spPr bwMode="auto">
          <a:xfrm>
            <a:off x="67919" y="1344600"/>
            <a:ext cx="2737253" cy="863600"/>
          </a:xfrm>
          <a:prstGeom prst="rect">
            <a:avLst/>
          </a:prstGeom>
          <a:solidFill>
            <a:srgbClr val="CCFFFF">
              <a:alpha val="56000"/>
            </a:srgbClr>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生成異性体</a:t>
            </a:r>
            <a:endParaRPr kumimoji="1" lang="en-US"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80851426"/>
      </p:ext>
    </p:extLst>
  </p:cSld>
  <p:clrMapOvr>
    <a:masterClrMapping/>
  </p:clrMapOvr>
  <mc:AlternateContent xmlns:mc="http://schemas.openxmlformats.org/markup-compatibility/2006" xmlns:p14="http://schemas.microsoft.com/office/powerpoint/2010/main">
    <mc:Choice Requires="p14">
      <p:transition spd="slow" p14:dur="2000" advTm="13778"/>
    </mc:Choice>
    <mc:Fallback xmlns="">
      <p:transition spd="slow" advTm="1377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250px-3,3'-Dichlorobenzidine"/>
          <p:cNvPicPr>
            <a:picLocks noChangeAspect="1" noChangeArrowheads="1"/>
          </p:cNvPicPr>
          <p:nvPr/>
        </p:nvPicPr>
        <p:blipFill>
          <a:blip r:embed="rId3" cstate="print"/>
          <a:srcRect/>
          <a:stretch>
            <a:fillRect/>
          </a:stretch>
        </p:blipFill>
        <p:spPr bwMode="auto">
          <a:xfrm>
            <a:off x="55787" y="54768"/>
            <a:ext cx="3436093" cy="1718048"/>
          </a:xfrm>
          <a:prstGeom prst="rect">
            <a:avLst/>
          </a:prstGeom>
          <a:noFill/>
          <a:ln w="9525">
            <a:noFill/>
            <a:miter lim="800000"/>
            <a:headEnd/>
            <a:tailEnd/>
          </a:ln>
        </p:spPr>
      </p:pic>
      <p:sp>
        <p:nvSpPr>
          <p:cNvPr id="4102" name="Text Box 6"/>
          <p:cNvSpPr txBox="1">
            <a:spLocks noChangeArrowheads="1"/>
          </p:cNvSpPr>
          <p:nvPr/>
        </p:nvSpPr>
        <p:spPr bwMode="auto">
          <a:xfrm>
            <a:off x="2915818" y="1340768"/>
            <a:ext cx="2520280" cy="504056"/>
          </a:xfrm>
          <a:prstGeom prst="rect">
            <a:avLst/>
          </a:prstGeom>
          <a:solidFill>
            <a:srgbClr val="FFFFFF"/>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NaNO</a:t>
            </a:r>
            <a:r>
              <a:rPr kumimoji="1" lang="en-US" altLang="ja-JP" sz="2400" b="1" i="0" u="none" strike="noStrike" kern="1200" cap="none" spc="0" normalizeH="0" baseline="-25000" noProof="0" dirty="0">
                <a:ln>
                  <a:noFill/>
                </a:ln>
                <a:solidFill>
                  <a:prstClr val="black"/>
                </a:solidFill>
                <a:effectLst/>
                <a:uLnTx/>
                <a:uFillTx/>
                <a:latin typeface="Century" pitchFamily="18" charset="0"/>
                <a:ea typeface="ＭＳ 明朝" pitchFamily="17" charset="-128"/>
                <a:cs typeface="ＭＳ Ｐゴシック" pitchFamily="50" charset="-128"/>
              </a:rPr>
              <a:t>2</a:t>
            </a:r>
            <a:r>
              <a:rPr kumimoji="1" lang="en-US" altLang="ja-JP"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 HCl</a:t>
            </a:r>
            <a:endParaRPr kumimoji="1" lang="ja-JP" altLang="ja-JP" sz="2400" b="1"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p:txBody>
      </p:sp>
      <p:cxnSp>
        <p:nvCxnSpPr>
          <p:cNvPr id="10" name="直線矢印コネクタ 9"/>
          <p:cNvCxnSpPr/>
          <p:nvPr/>
        </p:nvCxnSpPr>
        <p:spPr>
          <a:xfrm>
            <a:off x="3779915" y="1121718"/>
            <a:ext cx="936104" cy="30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rot="4042039">
            <a:off x="4889284" y="5175761"/>
            <a:ext cx="803533" cy="442911"/>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Text Box 6"/>
          <p:cNvSpPr txBox="1">
            <a:spLocks noChangeArrowheads="1"/>
          </p:cNvSpPr>
          <p:nvPr/>
        </p:nvSpPr>
        <p:spPr bwMode="auto">
          <a:xfrm>
            <a:off x="0" y="1772816"/>
            <a:ext cx="3635896" cy="432048"/>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3,3’-</a:t>
            </a:r>
            <a:r>
              <a:rPr kumimoji="1" lang="ja-JP" altLang="en-US"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ジクロロベンジジン</a:t>
            </a:r>
            <a:endParaRPr kumimoji="1" lang="ja-JP"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endParaRPr>
          </a:p>
        </p:txBody>
      </p:sp>
      <p:sp>
        <p:nvSpPr>
          <p:cNvPr id="15" name="Text Box 6"/>
          <p:cNvSpPr txBox="1">
            <a:spLocks noChangeArrowheads="1"/>
          </p:cNvSpPr>
          <p:nvPr/>
        </p:nvSpPr>
        <p:spPr bwMode="auto">
          <a:xfrm>
            <a:off x="323528" y="5373216"/>
            <a:ext cx="2520280" cy="432048"/>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ジスアゾ系</a:t>
            </a:r>
            <a:endParaRPr kumimoji="1" lang="ja-JP"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endParaRPr>
          </a:p>
        </p:txBody>
      </p:sp>
      <p:sp>
        <p:nvSpPr>
          <p:cNvPr id="16" name="Text Box 6"/>
          <p:cNvSpPr txBox="1">
            <a:spLocks noChangeArrowheads="1"/>
          </p:cNvSpPr>
          <p:nvPr/>
        </p:nvSpPr>
        <p:spPr bwMode="auto">
          <a:xfrm>
            <a:off x="179512" y="5877272"/>
            <a:ext cx="3672408" cy="576064"/>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顔料の合成過程の例</a:t>
            </a:r>
          </a:p>
        </p:txBody>
      </p:sp>
      <p:sp>
        <p:nvSpPr>
          <p:cNvPr id="18" name="Text Box 6"/>
          <p:cNvSpPr txBox="1">
            <a:spLocks noChangeArrowheads="1"/>
          </p:cNvSpPr>
          <p:nvPr/>
        </p:nvSpPr>
        <p:spPr bwMode="auto">
          <a:xfrm>
            <a:off x="5652120" y="1772816"/>
            <a:ext cx="2520280" cy="504056"/>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ジアゾニウム塩</a:t>
            </a:r>
            <a:endParaRPr kumimoji="1" lang="ja-JP"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endParaRPr>
          </a:p>
        </p:txBody>
      </p:sp>
      <p:sp>
        <p:nvSpPr>
          <p:cNvPr id="19" name="Text Box 6"/>
          <p:cNvSpPr txBox="1">
            <a:spLocks noChangeArrowheads="1"/>
          </p:cNvSpPr>
          <p:nvPr/>
        </p:nvSpPr>
        <p:spPr bwMode="auto">
          <a:xfrm>
            <a:off x="467544" y="3861048"/>
            <a:ext cx="2520280" cy="504056"/>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ジアゾニウム塩</a:t>
            </a:r>
            <a:endParaRPr kumimoji="1" lang="ja-JP"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endParaRPr>
          </a:p>
        </p:txBody>
      </p:sp>
      <p:sp>
        <p:nvSpPr>
          <p:cNvPr id="21" name="Text Box 6"/>
          <p:cNvSpPr txBox="1">
            <a:spLocks noChangeArrowheads="1"/>
          </p:cNvSpPr>
          <p:nvPr/>
        </p:nvSpPr>
        <p:spPr bwMode="auto">
          <a:xfrm>
            <a:off x="4067944" y="3645024"/>
            <a:ext cx="3960440" cy="504056"/>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Ｎ－アセトアセチルアニリン</a:t>
            </a:r>
            <a:endParaRPr kumimoji="1" lang="ja-JP" altLang="ja-JP" sz="24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endParaRPr>
          </a:p>
        </p:txBody>
      </p:sp>
      <p:graphicFrame>
        <p:nvGraphicFramePr>
          <p:cNvPr id="7169" name="Object 1"/>
          <p:cNvGraphicFramePr>
            <a:graphicFrameLocks noChangeAspect="1"/>
          </p:cNvGraphicFramePr>
          <p:nvPr/>
        </p:nvGraphicFramePr>
        <p:xfrm>
          <a:off x="5256535" y="260648"/>
          <a:ext cx="3563937" cy="1457325"/>
        </p:xfrm>
        <a:graphic>
          <a:graphicData uri="http://schemas.openxmlformats.org/presentationml/2006/ole">
            <mc:AlternateContent xmlns:mc="http://schemas.openxmlformats.org/markup-compatibility/2006">
              <mc:Choice xmlns:v="urn:schemas-microsoft-com:vml" Requires="v">
                <p:oleObj name="CS ChemDraw Drawing" r:id="rId4" imgW="3564299" imgH="1456562" progId="ChemDraw.Document.6.0">
                  <p:embed/>
                </p:oleObj>
              </mc:Choice>
              <mc:Fallback>
                <p:oleObj name="CS ChemDraw Drawing" r:id="rId4" imgW="3564299" imgH="1456562" progId="ChemDraw.Document.6.0">
                  <p:embed/>
                  <p:pic>
                    <p:nvPicPr>
                      <p:cNvPr id="716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535" y="260648"/>
                        <a:ext cx="3563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 name="Object 2"/>
          <p:cNvGraphicFramePr>
            <a:graphicFrameLocks noChangeAspect="1"/>
          </p:cNvGraphicFramePr>
          <p:nvPr/>
        </p:nvGraphicFramePr>
        <p:xfrm>
          <a:off x="143967" y="2348880"/>
          <a:ext cx="3563937" cy="1457325"/>
        </p:xfrm>
        <a:graphic>
          <a:graphicData uri="http://schemas.openxmlformats.org/presentationml/2006/ole">
            <mc:AlternateContent xmlns:mc="http://schemas.openxmlformats.org/markup-compatibility/2006">
              <mc:Choice xmlns:v="urn:schemas-microsoft-com:vml" Requires="v">
                <p:oleObj name="CS ChemDraw Drawing" r:id="rId6" imgW="3564299" imgH="1456562" progId="ChemDraw.Document.6.0">
                  <p:embed/>
                </p:oleObj>
              </mc:Choice>
              <mc:Fallback>
                <p:oleObj name="CS ChemDraw Drawing" r:id="rId6" imgW="3564299" imgH="1456562" progId="ChemDraw.Document.6.0">
                  <p:embed/>
                  <p:pic>
                    <p:nvPicPr>
                      <p:cNvPr id="71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67" y="2348880"/>
                        <a:ext cx="3563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4828059" y="2636912"/>
          <a:ext cx="2408237" cy="963613"/>
        </p:xfrm>
        <a:graphic>
          <a:graphicData uri="http://schemas.openxmlformats.org/presentationml/2006/ole">
            <mc:AlternateContent xmlns:mc="http://schemas.openxmlformats.org/markup-compatibility/2006">
              <mc:Choice xmlns:v="urn:schemas-microsoft-com:vml" Requires="v">
                <p:oleObj name="CS ChemDraw Drawing" r:id="rId7" imgW="2407603" imgH="964203" progId="ChemDraw.Document.6.0">
                  <p:embed/>
                </p:oleObj>
              </mc:Choice>
              <mc:Fallback>
                <p:oleObj name="CS ChemDraw Drawing" r:id="rId7" imgW="2407603" imgH="964203" progId="ChemDraw.Document.6.0">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8059" y="2636912"/>
                        <a:ext cx="24082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テキスト ボックス 21"/>
          <p:cNvSpPr txBox="1"/>
          <p:nvPr/>
        </p:nvSpPr>
        <p:spPr>
          <a:xfrm>
            <a:off x="3923928" y="2780928"/>
            <a:ext cx="5760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a:t>
            </a:r>
            <a:endParaRPr kumimoji="1" lang="ja-JP" altLang="en-US" sz="2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graphicFrame>
        <p:nvGraphicFramePr>
          <p:cNvPr id="7172" name="Object 4"/>
          <p:cNvGraphicFramePr>
            <a:graphicFrameLocks noChangeAspect="1"/>
          </p:cNvGraphicFramePr>
          <p:nvPr/>
        </p:nvGraphicFramePr>
        <p:xfrm>
          <a:off x="3923928" y="4316117"/>
          <a:ext cx="4950816" cy="2541883"/>
        </p:xfrm>
        <a:graphic>
          <a:graphicData uri="http://schemas.openxmlformats.org/presentationml/2006/ole">
            <mc:AlternateContent xmlns:mc="http://schemas.openxmlformats.org/markup-compatibility/2006">
              <mc:Choice xmlns:v="urn:schemas-microsoft-com:vml" Requires="v">
                <p:oleObj name="CS ChemDraw Drawing" r:id="rId9" imgW="6443219" imgH="3308306" progId="ChemDraw.Document.6.0">
                  <p:embed/>
                </p:oleObj>
              </mc:Choice>
              <mc:Fallback>
                <p:oleObj name="CS ChemDraw Drawing" r:id="rId9" imgW="6443219" imgH="3308306" progId="ChemDraw.Document.6.0">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3928" y="4316117"/>
                        <a:ext cx="4950816" cy="254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円/楕円 22"/>
          <p:cNvSpPr/>
          <p:nvPr/>
        </p:nvSpPr>
        <p:spPr>
          <a:xfrm rot="4042039">
            <a:off x="7051583" y="5463791"/>
            <a:ext cx="803533" cy="442911"/>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5" name="直線矢印コネクタ 24"/>
          <p:cNvCxnSpPr/>
          <p:nvPr/>
        </p:nvCxnSpPr>
        <p:spPr>
          <a:xfrm>
            <a:off x="2771800" y="5085184"/>
            <a:ext cx="936104" cy="30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6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linds(horizontal)">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1"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55576" y="260648"/>
          <a:ext cx="3568849" cy="2625512"/>
        </p:xfrm>
        <a:graphic>
          <a:graphicData uri="http://schemas.openxmlformats.org/presentationml/2006/ole">
            <mc:AlternateContent xmlns:mc="http://schemas.openxmlformats.org/markup-compatibility/2006">
              <mc:Choice xmlns:v="urn:schemas-microsoft-com:vml" Requires="v">
                <p:oleObj name="Chem3D XML" r:id="rId3" imgW="6877440" imgH="5051160" progId="Chem3D.Document.9">
                  <p:embed/>
                </p:oleObj>
              </mc:Choice>
              <mc:Fallback>
                <p:oleObj name="Chem3D XML" r:id="rId3" imgW="6877440" imgH="5051160" progId="Chem3D.Document.9">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60648"/>
                        <a:ext cx="3568849" cy="262551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5004048" y="1988840"/>
          <a:ext cx="3792692" cy="2643154"/>
        </p:xfrm>
        <a:graphic>
          <a:graphicData uri="http://schemas.openxmlformats.org/presentationml/2006/ole">
            <mc:AlternateContent xmlns:mc="http://schemas.openxmlformats.org/markup-compatibility/2006">
              <mc:Choice xmlns:v="urn:schemas-microsoft-com:vml" Requires="v">
                <p:oleObj name="Chem3D XML" r:id="rId5" imgW="6165720" imgH="4289760" progId="Chem3D.Document.9">
                  <p:embed/>
                </p:oleObj>
              </mc:Choice>
              <mc:Fallback>
                <p:oleObj name="Chem3D XML" r:id="rId5" imgW="6165720" imgH="4289760" progId="Chem3D.Document.9">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988840"/>
                        <a:ext cx="3792692" cy="2643154"/>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827584" y="3717032"/>
          <a:ext cx="3370946" cy="2625512"/>
        </p:xfrm>
        <a:graphic>
          <a:graphicData uri="http://schemas.openxmlformats.org/presentationml/2006/ole">
            <mc:AlternateContent xmlns:mc="http://schemas.openxmlformats.org/markup-compatibility/2006">
              <mc:Choice xmlns:v="urn:schemas-microsoft-com:vml" Requires="v">
                <p:oleObj name="Chem3D XML" r:id="rId7" imgW="6496200" imgH="5051160" progId="Chem3D.Document.9">
                  <p:embed/>
                </p:oleObj>
              </mc:Choice>
              <mc:Fallback>
                <p:oleObj name="Chem3D XML" r:id="rId7" imgW="6496200" imgH="5051160" progId="Chem3D.Document.9">
                  <p:embed/>
                  <p:pic>
                    <p:nvPicPr>
                      <p:cNvPr id="102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3717032"/>
                        <a:ext cx="3370946" cy="262551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曲折矢印 7"/>
          <p:cNvSpPr/>
          <p:nvPr/>
        </p:nvSpPr>
        <p:spPr>
          <a:xfrm rot="5400000">
            <a:off x="4770022" y="350658"/>
            <a:ext cx="1152128" cy="15481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曲折矢印 8"/>
          <p:cNvSpPr/>
          <p:nvPr/>
        </p:nvSpPr>
        <p:spPr>
          <a:xfrm rot="10800000">
            <a:off x="4499992" y="4977171"/>
            <a:ext cx="1656184" cy="11881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539552" y="2924944"/>
            <a:ext cx="37444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ジクロロベンジジン</a:t>
            </a:r>
          </a:p>
        </p:txBody>
      </p:sp>
      <p:sp>
        <p:nvSpPr>
          <p:cNvPr id="11" name="テキスト ボックス 10"/>
          <p:cNvSpPr txBox="1"/>
          <p:nvPr/>
        </p:nvSpPr>
        <p:spPr>
          <a:xfrm>
            <a:off x="0" y="6381328"/>
            <a:ext cx="5220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ジクロロビフェニル（</a:t>
            </a: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PCB-11)</a:t>
            </a:r>
            <a:endPar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5580112" y="4653136"/>
            <a:ext cx="3312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（ジアゾニウム塩）</a:t>
            </a:r>
          </a:p>
        </p:txBody>
      </p:sp>
    </p:spTree>
    <p:extLst>
      <p:ext uri="{BB962C8B-B14F-4D97-AF65-F5344CB8AC3E}">
        <p14:creationId xmlns:p14="http://schemas.microsoft.com/office/powerpoint/2010/main" val="939880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554413" y="3437334"/>
          <a:ext cx="4410075" cy="3448050"/>
        </p:xfrm>
        <a:graphic>
          <a:graphicData uri="http://schemas.openxmlformats.org/presentationml/2006/ole">
            <mc:AlternateContent xmlns:mc="http://schemas.openxmlformats.org/markup-compatibility/2006">
              <mc:Choice xmlns:v="urn:schemas-microsoft-com:vml" Requires="v">
                <p:oleObj name="Chem3D XML" r:id="rId3" imgW="5886000" imgH="4594320" progId="Chem3D.Document.9">
                  <p:embed/>
                </p:oleObj>
              </mc:Choice>
              <mc:Fallback>
                <p:oleObj name="Chem3D XML" r:id="rId3" imgW="5886000" imgH="4594320" progId="Chem3D.Document.9">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413" y="3437334"/>
                        <a:ext cx="4410075" cy="34480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18492" y="3429000"/>
          <a:ext cx="4381500" cy="3419475"/>
        </p:xfrm>
        <a:graphic>
          <a:graphicData uri="http://schemas.openxmlformats.org/presentationml/2006/ole">
            <mc:AlternateContent xmlns:mc="http://schemas.openxmlformats.org/markup-compatibility/2006">
              <mc:Choice xmlns:v="urn:schemas-microsoft-com:vml" Requires="v">
                <p:oleObj name="Chem3D XML" r:id="rId5" imgW="5847840" imgH="4556160" progId="Chem3D.Document.9">
                  <p:embed/>
                </p:oleObj>
              </mc:Choice>
              <mc:Fallback>
                <p:oleObj name="Chem3D XML" r:id="rId5" imgW="5847840" imgH="4556160" progId="Chem3D.Document.9">
                  <p:embed/>
                  <p:pic>
                    <p:nvPicPr>
                      <p:cNvPr id="409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492" y="3429000"/>
                        <a:ext cx="4381500" cy="34194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nvGraphicFramePr>
        <p:xfrm>
          <a:off x="2051720" y="0"/>
          <a:ext cx="4372045" cy="3405232"/>
        </p:xfrm>
        <a:graphic>
          <a:graphicData uri="http://schemas.openxmlformats.org/presentationml/2006/ole">
            <mc:AlternateContent xmlns:mc="http://schemas.openxmlformats.org/markup-compatibility/2006">
              <mc:Choice xmlns:v="urn:schemas-microsoft-com:vml" Requires="v">
                <p:oleObj name="Chem3D XML" r:id="rId7" imgW="6496200" imgH="5051160" progId="Chem3D.Document.9">
                  <p:embed/>
                </p:oleObj>
              </mc:Choice>
              <mc:Fallback>
                <p:oleObj name="Chem3D XML" r:id="rId7" imgW="6496200" imgH="5051160" progId="Chem3D.Document.9">
                  <p:embed/>
                  <p:pic>
                    <p:nvPicPr>
                      <p:cNvPr id="410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720" y="0"/>
                        <a:ext cx="4372045" cy="340523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テキスト ボックス 4"/>
          <p:cNvSpPr txBox="1"/>
          <p:nvPr/>
        </p:nvSpPr>
        <p:spPr>
          <a:xfrm>
            <a:off x="3635896" y="2996952"/>
            <a:ext cx="29523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ジクロロビフェニル（</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PCB-11)</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1691680" y="6488668"/>
            <a:ext cx="2664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トリクロロビフェニル（</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PCB-35)</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6156176" y="6488668"/>
            <a:ext cx="273630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3,3’,4,4’-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テトラクロロビフェニル（</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PCB-77)</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9258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5" name="Object 3"/>
          <p:cNvGraphicFramePr>
            <a:graphicFrameLocks noChangeAspect="1"/>
          </p:cNvGraphicFramePr>
          <p:nvPr/>
        </p:nvGraphicFramePr>
        <p:xfrm>
          <a:off x="6477198" y="476678"/>
          <a:ext cx="2127250" cy="1457325"/>
        </p:xfrm>
        <a:graphic>
          <a:graphicData uri="http://schemas.openxmlformats.org/presentationml/2006/ole">
            <mc:AlternateContent xmlns:mc="http://schemas.openxmlformats.org/markup-compatibility/2006">
              <mc:Choice xmlns:v="urn:schemas-microsoft-com:vml" Requires="v">
                <p:oleObj name="CS ChemDraw Drawing" r:id="rId3" imgW="2127134" imgH="1456562" progId="ChemDraw.Document.6.0">
                  <p:embed/>
                </p:oleObj>
              </mc:Choice>
              <mc:Fallback>
                <p:oleObj name="CS ChemDraw Drawing" r:id="rId3" imgW="2127134" imgH="1456562" progId="ChemDraw.Document.6.0">
                  <p:embed/>
                  <p:pic>
                    <p:nvPicPr>
                      <p:cNvPr id="184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198" y="476678"/>
                        <a:ext cx="2127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6240217" y="2708920"/>
          <a:ext cx="2508250" cy="1457325"/>
        </p:xfrm>
        <a:graphic>
          <a:graphicData uri="http://schemas.openxmlformats.org/presentationml/2006/ole">
            <mc:AlternateContent xmlns:mc="http://schemas.openxmlformats.org/markup-compatibility/2006">
              <mc:Choice xmlns:v="urn:schemas-microsoft-com:vml" Requires="v">
                <p:oleObj name="CS ChemDraw Drawing" r:id="rId5" imgW="2508021" imgH="1456562" progId="ChemDraw.Document.6.0">
                  <p:embed/>
                </p:oleObj>
              </mc:Choice>
              <mc:Fallback>
                <p:oleObj name="CS ChemDraw Drawing" r:id="rId5" imgW="2508021" imgH="1456562" progId="ChemDraw.Document.6.0">
                  <p:embed/>
                  <p:pic>
                    <p:nvPicPr>
                      <p:cNvPr id="184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217" y="2708920"/>
                        <a:ext cx="2508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7" name="Object 5"/>
          <p:cNvGraphicFramePr>
            <a:graphicFrameLocks noChangeAspect="1"/>
          </p:cNvGraphicFramePr>
          <p:nvPr/>
        </p:nvGraphicFramePr>
        <p:xfrm>
          <a:off x="6012160" y="4797158"/>
          <a:ext cx="2889250" cy="1457325"/>
        </p:xfrm>
        <a:graphic>
          <a:graphicData uri="http://schemas.openxmlformats.org/presentationml/2006/ole">
            <mc:AlternateContent xmlns:mc="http://schemas.openxmlformats.org/markup-compatibility/2006">
              <mc:Choice xmlns:v="urn:schemas-microsoft-com:vml" Requires="v">
                <p:oleObj name="CS ChemDraw Drawing" r:id="rId7" imgW="2888907" imgH="1456562" progId="ChemDraw.Document.6.0">
                  <p:embed/>
                </p:oleObj>
              </mc:Choice>
              <mc:Fallback>
                <p:oleObj name="CS ChemDraw Drawing" r:id="rId7" imgW="2888907" imgH="1456562" progId="ChemDraw.Document.6.0">
                  <p:embed/>
                  <p:pic>
                    <p:nvPicPr>
                      <p:cNvPr id="1843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797158"/>
                        <a:ext cx="288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467547" y="3212982"/>
          <a:ext cx="3090863" cy="1457325"/>
        </p:xfrm>
        <a:graphic>
          <a:graphicData uri="http://schemas.openxmlformats.org/presentationml/2006/ole">
            <mc:AlternateContent xmlns:mc="http://schemas.openxmlformats.org/markup-compatibility/2006">
              <mc:Choice xmlns:v="urn:schemas-microsoft-com:vml" Requires="v">
                <p:oleObj name="CS ChemDraw Drawing" r:id="rId9" imgW="3090283" imgH="1456562" progId="ChemDraw.Document.6.0">
                  <p:embed/>
                </p:oleObj>
              </mc:Choice>
              <mc:Fallback>
                <p:oleObj name="CS ChemDraw Drawing" r:id="rId9" imgW="3090283" imgH="1456562" progId="ChemDraw.Document.6.0">
                  <p:embed/>
                  <p:pic>
                    <p:nvPicPr>
                      <p:cNvPr id="1843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7" y="3212982"/>
                        <a:ext cx="309086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
          <p:cNvSpPr txBox="1">
            <a:spLocks noChangeArrowheads="1"/>
          </p:cNvSpPr>
          <p:nvPr/>
        </p:nvSpPr>
        <p:spPr bwMode="auto">
          <a:xfrm>
            <a:off x="4644008" y="2276872"/>
            <a:ext cx="1080120" cy="432048"/>
          </a:xfrm>
          <a:prstGeom prst="rect">
            <a:avLst/>
          </a:prstGeom>
          <a:solidFill>
            <a:srgbClr val="FFFFFF"/>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(CuCl</a:t>
            </a:r>
            <a:r>
              <a:rPr kumimoji="1" lang="en-US" altLang="ja-JP" sz="1600" b="1" i="0" u="none" strike="noStrike" kern="1200" cap="none" spc="0" normalizeH="0" baseline="-25000" noProof="0" dirty="0">
                <a:ln>
                  <a:noFill/>
                </a:ln>
                <a:solidFill>
                  <a:prstClr val="black"/>
                </a:solidFill>
                <a:effectLst/>
                <a:uLnTx/>
                <a:uFillTx/>
                <a:latin typeface="Century" pitchFamily="18" charset="0"/>
                <a:ea typeface="ＭＳ 明朝" pitchFamily="17" charset="-128"/>
                <a:cs typeface="ＭＳ Ｐゴシック" pitchFamily="50" charset="-128"/>
              </a:rPr>
              <a:t>2</a:t>
            </a:r>
            <a:r>
              <a:rPr kumimoji="1" lang="en-US" altLang="ja-JP" sz="16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a:t>
            </a:r>
            <a:endParaRPr kumimoji="1" lang="ja-JP" altLang="ja-JP" sz="1600" b="1"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p:txBody>
      </p:sp>
      <p:cxnSp>
        <p:nvCxnSpPr>
          <p:cNvPr id="11" name="直線矢印コネクタ 10"/>
          <p:cNvCxnSpPr/>
          <p:nvPr/>
        </p:nvCxnSpPr>
        <p:spPr>
          <a:xfrm>
            <a:off x="3923928" y="1916832"/>
            <a:ext cx="2016224" cy="21602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39954" y="1268760"/>
            <a:ext cx="2232248" cy="1588"/>
          </a:xfrm>
          <a:prstGeom prst="straightConnector1">
            <a:avLst/>
          </a:prstGeom>
          <a:ln w="177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3"/>
          <p:cNvSpPr txBox="1">
            <a:spLocks noChangeArrowheads="1"/>
          </p:cNvSpPr>
          <p:nvPr/>
        </p:nvSpPr>
        <p:spPr bwMode="auto">
          <a:xfrm>
            <a:off x="2051722" y="2348880"/>
            <a:ext cx="2304256" cy="432048"/>
          </a:xfrm>
          <a:prstGeom prst="rect">
            <a:avLst/>
          </a:prstGeom>
          <a:no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NaNO</a:t>
            </a:r>
            <a:r>
              <a:rPr kumimoji="1" lang="en-US" altLang="ja-JP" sz="1600" b="1" i="0" u="none" strike="noStrike" kern="1200" cap="none" spc="0" normalizeH="0" baseline="-25000" noProof="0" dirty="0">
                <a:ln>
                  <a:noFill/>
                </a:ln>
                <a:solidFill>
                  <a:prstClr val="black"/>
                </a:solidFill>
                <a:effectLst/>
                <a:uLnTx/>
                <a:uFillTx/>
                <a:latin typeface="Century" pitchFamily="18" charset="0"/>
                <a:ea typeface="ＭＳ 明朝" pitchFamily="17" charset="-128"/>
                <a:cs typeface="ＭＳ Ｐゴシック" pitchFamily="50" charset="-128"/>
              </a:rPr>
              <a:t>2</a:t>
            </a:r>
            <a:r>
              <a:rPr kumimoji="1" lang="en-US" altLang="ja-JP" sz="16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ＭＳ Ｐゴシック" pitchFamily="50" charset="-128"/>
              </a:rPr>
              <a:t>, HCl</a:t>
            </a:r>
            <a:endParaRPr kumimoji="1" lang="ja-JP" altLang="ja-JP" sz="1600" b="1"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p:txBody>
      </p:sp>
      <p:cxnSp>
        <p:nvCxnSpPr>
          <p:cNvPr id="19" name="直線矢印コネクタ 18"/>
          <p:cNvCxnSpPr/>
          <p:nvPr/>
        </p:nvCxnSpPr>
        <p:spPr>
          <a:xfrm rot="5400000" flipH="1" flipV="1">
            <a:off x="1295636" y="2528900"/>
            <a:ext cx="936898" cy="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9" name="Object 7"/>
          <p:cNvGraphicFramePr>
            <a:graphicFrameLocks noChangeAspect="1"/>
          </p:cNvGraphicFramePr>
          <p:nvPr/>
        </p:nvGraphicFramePr>
        <p:xfrm>
          <a:off x="433587" y="531521"/>
          <a:ext cx="3562350" cy="1457325"/>
        </p:xfrm>
        <a:graphic>
          <a:graphicData uri="http://schemas.openxmlformats.org/presentationml/2006/ole">
            <mc:AlternateContent xmlns:mc="http://schemas.openxmlformats.org/markup-compatibility/2006">
              <mc:Choice xmlns:v="urn:schemas-microsoft-com:vml" Requires="v">
                <p:oleObj name="CS ChemDraw Drawing" r:id="rId11" imgW="3562680" imgH="1456562" progId="ChemDraw.Document.6.0">
                  <p:embed/>
                </p:oleObj>
              </mc:Choice>
              <mc:Fallback>
                <p:oleObj name="CS ChemDraw Drawing" r:id="rId11" imgW="3562680" imgH="1456562" progId="ChemDraw.Document.6.0">
                  <p:embed/>
                  <p:pic>
                    <p:nvPicPr>
                      <p:cNvPr id="1843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587" y="531521"/>
                        <a:ext cx="35623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正方形/長方形 26"/>
          <p:cNvSpPr/>
          <p:nvPr/>
        </p:nvSpPr>
        <p:spPr>
          <a:xfrm>
            <a:off x="323528" y="5373216"/>
            <a:ext cx="392447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サンドマイヤー反応</a:t>
            </a:r>
            <a:endParaRPr kumimoji="1" lang="en-US" altLang="ja-JP" sz="20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Ar</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-N</a:t>
            </a:r>
            <a:r>
              <a:rPr kumimoji="1" lang="en-US" altLang="ja-JP" sz="2000" b="1"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N + </a:t>
            </a:r>
            <a:r>
              <a:rPr kumimoji="1" lang="en-US" altLang="ja-JP" sz="20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CuX</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a:t>
            </a:r>
            <a:r>
              <a:rPr kumimoji="1" lang="en-US" altLang="ja-JP" sz="20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Ar</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-X + Cu</a:t>
            </a:r>
            <a:r>
              <a:rPr kumimoji="1" lang="en-US" altLang="ja-JP" sz="2000" b="1"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N</a:t>
            </a:r>
            <a:r>
              <a:rPr kumimoji="1" lang="en-US" altLang="ja-JP" sz="2000" b="1"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28" name="正方形/長方形 27"/>
          <p:cNvSpPr/>
          <p:nvPr/>
        </p:nvSpPr>
        <p:spPr>
          <a:xfrm>
            <a:off x="251520" y="6021294"/>
            <a:ext cx="64087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芳香族ジアゾニウム塩を塩化銅</a:t>
            </a: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存在下に生成させ、加温分解すると、アミノ基が塩素置換されたアリールが生成</a:t>
            </a:r>
          </a:p>
        </p:txBody>
      </p:sp>
      <p:sp>
        <p:nvSpPr>
          <p:cNvPr id="29" name="テキスト ボックス 28"/>
          <p:cNvSpPr txBox="1">
            <a:spLocks noChangeArrowheads="1"/>
          </p:cNvSpPr>
          <p:nvPr/>
        </p:nvSpPr>
        <p:spPr bwMode="auto">
          <a:xfrm>
            <a:off x="6516218" y="1988840"/>
            <a:ext cx="2232248"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HGS創英角ﾎﾟｯﾌﾟ体" pitchFamily="50" charset="-128"/>
                <a:ea typeface="HGS創英角ﾎﾟｯﾌﾟ体" pitchFamily="50" charset="-128"/>
                <a:cs typeface="+mn-cs"/>
              </a:rPr>
              <a:t>CB-52(25-25)</a:t>
            </a:r>
          </a:p>
        </p:txBody>
      </p:sp>
      <p:sp>
        <p:nvSpPr>
          <p:cNvPr id="30" name="テキスト ボックス 29"/>
          <p:cNvSpPr txBox="1">
            <a:spLocks noChangeArrowheads="1"/>
          </p:cNvSpPr>
          <p:nvPr/>
        </p:nvSpPr>
        <p:spPr bwMode="auto">
          <a:xfrm>
            <a:off x="6588224" y="4293096"/>
            <a:ext cx="231264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ysClr val="windowText" lastClr="000000"/>
                </a:solidFill>
                <a:effectLst/>
                <a:uLnTx/>
                <a:uFillTx/>
                <a:latin typeface="HGS創英角ﾎﾟｯﾌﾟ体" pitchFamily="50" charset="-128"/>
                <a:ea typeface="HGS創英角ﾎﾟｯﾌﾟ体" pitchFamily="50" charset="-128"/>
                <a:cs typeface="+mn-cs"/>
              </a:rPr>
              <a:t>CB-101(245-25)</a:t>
            </a:r>
          </a:p>
        </p:txBody>
      </p:sp>
      <p:sp>
        <p:nvSpPr>
          <p:cNvPr id="31" name="テキスト ボックス 30"/>
          <p:cNvSpPr txBox="1">
            <a:spLocks noChangeArrowheads="1"/>
          </p:cNvSpPr>
          <p:nvPr/>
        </p:nvSpPr>
        <p:spPr bwMode="auto">
          <a:xfrm>
            <a:off x="6588224" y="6372036"/>
            <a:ext cx="246504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ysClr val="windowText" lastClr="000000"/>
                </a:solidFill>
                <a:effectLst/>
                <a:uLnTx/>
                <a:uFillTx/>
                <a:latin typeface="HGS創英角ﾎﾟｯﾌﾟ体" pitchFamily="50" charset="-128"/>
                <a:ea typeface="HGS創英角ﾎﾟｯﾌﾟ体" pitchFamily="50" charset="-128"/>
                <a:cs typeface="+mn-cs"/>
              </a:rPr>
              <a:t>CB-153(245-245)</a:t>
            </a:r>
          </a:p>
        </p:txBody>
      </p:sp>
      <p:sp>
        <p:nvSpPr>
          <p:cNvPr id="20" name="Text Box 6"/>
          <p:cNvSpPr txBox="1">
            <a:spLocks noChangeArrowheads="1"/>
          </p:cNvSpPr>
          <p:nvPr/>
        </p:nvSpPr>
        <p:spPr bwMode="auto">
          <a:xfrm>
            <a:off x="72008" y="4869160"/>
            <a:ext cx="3995936" cy="360040"/>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2,2’,5,5’-</a:t>
            </a:r>
            <a:r>
              <a:rPr kumimoji="1" lang="ja-JP" altLang="en-US" sz="18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テトラクロロベンジジン</a:t>
            </a:r>
          </a:p>
        </p:txBody>
      </p:sp>
    </p:spTree>
    <p:extLst>
      <p:ext uri="{BB962C8B-B14F-4D97-AF65-F5344CB8AC3E}">
        <p14:creationId xmlns:p14="http://schemas.microsoft.com/office/powerpoint/2010/main" val="282151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8439"/>
                                        </p:tgtEl>
                                        <p:attrNameLst>
                                          <p:attrName>style.visibility</p:attrName>
                                        </p:attrNameLst>
                                      </p:cBhvr>
                                      <p:to>
                                        <p:strVal val="visible"/>
                                      </p:to>
                                    </p:set>
                                    <p:animEffect transition="in" filter="checkerboard(across)">
                                      <p:cBhvr>
                                        <p:cTn id="15" dur="500"/>
                                        <p:tgtEl>
                                          <p:spTgt spid="1843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heckerboard(across)">
                                      <p:cBhvr>
                                        <p:cTn id="20" dur="500"/>
                                        <p:tgtEl>
                                          <p:spTgt spid="29"/>
                                        </p:tgtEl>
                                      </p:cBhvr>
                                    </p:animEffect>
                                  </p:childTnLst>
                                </p:cTn>
                              </p:par>
                              <p:par>
                                <p:cTn id="21" presetID="5" presetClass="entr" presetSubtype="10" fill="hold" nodeType="withEffect">
                                  <p:stCondLst>
                                    <p:cond delay="0"/>
                                  </p:stCondLst>
                                  <p:childTnLst>
                                    <p:set>
                                      <p:cBhvr>
                                        <p:cTn id="22" dur="1" fill="hold">
                                          <p:stCondLst>
                                            <p:cond delay="0"/>
                                          </p:stCondLst>
                                        </p:cTn>
                                        <p:tgtEl>
                                          <p:spTgt spid="18435"/>
                                        </p:tgtEl>
                                        <p:attrNameLst>
                                          <p:attrName>style.visibility</p:attrName>
                                        </p:attrNameLst>
                                      </p:cBhvr>
                                      <p:to>
                                        <p:strVal val="visible"/>
                                      </p:to>
                                    </p:set>
                                    <p:animEffect transition="in" filter="checkerboard(across)">
                                      <p:cBhvr>
                                        <p:cTn id="23" dur="500"/>
                                        <p:tgtEl>
                                          <p:spTgt spid="18435"/>
                                        </p:tgtEl>
                                      </p:cBhvr>
                                    </p:animEffect>
                                  </p:childTnLst>
                                </p:cTn>
                              </p:par>
                              <p:par>
                                <p:cTn id="24" presetID="5"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heckerboard(across)">
                                      <p:cBhvr>
                                        <p:cTn id="41" dur="500"/>
                                        <p:tgtEl>
                                          <p:spTgt spid="2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8436"/>
                                        </p:tgtEl>
                                        <p:attrNameLst>
                                          <p:attrName>style.visibility</p:attrName>
                                        </p:attrNameLst>
                                      </p:cBhvr>
                                      <p:to>
                                        <p:strVal val="visible"/>
                                      </p:to>
                                    </p:set>
                                    <p:animEffect transition="in" filter="checkerboard(across)">
                                      <p:cBhvr>
                                        <p:cTn id="49" dur="500"/>
                                        <p:tgtEl>
                                          <p:spTgt spid="18436"/>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par>
                                <p:cTn id="53" presetID="5" presetClass="entr" presetSubtype="10" fill="hold" nodeType="withEffect">
                                  <p:stCondLst>
                                    <p:cond delay="0"/>
                                  </p:stCondLst>
                                  <p:childTnLst>
                                    <p:set>
                                      <p:cBhvr>
                                        <p:cTn id="54" dur="1" fill="hold">
                                          <p:stCondLst>
                                            <p:cond delay="0"/>
                                          </p:stCondLst>
                                        </p:cTn>
                                        <p:tgtEl>
                                          <p:spTgt spid="18437"/>
                                        </p:tgtEl>
                                        <p:attrNameLst>
                                          <p:attrName>style.visibility</p:attrName>
                                        </p:attrNameLst>
                                      </p:cBhvr>
                                      <p:to>
                                        <p:strVal val="visible"/>
                                      </p:to>
                                    </p:set>
                                    <p:animEffect transition="in" filter="checkerboard(across)">
                                      <p:cBhvr>
                                        <p:cTn id="55" dur="500"/>
                                        <p:tgtEl>
                                          <p:spTgt spid="18437"/>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heckerboard(across)">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27" grpId="0"/>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2123728" y="-27384"/>
            <a:ext cx="5256584" cy="6158755"/>
          </a:xfrm>
          <a:prstGeom prst="rect">
            <a:avLst/>
          </a:prstGeom>
          <a:noFill/>
          <a:ln w="9525">
            <a:noFill/>
            <a:miter lim="800000"/>
            <a:headEnd/>
            <a:tailEnd/>
          </a:ln>
        </p:spPr>
      </p:pic>
      <p:sp>
        <p:nvSpPr>
          <p:cNvPr id="24579" name="Rectangle 3"/>
          <p:cNvSpPr>
            <a:spLocks noChangeArrowheads="1"/>
          </p:cNvSpPr>
          <p:nvPr/>
        </p:nvSpPr>
        <p:spPr bwMode="auto">
          <a:xfrm>
            <a:off x="971600" y="5978412"/>
            <a:ext cx="748883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990975" algn="l"/>
              </a:tabLst>
              <a:defRPr/>
            </a:pPr>
            <a:r>
              <a:rPr kumimoji="1" lang="ja-JP" altLang="en-US"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　</a:t>
            </a:r>
            <a:r>
              <a:rPr kumimoji="1" lang="ja-JP" altLang="en-US" sz="20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顔料中</a:t>
            </a:r>
            <a:r>
              <a:rPr kumimoji="1" lang="ja-JP" altLang="en-US"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の</a:t>
            </a:r>
            <a:r>
              <a:rPr kumimoji="1" lang="en-US" altLang="ja-JP"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PCB</a:t>
            </a:r>
            <a:r>
              <a:rPr kumimoji="1" lang="ja-JP" altLang="en-US"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異性体（ジスアゾ系）</a:t>
            </a:r>
            <a:endPar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tab pos="3990975" algn="l"/>
              </a:tabLst>
              <a:defRPr/>
            </a:pPr>
            <a:r>
              <a:rPr kumimoji="1" lang="en-US" altLang="ja-JP" sz="2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permanent yellow lemon; PY81;</a:t>
            </a:r>
            <a:endPar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p:txBody>
      </p:sp>
      <p:graphicFrame>
        <p:nvGraphicFramePr>
          <p:cNvPr id="76801" name="Object 1"/>
          <p:cNvGraphicFramePr>
            <a:graphicFrameLocks noChangeAspect="1"/>
          </p:cNvGraphicFramePr>
          <p:nvPr/>
        </p:nvGraphicFramePr>
        <p:xfrm>
          <a:off x="7020272" y="1844824"/>
          <a:ext cx="1583978" cy="1085144"/>
        </p:xfrm>
        <a:graphic>
          <a:graphicData uri="http://schemas.openxmlformats.org/presentationml/2006/ole">
            <mc:AlternateContent xmlns:mc="http://schemas.openxmlformats.org/markup-compatibility/2006">
              <mc:Choice xmlns:v="urn:schemas-microsoft-com:vml" Requires="v">
                <p:oleObj name="CS ChemDraw Drawing" r:id="rId4" imgW="2127134" imgH="1456562" progId="ChemDraw.Document.6.0">
                  <p:embed/>
                </p:oleObj>
              </mc:Choice>
              <mc:Fallback>
                <p:oleObj name="CS ChemDraw Drawing" r:id="rId4" imgW="2127134" imgH="1456562" progId="ChemDraw.Document.6.0">
                  <p:embed/>
                  <p:pic>
                    <p:nvPicPr>
                      <p:cNvPr id="7680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1844824"/>
                        <a:ext cx="1583978" cy="10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2" name="Object 2"/>
          <p:cNvGraphicFramePr>
            <a:graphicFrameLocks noChangeAspect="1"/>
          </p:cNvGraphicFramePr>
          <p:nvPr/>
        </p:nvGraphicFramePr>
        <p:xfrm>
          <a:off x="6804248" y="3140968"/>
          <a:ext cx="1859031" cy="1080120"/>
        </p:xfrm>
        <a:graphic>
          <a:graphicData uri="http://schemas.openxmlformats.org/presentationml/2006/ole">
            <mc:AlternateContent xmlns:mc="http://schemas.openxmlformats.org/markup-compatibility/2006">
              <mc:Choice xmlns:v="urn:schemas-microsoft-com:vml" Requires="v">
                <p:oleObj name="CS ChemDraw Drawing" r:id="rId6" imgW="2508021" imgH="1456562" progId="ChemDraw.Document.6.0">
                  <p:embed/>
                </p:oleObj>
              </mc:Choice>
              <mc:Fallback>
                <p:oleObj name="CS ChemDraw Drawing" r:id="rId6" imgW="2508021" imgH="1456562" progId="ChemDraw.Document.6.0">
                  <p:embed/>
                  <p:pic>
                    <p:nvPicPr>
                      <p:cNvPr id="7680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3140968"/>
                        <a:ext cx="1859031"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3" name="Object 3"/>
          <p:cNvGraphicFramePr>
            <a:graphicFrameLocks noChangeAspect="1"/>
          </p:cNvGraphicFramePr>
          <p:nvPr/>
        </p:nvGraphicFramePr>
        <p:xfrm>
          <a:off x="6732240" y="4581128"/>
          <a:ext cx="2175986" cy="1097558"/>
        </p:xfrm>
        <a:graphic>
          <a:graphicData uri="http://schemas.openxmlformats.org/presentationml/2006/ole">
            <mc:AlternateContent xmlns:mc="http://schemas.openxmlformats.org/markup-compatibility/2006">
              <mc:Choice xmlns:v="urn:schemas-microsoft-com:vml" Requires="v">
                <p:oleObj name="CS ChemDraw Drawing" r:id="rId8" imgW="2888907" imgH="1456562" progId="ChemDraw.Document.6.0">
                  <p:embed/>
                </p:oleObj>
              </mc:Choice>
              <mc:Fallback>
                <p:oleObj name="CS ChemDraw Drawing" r:id="rId8" imgW="2888907" imgH="1456562" progId="ChemDraw.Document.6.0">
                  <p:embed/>
                  <p:pic>
                    <p:nvPicPr>
                      <p:cNvPr id="7680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4581128"/>
                        <a:ext cx="2175986" cy="109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4" name="Object 4"/>
          <p:cNvGraphicFramePr>
            <a:graphicFrameLocks noChangeAspect="1"/>
          </p:cNvGraphicFramePr>
          <p:nvPr/>
        </p:nvGraphicFramePr>
        <p:xfrm>
          <a:off x="129625" y="1916832"/>
          <a:ext cx="2138119" cy="1008112"/>
        </p:xfrm>
        <a:graphic>
          <a:graphicData uri="http://schemas.openxmlformats.org/presentationml/2006/ole">
            <mc:AlternateContent xmlns:mc="http://schemas.openxmlformats.org/markup-compatibility/2006">
              <mc:Choice xmlns:v="urn:schemas-microsoft-com:vml" Requires="v">
                <p:oleObj name="CS ChemDraw Drawing" r:id="rId10" imgW="3090283" imgH="1456562" progId="ChemDraw.Document.6.0">
                  <p:embed/>
                </p:oleObj>
              </mc:Choice>
              <mc:Fallback>
                <p:oleObj name="CS ChemDraw Drawing" r:id="rId10" imgW="3090283" imgH="1456562" progId="ChemDraw.Document.6.0">
                  <p:embed/>
                  <p:pic>
                    <p:nvPicPr>
                      <p:cNvPr id="76804"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625" y="1916832"/>
                        <a:ext cx="213811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6"/>
          <p:cNvSpPr txBox="1">
            <a:spLocks noChangeArrowheads="1"/>
          </p:cNvSpPr>
          <p:nvPr/>
        </p:nvSpPr>
        <p:spPr bwMode="auto">
          <a:xfrm>
            <a:off x="0" y="2996952"/>
            <a:ext cx="2555776" cy="720080"/>
          </a:xfrm>
          <a:prstGeom prst="rect">
            <a:avLst/>
          </a:prstGeom>
          <a:solidFill>
            <a:schemeClr val="tx2">
              <a:lumMod val="75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2,2’,5,5’-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HGP創英角ﾎﾟｯﾌﾟ体" pitchFamily="50" charset="-128"/>
                <a:ea typeface="HGP創英角ﾎﾟｯﾌﾟ体" pitchFamily="50" charset="-128"/>
                <a:cs typeface="ＭＳ Ｐゴシック" pitchFamily="50" charset="-128"/>
              </a:rPr>
              <a:t>テトラクロロベンジジン</a:t>
            </a:r>
          </a:p>
        </p:txBody>
      </p:sp>
    </p:spTree>
    <p:extLst>
      <p:ext uri="{BB962C8B-B14F-4D97-AF65-F5344CB8AC3E}">
        <p14:creationId xmlns:p14="http://schemas.microsoft.com/office/powerpoint/2010/main" val="3116557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9512" y="188640"/>
            <a:ext cx="3844386" cy="369332"/>
          </a:xfrm>
          <a:prstGeom prst="rect">
            <a:avLst/>
          </a:prstGeom>
          <a:solidFill>
            <a:srgbClr val="CCFFCC"/>
          </a:solidFill>
          <a:ln>
            <a:solidFill>
              <a:srgbClr val="CCFFCC"/>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phthalocyanine</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-type pigment</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pic>
        <p:nvPicPr>
          <p:cNvPr id="4098" name="Picture 2" descr="http://upload.wikimedia.org/wikipedia/commons/b/bd/Phthalocyanine_Green_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61046"/>
            <a:ext cx="2804798" cy="2714138"/>
          </a:xfrm>
          <a:prstGeom prst="rect">
            <a:avLst/>
          </a:prstGeom>
          <a:noFill/>
          <a:extLst>
            <a:ext uri="{909E8E84-426E-40DD-AFC4-6F175D3DCCD1}">
              <a14:hiddenFill xmlns:a14="http://schemas.microsoft.com/office/drawing/2010/main">
                <a:solidFill>
                  <a:srgbClr val="FFFFFF"/>
                </a:solidFill>
              </a14:hiddenFill>
            </a:ext>
          </a:extLst>
        </p:spPr>
      </p:pic>
      <p:sp>
        <p:nvSpPr>
          <p:cNvPr id="113" name="テキスト ボックス 112"/>
          <p:cNvSpPr txBox="1"/>
          <p:nvPr/>
        </p:nvSpPr>
        <p:spPr>
          <a:xfrm>
            <a:off x="3419872" y="1425505"/>
            <a:ext cx="30243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phthalic</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 anhydride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urea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copper chloride</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115" name="テキスト ボックス 114"/>
          <p:cNvSpPr txBox="1"/>
          <p:nvPr/>
        </p:nvSpPr>
        <p:spPr>
          <a:xfrm>
            <a:off x="3707904" y="836712"/>
            <a:ext cx="237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raw material</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cxnSp>
        <p:nvCxnSpPr>
          <p:cNvPr id="116" name="直線矢印コネクタ 115"/>
          <p:cNvCxnSpPr/>
          <p:nvPr/>
        </p:nvCxnSpPr>
        <p:spPr>
          <a:xfrm>
            <a:off x="4817279" y="2360202"/>
            <a:ext cx="0" cy="5666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9" name="テキスト ボックス 118"/>
          <p:cNvSpPr txBox="1"/>
          <p:nvPr/>
        </p:nvSpPr>
        <p:spPr>
          <a:xfrm>
            <a:off x="0" y="4404491"/>
            <a:ext cx="3275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pigment green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phthalocyanine</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 green)</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117" name="正方形/長方形 116"/>
          <p:cNvSpPr/>
          <p:nvPr/>
        </p:nvSpPr>
        <p:spPr>
          <a:xfrm>
            <a:off x="3131840" y="3025828"/>
            <a:ext cx="31683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pigment blue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phthalocyanine</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 blue)</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cxnSp>
        <p:nvCxnSpPr>
          <p:cNvPr id="121" name="直線矢印コネクタ 120"/>
          <p:cNvCxnSpPr/>
          <p:nvPr/>
        </p:nvCxnSpPr>
        <p:spPr>
          <a:xfrm>
            <a:off x="4817279" y="3781177"/>
            <a:ext cx="0" cy="5666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テキスト ボックス 121"/>
          <p:cNvSpPr txBox="1"/>
          <p:nvPr/>
        </p:nvSpPr>
        <p:spPr>
          <a:xfrm>
            <a:off x="4900102" y="3796165"/>
            <a:ext cx="1367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chlorination</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23" name="正方形/長方形 122"/>
          <p:cNvSpPr/>
          <p:nvPr/>
        </p:nvSpPr>
        <p:spPr>
          <a:xfrm>
            <a:off x="3990906" y="4362838"/>
            <a:ext cx="22443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pigment green 7</a:t>
            </a:r>
          </a:p>
        </p:txBody>
      </p:sp>
      <p:sp>
        <p:nvSpPr>
          <p:cNvPr id="125" name="左カーブ矢印 124"/>
          <p:cNvSpPr/>
          <p:nvPr/>
        </p:nvSpPr>
        <p:spPr>
          <a:xfrm>
            <a:off x="6194873" y="3174505"/>
            <a:ext cx="360040" cy="1553151"/>
          </a:xfrm>
          <a:prstGeom prst="curvedLeftArrow">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4" name="テキスト ボックス 123"/>
          <p:cNvSpPr txBox="1"/>
          <p:nvPr/>
        </p:nvSpPr>
        <p:spPr>
          <a:xfrm>
            <a:off x="6732240" y="764704"/>
            <a:ext cx="168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By-product</a:t>
            </a:r>
          </a:p>
        </p:txBody>
      </p:sp>
      <p:grpSp>
        <p:nvGrpSpPr>
          <p:cNvPr id="126" name="グループ化 125"/>
          <p:cNvGrpSpPr/>
          <p:nvPr/>
        </p:nvGrpSpPr>
        <p:grpSpPr>
          <a:xfrm>
            <a:off x="5245771" y="5006090"/>
            <a:ext cx="1779134" cy="1288267"/>
            <a:chOff x="5292307" y="4808167"/>
            <a:chExt cx="1779134" cy="1288267"/>
          </a:xfrm>
        </p:grpSpPr>
        <p:grpSp>
          <p:nvGrpSpPr>
            <p:cNvPr id="130" name="グループ化 129"/>
            <p:cNvGrpSpPr/>
            <p:nvPr/>
          </p:nvGrpSpPr>
          <p:grpSpPr>
            <a:xfrm>
              <a:off x="5614831" y="5132755"/>
              <a:ext cx="424478" cy="384180"/>
              <a:chOff x="4432013" y="5157192"/>
              <a:chExt cx="716051" cy="648072"/>
            </a:xfrm>
          </p:grpSpPr>
          <p:sp>
            <p:nvSpPr>
              <p:cNvPr id="153" name="六角形 152"/>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4" name="円/楕円 153"/>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131" name="グループ化 130"/>
            <p:cNvGrpSpPr/>
            <p:nvPr/>
          </p:nvGrpSpPr>
          <p:grpSpPr>
            <a:xfrm>
              <a:off x="6265298" y="5132755"/>
              <a:ext cx="424478" cy="384180"/>
              <a:chOff x="4432013" y="5157192"/>
              <a:chExt cx="716051" cy="648072"/>
            </a:xfrm>
          </p:grpSpPr>
          <p:sp>
            <p:nvSpPr>
              <p:cNvPr id="151" name="六角形 150"/>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2" name="円/楕円 151"/>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132" name="直線コネクタ 131"/>
            <p:cNvCxnSpPr>
              <a:stCxn id="153" idx="0"/>
              <a:endCxn id="151" idx="3"/>
            </p:cNvCxnSpPr>
            <p:nvPr/>
          </p:nvCxnSpPr>
          <p:spPr>
            <a:xfrm>
              <a:off x="6039309" y="5324844"/>
              <a:ext cx="234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5670618" y="5044116"/>
              <a:ext cx="32260" cy="83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6689776" y="5332821"/>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5453569" y="481784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6" name="テキスト ボックス 135"/>
            <p:cNvSpPr txBox="1"/>
            <p:nvPr/>
          </p:nvSpPr>
          <p:spPr>
            <a:xfrm>
              <a:off x="6546489" y="5559526"/>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37" name="直線コネクタ 136"/>
            <p:cNvCxnSpPr/>
            <p:nvPr/>
          </p:nvCxnSpPr>
          <p:spPr>
            <a:xfrm flipV="1">
              <a:off x="5522700" y="5324295"/>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5292307" y="5170271"/>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39" name="直線コネクタ 138"/>
            <p:cNvCxnSpPr/>
            <p:nvPr/>
          </p:nvCxnSpPr>
          <p:spPr>
            <a:xfrm flipH="1" flipV="1">
              <a:off x="6595167" y="5506662"/>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6748917" y="5178932"/>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41" name="直線コネクタ 140"/>
            <p:cNvCxnSpPr/>
            <p:nvPr/>
          </p:nvCxnSpPr>
          <p:spPr>
            <a:xfrm flipV="1">
              <a:off x="5936315" y="5035269"/>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テキスト ボックス 141"/>
            <p:cNvSpPr txBox="1"/>
            <p:nvPr/>
          </p:nvSpPr>
          <p:spPr>
            <a:xfrm>
              <a:off x="5849699" y="4817848"/>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3" name="テキスト ボックス 142"/>
            <p:cNvSpPr txBox="1"/>
            <p:nvPr/>
          </p:nvSpPr>
          <p:spPr>
            <a:xfrm>
              <a:off x="6546489" y="4821503"/>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44" name="直線コネクタ 143"/>
            <p:cNvCxnSpPr/>
            <p:nvPr/>
          </p:nvCxnSpPr>
          <p:spPr>
            <a:xfrm flipV="1">
              <a:off x="6595167" y="5023965"/>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5651381" y="5531009"/>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flipV="1">
              <a:off x="5936315" y="5516935"/>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5866735" y="5557810"/>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8" name="テキスト ボックス 147"/>
            <p:cNvSpPr txBox="1"/>
            <p:nvPr/>
          </p:nvSpPr>
          <p:spPr>
            <a:xfrm>
              <a:off x="5453790" y="555803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49" name="直線コネクタ 148"/>
            <p:cNvCxnSpPr/>
            <p:nvPr/>
          </p:nvCxnSpPr>
          <p:spPr>
            <a:xfrm flipV="1">
              <a:off x="6298298" y="5531009"/>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6099898" y="555599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9" name="テキスト ボックス 128"/>
            <p:cNvSpPr txBox="1"/>
            <p:nvPr/>
          </p:nvSpPr>
          <p:spPr>
            <a:xfrm>
              <a:off x="5882410" y="5788657"/>
              <a:ext cx="663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#209</a:t>
              </a:r>
              <a:endParaRPr kumimoji="1" lang="ja-JP" altLang="en-US"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cxnSp>
          <p:nvCxnSpPr>
            <p:cNvPr id="155" name="直線コネクタ 154"/>
            <p:cNvCxnSpPr/>
            <p:nvPr/>
          </p:nvCxnSpPr>
          <p:spPr>
            <a:xfrm>
              <a:off x="6324046" y="5035269"/>
              <a:ext cx="32260" cy="83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6137036" y="480816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nvGrpSpPr>
          <p:cNvPr id="158" name="グループ化 157"/>
          <p:cNvGrpSpPr/>
          <p:nvPr/>
        </p:nvGrpSpPr>
        <p:grpSpPr>
          <a:xfrm>
            <a:off x="7106505" y="5020961"/>
            <a:ext cx="1779134" cy="1278586"/>
            <a:chOff x="6070849" y="4145243"/>
            <a:chExt cx="1779134" cy="1278586"/>
          </a:xfrm>
        </p:grpSpPr>
        <p:grpSp>
          <p:nvGrpSpPr>
            <p:cNvPr id="159" name="グループ化 158"/>
            <p:cNvGrpSpPr/>
            <p:nvPr/>
          </p:nvGrpSpPr>
          <p:grpSpPr>
            <a:xfrm>
              <a:off x="6070849" y="4145243"/>
              <a:ext cx="1779134" cy="1049455"/>
              <a:chOff x="6070849" y="4145243"/>
              <a:chExt cx="1779134" cy="1049455"/>
            </a:xfrm>
          </p:grpSpPr>
          <p:grpSp>
            <p:nvGrpSpPr>
              <p:cNvPr id="161" name="グループ化 160"/>
              <p:cNvGrpSpPr/>
              <p:nvPr/>
            </p:nvGrpSpPr>
            <p:grpSpPr>
              <a:xfrm>
                <a:off x="6393373" y="4460150"/>
                <a:ext cx="424478" cy="384180"/>
                <a:chOff x="4432013" y="5157192"/>
                <a:chExt cx="716051" cy="648072"/>
              </a:xfrm>
            </p:grpSpPr>
            <p:sp>
              <p:nvSpPr>
                <p:cNvPr id="184" name="六角形 183"/>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5" name="円/楕円 184"/>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162" name="グループ化 161"/>
              <p:cNvGrpSpPr/>
              <p:nvPr/>
            </p:nvGrpSpPr>
            <p:grpSpPr>
              <a:xfrm>
                <a:off x="7043840" y="4460150"/>
                <a:ext cx="424478" cy="384180"/>
                <a:chOff x="4432013" y="5157192"/>
                <a:chExt cx="716051" cy="648072"/>
              </a:xfrm>
            </p:grpSpPr>
            <p:sp>
              <p:nvSpPr>
                <p:cNvPr id="182" name="六角形 181"/>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3" name="円/楕円 182"/>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163" name="直線コネクタ 162"/>
              <p:cNvCxnSpPr>
                <a:stCxn id="184" idx="0"/>
                <a:endCxn id="182" idx="3"/>
              </p:cNvCxnSpPr>
              <p:nvPr/>
            </p:nvCxnSpPr>
            <p:spPr>
              <a:xfrm>
                <a:off x="6817851" y="4652239"/>
                <a:ext cx="234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6449160" y="4371511"/>
                <a:ext cx="32260" cy="83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flipV="1">
                <a:off x="7468318" y="4660216"/>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テキスト ボックス 165"/>
              <p:cNvSpPr txBox="1"/>
              <p:nvPr/>
            </p:nvSpPr>
            <p:spPr>
              <a:xfrm>
                <a:off x="6232111" y="4145244"/>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7" name="テキスト ボックス 166"/>
              <p:cNvSpPr txBox="1"/>
              <p:nvPr/>
            </p:nvSpPr>
            <p:spPr>
              <a:xfrm>
                <a:off x="7325031" y="4886921"/>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68" name="直線コネクタ 167"/>
              <p:cNvCxnSpPr/>
              <p:nvPr/>
            </p:nvCxnSpPr>
            <p:spPr>
              <a:xfrm flipV="1">
                <a:off x="6301242" y="4651690"/>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6070849" y="4497666"/>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70" name="直線コネクタ 169"/>
              <p:cNvCxnSpPr/>
              <p:nvPr/>
            </p:nvCxnSpPr>
            <p:spPr>
              <a:xfrm flipH="1" flipV="1">
                <a:off x="7373709" y="4834057"/>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テキスト ボックス 170"/>
              <p:cNvSpPr txBox="1"/>
              <p:nvPr/>
            </p:nvSpPr>
            <p:spPr>
              <a:xfrm>
                <a:off x="7527459" y="450632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72" name="直線コネクタ 171"/>
              <p:cNvCxnSpPr/>
              <p:nvPr/>
            </p:nvCxnSpPr>
            <p:spPr>
              <a:xfrm flipV="1">
                <a:off x="6714857" y="4362664"/>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6628241" y="4145243"/>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4" name="テキスト ボックス 173"/>
              <p:cNvSpPr txBox="1"/>
              <p:nvPr/>
            </p:nvSpPr>
            <p:spPr>
              <a:xfrm>
                <a:off x="7325031" y="4148898"/>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75" name="直線コネクタ 174"/>
              <p:cNvCxnSpPr/>
              <p:nvPr/>
            </p:nvCxnSpPr>
            <p:spPr>
              <a:xfrm flipV="1">
                <a:off x="7373709" y="4351360"/>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flipV="1">
                <a:off x="6429923" y="4858404"/>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flipH="1" flipV="1">
                <a:off x="6714857" y="4844330"/>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6645277" y="4885205"/>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9" name="テキスト ボックス 178"/>
              <p:cNvSpPr txBox="1"/>
              <p:nvPr/>
            </p:nvSpPr>
            <p:spPr>
              <a:xfrm>
                <a:off x="6232332" y="4885432"/>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80" name="直線コネクタ 179"/>
              <p:cNvCxnSpPr/>
              <p:nvPr/>
            </p:nvCxnSpPr>
            <p:spPr>
              <a:xfrm flipV="1">
                <a:off x="7076840" y="4858404"/>
                <a:ext cx="51497" cy="101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テキスト ボックス 180"/>
              <p:cNvSpPr txBox="1"/>
              <p:nvPr/>
            </p:nvSpPr>
            <p:spPr>
              <a:xfrm>
                <a:off x="6878440" y="4883392"/>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160" name="テキスト ボックス 159"/>
            <p:cNvSpPr txBox="1"/>
            <p:nvPr/>
          </p:nvSpPr>
          <p:spPr>
            <a:xfrm>
              <a:off x="6660952" y="5116052"/>
              <a:ext cx="663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#208</a:t>
              </a:r>
              <a:endParaRPr kumimoji="1" lang="ja-JP" altLang="en-US"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grpSp>
      <p:grpSp>
        <p:nvGrpSpPr>
          <p:cNvPr id="4107" name="グループ化 4106"/>
          <p:cNvGrpSpPr/>
          <p:nvPr/>
        </p:nvGrpSpPr>
        <p:grpSpPr>
          <a:xfrm>
            <a:off x="7215810" y="3018841"/>
            <a:ext cx="1174727" cy="1022310"/>
            <a:chOff x="7556825" y="1678876"/>
            <a:chExt cx="1174727" cy="1022310"/>
          </a:xfrm>
        </p:grpSpPr>
        <p:grpSp>
          <p:nvGrpSpPr>
            <p:cNvPr id="190" name="グループ化 189"/>
            <p:cNvGrpSpPr/>
            <p:nvPr/>
          </p:nvGrpSpPr>
          <p:grpSpPr>
            <a:xfrm>
              <a:off x="7885762" y="2009229"/>
              <a:ext cx="424478" cy="384180"/>
              <a:chOff x="4432013" y="5157192"/>
              <a:chExt cx="716051" cy="648072"/>
            </a:xfrm>
          </p:grpSpPr>
          <p:sp>
            <p:nvSpPr>
              <p:cNvPr id="201" name="六角形 200"/>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2" name="円/楕円 201"/>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193" name="直線コネクタ 192"/>
            <p:cNvCxnSpPr/>
            <p:nvPr/>
          </p:nvCxnSpPr>
          <p:spPr>
            <a:xfrm>
              <a:off x="7935136" y="1910774"/>
              <a:ext cx="32260" cy="83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7718087" y="168450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5" name="テキスト ボックス 194"/>
            <p:cNvSpPr txBox="1"/>
            <p:nvPr/>
          </p:nvSpPr>
          <p:spPr>
            <a:xfrm>
              <a:off x="8195882" y="239340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96" name="直線コネクタ 195"/>
            <p:cNvCxnSpPr/>
            <p:nvPr/>
          </p:nvCxnSpPr>
          <p:spPr>
            <a:xfrm flipV="1">
              <a:off x="7787218" y="2190953"/>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テキスト ボックス 196"/>
            <p:cNvSpPr txBox="1"/>
            <p:nvPr/>
          </p:nvSpPr>
          <p:spPr>
            <a:xfrm>
              <a:off x="7556825" y="203692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98" name="直線コネクタ 197"/>
            <p:cNvCxnSpPr/>
            <p:nvPr/>
          </p:nvCxnSpPr>
          <p:spPr>
            <a:xfrm flipH="1" flipV="1">
              <a:off x="8242948" y="2383136"/>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V="1">
              <a:off x="8232034" y="1875177"/>
              <a:ext cx="42600"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7934481" y="2393409"/>
              <a:ext cx="42600"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8306321" y="2201319"/>
              <a:ext cx="1673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テキスト ボックス 216"/>
            <p:cNvSpPr txBox="1"/>
            <p:nvPr/>
          </p:nvSpPr>
          <p:spPr>
            <a:xfrm>
              <a:off x="7693787" y="239340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8" name="テキスト ボックス 217"/>
            <p:cNvSpPr txBox="1"/>
            <p:nvPr/>
          </p:nvSpPr>
          <p:spPr>
            <a:xfrm>
              <a:off x="8185538" y="1678876"/>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9" name="テキスト ボックス 218"/>
            <p:cNvSpPr txBox="1"/>
            <p:nvPr/>
          </p:nvSpPr>
          <p:spPr>
            <a:xfrm>
              <a:off x="8409028" y="2037065"/>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nvGrpSpPr>
          <p:cNvPr id="89" name="グループ化 88"/>
          <p:cNvGrpSpPr/>
          <p:nvPr/>
        </p:nvGrpSpPr>
        <p:grpSpPr>
          <a:xfrm>
            <a:off x="7162888" y="1123945"/>
            <a:ext cx="1174727" cy="1016679"/>
            <a:chOff x="7556825" y="1684507"/>
            <a:chExt cx="1174727" cy="1016679"/>
          </a:xfrm>
        </p:grpSpPr>
        <p:grpSp>
          <p:nvGrpSpPr>
            <p:cNvPr id="90" name="グループ化 89"/>
            <p:cNvGrpSpPr/>
            <p:nvPr/>
          </p:nvGrpSpPr>
          <p:grpSpPr>
            <a:xfrm>
              <a:off x="7885762" y="2009229"/>
              <a:ext cx="424478" cy="384180"/>
              <a:chOff x="4432013" y="5157192"/>
              <a:chExt cx="716051" cy="648072"/>
            </a:xfrm>
          </p:grpSpPr>
          <p:sp>
            <p:nvSpPr>
              <p:cNvPr id="103" name="六角形 102"/>
              <p:cNvSpPr/>
              <p:nvPr/>
            </p:nvSpPr>
            <p:spPr>
              <a:xfrm>
                <a:off x="4432013" y="5157192"/>
                <a:ext cx="716051" cy="64807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4" name="円/楕円 103"/>
              <p:cNvSpPr/>
              <p:nvPr/>
            </p:nvSpPr>
            <p:spPr>
              <a:xfrm>
                <a:off x="4580540" y="526520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91" name="直線コネクタ 90"/>
            <p:cNvCxnSpPr/>
            <p:nvPr/>
          </p:nvCxnSpPr>
          <p:spPr>
            <a:xfrm>
              <a:off x="7935136" y="1910774"/>
              <a:ext cx="32260" cy="83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7718087" y="1684507"/>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3" name="テキスト ボックス 92"/>
            <p:cNvSpPr txBox="1"/>
            <p:nvPr/>
          </p:nvSpPr>
          <p:spPr>
            <a:xfrm>
              <a:off x="8195882" y="239340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94" name="直線コネクタ 93"/>
            <p:cNvCxnSpPr/>
            <p:nvPr/>
          </p:nvCxnSpPr>
          <p:spPr>
            <a:xfrm flipV="1">
              <a:off x="7787218" y="2190953"/>
              <a:ext cx="107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7556825" y="203692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96" name="直線コネクタ 95"/>
            <p:cNvCxnSpPr/>
            <p:nvPr/>
          </p:nvCxnSpPr>
          <p:spPr>
            <a:xfrm flipH="1" flipV="1">
              <a:off x="8242948" y="2383136"/>
              <a:ext cx="63373"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7934481" y="2393409"/>
              <a:ext cx="42600" cy="1114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8306321" y="2201319"/>
              <a:ext cx="1673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a:off x="7693787" y="2393409"/>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2" name="テキスト ボックス 101"/>
            <p:cNvSpPr txBox="1"/>
            <p:nvPr/>
          </p:nvSpPr>
          <p:spPr>
            <a:xfrm>
              <a:off x="8409028" y="2037065"/>
              <a:ext cx="322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Cl</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105" name="正方形/長方形 104"/>
          <p:cNvSpPr/>
          <p:nvPr/>
        </p:nvSpPr>
        <p:spPr>
          <a:xfrm>
            <a:off x="7308304" y="2132856"/>
            <a:ext cx="80842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PeCBz</a:t>
            </a:r>
            <a:endParaRPr kumimoji="1" lang="en-US" altLang="ja-JP"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 name="正方形/長方形 1"/>
          <p:cNvSpPr/>
          <p:nvPr/>
        </p:nvSpPr>
        <p:spPr>
          <a:xfrm>
            <a:off x="5652120" y="6433591"/>
            <a:ext cx="31943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highly chlorinated PCBs</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3" name="正方形/長方形 2"/>
          <p:cNvSpPr/>
          <p:nvPr/>
        </p:nvSpPr>
        <p:spPr>
          <a:xfrm>
            <a:off x="4943483" y="4035159"/>
            <a:ext cx="3273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18" charset="2"/>
                <a:ea typeface="ＭＳ Ｐゴシック" panose="020B0600070205080204" pitchFamily="50" charset="-128"/>
                <a:cs typeface="+mn-cs"/>
              </a:rPr>
              <a:t>D</a:t>
            </a:r>
            <a:endParaRPr kumimoji="1" lang="ja-JP" altLang="en-US" sz="1800" b="1" i="0" u="none" strike="noStrike" kern="1200" cap="none" spc="0" normalizeH="0" baseline="0" noProof="0" dirty="0">
              <a:ln>
                <a:noFill/>
              </a:ln>
              <a:solidFill>
                <a:prstClr val="black"/>
              </a:solidFill>
              <a:effectLst/>
              <a:uLnTx/>
              <a:uFillTx/>
              <a:latin typeface="Symbol" pitchFamily="18" charset="2"/>
              <a:ea typeface="ＭＳ Ｐゴシック" panose="020B0600070205080204" pitchFamily="50" charset="-128"/>
              <a:cs typeface="+mn-cs"/>
            </a:endParaRPr>
          </a:p>
        </p:txBody>
      </p:sp>
      <p:sp>
        <p:nvSpPr>
          <p:cNvPr id="108" name="正方形/長方形 107"/>
          <p:cNvSpPr/>
          <p:nvPr/>
        </p:nvSpPr>
        <p:spPr>
          <a:xfrm>
            <a:off x="7308304" y="4077072"/>
            <a:ext cx="61266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HCB</a:t>
            </a:r>
          </a:p>
        </p:txBody>
      </p:sp>
      <p:sp>
        <p:nvSpPr>
          <p:cNvPr id="4" name="角丸四角形 3"/>
          <p:cNvSpPr/>
          <p:nvPr/>
        </p:nvSpPr>
        <p:spPr>
          <a:xfrm>
            <a:off x="1763688" y="5330678"/>
            <a:ext cx="3053591" cy="12666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PG-7</a:t>
            </a:r>
            <a:endParaRPr kumimoji="1" lang="ja-JP" alt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41150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 y="1556792"/>
            <a:ext cx="8973895" cy="3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0" y="116632"/>
            <a:ext cx="9144000" cy="1323439"/>
          </a:xfrm>
          <a:prstGeom prst="rect">
            <a:avLst/>
          </a:prstGeom>
          <a:solidFill>
            <a:srgbClr val="002060">
              <a:alpha val="9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FFFFFF"/>
                </a:solidFill>
                <a:effectLst/>
                <a:uLnTx/>
                <a:uFillTx/>
                <a:latin typeface="Arial Black" pitchFamily="34" charset="0"/>
                <a:ea typeface="ＭＳ Ｐゴシック"/>
                <a:cs typeface="+mn-cs"/>
              </a:rPr>
              <a:t>PCB congener profiles of </a:t>
            </a:r>
            <a:r>
              <a:rPr kumimoji="1" lang="en-US" altLang="ja-JP" sz="4000" b="1" i="0" u="none" strike="noStrike" kern="1200" cap="none" spc="0" normalizeH="0" baseline="0" noProof="0" dirty="0" err="1">
                <a:ln>
                  <a:noFill/>
                </a:ln>
                <a:solidFill>
                  <a:srgbClr val="FFFFFF"/>
                </a:solidFill>
                <a:effectLst/>
                <a:uLnTx/>
                <a:uFillTx/>
                <a:latin typeface="Arial Black" pitchFamily="34" charset="0"/>
                <a:ea typeface="ＭＳ Ｐゴシック"/>
                <a:cs typeface="+mn-cs"/>
              </a:rPr>
              <a:t>diketo-pyrrolo-pyrrole</a:t>
            </a:r>
            <a:r>
              <a:rPr kumimoji="1" lang="en-US" altLang="ja-JP" sz="4000" b="1" i="0" u="none" strike="noStrike" kern="1200" cap="none" spc="0" normalizeH="0" baseline="0" noProof="0" dirty="0">
                <a:ln>
                  <a:noFill/>
                </a:ln>
                <a:solidFill>
                  <a:srgbClr val="FFFFFF"/>
                </a:solidFill>
                <a:effectLst/>
                <a:uLnTx/>
                <a:uFillTx/>
                <a:latin typeface="Arial Black" pitchFamily="34" charset="0"/>
                <a:ea typeface="ＭＳ Ｐゴシック"/>
                <a:cs typeface="+mn-cs"/>
              </a:rPr>
              <a:t> pigments</a:t>
            </a:r>
          </a:p>
        </p:txBody>
      </p:sp>
      <p:sp>
        <p:nvSpPr>
          <p:cNvPr id="2" name="テキスト ボックス 1"/>
          <p:cNvSpPr txBox="1"/>
          <p:nvPr/>
        </p:nvSpPr>
        <p:spPr>
          <a:xfrm>
            <a:off x="395536" y="6063679"/>
            <a:ext cx="83529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a:ea typeface="ＭＳ Ｐゴシック"/>
                <a:cs typeface="+mn-cs"/>
              </a:rPr>
              <a:t>PCB-8, PCB-13, PCB-15 &gt;&gt;  PCB-4, PCB-6, PCB-11</a:t>
            </a:r>
            <a:endParaRPr kumimoji="1" lang="ja-JP" altLang="en-US" sz="24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 name="角丸四角形 2"/>
          <p:cNvSpPr/>
          <p:nvPr/>
        </p:nvSpPr>
        <p:spPr>
          <a:xfrm>
            <a:off x="971600" y="5157192"/>
            <a:ext cx="7128792" cy="648072"/>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FFFF"/>
                </a:solidFill>
                <a:effectLst/>
                <a:uLnTx/>
                <a:uFillTx/>
                <a:latin typeface="Arial"/>
                <a:ea typeface="ＭＳ Ｐゴシック"/>
                <a:cs typeface="+mn-cs"/>
              </a:rPr>
              <a:t>PR-254</a:t>
            </a:r>
            <a:endParaRPr kumimoji="1" lang="ja-JP" altLang="en-US" sz="2800" b="1" i="0" u="none" strike="noStrike" kern="120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0817427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24" y="1772816"/>
            <a:ext cx="87401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0" y="116632"/>
            <a:ext cx="9144000" cy="1323439"/>
          </a:xfrm>
          <a:prstGeom prst="rect">
            <a:avLst/>
          </a:prstGeom>
          <a:solidFill>
            <a:srgbClr val="002060">
              <a:alpha val="9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FFFFFF"/>
                </a:solidFill>
                <a:effectLst/>
                <a:uLnTx/>
                <a:uFillTx/>
                <a:latin typeface="Arial Black" pitchFamily="34" charset="0"/>
                <a:ea typeface="ＭＳ Ｐゴシック"/>
                <a:cs typeface="+mn-cs"/>
              </a:rPr>
              <a:t>PCB congener profiles of </a:t>
            </a:r>
            <a:r>
              <a:rPr kumimoji="1" lang="en-US" altLang="ja-JP" sz="4000" b="1" i="0" u="none" strike="noStrike" kern="1200" cap="none" spc="0" normalizeH="0" baseline="0" noProof="0" dirty="0" err="1">
                <a:ln>
                  <a:noFill/>
                </a:ln>
                <a:solidFill>
                  <a:srgbClr val="FFFFFF"/>
                </a:solidFill>
                <a:effectLst/>
                <a:uLnTx/>
                <a:uFillTx/>
                <a:latin typeface="Arial Black" pitchFamily="34" charset="0"/>
                <a:ea typeface="ＭＳ Ｐゴシック"/>
                <a:cs typeface="+mn-cs"/>
              </a:rPr>
              <a:t>dioxazine</a:t>
            </a:r>
            <a:r>
              <a:rPr kumimoji="1" lang="en-US" altLang="ja-JP" sz="4000" b="1" i="0" u="none" strike="noStrike" kern="1200" cap="none" spc="0" normalizeH="0" baseline="0" noProof="0" dirty="0">
                <a:ln>
                  <a:noFill/>
                </a:ln>
                <a:solidFill>
                  <a:srgbClr val="FFFFFF"/>
                </a:solidFill>
                <a:effectLst/>
                <a:uLnTx/>
                <a:uFillTx/>
                <a:latin typeface="Arial Black" pitchFamily="34" charset="0"/>
                <a:ea typeface="ＭＳ Ｐゴシック"/>
                <a:cs typeface="+mn-cs"/>
              </a:rPr>
              <a:t> violet pigments</a:t>
            </a:r>
          </a:p>
        </p:txBody>
      </p:sp>
      <p:sp>
        <p:nvSpPr>
          <p:cNvPr id="2" name="角丸四角形 1"/>
          <p:cNvSpPr/>
          <p:nvPr/>
        </p:nvSpPr>
        <p:spPr>
          <a:xfrm>
            <a:off x="611560" y="3872096"/>
            <a:ext cx="3096344" cy="1152128"/>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FFFF"/>
                </a:solidFill>
                <a:effectLst/>
                <a:uLnTx/>
                <a:uFillTx/>
                <a:latin typeface="Arial"/>
                <a:ea typeface="ＭＳ Ｐゴシック"/>
                <a:cs typeface="+mn-cs"/>
              </a:rPr>
              <a:t>PV-23</a:t>
            </a:r>
            <a:endParaRPr kumimoji="1" lang="ja-JP" altLang="en-US" sz="4000" b="0" i="0" u="none" strike="noStrike" kern="120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2457217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Comment 2"/>
          <p:cNvSpPr>
            <a:spLocks noChangeArrowheads="1"/>
          </p:cNvSpPr>
          <p:nvPr/>
        </p:nvSpPr>
        <p:spPr bwMode="auto">
          <a:xfrm>
            <a:off x="838200" y="3505200"/>
            <a:ext cx="48006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海域底質中</a:t>
            </a: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PCB</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の鉛直分布</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79" name="Comment 3"/>
          <p:cNvSpPr>
            <a:spLocks noChangeArrowheads="1"/>
          </p:cNvSpPr>
          <p:nvPr/>
        </p:nvSpPr>
        <p:spPr bwMode="auto">
          <a:xfrm>
            <a:off x="838200" y="4953000"/>
            <a:ext cx="48006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海域底質中</a:t>
            </a: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PCB</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の水平分布</a:t>
            </a:r>
          </a:p>
        </p:txBody>
      </p:sp>
      <p:sp>
        <p:nvSpPr>
          <p:cNvPr id="203780" name="Comment 4"/>
          <p:cNvSpPr>
            <a:spLocks noChangeArrowheads="1"/>
          </p:cNvSpPr>
          <p:nvPr/>
        </p:nvSpPr>
        <p:spPr bwMode="auto">
          <a:xfrm>
            <a:off x="2209800" y="4267200"/>
            <a:ext cx="41148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PCB</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汚染の時間的・経年変化</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81" name="Comment 5"/>
          <p:cNvSpPr>
            <a:spLocks noChangeArrowheads="1"/>
          </p:cNvSpPr>
          <p:nvPr/>
        </p:nvSpPr>
        <p:spPr bwMode="auto">
          <a:xfrm>
            <a:off x="533400" y="457200"/>
            <a:ext cx="48006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PCB</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は汚染拡散の重要な指標</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82" name="Comment 6"/>
          <p:cNvSpPr>
            <a:spLocks noChangeArrowheads="1"/>
          </p:cNvSpPr>
          <p:nvPr/>
        </p:nvSpPr>
        <p:spPr bwMode="auto">
          <a:xfrm>
            <a:off x="1676400" y="1143000"/>
            <a:ext cx="51816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環境中で分解しない。：難分解性</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83" name="Comment 7"/>
          <p:cNvSpPr>
            <a:spLocks noChangeArrowheads="1"/>
          </p:cNvSpPr>
          <p:nvPr/>
        </p:nvSpPr>
        <p:spPr bwMode="auto">
          <a:xfrm>
            <a:off x="1676400" y="1828800"/>
            <a:ext cx="51816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使用期間</a:t>
            </a: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10</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a:t>
            </a: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20</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年の環境負荷</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84" name="Comment 8"/>
          <p:cNvSpPr>
            <a:spLocks noChangeArrowheads="1"/>
          </p:cNvSpPr>
          <p:nvPr/>
        </p:nvSpPr>
        <p:spPr bwMode="auto">
          <a:xfrm>
            <a:off x="2286000" y="5715000"/>
            <a:ext cx="41148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PCB</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汚染の空間的移動</a:t>
            </a:r>
          </a:p>
        </p:txBody>
      </p:sp>
      <p:sp>
        <p:nvSpPr>
          <p:cNvPr id="203785" name="Comment 9"/>
          <p:cNvSpPr>
            <a:spLocks noChangeArrowheads="1"/>
          </p:cNvSpPr>
          <p:nvPr/>
        </p:nvSpPr>
        <p:spPr bwMode="auto">
          <a:xfrm>
            <a:off x="1685925" y="2590800"/>
            <a:ext cx="51054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異性体 </a:t>
            </a:r>
            <a:r>
              <a:rPr kumimoji="1" lang="en-US" altLang="ja-JP"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209 </a:t>
            </a: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 情報量が多い</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86" name="AutoShape 10"/>
          <p:cNvSpPr>
            <a:spLocks noChangeArrowheads="1"/>
          </p:cNvSpPr>
          <p:nvPr/>
        </p:nvSpPr>
        <p:spPr bwMode="auto">
          <a:xfrm>
            <a:off x="1066800" y="1295400"/>
            <a:ext cx="533400" cy="257175"/>
          </a:xfrm>
          <a:prstGeom prst="rightArrow">
            <a:avLst>
              <a:gd name="adj1" fmla="val 50000"/>
              <a:gd name="adj2" fmla="val 518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3787" name="AutoShape 11"/>
          <p:cNvSpPr>
            <a:spLocks noChangeArrowheads="1"/>
          </p:cNvSpPr>
          <p:nvPr/>
        </p:nvSpPr>
        <p:spPr bwMode="auto">
          <a:xfrm>
            <a:off x="1066800" y="1905000"/>
            <a:ext cx="533400" cy="257175"/>
          </a:xfrm>
          <a:prstGeom prst="rightArrow">
            <a:avLst>
              <a:gd name="adj1" fmla="val 50000"/>
              <a:gd name="adj2" fmla="val 518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3788" name="AutoShape 12"/>
          <p:cNvSpPr>
            <a:spLocks noChangeArrowheads="1"/>
          </p:cNvSpPr>
          <p:nvPr/>
        </p:nvSpPr>
        <p:spPr bwMode="auto">
          <a:xfrm>
            <a:off x="1066800" y="2667000"/>
            <a:ext cx="533400" cy="257175"/>
          </a:xfrm>
          <a:prstGeom prst="rightArrow">
            <a:avLst>
              <a:gd name="adj1" fmla="val 50000"/>
              <a:gd name="adj2" fmla="val 518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3789" name="Comment 13"/>
          <p:cNvSpPr>
            <a:spLocks noChangeArrowheads="1"/>
          </p:cNvSpPr>
          <p:nvPr/>
        </p:nvSpPr>
        <p:spPr bwMode="auto">
          <a:xfrm>
            <a:off x="6553200" y="304800"/>
            <a:ext cx="14478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熱安定性</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90" name="Comment 14"/>
          <p:cNvSpPr>
            <a:spLocks noChangeArrowheads="1"/>
          </p:cNvSpPr>
          <p:nvPr/>
        </p:nvSpPr>
        <p:spPr bwMode="auto">
          <a:xfrm>
            <a:off x="7315200" y="914400"/>
            <a:ext cx="12192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化学的</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91" name="Comment 15"/>
          <p:cNvSpPr>
            <a:spLocks noChangeArrowheads="1"/>
          </p:cNvSpPr>
          <p:nvPr/>
        </p:nvSpPr>
        <p:spPr bwMode="auto">
          <a:xfrm>
            <a:off x="7315200" y="1524000"/>
            <a:ext cx="1447800" cy="4667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rPr>
              <a:t>生物学的</a:t>
            </a:r>
            <a:endParaRPr kumimoji="1" lang="ja-JP" altLang="en-US" sz="2400" b="0" i="0" u="none" strike="noStrike" kern="1200" cap="none" spc="0" normalizeH="0" baseline="0" noProof="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203792" name="Line 16"/>
          <p:cNvSpPr>
            <a:spLocks noChangeShapeType="1"/>
          </p:cNvSpPr>
          <p:nvPr/>
        </p:nvSpPr>
        <p:spPr bwMode="auto">
          <a:xfrm flipV="1">
            <a:off x="6934200" y="1143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3793" name="Line 17"/>
          <p:cNvSpPr>
            <a:spLocks noChangeShapeType="1"/>
          </p:cNvSpPr>
          <p:nvPr/>
        </p:nvSpPr>
        <p:spPr bwMode="auto">
          <a:xfrm>
            <a:off x="6934200" y="1447800"/>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3794" name="Line 18"/>
          <p:cNvSpPr>
            <a:spLocks noChangeShapeType="1"/>
          </p:cNvSpPr>
          <p:nvPr/>
        </p:nvSpPr>
        <p:spPr bwMode="auto">
          <a:xfrm flipV="1">
            <a:off x="6477000" y="8382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03795"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352800"/>
            <a:ext cx="2286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6" name="Picture 20" descr="nakano-3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5105400"/>
            <a:ext cx="2438400" cy="132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745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6"/>
            <a:ext cx="9144000" cy="620713"/>
          </a:xfrm>
          <a:solidFill>
            <a:schemeClr val="tx2">
              <a:lumMod val="75000"/>
            </a:schemeClr>
          </a:solidFill>
        </p:spPr>
        <p:txBody>
          <a:bodyPr/>
          <a:lstStyle/>
          <a:p>
            <a:pPr algn="l" eaLnBrk="1" hangingPunct="1">
              <a:defRPr/>
            </a:pPr>
            <a:r>
              <a:rPr lang="en-US" altLang="ja-JP" b="1" dirty="0">
                <a:solidFill>
                  <a:schemeClr val="accent3"/>
                </a:solidFill>
              </a:rPr>
              <a:t>- </a:t>
            </a:r>
            <a:r>
              <a:rPr lang="ja-JP" altLang="en-US" b="1" dirty="0">
                <a:solidFill>
                  <a:schemeClr val="accent3"/>
                </a:solidFill>
              </a:rPr>
              <a:t>結果</a:t>
            </a:r>
            <a:endParaRPr lang="en-US" altLang="ja-JP" b="1" dirty="0">
              <a:solidFill>
                <a:schemeClr val="accent3"/>
              </a:solidFill>
            </a:endParaRPr>
          </a:p>
          <a:p>
            <a:pPr algn="l" eaLnBrk="1" hangingPunct="1">
              <a:buFontTx/>
              <a:buChar char="-"/>
              <a:defRPr/>
            </a:pPr>
            <a:endParaRPr lang="en-US" altLang="ja-JP" b="1" dirty="0">
              <a:solidFill>
                <a:schemeClr val="accent3"/>
              </a:solidFill>
            </a:endParaRPr>
          </a:p>
        </p:txBody>
      </p:sp>
      <p:sp>
        <p:nvSpPr>
          <p:cNvPr id="41" name="正方形/長方形 40"/>
          <p:cNvSpPr/>
          <p:nvPr/>
        </p:nvSpPr>
        <p:spPr>
          <a:xfrm>
            <a:off x="0" y="693270"/>
            <a:ext cx="9144000" cy="6494085"/>
          </a:xfrm>
          <a:prstGeom prst="rect">
            <a:avLst/>
          </a:prstGeom>
          <a:solidFill>
            <a:srgbClr val="002060">
              <a:alpha val="9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有機顔料中の副生</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PCB</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異性体</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- 3,3’</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－ジクロロベンジジンを原料とする顔料</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#11, #35, #77</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を、</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- 2,2’,5,5’-</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テトラクロロベンジジンを原料とする顔料</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#52, #101, #153</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を、</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 </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a:t>
            </a:r>
            <a:r>
              <a:rPr kumimoji="1" lang="ja-JP" altLang="ja-JP" sz="3200" b="1" i="0" u="none" strike="noStrike" kern="1200" cap="none" spc="0" normalizeH="0" baseline="0" noProof="0" dirty="0">
                <a:ln>
                  <a:noFill/>
                </a:ln>
                <a:solidFill>
                  <a:srgbClr val="FFFFFF"/>
                </a:solidFill>
                <a:effectLst/>
                <a:uLnTx/>
                <a:uFillTx/>
                <a:latin typeface="Arial"/>
                <a:ea typeface="ＭＳ Ｐゴシック"/>
                <a:cs typeface="+mn-cs"/>
              </a:rPr>
              <a:t>フタロシアニン系顔料</a:t>
            </a: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　（塩素化過程）</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#209, #208, #207, #206, </a:t>
            </a:r>
            <a:r>
              <a:rPr kumimoji="1" lang="en-US" altLang="ja-JP" sz="3200" b="1" i="0" u="none" strike="noStrike" kern="1200" cap="none" spc="0" normalizeH="0" baseline="0" noProof="0" dirty="0" err="1">
                <a:ln>
                  <a:noFill/>
                </a:ln>
                <a:solidFill>
                  <a:srgbClr val="FFFFFF"/>
                </a:solidFill>
                <a:effectLst/>
                <a:uLnTx/>
                <a:uFillTx/>
                <a:latin typeface="Arial"/>
                <a:ea typeface="ＭＳ Ｐゴシック"/>
                <a:cs typeface="+mn-cs"/>
              </a:rPr>
              <a:t>PeCBz</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HCB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 PV-23 (</a:t>
            </a:r>
            <a:r>
              <a:rPr kumimoji="1" lang="en-US" altLang="ja-JP" sz="3200" b="1" i="1" u="none" strike="noStrike" kern="1200" cap="none" spc="0" normalizeH="0" baseline="0" noProof="0" dirty="0">
                <a:ln>
                  <a:noFill/>
                </a:ln>
                <a:solidFill>
                  <a:srgbClr val="FFFFFF"/>
                </a:solidFill>
                <a:effectLst/>
                <a:uLnTx/>
                <a:uFillTx/>
                <a:latin typeface="Arial"/>
                <a:ea typeface="ＭＳ Ｐゴシック"/>
                <a:cs typeface="+mn-cs"/>
              </a:rPr>
              <a:t>o</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a:t>
            </a: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ジクロロベンゼン　還流溶媒）</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#5, #12, #56, #77,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 - PR-254 (</a:t>
            </a:r>
            <a:r>
              <a:rPr kumimoji="1" lang="en-US" altLang="ja-JP" sz="3200" b="1" i="1" u="none" strike="noStrike" kern="1200" cap="none" spc="0" normalizeH="0" baseline="0" noProof="0" dirty="0">
                <a:ln>
                  <a:noFill/>
                </a:ln>
                <a:solidFill>
                  <a:srgbClr val="FFFFFF"/>
                </a:solidFill>
                <a:effectLst/>
                <a:uLnTx/>
                <a:uFillTx/>
                <a:latin typeface="Arial"/>
                <a:ea typeface="ＭＳ Ｐゴシック"/>
                <a:cs typeface="+mn-cs"/>
              </a:rPr>
              <a:t>p</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a:t>
            </a: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クロロベンゾニトリル　原料）</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　　</a:t>
            </a: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#8, #13, #15, #4, #6, #11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5662157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379487" y="6021288"/>
            <a:ext cx="3618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Congener pattern</a:t>
            </a:r>
            <a:endParaRPr kumimoji="1" lang="ja-JP" altLang="en-US" sz="2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graphicFrame>
        <p:nvGraphicFramePr>
          <p:cNvPr id="14" name="グラフ 13"/>
          <p:cNvGraphicFramePr>
            <a:graphicFrameLocks/>
          </p:cNvGraphicFramePr>
          <p:nvPr/>
        </p:nvGraphicFramePr>
        <p:xfrm>
          <a:off x="827584" y="188640"/>
          <a:ext cx="7543800" cy="1352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nvGraphicFramePr>
        <p:xfrm>
          <a:off x="827584" y="1556792"/>
          <a:ext cx="7534275" cy="1362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p:cNvGraphicFramePr>
            <a:graphicFrameLocks/>
          </p:cNvGraphicFramePr>
          <p:nvPr/>
        </p:nvGraphicFramePr>
        <p:xfrm>
          <a:off x="827584" y="2924944"/>
          <a:ext cx="7534275" cy="12961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グラフ 16"/>
          <p:cNvGraphicFramePr>
            <a:graphicFrameLocks/>
          </p:cNvGraphicFramePr>
          <p:nvPr/>
        </p:nvGraphicFramePr>
        <p:xfrm>
          <a:off x="899592" y="4149080"/>
          <a:ext cx="7543800" cy="1876426"/>
        </p:xfrm>
        <a:graphic>
          <a:graphicData uri="http://schemas.openxmlformats.org/drawingml/2006/chart">
            <c:chart xmlns:c="http://schemas.openxmlformats.org/drawingml/2006/chart" xmlns:r="http://schemas.openxmlformats.org/officeDocument/2006/relationships" r:id="rId6"/>
          </a:graphicData>
        </a:graphic>
      </p:graphicFrame>
      <p:sp>
        <p:nvSpPr>
          <p:cNvPr id="2" name="正方形/長方形 1"/>
          <p:cNvSpPr/>
          <p:nvPr/>
        </p:nvSpPr>
        <p:spPr>
          <a:xfrm>
            <a:off x="6444208" y="692696"/>
            <a:ext cx="2420727"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Pigment yellow81</a:t>
            </a:r>
          </a:p>
        </p:txBody>
      </p:sp>
      <p:sp>
        <p:nvSpPr>
          <p:cNvPr id="18" name="正方形/長方形 17"/>
          <p:cNvSpPr/>
          <p:nvPr/>
        </p:nvSpPr>
        <p:spPr>
          <a:xfrm>
            <a:off x="6131394" y="2060848"/>
            <a:ext cx="2631811"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pyrazolone</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ogange</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19" name="正方形/長方形 18"/>
          <p:cNvSpPr/>
          <p:nvPr/>
        </p:nvSpPr>
        <p:spPr>
          <a:xfrm>
            <a:off x="4716016" y="3356992"/>
            <a:ext cx="2916119"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Black" pitchFamily="34" charset="0"/>
                <a:ea typeface="ＭＳ Ｐゴシック" panose="020B0600070205080204" pitchFamily="50" charset="-128"/>
                <a:cs typeface="+mn-cs"/>
              </a:rPr>
              <a:t>phthalocyanine</a:t>
            </a: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 green</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0" name="正方形/長方形 19"/>
          <p:cNvSpPr/>
          <p:nvPr/>
        </p:nvSpPr>
        <p:spPr>
          <a:xfrm>
            <a:off x="6372200" y="4653136"/>
            <a:ext cx="1010341"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KC400</a:t>
            </a:r>
            <a:endParaRPr kumimoji="1" lang="ja-JP" altLang="en-US" sz="18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graphicFrame>
        <p:nvGraphicFramePr>
          <p:cNvPr id="9218" name="Object 2"/>
          <p:cNvGraphicFramePr>
            <a:graphicFrameLocks noChangeAspect="1"/>
          </p:cNvGraphicFramePr>
          <p:nvPr/>
        </p:nvGraphicFramePr>
        <p:xfrm>
          <a:off x="2411760" y="296113"/>
          <a:ext cx="720080" cy="493522"/>
        </p:xfrm>
        <a:graphic>
          <a:graphicData uri="http://schemas.openxmlformats.org/presentationml/2006/ole">
            <mc:AlternateContent xmlns:mc="http://schemas.openxmlformats.org/markup-compatibility/2006">
              <mc:Choice xmlns:v="urn:schemas-microsoft-com:vml" Requires="v">
                <p:oleObj name="CS ChemDraw Drawing" r:id="rId7" imgW="2127134" imgH="1456562" progId="ChemDraw.Document.6.0">
                  <p:embed/>
                </p:oleObj>
              </mc:Choice>
              <mc:Fallback>
                <p:oleObj name="CS ChemDraw Drawing" r:id="rId7" imgW="2127134" imgH="1456562" progId="ChemDraw.Document.6.0">
                  <p:embed/>
                  <p:pic>
                    <p:nvPicPr>
                      <p:cNvPr id="921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296113"/>
                        <a:ext cx="720080" cy="49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3995936" y="655554"/>
          <a:ext cx="792796" cy="460377"/>
        </p:xfrm>
        <a:graphic>
          <a:graphicData uri="http://schemas.openxmlformats.org/presentationml/2006/ole">
            <mc:AlternateContent xmlns:mc="http://schemas.openxmlformats.org/markup-compatibility/2006">
              <mc:Choice xmlns:v="urn:schemas-microsoft-com:vml" Requires="v">
                <p:oleObj name="CS ChemDraw Drawing" r:id="rId9" imgW="2508021" imgH="1456562" progId="ChemDraw.Document.6.0">
                  <p:embed/>
                </p:oleObj>
              </mc:Choice>
              <mc:Fallback>
                <p:oleObj name="CS ChemDraw Drawing" r:id="rId9" imgW="2508021" imgH="1456562" progId="ChemDraw.Document.6.0">
                  <p:embed/>
                  <p:pic>
                    <p:nvPicPr>
                      <p:cNvPr id="9219"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655554"/>
                        <a:ext cx="792796" cy="46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4"/>
          <p:cNvGraphicFramePr>
            <a:graphicFrameLocks noChangeAspect="1"/>
          </p:cNvGraphicFramePr>
          <p:nvPr/>
        </p:nvGraphicFramePr>
        <p:xfrm>
          <a:off x="5364088" y="692696"/>
          <a:ext cx="870001" cy="438811"/>
        </p:xfrm>
        <a:graphic>
          <a:graphicData uri="http://schemas.openxmlformats.org/presentationml/2006/ole">
            <mc:AlternateContent xmlns:mc="http://schemas.openxmlformats.org/markup-compatibility/2006">
              <mc:Choice xmlns:v="urn:schemas-microsoft-com:vml" Requires="v">
                <p:oleObj name="CS ChemDraw Drawing" r:id="rId11" imgW="2888907" imgH="1456562" progId="ChemDraw.Document.6.0">
                  <p:embed/>
                </p:oleObj>
              </mc:Choice>
              <mc:Fallback>
                <p:oleObj name="CS ChemDraw Drawing" r:id="rId11" imgW="2888907" imgH="1456562" progId="ChemDraw.Document.6.0">
                  <p:embed/>
                  <p:pic>
                    <p:nvPicPr>
                      <p:cNvPr id="922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4088" y="692696"/>
                        <a:ext cx="870001" cy="43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18"/>
          <p:cNvGraphicFramePr>
            <a:graphicFrameLocks noChangeAspect="1"/>
          </p:cNvGraphicFramePr>
          <p:nvPr/>
        </p:nvGraphicFramePr>
        <p:xfrm>
          <a:off x="1619672" y="1533618"/>
          <a:ext cx="746713" cy="527230"/>
        </p:xfrm>
        <a:graphic>
          <a:graphicData uri="http://schemas.openxmlformats.org/presentationml/2006/ole">
            <mc:AlternateContent xmlns:mc="http://schemas.openxmlformats.org/markup-compatibility/2006">
              <mc:Choice xmlns:v="urn:schemas-microsoft-com:vml" Requires="v">
                <p:oleObj name="CS ChemDraw Drawing" r:id="rId13" imgW="2135520" imgH="1464480" progId="ChemDraw.Document.6.0">
                  <p:embed/>
                </p:oleObj>
              </mc:Choice>
              <mc:Fallback>
                <p:oleObj name="CS ChemDraw Drawing" r:id="rId13" imgW="2135520" imgH="1464480" progId="ChemDraw.Document.6.0">
                  <p:embed/>
                  <p:pic>
                    <p:nvPicPr>
                      <p:cNvPr id="21"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9672" y="1533618"/>
                        <a:ext cx="746713" cy="527230"/>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22" name="Object 19"/>
          <p:cNvGraphicFramePr>
            <a:graphicFrameLocks noChangeAspect="1"/>
          </p:cNvGraphicFramePr>
          <p:nvPr/>
        </p:nvGraphicFramePr>
        <p:xfrm>
          <a:off x="2267744" y="2132856"/>
          <a:ext cx="879462" cy="527230"/>
        </p:xfrm>
        <a:graphic>
          <a:graphicData uri="http://schemas.openxmlformats.org/presentationml/2006/ole">
            <mc:AlternateContent xmlns:mc="http://schemas.openxmlformats.org/markup-compatibility/2006">
              <mc:Choice xmlns:v="urn:schemas-microsoft-com:vml" Requires="v">
                <p:oleObj name="CS ChemDraw Drawing" r:id="rId15" imgW="2516040" imgH="1464480" progId="ChemDraw.Document.6.0">
                  <p:embed/>
                </p:oleObj>
              </mc:Choice>
              <mc:Fallback>
                <p:oleObj name="CS ChemDraw Drawing" r:id="rId15" imgW="2516040" imgH="1464480" progId="ChemDraw.Document.6.0">
                  <p:embed/>
                  <p:pic>
                    <p:nvPicPr>
                      <p:cNvPr id="22"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67744" y="2132856"/>
                        <a:ext cx="879462" cy="527230"/>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23" name="Object 20"/>
          <p:cNvGraphicFramePr>
            <a:graphicFrameLocks noChangeAspect="1"/>
          </p:cNvGraphicFramePr>
          <p:nvPr/>
        </p:nvGraphicFramePr>
        <p:xfrm>
          <a:off x="3347864" y="2253698"/>
          <a:ext cx="1013041" cy="527230"/>
        </p:xfrm>
        <a:graphic>
          <a:graphicData uri="http://schemas.openxmlformats.org/presentationml/2006/ole">
            <mc:AlternateContent xmlns:mc="http://schemas.openxmlformats.org/markup-compatibility/2006">
              <mc:Choice xmlns:v="urn:schemas-microsoft-com:vml" Requires="v">
                <p:oleObj name="CS ChemDraw Drawing" r:id="rId17" imgW="2897640" imgH="1464480" progId="ChemDraw.Document.6.0">
                  <p:embed/>
                </p:oleObj>
              </mc:Choice>
              <mc:Fallback>
                <p:oleObj name="CS ChemDraw Drawing" r:id="rId17" imgW="2897640" imgH="1464480" progId="ChemDraw.Document.6.0">
                  <p:embed/>
                  <p:pic>
                    <p:nvPicPr>
                      <p:cNvPr id="23" name="Object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47864" y="2253698"/>
                        <a:ext cx="1013041" cy="527230"/>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sp>
        <p:nvSpPr>
          <p:cNvPr id="24" name="正方形/長方形 23"/>
          <p:cNvSpPr/>
          <p:nvPr/>
        </p:nvSpPr>
        <p:spPr>
          <a:xfrm>
            <a:off x="1691680" y="1988840"/>
            <a:ext cx="59343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#11</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5" name="正方形/長方形 24"/>
          <p:cNvSpPr/>
          <p:nvPr/>
        </p:nvSpPr>
        <p:spPr>
          <a:xfrm>
            <a:off x="2538408" y="1844824"/>
            <a:ext cx="59343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#35</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6" name="正方形/長方形 25"/>
          <p:cNvSpPr/>
          <p:nvPr/>
        </p:nvSpPr>
        <p:spPr>
          <a:xfrm>
            <a:off x="3546520" y="1916832"/>
            <a:ext cx="59343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#77</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7" name="正方形/長方形 26"/>
          <p:cNvSpPr/>
          <p:nvPr/>
        </p:nvSpPr>
        <p:spPr>
          <a:xfrm>
            <a:off x="2555776" y="764704"/>
            <a:ext cx="593432"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#52</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8" name="正方形/長方形 27"/>
          <p:cNvSpPr/>
          <p:nvPr/>
        </p:nvSpPr>
        <p:spPr>
          <a:xfrm>
            <a:off x="7722984" y="2802414"/>
            <a:ext cx="72968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#209</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29" name="正方形/長方形 28"/>
          <p:cNvSpPr/>
          <p:nvPr/>
        </p:nvSpPr>
        <p:spPr>
          <a:xfrm>
            <a:off x="4211960" y="1124744"/>
            <a:ext cx="72968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#101</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30" name="正方形/長方形 29"/>
          <p:cNvSpPr/>
          <p:nvPr/>
        </p:nvSpPr>
        <p:spPr>
          <a:xfrm>
            <a:off x="5498497" y="1196752"/>
            <a:ext cx="72968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#153</a:t>
            </a:r>
            <a:endParaRPr kumimoji="1" lang="ja-JP" altLang="en-US" sz="1600" b="0"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endParaRPr>
          </a:p>
        </p:txBody>
      </p:sp>
      <p:sp>
        <p:nvSpPr>
          <p:cNvPr id="31" name="正方形/長方形 30"/>
          <p:cNvSpPr/>
          <p:nvPr/>
        </p:nvSpPr>
        <p:spPr>
          <a:xfrm>
            <a:off x="97860" y="3388350"/>
            <a:ext cx="729724" cy="369332"/>
          </a:xfrm>
          <a:prstGeom prst="rect">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Black" pitchFamily="34" charset="0"/>
                <a:ea typeface="ＭＳ Ｐゴシック" panose="020B0600070205080204" pitchFamily="50" charset="-128"/>
                <a:cs typeface="+mn-cs"/>
              </a:rPr>
              <a:t>緑色</a:t>
            </a:r>
          </a:p>
        </p:txBody>
      </p:sp>
      <p:sp>
        <p:nvSpPr>
          <p:cNvPr id="32" name="正方形/長方形 31"/>
          <p:cNvSpPr/>
          <p:nvPr/>
        </p:nvSpPr>
        <p:spPr>
          <a:xfrm>
            <a:off x="72371" y="680249"/>
            <a:ext cx="646331" cy="369332"/>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黄色</a:t>
            </a:r>
          </a:p>
        </p:txBody>
      </p:sp>
      <p:sp>
        <p:nvSpPr>
          <p:cNvPr id="33" name="正方形/長方形 32"/>
          <p:cNvSpPr/>
          <p:nvPr/>
        </p:nvSpPr>
        <p:spPr>
          <a:xfrm>
            <a:off x="18456" y="2069032"/>
            <a:ext cx="1119477" cy="369332"/>
          </a:xfrm>
          <a:prstGeom prst="rect">
            <a:avLst/>
          </a:prstGeom>
          <a:solidFill>
            <a:schemeClr val="accent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オレンジ</a:t>
            </a:r>
          </a:p>
        </p:txBody>
      </p:sp>
      <p:sp>
        <p:nvSpPr>
          <p:cNvPr id="34" name="正方形/長方形 33"/>
          <p:cNvSpPr/>
          <p:nvPr/>
        </p:nvSpPr>
        <p:spPr>
          <a:xfrm>
            <a:off x="104787" y="4751856"/>
            <a:ext cx="729724" cy="369332"/>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Black" pitchFamily="34" charset="0"/>
                <a:ea typeface="ＭＳ Ｐゴシック" panose="020B0600070205080204" pitchFamily="50" charset="-128"/>
                <a:cs typeface="+mn-cs"/>
              </a:rPr>
              <a:t>製品</a:t>
            </a:r>
          </a:p>
        </p:txBody>
      </p:sp>
    </p:spTree>
    <p:extLst>
      <p:ext uri="{BB962C8B-B14F-4D97-AF65-F5344CB8AC3E}">
        <p14:creationId xmlns:p14="http://schemas.microsoft.com/office/powerpoint/2010/main" val="4262479053"/>
      </p:ext>
    </p:extLst>
  </p:cSld>
  <p:clrMapOvr>
    <a:masterClrMapping/>
  </p:clrMapOvr>
  <mc:AlternateContent xmlns:mc="http://schemas.openxmlformats.org/markup-compatibility/2006" xmlns:p14="http://schemas.microsoft.com/office/powerpoint/2010/main">
    <mc:Choice Requires="p14">
      <p:transition spd="slow" p14:dur="2000" advTm="27019"/>
    </mc:Choice>
    <mc:Fallback xmlns="">
      <p:transition spd="slow" advTm="2701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799700F-4AE1-476A-89D4-473E83C53EC4}"/>
              </a:ext>
            </a:extLst>
          </p:cNvPr>
          <p:cNvSpPr>
            <a:spLocks noGrp="1" noChangeArrowheads="1"/>
          </p:cNvSpPr>
          <p:nvPr>
            <p:ph type="ctrTitle" idx="4294967295"/>
          </p:nvPr>
        </p:nvSpPr>
        <p:spPr>
          <a:xfrm>
            <a:off x="0" y="1706563"/>
            <a:ext cx="9144000" cy="2287587"/>
          </a:xfrm>
        </p:spPr>
        <p:txBody>
          <a:bodyPr/>
          <a:lstStyle/>
          <a:p>
            <a:pPr algn="ctr"/>
            <a:r>
              <a:rPr lang="ja-JP" altLang="en-US" sz="4800" b="1" dirty="0">
                <a:latin typeface="Times New Roman" panose="02020603050405020304" pitchFamily="18" charset="0"/>
                <a:ea typeface="ＭＳ 明朝" panose="02020609040205080304" pitchFamily="17" charset="-128"/>
              </a:rPr>
              <a:t>塩素化ベンゼンラジカルの</a:t>
            </a:r>
            <a:br>
              <a:rPr lang="en-US" altLang="ja-JP" sz="4800" b="1" dirty="0">
                <a:latin typeface="Times New Roman" panose="02020603050405020304" pitchFamily="18" charset="0"/>
                <a:ea typeface="ＭＳ 明朝" panose="02020609040205080304" pitchFamily="17" charset="-128"/>
              </a:rPr>
            </a:br>
            <a:r>
              <a:rPr lang="ja-JP" altLang="en-US" sz="4800" b="1" dirty="0">
                <a:latin typeface="Times New Roman" panose="02020603050405020304" pitchFamily="18" charset="0"/>
                <a:ea typeface="ＭＳ 明朝" panose="02020609040205080304" pitchFamily="17" charset="-128"/>
              </a:rPr>
              <a:t>カップリングによって</a:t>
            </a:r>
            <a:br>
              <a:rPr lang="en-US" altLang="ja-JP" sz="4800" b="1" dirty="0">
                <a:latin typeface="Times New Roman" panose="02020603050405020304" pitchFamily="18" charset="0"/>
                <a:ea typeface="ＭＳ 明朝" panose="02020609040205080304" pitchFamily="17" charset="-128"/>
              </a:rPr>
            </a:br>
            <a:r>
              <a:rPr lang="ja-JP" altLang="en-US" sz="4800" b="1" dirty="0">
                <a:latin typeface="Times New Roman" panose="02020603050405020304" pitchFamily="18" charset="0"/>
                <a:ea typeface="ＭＳ 明朝" panose="02020609040205080304" pitchFamily="17" charset="-128"/>
              </a:rPr>
              <a:t>生成する</a:t>
            </a:r>
            <a:r>
              <a:rPr lang="en-US" altLang="ja-JP" sz="4800" b="1" dirty="0">
                <a:latin typeface="Times New Roman" panose="02020603050405020304" pitchFamily="18" charset="0"/>
                <a:ea typeface="ＭＳ 明朝" panose="02020609040205080304" pitchFamily="17" charset="-128"/>
              </a:rPr>
              <a:t>PCB</a:t>
            </a:r>
            <a:r>
              <a:rPr lang="ja-JP" altLang="en-US" sz="4800" b="1" dirty="0">
                <a:latin typeface="Times New Roman" panose="02020603050405020304" pitchFamily="18" charset="0"/>
                <a:ea typeface="ＭＳ 明朝" panose="02020609040205080304" pitchFamily="17" charset="-128"/>
              </a:rPr>
              <a:t>異性体</a:t>
            </a: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1573645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562877" y="1193774"/>
            <a:ext cx="8193988" cy="2235226"/>
            <a:chOff x="750502" y="448698"/>
            <a:chExt cx="9350031" cy="2550582"/>
          </a:xfrm>
        </p:grpSpPr>
        <p:grpSp>
          <p:nvGrpSpPr>
            <p:cNvPr id="3" name="グループ化 2"/>
            <p:cNvGrpSpPr/>
            <p:nvPr/>
          </p:nvGrpSpPr>
          <p:grpSpPr>
            <a:xfrm>
              <a:off x="750502" y="448698"/>
              <a:ext cx="9350031" cy="1688807"/>
              <a:chOff x="750502" y="448698"/>
              <a:chExt cx="9350031" cy="1688807"/>
            </a:xfrm>
          </p:grpSpPr>
          <p:graphicFrame>
            <p:nvGraphicFramePr>
              <p:cNvPr id="30" name="オブジェクト 29"/>
              <p:cNvGraphicFramePr>
                <a:graphicFrameLocks noChangeAspect="1"/>
              </p:cNvGraphicFramePr>
              <p:nvPr/>
            </p:nvGraphicFramePr>
            <p:xfrm>
              <a:off x="750502" y="451536"/>
              <a:ext cx="715963" cy="1674813"/>
            </p:xfrm>
            <a:graphic>
              <a:graphicData uri="http://schemas.openxmlformats.org/presentationml/2006/ole">
                <mc:AlternateContent xmlns:mc="http://schemas.openxmlformats.org/markup-compatibility/2006">
                  <mc:Choice xmlns:v="urn:schemas-microsoft-com:vml" Requires="v">
                    <p:oleObj name="CS ChemDraw Drawing" r:id="rId2" imgW="716114" imgH="1674658" progId="ChemDraw.Document.6.0">
                      <p:embed/>
                    </p:oleObj>
                  </mc:Choice>
                  <mc:Fallback>
                    <p:oleObj name="CS ChemDraw Drawing" r:id="rId2" imgW="716114" imgH="1674658" progId="ChemDraw.Document.6.0">
                      <p:embed/>
                      <p:pic>
                        <p:nvPicPr>
                          <p:cNvPr id="30" name="オブジェクト 29"/>
                          <p:cNvPicPr/>
                          <p:nvPr/>
                        </p:nvPicPr>
                        <p:blipFill>
                          <a:blip r:embed="rId3"/>
                          <a:stretch>
                            <a:fillRect/>
                          </a:stretch>
                        </p:blipFill>
                        <p:spPr>
                          <a:xfrm>
                            <a:off x="750502" y="451536"/>
                            <a:ext cx="715963" cy="1674813"/>
                          </a:xfrm>
                          <a:prstGeom prst="rect">
                            <a:avLst/>
                          </a:prstGeom>
                        </p:spPr>
                      </p:pic>
                    </p:oleObj>
                  </mc:Fallback>
                </mc:AlternateContent>
              </a:graphicData>
            </a:graphic>
          </p:graphicFrame>
          <p:grpSp>
            <p:nvGrpSpPr>
              <p:cNvPr id="38" name="グループ化 37"/>
              <p:cNvGrpSpPr/>
              <p:nvPr/>
            </p:nvGrpSpPr>
            <p:grpSpPr>
              <a:xfrm>
                <a:off x="4130326" y="448698"/>
                <a:ext cx="867210" cy="1674813"/>
                <a:chOff x="6403975" y="942975"/>
                <a:chExt cx="867210" cy="1674813"/>
              </a:xfrm>
            </p:grpSpPr>
            <p:graphicFrame>
              <p:nvGraphicFramePr>
                <p:cNvPr id="34" name="オブジェクト 33"/>
                <p:cNvGraphicFramePr>
                  <a:graphicFrameLocks noChangeAspect="1"/>
                </p:cNvGraphicFramePr>
                <p:nvPr/>
              </p:nvGraphicFramePr>
              <p:xfrm>
                <a:off x="6403975" y="942975"/>
                <a:ext cx="715963" cy="1674813"/>
              </p:xfrm>
              <a:graphic>
                <a:graphicData uri="http://schemas.openxmlformats.org/presentationml/2006/ole">
                  <mc:AlternateContent xmlns:mc="http://schemas.openxmlformats.org/markup-compatibility/2006">
                    <mc:Choice xmlns:v="urn:schemas-microsoft-com:vml" Requires="v">
                      <p:oleObj name="CS ChemDraw Drawing" r:id="rId4" imgW="716114" imgH="1674658" progId="ChemDraw.Document.6.0">
                        <p:embed/>
                      </p:oleObj>
                    </mc:Choice>
                    <mc:Fallback>
                      <p:oleObj name="CS ChemDraw Drawing" r:id="rId4" imgW="716114" imgH="1674658" progId="ChemDraw.Document.6.0">
                        <p:embed/>
                        <p:pic>
                          <p:nvPicPr>
                            <p:cNvPr id="34" name="オブジェクト 33"/>
                            <p:cNvPicPr/>
                            <p:nvPr/>
                          </p:nvPicPr>
                          <p:blipFill>
                            <a:blip r:embed="rId3"/>
                            <a:stretch>
                              <a:fillRect/>
                            </a:stretch>
                          </p:blipFill>
                          <p:spPr>
                            <a:xfrm>
                              <a:off x="6403975" y="942975"/>
                              <a:ext cx="715963" cy="1674813"/>
                            </a:xfrm>
                            <a:prstGeom prst="rect">
                              <a:avLst/>
                            </a:prstGeom>
                          </p:spPr>
                        </p:pic>
                      </p:oleObj>
                    </mc:Fallback>
                  </mc:AlternateContent>
                </a:graphicData>
              </a:graphic>
            </p:graphicFrame>
            <p:sp>
              <p:nvSpPr>
                <p:cNvPr id="35" name="フローチャート: 結合子 34"/>
                <p:cNvSpPr/>
                <p:nvPr/>
              </p:nvSpPr>
              <p:spPr>
                <a:xfrm>
                  <a:off x="7203595" y="1548765"/>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4" name="テキスト ボックス 23"/>
              <p:cNvSpPr txBox="1"/>
              <p:nvPr/>
            </p:nvSpPr>
            <p:spPr>
              <a:xfrm>
                <a:off x="2275989" y="1539068"/>
                <a:ext cx="127981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24"/>
              <p:cNvSpPr txBox="1"/>
              <p:nvPr/>
            </p:nvSpPr>
            <p:spPr>
              <a:xfrm>
                <a:off x="2541823" y="715987"/>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右矢印 25"/>
              <p:cNvSpPr/>
              <p:nvPr/>
            </p:nvSpPr>
            <p:spPr>
              <a:xfrm>
                <a:off x="1974272" y="1211961"/>
                <a:ext cx="1433946" cy="15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右矢印 26"/>
              <p:cNvSpPr/>
              <p:nvPr/>
            </p:nvSpPr>
            <p:spPr>
              <a:xfrm>
                <a:off x="5660709" y="1290219"/>
                <a:ext cx="1433946" cy="15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aphicFrame>
            <p:nvGraphicFramePr>
              <p:cNvPr id="2" name="オブジェクト 1"/>
              <p:cNvGraphicFramePr>
                <a:graphicFrameLocks noChangeAspect="1"/>
              </p:cNvGraphicFramePr>
              <p:nvPr/>
            </p:nvGraphicFramePr>
            <p:xfrm>
              <a:off x="7971696" y="665892"/>
              <a:ext cx="2128837" cy="1471613"/>
            </p:xfrm>
            <a:graphic>
              <a:graphicData uri="http://schemas.openxmlformats.org/presentationml/2006/ole">
                <mc:AlternateContent xmlns:mc="http://schemas.openxmlformats.org/markup-compatibility/2006">
                  <mc:Choice xmlns:v="urn:schemas-microsoft-com:vml" Requires="v">
                    <p:oleObj name="CS ChemDraw Drawing" r:id="rId5" imgW="2128324" imgH="1471923" progId="ChemDraw.Document.6.0">
                      <p:embed/>
                    </p:oleObj>
                  </mc:Choice>
                  <mc:Fallback>
                    <p:oleObj name="CS ChemDraw Drawing" r:id="rId5" imgW="2128324" imgH="1471923" progId="ChemDraw.Document.6.0">
                      <p:embed/>
                      <p:pic>
                        <p:nvPicPr>
                          <p:cNvPr id="2" name="オブジェクト 1"/>
                          <p:cNvPicPr/>
                          <p:nvPr/>
                        </p:nvPicPr>
                        <p:blipFill>
                          <a:blip r:embed="rId6"/>
                          <a:stretch>
                            <a:fillRect/>
                          </a:stretch>
                        </p:blipFill>
                        <p:spPr>
                          <a:xfrm>
                            <a:off x="7971696" y="665892"/>
                            <a:ext cx="2128837" cy="1471613"/>
                          </a:xfrm>
                          <a:prstGeom prst="rect">
                            <a:avLst/>
                          </a:prstGeom>
                        </p:spPr>
                      </p:pic>
                    </p:oleObj>
                  </mc:Fallback>
                </mc:AlternateContent>
              </a:graphicData>
            </a:graphic>
          </p:graphicFrame>
        </p:grpSp>
        <p:sp>
          <p:nvSpPr>
            <p:cNvPr id="28" name="テキスト ボックス 27"/>
            <p:cNvSpPr txBox="1"/>
            <p:nvPr/>
          </p:nvSpPr>
          <p:spPr>
            <a:xfrm>
              <a:off x="7975729" y="2137505"/>
              <a:ext cx="2124804" cy="861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CB-52 (25-25)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5" name="グループ化 14"/>
          <p:cNvGrpSpPr/>
          <p:nvPr/>
        </p:nvGrpSpPr>
        <p:grpSpPr>
          <a:xfrm>
            <a:off x="323528" y="4101066"/>
            <a:ext cx="8580704" cy="1560182"/>
            <a:chOff x="223840" y="1099167"/>
            <a:chExt cx="11440938" cy="2080243"/>
          </a:xfrm>
        </p:grpSpPr>
        <p:grpSp>
          <p:nvGrpSpPr>
            <p:cNvPr id="16" name="グループ化 15"/>
            <p:cNvGrpSpPr/>
            <p:nvPr/>
          </p:nvGrpSpPr>
          <p:grpSpPr>
            <a:xfrm>
              <a:off x="223840" y="1099167"/>
              <a:ext cx="11286112" cy="1541674"/>
              <a:chOff x="223840" y="1099167"/>
              <a:chExt cx="11286112" cy="1541674"/>
            </a:xfrm>
          </p:grpSpPr>
          <p:sp>
            <p:nvSpPr>
              <p:cNvPr id="18" name="テキスト ボックス 17"/>
              <p:cNvSpPr txBox="1"/>
              <p:nvPr/>
            </p:nvSpPr>
            <p:spPr>
              <a:xfrm>
                <a:off x="2275989" y="2107488"/>
                <a:ext cx="1279816" cy="492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
              <p:cNvSpPr txBox="1"/>
              <p:nvPr/>
            </p:nvSpPr>
            <p:spPr>
              <a:xfrm>
                <a:off x="2541823" y="1284408"/>
                <a:ext cx="748148" cy="492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20" name="オブジェクト 19"/>
              <p:cNvGraphicFramePr>
                <a:graphicFrameLocks noChangeAspect="1"/>
              </p:cNvGraphicFramePr>
              <p:nvPr/>
            </p:nvGraphicFramePr>
            <p:xfrm>
              <a:off x="223840" y="1099167"/>
              <a:ext cx="1543050" cy="1293813"/>
            </p:xfrm>
            <a:graphic>
              <a:graphicData uri="http://schemas.openxmlformats.org/presentationml/2006/ole">
                <mc:AlternateContent xmlns:mc="http://schemas.openxmlformats.org/markup-compatibility/2006">
                  <mc:Choice xmlns:v="urn:schemas-microsoft-com:vml" Requires="v">
                    <p:oleObj name="CS ChemDraw Drawing" r:id="rId7" imgW="1543823" imgH="1293223" progId="ChemDraw.Document.6.0">
                      <p:embed/>
                    </p:oleObj>
                  </mc:Choice>
                  <mc:Fallback>
                    <p:oleObj name="CS ChemDraw Drawing" r:id="rId7" imgW="1543823" imgH="1293223" progId="ChemDraw.Document.6.0">
                      <p:embed/>
                      <p:pic>
                        <p:nvPicPr>
                          <p:cNvPr id="20" name="オブジェクト 19"/>
                          <p:cNvPicPr/>
                          <p:nvPr/>
                        </p:nvPicPr>
                        <p:blipFill>
                          <a:blip r:embed="rId8"/>
                          <a:stretch>
                            <a:fillRect/>
                          </a:stretch>
                        </p:blipFill>
                        <p:spPr>
                          <a:xfrm>
                            <a:off x="223840" y="1099167"/>
                            <a:ext cx="1543050" cy="1293813"/>
                          </a:xfrm>
                          <a:prstGeom prst="rect">
                            <a:avLst/>
                          </a:prstGeom>
                        </p:spPr>
                      </p:pic>
                    </p:oleObj>
                  </mc:Fallback>
                </mc:AlternateContent>
              </a:graphicData>
            </a:graphic>
          </p:graphicFrame>
          <p:grpSp>
            <p:nvGrpSpPr>
              <p:cNvPr id="21" name="グループ化 20"/>
              <p:cNvGrpSpPr/>
              <p:nvPr/>
            </p:nvGrpSpPr>
            <p:grpSpPr>
              <a:xfrm>
                <a:off x="4284517" y="1133475"/>
                <a:ext cx="1543050" cy="1293813"/>
                <a:chOff x="5219700" y="1790700"/>
                <a:chExt cx="1543050" cy="1293813"/>
              </a:xfrm>
            </p:grpSpPr>
            <p:graphicFrame>
              <p:nvGraphicFramePr>
                <p:cNvPr id="31" name="オブジェクト 30"/>
                <p:cNvGraphicFramePr>
                  <a:graphicFrameLocks noChangeAspect="1"/>
                </p:cNvGraphicFramePr>
                <p:nvPr/>
              </p:nvGraphicFramePr>
              <p:xfrm>
                <a:off x="5219700" y="1790700"/>
                <a:ext cx="1543050" cy="1293813"/>
              </p:xfrm>
              <a:graphic>
                <a:graphicData uri="http://schemas.openxmlformats.org/presentationml/2006/ole">
                  <mc:AlternateContent xmlns:mc="http://schemas.openxmlformats.org/markup-compatibility/2006">
                    <mc:Choice xmlns:v="urn:schemas-microsoft-com:vml" Requires="v">
                      <p:oleObj name="CS ChemDraw Drawing" r:id="rId9" imgW="1543823" imgH="1293223" progId="ChemDraw.Document.6.0">
                        <p:embed/>
                      </p:oleObj>
                    </mc:Choice>
                    <mc:Fallback>
                      <p:oleObj name="CS ChemDraw Drawing" r:id="rId9" imgW="1543823" imgH="1293223" progId="ChemDraw.Document.6.0">
                        <p:embed/>
                        <p:pic>
                          <p:nvPicPr>
                            <p:cNvPr id="31" name="オブジェクト 30"/>
                            <p:cNvPicPr/>
                            <p:nvPr/>
                          </p:nvPicPr>
                          <p:blipFill>
                            <a:blip r:embed="rId8"/>
                            <a:stretch>
                              <a:fillRect/>
                            </a:stretch>
                          </p:blipFill>
                          <p:spPr>
                            <a:xfrm>
                              <a:off x="5219700" y="1790700"/>
                              <a:ext cx="1543050" cy="1293813"/>
                            </a:xfrm>
                            <a:prstGeom prst="rect">
                              <a:avLst/>
                            </a:prstGeom>
                          </p:spPr>
                        </p:pic>
                      </p:oleObj>
                    </mc:Fallback>
                  </mc:AlternateContent>
                </a:graphicData>
              </a:graphic>
            </p:graphicFrame>
            <p:sp>
              <p:nvSpPr>
                <p:cNvPr id="32" name="フローチャート: 結合子 31"/>
                <p:cNvSpPr/>
                <p:nvPr/>
              </p:nvSpPr>
              <p:spPr>
                <a:xfrm>
                  <a:off x="6460645" y="2377440"/>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2" name="右矢印 21"/>
              <p:cNvSpPr/>
              <p:nvPr/>
            </p:nvSpPr>
            <p:spPr>
              <a:xfrm>
                <a:off x="1974272" y="1780381"/>
                <a:ext cx="1433946" cy="15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右矢印 22"/>
              <p:cNvSpPr/>
              <p:nvPr/>
            </p:nvSpPr>
            <p:spPr>
              <a:xfrm>
                <a:off x="6283038" y="1828871"/>
                <a:ext cx="1433946" cy="15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aphicFrame>
            <p:nvGraphicFramePr>
              <p:cNvPr id="29" name="オブジェクト 28"/>
              <p:cNvGraphicFramePr>
                <a:graphicFrameLocks noChangeAspect="1"/>
              </p:cNvGraphicFramePr>
              <p:nvPr/>
            </p:nvGraphicFramePr>
            <p:xfrm>
              <a:off x="8620702" y="1169228"/>
              <a:ext cx="2889250" cy="1471613"/>
            </p:xfrm>
            <a:graphic>
              <a:graphicData uri="http://schemas.openxmlformats.org/presentationml/2006/ole">
                <mc:AlternateContent xmlns:mc="http://schemas.openxmlformats.org/markup-compatibility/2006">
                  <mc:Choice xmlns:v="urn:schemas-microsoft-com:vml" Requires="v">
                    <p:oleObj name="CS ChemDraw Drawing" r:id="rId10" imgW="2888976" imgH="1471400" progId="ChemDraw.Document.6.0">
                      <p:embed/>
                    </p:oleObj>
                  </mc:Choice>
                  <mc:Fallback>
                    <p:oleObj name="CS ChemDraw Drawing" r:id="rId10" imgW="2888976" imgH="1471400" progId="ChemDraw.Document.6.0">
                      <p:embed/>
                      <p:pic>
                        <p:nvPicPr>
                          <p:cNvPr id="29" name="オブジェクト 28"/>
                          <p:cNvPicPr/>
                          <p:nvPr/>
                        </p:nvPicPr>
                        <p:blipFill>
                          <a:blip r:embed="rId11"/>
                          <a:stretch>
                            <a:fillRect/>
                          </a:stretch>
                        </p:blipFill>
                        <p:spPr>
                          <a:xfrm>
                            <a:off x="8620702" y="1169228"/>
                            <a:ext cx="2889250" cy="1471613"/>
                          </a:xfrm>
                          <a:prstGeom prst="rect">
                            <a:avLst/>
                          </a:prstGeom>
                        </p:spPr>
                      </p:pic>
                    </p:oleObj>
                  </mc:Fallback>
                </mc:AlternateContent>
              </a:graphicData>
            </a:graphic>
          </p:graphicFrame>
        </p:grpSp>
        <p:sp>
          <p:nvSpPr>
            <p:cNvPr id="17" name="テキスト ボックス 16"/>
            <p:cNvSpPr txBox="1"/>
            <p:nvPr/>
          </p:nvSpPr>
          <p:spPr>
            <a:xfrm>
              <a:off x="8880611" y="2686967"/>
              <a:ext cx="27841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CB155 (246-246)</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33" name="Rectangle 3"/>
          <p:cNvSpPr txBox="1">
            <a:spLocks noChangeArrowheads="1"/>
          </p:cNvSpPr>
          <p:nvPr/>
        </p:nvSpPr>
        <p:spPr>
          <a:xfrm>
            <a:off x="-36512" y="3152699"/>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1"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p</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-dichlorobenzene</a:t>
            </a:r>
          </a:p>
          <a:p>
            <a:pPr marL="171450" marR="0" lvl="0" indent="-171450" algn="l" defTabSz="685800" rtl="0" eaLnBrk="1" fontAlgn="auto" latinLnBrk="0" hangingPunct="1">
              <a:lnSpc>
                <a:spcPct val="90000"/>
              </a:lnSpc>
              <a:spcBef>
                <a:spcPts val="750"/>
              </a:spcBef>
              <a:spcAft>
                <a:spcPts val="0"/>
              </a:spcAft>
              <a:buClrTx/>
              <a:buSzTx/>
              <a:buFontTx/>
              <a:buChar char="-"/>
              <a:tabLst/>
              <a:defRPr/>
            </a:pP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36" name="Rectangle 3"/>
          <p:cNvSpPr txBox="1">
            <a:spLocks noChangeArrowheads="1"/>
          </p:cNvSpPr>
          <p:nvPr/>
        </p:nvSpPr>
        <p:spPr>
          <a:xfrm>
            <a:off x="0" y="6195950"/>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1"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1,3,5</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-trichlorobenzene</a:t>
            </a:r>
          </a:p>
          <a:p>
            <a:pPr marL="171450" marR="0" lvl="0" indent="-171450" algn="l" defTabSz="685800" rtl="0" eaLnBrk="1" fontAlgn="auto" latinLnBrk="0" hangingPunct="1">
              <a:lnSpc>
                <a:spcPct val="90000"/>
              </a:lnSpc>
              <a:spcBef>
                <a:spcPts val="750"/>
              </a:spcBef>
              <a:spcAft>
                <a:spcPts val="0"/>
              </a:spcAft>
              <a:buClrTx/>
              <a:buSzTx/>
              <a:buFontTx/>
              <a:buChar char="-"/>
              <a:tabLst/>
              <a:defRPr/>
            </a:pP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37" name="Rectangle 3"/>
          <p:cNvSpPr txBox="1">
            <a:spLocks noChangeArrowheads="1"/>
          </p:cNvSpPr>
          <p:nvPr/>
        </p:nvSpPr>
        <p:spPr>
          <a:xfrm>
            <a:off x="-20183" y="-11055"/>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one PCB isomer formation</a:t>
            </a: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62503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45982" y="1422675"/>
            <a:ext cx="8570753" cy="4310581"/>
            <a:chOff x="861310" y="447003"/>
            <a:chExt cx="11427670" cy="5747441"/>
          </a:xfrm>
        </p:grpSpPr>
        <p:grpSp>
          <p:nvGrpSpPr>
            <p:cNvPr id="2" name="グループ化 1"/>
            <p:cNvGrpSpPr/>
            <p:nvPr/>
          </p:nvGrpSpPr>
          <p:grpSpPr>
            <a:xfrm>
              <a:off x="881905" y="447003"/>
              <a:ext cx="11407075" cy="5747441"/>
              <a:chOff x="881905" y="447003"/>
              <a:chExt cx="11407075" cy="5747441"/>
            </a:xfrm>
          </p:grpSpPr>
          <p:pic>
            <p:nvPicPr>
              <p:cNvPr id="4" name="Picture 2" descr="s_01"/>
              <p:cNvPicPr>
                <a:picLocks noChangeAspect="1" noChangeArrowheads="1"/>
              </p:cNvPicPr>
              <p:nvPr/>
            </p:nvPicPr>
            <p:blipFill>
              <a:blip r:embed="rId2" cstate="print"/>
              <a:srcRect/>
              <a:stretch>
                <a:fillRect/>
              </a:stretch>
            </p:blipFill>
            <p:spPr bwMode="auto">
              <a:xfrm>
                <a:off x="9420167" y="447003"/>
                <a:ext cx="1869706" cy="1401764"/>
              </a:xfrm>
              <a:prstGeom prst="rect">
                <a:avLst/>
              </a:prstGeom>
              <a:noFill/>
              <a:ln w="9525">
                <a:noFill/>
                <a:miter lim="800000"/>
                <a:headEnd/>
                <a:tailEnd/>
              </a:ln>
            </p:spPr>
          </p:pic>
          <p:pic>
            <p:nvPicPr>
              <p:cNvPr id="5" name="Picture 8" descr="s_04"/>
              <p:cNvPicPr>
                <a:picLocks noChangeAspect="1" noChangeArrowheads="1"/>
              </p:cNvPicPr>
              <p:nvPr/>
            </p:nvPicPr>
            <p:blipFill>
              <a:blip r:embed="rId3" cstate="print"/>
              <a:srcRect/>
              <a:stretch>
                <a:fillRect/>
              </a:stretch>
            </p:blipFill>
            <p:spPr bwMode="auto">
              <a:xfrm>
                <a:off x="881905" y="447003"/>
                <a:ext cx="1869706" cy="1401764"/>
              </a:xfrm>
              <a:prstGeom prst="rect">
                <a:avLst/>
              </a:prstGeom>
              <a:noFill/>
              <a:ln w="9525">
                <a:noFill/>
                <a:miter lim="800000"/>
                <a:headEnd/>
                <a:tailEnd/>
              </a:ln>
            </p:spPr>
          </p:pic>
          <p:pic>
            <p:nvPicPr>
              <p:cNvPr id="6" name="Picture 9" descr="s_05"/>
              <p:cNvPicPr>
                <a:picLocks noChangeAspect="1" noChangeArrowheads="1"/>
              </p:cNvPicPr>
              <p:nvPr/>
            </p:nvPicPr>
            <p:blipFill>
              <a:blip r:embed="rId4" cstate="print"/>
              <a:srcRect/>
              <a:stretch>
                <a:fillRect/>
              </a:stretch>
            </p:blipFill>
            <p:spPr bwMode="auto">
              <a:xfrm>
                <a:off x="881905" y="2131252"/>
                <a:ext cx="1869705" cy="1401764"/>
              </a:xfrm>
              <a:prstGeom prst="rect">
                <a:avLst/>
              </a:prstGeom>
              <a:noFill/>
              <a:ln w="9525">
                <a:noFill/>
                <a:miter lim="800000"/>
                <a:headEnd/>
                <a:tailEnd/>
              </a:ln>
            </p:spPr>
          </p:pic>
          <p:pic>
            <p:nvPicPr>
              <p:cNvPr id="7" name="Picture 3" descr="s_02"/>
              <p:cNvPicPr>
                <a:picLocks noChangeAspect="1" noChangeArrowheads="1"/>
              </p:cNvPicPr>
              <p:nvPr/>
            </p:nvPicPr>
            <p:blipFill>
              <a:blip r:embed="rId5" cstate="print"/>
              <a:srcRect/>
              <a:stretch>
                <a:fillRect/>
              </a:stretch>
            </p:blipFill>
            <p:spPr bwMode="auto">
              <a:xfrm>
                <a:off x="9420168" y="2131252"/>
                <a:ext cx="1869705" cy="1401764"/>
              </a:xfrm>
              <a:prstGeom prst="rect">
                <a:avLst/>
              </a:prstGeom>
              <a:noFill/>
              <a:ln w="9525">
                <a:noFill/>
                <a:miter lim="800000"/>
                <a:headEnd/>
                <a:tailEnd/>
              </a:ln>
            </p:spPr>
          </p:pic>
          <p:pic>
            <p:nvPicPr>
              <p:cNvPr id="8" name="Picture 4" descr="s_03"/>
              <p:cNvPicPr>
                <a:picLocks noChangeAspect="1" noChangeArrowheads="1"/>
              </p:cNvPicPr>
              <p:nvPr/>
            </p:nvPicPr>
            <p:blipFill>
              <a:blip r:embed="rId6" cstate="print"/>
              <a:srcRect/>
              <a:stretch>
                <a:fillRect/>
              </a:stretch>
            </p:blipFill>
            <p:spPr bwMode="auto">
              <a:xfrm>
                <a:off x="9420167" y="3815501"/>
                <a:ext cx="1869706" cy="1401764"/>
              </a:xfrm>
              <a:prstGeom prst="rect">
                <a:avLst/>
              </a:prstGeom>
              <a:noFill/>
              <a:ln w="9525">
                <a:noFill/>
                <a:miter lim="800000"/>
                <a:headEnd/>
                <a:tailEnd/>
              </a:ln>
            </p:spPr>
          </p:pic>
          <p:sp>
            <p:nvSpPr>
              <p:cNvPr id="9" name="テキスト ボックス 8"/>
              <p:cNvSpPr txBox="1"/>
              <p:nvPr/>
            </p:nvSpPr>
            <p:spPr>
              <a:xfrm>
                <a:off x="2951019" y="917052"/>
                <a:ext cx="7481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p:cNvSpPr txBox="1"/>
              <p:nvPr/>
            </p:nvSpPr>
            <p:spPr>
              <a:xfrm>
                <a:off x="2951018" y="2601302"/>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
              <p:cNvSpPr txBox="1"/>
              <p:nvPr/>
            </p:nvSpPr>
            <p:spPr>
              <a:xfrm>
                <a:off x="11540833" y="861632"/>
                <a:ext cx="7481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11</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p:cNvSpPr txBox="1"/>
              <p:nvPr/>
            </p:nvSpPr>
            <p:spPr>
              <a:xfrm>
                <a:off x="11540832" y="2545882"/>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
              <p:cNvSpPr txBox="1"/>
              <p:nvPr/>
            </p:nvSpPr>
            <p:spPr>
              <a:xfrm>
                <a:off x="11506193" y="4256917"/>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14" name="オブジェクト 13"/>
              <p:cNvGraphicFramePr>
                <a:graphicFrameLocks noChangeAspect="1"/>
              </p:cNvGraphicFramePr>
              <p:nvPr/>
            </p:nvGraphicFramePr>
            <p:xfrm>
              <a:off x="5395167" y="5217265"/>
              <a:ext cx="895334" cy="977179"/>
            </p:xfrm>
            <a:graphic>
              <a:graphicData uri="http://schemas.openxmlformats.org/presentationml/2006/ole">
                <mc:AlternateContent xmlns:mc="http://schemas.openxmlformats.org/markup-compatibility/2006">
                  <mc:Choice xmlns:v="urn:schemas-microsoft-com:vml" Requires="v">
                    <p:oleObj name="CS ChemDraw Drawing" r:id="rId7" imgW="1145982" imgH="1250899" progId="ChemDraw.Document.6.0">
                      <p:embed/>
                    </p:oleObj>
                  </mc:Choice>
                  <mc:Fallback>
                    <p:oleObj name="CS ChemDraw Drawing" r:id="rId7" imgW="1145982" imgH="1250899" progId="ChemDraw.Document.6.0">
                      <p:embed/>
                      <p:pic>
                        <p:nvPicPr>
                          <p:cNvPr id="14" name="オブジェクト 13"/>
                          <p:cNvPicPr/>
                          <p:nvPr/>
                        </p:nvPicPr>
                        <p:blipFill>
                          <a:blip r:embed="rId8"/>
                          <a:stretch>
                            <a:fillRect/>
                          </a:stretch>
                        </p:blipFill>
                        <p:spPr>
                          <a:xfrm>
                            <a:off x="5395167" y="5217265"/>
                            <a:ext cx="895334" cy="977179"/>
                          </a:xfrm>
                          <a:prstGeom prst="rect">
                            <a:avLst/>
                          </a:prstGeom>
                        </p:spPr>
                      </p:pic>
                    </p:oleObj>
                  </mc:Fallback>
                </mc:AlternateContent>
              </a:graphicData>
            </a:graphic>
          </p:graphicFrame>
          <p:grpSp>
            <p:nvGrpSpPr>
              <p:cNvPr id="25" name="グループ化 24"/>
              <p:cNvGrpSpPr/>
              <p:nvPr/>
            </p:nvGrpSpPr>
            <p:grpSpPr>
              <a:xfrm>
                <a:off x="5489736" y="659294"/>
                <a:ext cx="981349" cy="977179"/>
                <a:chOff x="5489736" y="659294"/>
                <a:chExt cx="981349" cy="977179"/>
              </a:xfrm>
            </p:grpSpPr>
            <p:graphicFrame>
              <p:nvGraphicFramePr>
                <p:cNvPr id="15" name="オブジェクト 14"/>
                <p:cNvGraphicFramePr>
                  <a:graphicFrameLocks noChangeAspect="1"/>
                </p:cNvGraphicFramePr>
                <p:nvPr/>
              </p:nvGraphicFramePr>
              <p:xfrm>
                <a:off x="5489736" y="659294"/>
                <a:ext cx="895334" cy="977179"/>
              </p:xfrm>
              <a:graphic>
                <a:graphicData uri="http://schemas.openxmlformats.org/presentationml/2006/ole">
                  <mc:AlternateContent xmlns:mc="http://schemas.openxmlformats.org/markup-compatibility/2006">
                    <mc:Choice xmlns:v="urn:schemas-microsoft-com:vml" Requires="v">
                      <p:oleObj name="CS ChemDraw Drawing" r:id="rId9" imgW="1145982" imgH="1250899" progId="ChemDraw.Document.6.0">
                        <p:embed/>
                      </p:oleObj>
                    </mc:Choice>
                    <mc:Fallback>
                      <p:oleObj name="CS ChemDraw Drawing" r:id="rId9" imgW="1145982" imgH="1250899" progId="ChemDraw.Document.6.0">
                        <p:embed/>
                        <p:pic>
                          <p:nvPicPr>
                            <p:cNvPr id="15" name="オブジェクト 14"/>
                            <p:cNvPicPr/>
                            <p:nvPr/>
                          </p:nvPicPr>
                          <p:blipFill>
                            <a:blip r:embed="rId8"/>
                            <a:stretch>
                              <a:fillRect/>
                            </a:stretch>
                          </p:blipFill>
                          <p:spPr>
                            <a:xfrm>
                              <a:off x="5489736" y="659294"/>
                              <a:ext cx="895334" cy="977179"/>
                            </a:xfrm>
                            <a:prstGeom prst="rect">
                              <a:avLst/>
                            </a:prstGeom>
                          </p:spPr>
                        </p:pic>
                      </p:oleObj>
                    </mc:Fallback>
                  </mc:AlternateContent>
                </a:graphicData>
              </a:graphic>
            </p:graphicFrame>
            <p:sp>
              <p:nvSpPr>
                <p:cNvPr id="17" name="フローチャート: 結合子 16"/>
                <p:cNvSpPr/>
                <p:nvPr/>
              </p:nvSpPr>
              <p:spPr>
                <a:xfrm>
                  <a:off x="6403495" y="1120140"/>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19" name="グループ化 18"/>
              <p:cNvGrpSpPr/>
              <p:nvPr/>
            </p:nvGrpSpPr>
            <p:grpSpPr>
              <a:xfrm>
                <a:off x="5422609" y="2349915"/>
                <a:ext cx="962461" cy="977179"/>
                <a:chOff x="5422609" y="2349915"/>
                <a:chExt cx="962461" cy="977179"/>
              </a:xfrm>
            </p:grpSpPr>
            <p:graphicFrame>
              <p:nvGraphicFramePr>
                <p:cNvPr id="16" name="オブジェクト 15"/>
                <p:cNvGraphicFramePr>
                  <a:graphicFrameLocks noChangeAspect="1"/>
                </p:cNvGraphicFramePr>
                <p:nvPr/>
              </p:nvGraphicFramePr>
              <p:xfrm>
                <a:off x="5422609" y="2349915"/>
                <a:ext cx="895334" cy="977179"/>
              </p:xfrm>
              <a:graphic>
                <a:graphicData uri="http://schemas.openxmlformats.org/presentationml/2006/ole">
                  <mc:AlternateContent xmlns:mc="http://schemas.openxmlformats.org/markup-compatibility/2006">
                    <mc:Choice xmlns:v="urn:schemas-microsoft-com:vml" Requires="v">
                      <p:oleObj name="CS ChemDraw Drawing" r:id="rId10" imgW="1145982" imgH="1250899" progId="ChemDraw.Document.6.0">
                        <p:embed/>
                      </p:oleObj>
                    </mc:Choice>
                    <mc:Fallback>
                      <p:oleObj name="CS ChemDraw Drawing" r:id="rId10" imgW="1145982" imgH="1250899" progId="ChemDraw.Document.6.0">
                        <p:embed/>
                        <p:pic>
                          <p:nvPicPr>
                            <p:cNvPr id="16" name="オブジェクト 15"/>
                            <p:cNvPicPr/>
                            <p:nvPr/>
                          </p:nvPicPr>
                          <p:blipFill>
                            <a:blip r:embed="rId8"/>
                            <a:stretch>
                              <a:fillRect/>
                            </a:stretch>
                          </p:blipFill>
                          <p:spPr>
                            <a:xfrm>
                              <a:off x="5422609" y="2349915"/>
                              <a:ext cx="895334" cy="977179"/>
                            </a:xfrm>
                            <a:prstGeom prst="rect">
                              <a:avLst/>
                            </a:prstGeom>
                          </p:spPr>
                        </p:pic>
                      </p:oleObj>
                    </mc:Fallback>
                  </mc:AlternateContent>
                </a:graphicData>
              </a:graphic>
            </p:graphicFrame>
            <p:sp>
              <p:nvSpPr>
                <p:cNvPr id="18" name="フローチャート: 結合子 17"/>
                <p:cNvSpPr/>
                <p:nvPr/>
              </p:nvSpPr>
              <p:spPr>
                <a:xfrm>
                  <a:off x="6317480" y="3185160"/>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1" name="上矢印 20"/>
              <p:cNvSpPr/>
              <p:nvPr/>
            </p:nvSpPr>
            <p:spPr>
              <a:xfrm>
                <a:off x="5839690" y="4040535"/>
                <a:ext cx="258992" cy="91078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2" name="テキスト ボックス 21"/>
              <p:cNvSpPr txBox="1"/>
              <p:nvPr/>
            </p:nvSpPr>
            <p:spPr>
              <a:xfrm>
                <a:off x="4451714" y="4351095"/>
                <a:ext cx="127981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22"/>
              <p:cNvSpPr txBox="1"/>
              <p:nvPr/>
            </p:nvSpPr>
            <p:spPr>
              <a:xfrm>
                <a:off x="6418118" y="4353901"/>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4" name="テキスト ボックス 23"/>
            <p:cNvSpPr txBox="1"/>
            <p:nvPr/>
          </p:nvSpPr>
          <p:spPr>
            <a:xfrm>
              <a:off x="9223784" y="1784651"/>
              <a:ext cx="27841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CB-56 (23-34)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25"/>
            <p:cNvSpPr txBox="1"/>
            <p:nvPr/>
          </p:nvSpPr>
          <p:spPr>
            <a:xfrm>
              <a:off x="9339782" y="3407769"/>
              <a:ext cx="280476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CB-77 (34-34)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26"/>
            <p:cNvSpPr txBox="1"/>
            <p:nvPr/>
          </p:nvSpPr>
          <p:spPr>
            <a:xfrm>
              <a:off x="9279411" y="5163331"/>
              <a:ext cx="27495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CB-40 (23-23)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p:cNvSpPr txBox="1"/>
            <p:nvPr/>
          </p:nvSpPr>
          <p:spPr>
            <a:xfrm>
              <a:off x="881905" y="1656967"/>
              <a:ext cx="27841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CB-5 (23-)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28"/>
            <p:cNvSpPr txBox="1"/>
            <p:nvPr/>
          </p:nvSpPr>
          <p:spPr>
            <a:xfrm>
              <a:off x="861310" y="3370575"/>
              <a:ext cx="280476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CB-12 (34-)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30" name="Rectangle 3"/>
          <p:cNvSpPr txBox="1">
            <a:spLocks noChangeArrowheads="1"/>
          </p:cNvSpPr>
          <p:nvPr/>
        </p:nvSpPr>
        <p:spPr>
          <a:xfrm>
            <a:off x="-23360" y="6237287"/>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1"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o</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-dichlorobenzene</a:t>
            </a:r>
          </a:p>
          <a:p>
            <a:pPr marL="171450" marR="0" lvl="0" indent="-171450" algn="l" defTabSz="685800" rtl="0" eaLnBrk="1" fontAlgn="auto" latinLnBrk="0" hangingPunct="1">
              <a:lnSpc>
                <a:spcPct val="90000"/>
              </a:lnSpc>
              <a:spcBef>
                <a:spcPts val="750"/>
              </a:spcBef>
              <a:spcAft>
                <a:spcPts val="0"/>
              </a:spcAft>
              <a:buClrTx/>
              <a:buSzTx/>
              <a:buFontTx/>
              <a:buChar char="-"/>
              <a:tabLst/>
              <a:defRPr/>
            </a:pP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31" name="角丸四角形 30"/>
          <p:cNvSpPr/>
          <p:nvPr/>
        </p:nvSpPr>
        <p:spPr>
          <a:xfrm>
            <a:off x="6660232" y="1138892"/>
            <a:ext cx="2448272" cy="16490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Rectangle 3"/>
          <p:cNvSpPr txBox="1">
            <a:spLocks noChangeArrowheads="1"/>
          </p:cNvSpPr>
          <p:nvPr/>
        </p:nvSpPr>
        <p:spPr>
          <a:xfrm>
            <a:off x="-20183" y="-11055"/>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CB-56</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&gt;</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CB-77 &gt; CB-40</a:t>
            </a: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33" name="テキスト ボックス 32"/>
          <p:cNvSpPr txBox="1"/>
          <p:nvPr/>
        </p:nvSpPr>
        <p:spPr>
          <a:xfrm>
            <a:off x="4860032" y="1849680"/>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t>
            </a:r>
          </a:p>
        </p:txBody>
      </p:sp>
      <p:sp>
        <p:nvSpPr>
          <p:cNvPr id="34" name="テキスト ボックス 33"/>
          <p:cNvSpPr txBox="1"/>
          <p:nvPr/>
        </p:nvSpPr>
        <p:spPr>
          <a:xfrm>
            <a:off x="4860032" y="3145824"/>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p:cNvSpPr txBox="1"/>
          <p:nvPr/>
        </p:nvSpPr>
        <p:spPr>
          <a:xfrm>
            <a:off x="6027114" y="3083108"/>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36"/>
          <p:cNvSpPr txBox="1"/>
          <p:nvPr/>
        </p:nvSpPr>
        <p:spPr>
          <a:xfrm>
            <a:off x="6027150" y="1840085"/>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AB</a:t>
            </a:r>
          </a:p>
        </p:txBody>
      </p:sp>
      <p:sp>
        <p:nvSpPr>
          <p:cNvPr id="41" name="テキスト ボックス 40"/>
          <p:cNvSpPr txBox="1"/>
          <p:nvPr/>
        </p:nvSpPr>
        <p:spPr>
          <a:xfrm>
            <a:off x="6012160" y="4297952"/>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角丸四角形 41"/>
          <p:cNvSpPr/>
          <p:nvPr/>
        </p:nvSpPr>
        <p:spPr>
          <a:xfrm>
            <a:off x="3707690" y="1303332"/>
            <a:ext cx="1872421" cy="2615033"/>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テキスト ボックス 42"/>
          <p:cNvSpPr txBox="1"/>
          <p:nvPr/>
        </p:nvSpPr>
        <p:spPr>
          <a:xfrm>
            <a:off x="3520972" y="692696"/>
            <a:ext cx="2131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 &gt; BB &gt; AA</a:t>
            </a:r>
          </a:p>
        </p:txBody>
      </p:sp>
    </p:spTree>
    <p:extLst>
      <p:ext uri="{BB962C8B-B14F-4D97-AF65-F5344CB8AC3E}">
        <p14:creationId xmlns:p14="http://schemas.microsoft.com/office/powerpoint/2010/main" val="2239166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629029" y="1102662"/>
            <a:ext cx="7598624" cy="4700506"/>
            <a:chOff x="838706" y="327216"/>
            <a:chExt cx="10131498" cy="6267340"/>
          </a:xfrm>
        </p:grpSpPr>
        <p:sp>
          <p:nvSpPr>
            <p:cNvPr id="21" name="上矢印 20"/>
            <p:cNvSpPr/>
            <p:nvPr/>
          </p:nvSpPr>
          <p:spPr>
            <a:xfrm>
              <a:off x="5839690" y="4040535"/>
              <a:ext cx="258992" cy="91078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2" name="テキスト ボックス 21"/>
            <p:cNvSpPr txBox="1"/>
            <p:nvPr/>
          </p:nvSpPr>
          <p:spPr>
            <a:xfrm>
              <a:off x="4451714" y="4351096"/>
              <a:ext cx="127981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V-70L</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22"/>
            <p:cNvSpPr txBox="1"/>
            <p:nvPr/>
          </p:nvSpPr>
          <p:spPr>
            <a:xfrm>
              <a:off x="6338888" y="4285550"/>
              <a:ext cx="7481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Δ</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2" name="オブジェクト 1"/>
            <p:cNvGraphicFramePr>
              <a:graphicFrameLocks noChangeAspect="1"/>
            </p:cNvGraphicFramePr>
            <p:nvPr/>
          </p:nvGraphicFramePr>
          <p:xfrm>
            <a:off x="5622925" y="5259388"/>
            <a:ext cx="715963" cy="1250950"/>
          </p:xfrm>
          <a:graphic>
            <a:graphicData uri="http://schemas.openxmlformats.org/presentationml/2006/ole">
              <mc:AlternateContent xmlns:mc="http://schemas.openxmlformats.org/markup-compatibility/2006">
                <mc:Choice xmlns:v="urn:schemas-microsoft-com:vml" Requires="v">
                  <p:oleObj name="CS ChemDraw Drawing" r:id="rId2" imgW="716114" imgH="1250899" progId="ChemDraw.Document.6.0">
                    <p:embed/>
                  </p:oleObj>
                </mc:Choice>
                <mc:Fallback>
                  <p:oleObj name="CS ChemDraw Drawing" r:id="rId2" imgW="716114" imgH="1250899" progId="ChemDraw.Document.6.0">
                    <p:embed/>
                    <p:pic>
                      <p:nvPicPr>
                        <p:cNvPr id="2" name="オブジェクト 1"/>
                        <p:cNvPicPr/>
                        <p:nvPr/>
                      </p:nvPicPr>
                      <p:blipFill>
                        <a:blip r:embed="rId3"/>
                        <a:stretch>
                          <a:fillRect/>
                        </a:stretch>
                      </p:blipFill>
                      <p:spPr>
                        <a:xfrm>
                          <a:off x="5622925" y="5259388"/>
                          <a:ext cx="715963" cy="1250950"/>
                        </a:xfrm>
                        <a:prstGeom prst="rect">
                          <a:avLst/>
                        </a:prstGeom>
                      </p:spPr>
                    </p:pic>
                  </p:oleObj>
                </mc:Fallback>
              </mc:AlternateContent>
            </a:graphicData>
          </a:graphic>
        </p:graphicFrame>
        <p:grpSp>
          <p:nvGrpSpPr>
            <p:cNvPr id="3" name="グループ化 2"/>
            <p:cNvGrpSpPr/>
            <p:nvPr/>
          </p:nvGrpSpPr>
          <p:grpSpPr>
            <a:xfrm>
              <a:off x="4489450" y="1754188"/>
              <a:ext cx="765611" cy="1250950"/>
              <a:chOff x="4489450" y="1754188"/>
              <a:chExt cx="765611" cy="1250950"/>
            </a:xfrm>
          </p:grpSpPr>
          <p:graphicFrame>
            <p:nvGraphicFramePr>
              <p:cNvPr id="26" name="オブジェクト 25"/>
              <p:cNvGraphicFramePr>
                <a:graphicFrameLocks noChangeAspect="1"/>
              </p:cNvGraphicFramePr>
              <p:nvPr/>
            </p:nvGraphicFramePr>
            <p:xfrm>
              <a:off x="4489450" y="1754188"/>
              <a:ext cx="715963" cy="1250950"/>
            </p:xfrm>
            <a:graphic>
              <a:graphicData uri="http://schemas.openxmlformats.org/presentationml/2006/ole">
                <mc:AlternateContent xmlns:mc="http://schemas.openxmlformats.org/markup-compatibility/2006">
                  <mc:Choice xmlns:v="urn:schemas-microsoft-com:vml" Requires="v">
                    <p:oleObj name="CS ChemDraw Drawing" r:id="rId4" imgW="716114" imgH="1250899" progId="ChemDraw.Document.6.0">
                      <p:embed/>
                    </p:oleObj>
                  </mc:Choice>
                  <mc:Fallback>
                    <p:oleObj name="CS ChemDraw Drawing" r:id="rId4" imgW="716114" imgH="1250899" progId="ChemDraw.Document.6.0">
                      <p:embed/>
                      <p:pic>
                        <p:nvPicPr>
                          <p:cNvPr id="26" name="オブジェクト 25"/>
                          <p:cNvPicPr/>
                          <p:nvPr/>
                        </p:nvPicPr>
                        <p:blipFill>
                          <a:blip r:embed="rId3"/>
                          <a:stretch>
                            <a:fillRect/>
                          </a:stretch>
                        </p:blipFill>
                        <p:spPr>
                          <a:xfrm>
                            <a:off x="4489450" y="1754188"/>
                            <a:ext cx="715963" cy="1250950"/>
                          </a:xfrm>
                          <a:prstGeom prst="rect">
                            <a:avLst/>
                          </a:prstGeom>
                        </p:spPr>
                      </p:pic>
                    </p:oleObj>
                  </mc:Fallback>
                </mc:AlternateContent>
              </a:graphicData>
            </a:graphic>
          </p:graphicFrame>
          <p:sp>
            <p:nvSpPr>
              <p:cNvPr id="28" name="フローチャート: 結合子 27"/>
              <p:cNvSpPr/>
              <p:nvPr/>
            </p:nvSpPr>
            <p:spPr>
              <a:xfrm>
                <a:off x="5187471" y="2758441"/>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14" name="グループ化 13"/>
            <p:cNvGrpSpPr/>
            <p:nvPr/>
          </p:nvGrpSpPr>
          <p:grpSpPr>
            <a:xfrm>
              <a:off x="6546850" y="1897063"/>
              <a:ext cx="715963" cy="1341722"/>
              <a:chOff x="6546850" y="1897063"/>
              <a:chExt cx="715963" cy="1341722"/>
            </a:xfrm>
          </p:grpSpPr>
          <p:graphicFrame>
            <p:nvGraphicFramePr>
              <p:cNvPr id="27" name="オブジェクト 26"/>
              <p:cNvGraphicFramePr>
                <a:graphicFrameLocks noChangeAspect="1"/>
              </p:cNvGraphicFramePr>
              <p:nvPr/>
            </p:nvGraphicFramePr>
            <p:xfrm>
              <a:off x="6546850" y="1897063"/>
              <a:ext cx="715963" cy="1250950"/>
            </p:xfrm>
            <a:graphic>
              <a:graphicData uri="http://schemas.openxmlformats.org/presentationml/2006/ole">
                <mc:AlternateContent xmlns:mc="http://schemas.openxmlformats.org/markup-compatibility/2006">
                  <mc:Choice xmlns:v="urn:schemas-microsoft-com:vml" Requires="v">
                    <p:oleObj name="CS ChemDraw Drawing" r:id="rId5" imgW="716114" imgH="1250899" progId="ChemDraw.Document.6.0">
                      <p:embed/>
                    </p:oleObj>
                  </mc:Choice>
                  <mc:Fallback>
                    <p:oleObj name="CS ChemDraw Drawing" r:id="rId5" imgW="716114" imgH="1250899" progId="ChemDraw.Document.6.0">
                      <p:embed/>
                      <p:pic>
                        <p:nvPicPr>
                          <p:cNvPr id="27" name="オブジェクト 26"/>
                          <p:cNvPicPr/>
                          <p:nvPr/>
                        </p:nvPicPr>
                        <p:blipFill>
                          <a:blip r:embed="rId3"/>
                          <a:stretch>
                            <a:fillRect/>
                          </a:stretch>
                        </p:blipFill>
                        <p:spPr>
                          <a:xfrm>
                            <a:off x="6546850" y="1897063"/>
                            <a:ext cx="715963" cy="1250950"/>
                          </a:xfrm>
                          <a:prstGeom prst="rect">
                            <a:avLst/>
                          </a:prstGeom>
                        </p:spPr>
                      </p:pic>
                    </p:oleObj>
                  </mc:Fallback>
                </mc:AlternateContent>
              </a:graphicData>
            </a:graphic>
          </p:graphicFrame>
          <p:sp>
            <p:nvSpPr>
              <p:cNvPr id="29" name="フローチャート: 結合子 28"/>
              <p:cNvSpPr/>
              <p:nvPr/>
            </p:nvSpPr>
            <p:spPr>
              <a:xfrm>
                <a:off x="6844821" y="3187066"/>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15" name="グループ化 14"/>
            <p:cNvGrpSpPr/>
            <p:nvPr/>
          </p:nvGrpSpPr>
          <p:grpSpPr>
            <a:xfrm>
              <a:off x="5319233" y="597817"/>
              <a:ext cx="793078" cy="1250950"/>
              <a:chOff x="5319233" y="597817"/>
              <a:chExt cx="793078" cy="1250950"/>
            </a:xfrm>
          </p:grpSpPr>
          <p:graphicFrame>
            <p:nvGraphicFramePr>
              <p:cNvPr id="25" name="オブジェクト 24"/>
              <p:cNvGraphicFramePr>
                <a:graphicFrameLocks noChangeAspect="1"/>
              </p:cNvGraphicFramePr>
              <p:nvPr/>
            </p:nvGraphicFramePr>
            <p:xfrm>
              <a:off x="5319233" y="597817"/>
              <a:ext cx="715963" cy="1250950"/>
            </p:xfrm>
            <a:graphic>
              <a:graphicData uri="http://schemas.openxmlformats.org/presentationml/2006/ole">
                <mc:AlternateContent xmlns:mc="http://schemas.openxmlformats.org/markup-compatibility/2006">
                  <mc:Choice xmlns:v="urn:schemas-microsoft-com:vml" Requires="v">
                    <p:oleObj name="CS ChemDraw Drawing" r:id="rId6" imgW="716114" imgH="1250899" progId="ChemDraw.Document.6.0">
                      <p:embed/>
                    </p:oleObj>
                  </mc:Choice>
                  <mc:Fallback>
                    <p:oleObj name="CS ChemDraw Drawing" r:id="rId6" imgW="716114" imgH="1250899" progId="ChemDraw.Document.6.0">
                      <p:embed/>
                      <p:pic>
                        <p:nvPicPr>
                          <p:cNvPr id="25" name="オブジェクト 24"/>
                          <p:cNvPicPr/>
                          <p:nvPr/>
                        </p:nvPicPr>
                        <p:blipFill>
                          <a:blip r:embed="rId3"/>
                          <a:stretch>
                            <a:fillRect/>
                          </a:stretch>
                        </p:blipFill>
                        <p:spPr>
                          <a:xfrm>
                            <a:off x="5319233" y="597817"/>
                            <a:ext cx="715963" cy="1250950"/>
                          </a:xfrm>
                          <a:prstGeom prst="rect">
                            <a:avLst/>
                          </a:prstGeom>
                        </p:spPr>
                      </p:pic>
                    </p:oleObj>
                  </mc:Fallback>
                </mc:AlternateContent>
              </a:graphicData>
            </a:graphic>
          </p:graphicFrame>
          <p:sp>
            <p:nvSpPr>
              <p:cNvPr id="30" name="フローチャート: 結合子 29"/>
              <p:cNvSpPr/>
              <p:nvPr/>
            </p:nvSpPr>
            <p:spPr>
              <a:xfrm>
                <a:off x="6044721" y="1186816"/>
                <a:ext cx="67590" cy="51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aphicFrame>
          <p:nvGraphicFramePr>
            <p:cNvPr id="16" name="オブジェクト 15"/>
            <p:cNvGraphicFramePr>
              <a:graphicFrameLocks noChangeAspect="1"/>
            </p:cNvGraphicFramePr>
            <p:nvPr/>
          </p:nvGraphicFramePr>
          <p:xfrm>
            <a:off x="872044" y="4590887"/>
            <a:ext cx="2128837" cy="1471613"/>
          </p:xfrm>
          <a:graphic>
            <a:graphicData uri="http://schemas.openxmlformats.org/presentationml/2006/ole">
              <mc:AlternateContent xmlns:mc="http://schemas.openxmlformats.org/markup-compatibility/2006">
                <mc:Choice xmlns:v="urn:schemas-microsoft-com:vml" Requires="v">
                  <p:oleObj name="CS ChemDraw Drawing" r:id="rId7" imgW="2128324" imgH="1471923" progId="ChemDraw.Document.6.0">
                    <p:embed/>
                  </p:oleObj>
                </mc:Choice>
                <mc:Fallback>
                  <p:oleObj name="CS ChemDraw Drawing" r:id="rId7" imgW="2128324" imgH="1471923" progId="ChemDraw.Document.6.0">
                    <p:embed/>
                    <p:pic>
                      <p:nvPicPr>
                        <p:cNvPr id="16" name="オブジェクト 15"/>
                        <p:cNvPicPr/>
                        <p:nvPr/>
                      </p:nvPicPr>
                      <p:blipFill>
                        <a:blip r:embed="rId8"/>
                        <a:stretch>
                          <a:fillRect/>
                        </a:stretch>
                      </p:blipFill>
                      <p:spPr>
                        <a:xfrm>
                          <a:off x="872044" y="4590887"/>
                          <a:ext cx="2128837" cy="1471613"/>
                        </a:xfrm>
                        <a:prstGeom prst="rect">
                          <a:avLst/>
                        </a:prstGeom>
                      </p:spPr>
                    </p:pic>
                  </p:oleObj>
                </mc:Fallback>
              </mc:AlternateContent>
            </a:graphicData>
          </a:graphic>
        </p:graphicFrame>
        <p:graphicFrame>
          <p:nvGraphicFramePr>
            <p:cNvPr id="17" name="オブジェクト 16"/>
            <p:cNvGraphicFramePr>
              <a:graphicFrameLocks noChangeAspect="1"/>
            </p:cNvGraphicFramePr>
            <p:nvPr/>
          </p:nvGraphicFramePr>
          <p:xfrm>
            <a:off x="8079367" y="2901228"/>
            <a:ext cx="2890837" cy="714375"/>
          </p:xfrm>
          <a:graphic>
            <a:graphicData uri="http://schemas.openxmlformats.org/presentationml/2006/ole">
              <mc:AlternateContent xmlns:mc="http://schemas.openxmlformats.org/markup-compatibility/2006">
                <mc:Choice xmlns:v="urn:schemas-microsoft-com:vml" Requires="v">
                  <p:oleObj name="CS ChemDraw Drawing" r:id="rId9" imgW="2890977" imgH="714277" progId="ChemDraw.Document.6.0">
                    <p:embed/>
                  </p:oleObj>
                </mc:Choice>
                <mc:Fallback>
                  <p:oleObj name="CS ChemDraw Drawing" r:id="rId9" imgW="2890977" imgH="714277" progId="ChemDraw.Document.6.0">
                    <p:embed/>
                    <p:pic>
                      <p:nvPicPr>
                        <p:cNvPr id="17" name="オブジェクト 16"/>
                        <p:cNvPicPr/>
                        <p:nvPr/>
                      </p:nvPicPr>
                      <p:blipFill>
                        <a:blip r:embed="rId10"/>
                        <a:stretch>
                          <a:fillRect/>
                        </a:stretch>
                      </p:blipFill>
                      <p:spPr>
                        <a:xfrm>
                          <a:off x="8079367" y="2901228"/>
                          <a:ext cx="2890837" cy="714375"/>
                        </a:xfrm>
                        <a:prstGeom prst="rect">
                          <a:avLst/>
                        </a:prstGeom>
                      </p:spPr>
                    </p:pic>
                  </p:oleObj>
                </mc:Fallback>
              </mc:AlternateContent>
            </a:graphicData>
          </a:graphic>
        </p:graphicFrame>
        <p:graphicFrame>
          <p:nvGraphicFramePr>
            <p:cNvPr id="18" name="オブジェクト 17"/>
            <p:cNvGraphicFramePr>
              <a:graphicFrameLocks noChangeAspect="1"/>
            </p:cNvGraphicFramePr>
            <p:nvPr/>
          </p:nvGraphicFramePr>
          <p:xfrm>
            <a:off x="872044" y="327216"/>
            <a:ext cx="1962150" cy="1471613"/>
          </p:xfrm>
          <a:graphic>
            <a:graphicData uri="http://schemas.openxmlformats.org/presentationml/2006/ole">
              <mc:AlternateContent xmlns:mc="http://schemas.openxmlformats.org/markup-compatibility/2006">
                <mc:Choice xmlns:v="urn:schemas-microsoft-com:vml" Requires="v">
                  <p:oleObj name="CS ChemDraw Drawing" r:id="rId11" imgW="1962182" imgH="1471923" progId="ChemDraw.Document.6.0">
                    <p:embed/>
                  </p:oleObj>
                </mc:Choice>
                <mc:Fallback>
                  <p:oleObj name="CS ChemDraw Drawing" r:id="rId11" imgW="1962182" imgH="1471923" progId="ChemDraw.Document.6.0">
                    <p:embed/>
                    <p:pic>
                      <p:nvPicPr>
                        <p:cNvPr id="18" name="オブジェクト 17"/>
                        <p:cNvPicPr/>
                        <p:nvPr/>
                      </p:nvPicPr>
                      <p:blipFill>
                        <a:blip r:embed="rId12"/>
                        <a:stretch>
                          <a:fillRect/>
                        </a:stretch>
                      </p:blipFill>
                      <p:spPr>
                        <a:xfrm>
                          <a:off x="872044" y="327216"/>
                          <a:ext cx="1962150" cy="1471613"/>
                        </a:xfrm>
                        <a:prstGeom prst="rect">
                          <a:avLst/>
                        </a:prstGeom>
                      </p:spPr>
                    </p:pic>
                  </p:oleObj>
                </mc:Fallback>
              </mc:AlternateContent>
            </a:graphicData>
          </a:graphic>
        </p:graphicFrame>
        <p:graphicFrame>
          <p:nvGraphicFramePr>
            <p:cNvPr id="19" name="オブジェクト 18"/>
            <p:cNvGraphicFramePr>
              <a:graphicFrameLocks noChangeAspect="1"/>
            </p:cNvGraphicFramePr>
            <p:nvPr/>
          </p:nvGraphicFramePr>
          <p:xfrm>
            <a:off x="838706" y="2392219"/>
            <a:ext cx="2028825" cy="1471613"/>
          </p:xfrm>
          <a:graphic>
            <a:graphicData uri="http://schemas.openxmlformats.org/presentationml/2006/ole">
              <mc:AlternateContent xmlns:mc="http://schemas.openxmlformats.org/markup-compatibility/2006">
                <mc:Choice xmlns:v="urn:schemas-microsoft-com:vml" Requires="v">
                  <p:oleObj name="CS ChemDraw Drawing" r:id="rId13" imgW="2029239" imgH="1471923" progId="ChemDraw.Document.6.0">
                    <p:embed/>
                  </p:oleObj>
                </mc:Choice>
                <mc:Fallback>
                  <p:oleObj name="CS ChemDraw Drawing" r:id="rId13" imgW="2029239" imgH="1471923" progId="ChemDraw.Document.6.0">
                    <p:embed/>
                    <p:pic>
                      <p:nvPicPr>
                        <p:cNvPr id="19" name="オブジェクト 18"/>
                        <p:cNvPicPr/>
                        <p:nvPr/>
                      </p:nvPicPr>
                      <p:blipFill>
                        <a:blip r:embed="rId14"/>
                        <a:stretch>
                          <a:fillRect/>
                        </a:stretch>
                      </p:blipFill>
                      <p:spPr>
                        <a:xfrm>
                          <a:off x="838706" y="2392219"/>
                          <a:ext cx="2028825" cy="1471613"/>
                        </a:xfrm>
                        <a:prstGeom prst="rect">
                          <a:avLst/>
                        </a:prstGeom>
                      </p:spPr>
                    </p:pic>
                  </p:oleObj>
                </mc:Fallback>
              </mc:AlternateContent>
            </a:graphicData>
          </a:graphic>
        </p:graphicFrame>
        <p:graphicFrame>
          <p:nvGraphicFramePr>
            <p:cNvPr id="20" name="オブジェクト 19"/>
            <p:cNvGraphicFramePr>
              <a:graphicFrameLocks noChangeAspect="1"/>
            </p:cNvGraphicFramePr>
            <p:nvPr/>
          </p:nvGraphicFramePr>
          <p:xfrm>
            <a:off x="8079367" y="452194"/>
            <a:ext cx="2409825" cy="1096963"/>
          </p:xfrm>
          <a:graphic>
            <a:graphicData uri="http://schemas.openxmlformats.org/presentationml/2006/ole">
              <mc:AlternateContent xmlns:mc="http://schemas.openxmlformats.org/markup-compatibility/2006">
                <mc:Choice xmlns:v="urn:schemas-microsoft-com:vml" Requires="v">
                  <p:oleObj name="CS ChemDraw Drawing" r:id="rId15" imgW="2410566" imgH="1096757" progId="ChemDraw.Document.6.0">
                    <p:embed/>
                  </p:oleObj>
                </mc:Choice>
                <mc:Fallback>
                  <p:oleObj name="CS ChemDraw Drawing" r:id="rId15" imgW="2410566" imgH="1096757" progId="ChemDraw.Document.6.0">
                    <p:embed/>
                    <p:pic>
                      <p:nvPicPr>
                        <p:cNvPr id="20" name="オブジェクト 19"/>
                        <p:cNvPicPr/>
                        <p:nvPr/>
                      </p:nvPicPr>
                      <p:blipFill>
                        <a:blip r:embed="rId16"/>
                        <a:stretch>
                          <a:fillRect/>
                        </a:stretch>
                      </p:blipFill>
                      <p:spPr>
                        <a:xfrm>
                          <a:off x="8079367" y="452194"/>
                          <a:ext cx="2409825" cy="1096963"/>
                        </a:xfrm>
                        <a:prstGeom prst="rect">
                          <a:avLst/>
                        </a:prstGeom>
                      </p:spPr>
                    </p:pic>
                  </p:oleObj>
                </mc:Fallback>
              </mc:AlternateContent>
            </a:graphicData>
          </a:graphic>
        </p:graphicFrame>
        <p:graphicFrame>
          <p:nvGraphicFramePr>
            <p:cNvPr id="24" name="オブジェクト 23"/>
            <p:cNvGraphicFramePr>
              <a:graphicFrameLocks noChangeAspect="1"/>
            </p:cNvGraphicFramePr>
            <p:nvPr/>
          </p:nvGraphicFramePr>
          <p:xfrm>
            <a:off x="8120931" y="4621644"/>
            <a:ext cx="2509837" cy="1096963"/>
          </p:xfrm>
          <a:graphic>
            <a:graphicData uri="http://schemas.openxmlformats.org/presentationml/2006/ole">
              <mc:AlternateContent xmlns:mc="http://schemas.openxmlformats.org/markup-compatibility/2006">
                <mc:Choice xmlns:v="urn:schemas-microsoft-com:vml" Requires="v">
                  <p:oleObj name="CS ChemDraw Drawing" r:id="rId17" imgW="2509651" imgH="1096757" progId="ChemDraw.Document.6.0">
                    <p:embed/>
                  </p:oleObj>
                </mc:Choice>
                <mc:Fallback>
                  <p:oleObj name="CS ChemDraw Drawing" r:id="rId17" imgW="2509651" imgH="1096757" progId="ChemDraw.Document.6.0">
                    <p:embed/>
                    <p:pic>
                      <p:nvPicPr>
                        <p:cNvPr id="24" name="オブジェクト 23"/>
                        <p:cNvPicPr/>
                        <p:nvPr/>
                      </p:nvPicPr>
                      <p:blipFill>
                        <a:blip r:embed="rId18"/>
                        <a:stretch>
                          <a:fillRect/>
                        </a:stretch>
                      </p:blipFill>
                      <p:spPr>
                        <a:xfrm>
                          <a:off x="8120931" y="4621644"/>
                          <a:ext cx="2509837" cy="1096963"/>
                        </a:xfrm>
                        <a:prstGeom prst="rect">
                          <a:avLst/>
                        </a:prstGeom>
                      </p:spPr>
                    </p:pic>
                  </p:oleObj>
                </mc:Fallback>
              </mc:AlternateContent>
            </a:graphicData>
          </a:graphic>
        </p:graphicFrame>
        <p:sp>
          <p:nvSpPr>
            <p:cNvPr id="31" name="テキスト ボックス 30"/>
            <p:cNvSpPr txBox="1"/>
            <p:nvPr/>
          </p:nvSpPr>
          <p:spPr>
            <a:xfrm>
              <a:off x="947557" y="1848767"/>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CB-4 (2-2)</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31"/>
            <p:cNvSpPr txBox="1"/>
            <p:nvPr/>
          </p:nvSpPr>
          <p:spPr>
            <a:xfrm>
              <a:off x="1099957" y="4100132"/>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CB-6 (2-3)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p:cNvSpPr txBox="1"/>
            <p:nvPr/>
          </p:nvSpPr>
          <p:spPr>
            <a:xfrm>
              <a:off x="982193" y="6102113"/>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CB-11 (3-3)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33"/>
            <p:cNvSpPr txBox="1"/>
            <p:nvPr/>
          </p:nvSpPr>
          <p:spPr>
            <a:xfrm>
              <a:off x="8193482" y="1883404"/>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CB-8 (2-4)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p:cNvSpPr txBox="1"/>
            <p:nvPr/>
          </p:nvSpPr>
          <p:spPr>
            <a:xfrm>
              <a:off x="8366656" y="6005129"/>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CB-13 (3-4)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p:cNvSpPr txBox="1"/>
            <p:nvPr/>
          </p:nvSpPr>
          <p:spPr>
            <a:xfrm>
              <a:off x="8505209" y="3920025"/>
              <a:ext cx="19778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CB-15 (4-4)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円/楕円 36"/>
            <p:cNvSpPr/>
            <p:nvPr/>
          </p:nvSpPr>
          <p:spPr>
            <a:xfrm>
              <a:off x="3990109" y="452194"/>
              <a:ext cx="3819361" cy="3411638"/>
            </a:xfrm>
            <a:prstGeom prst="ellipse">
              <a:avLst/>
            </a:prstGeom>
            <a:noFill/>
            <a:ln w="508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40" name="Rectangle 3"/>
          <p:cNvSpPr txBox="1">
            <a:spLocks noChangeArrowheads="1"/>
          </p:cNvSpPr>
          <p:nvPr/>
        </p:nvSpPr>
        <p:spPr>
          <a:xfrm>
            <a:off x="-20183" y="-11055"/>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CB-6</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&gt;</a:t>
            </a: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CB-8 &gt; CB-11, CB-13 &gt; CB-4 &gt; CB-15</a:t>
            </a: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4" name="角丸四角形 3"/>
          <p:cNvSpPr/>
          <p:nvPr/>
        </p:nvSpPr>
        <p:spPr>
          <a:xfrm>
            <a:off x="107504" y="2613891"/>
            <a:ext cx="2448272" cy="16490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1" name="Rectangle 3"/>
          <p:cNvSpPr txBox="1">
            <a:spLocks noChangeArrowheads="1"/>
          </p:cNvSpPr>
          <p:nvPr/>
        </p:nvSpPr>
        <p:spPr>
          <a:xfrm>
            <a:off x="0" y="6195950"/>
            <a:ext cx="9144000" cy="620713"/>
          </a:xfrm>
          <a:prstGeom prst="rect">
            <a:avLst/>
          </a:prstGeom>
          <a:solidFill>
            <a:schemeClr val="tx2">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chlorobenzene </a:t>
            </a:r>
            <a:r>
              <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sym typeface="Wingdings" panose="05000000000000000000" pitchFamily="2" charset="2"/>
              </a:rPr>
              <a:t> </a:t>
            </a:r>
            <a:r>
              <a:rPr kumimoji="1" lang="en-US" altLang="ja-JP" sz="3600" b="1" i="0" u="none" strike="noStrike" kern="1200" cap="none" spc="0" normalizeH="0" baseline="0" noProof="0" dirty="0" err="1">
                <a:ln>
                  <a:noFill/>
                </a:ln>
                <a:solidFill>
                  <a:prstClr val="white"/>
                </a:solidFill>
                <a:effectLst/>
                <a:uLnTx/>
                <a:uFillTx/>
                <a:latin typeface="Calibri" panose="020F0502020204030204"/>
                <a:ea typeface="ＭＳ Ｐゴシック" panose="020B0600070205080204" pitchFamily="50" charset="-128"/>
                <a:cs typeface="+mn-cs"/>
                <a:sym typeface="Wingdings" panose="05000000000000000000" pitchFamily="2" charset="2"/>
              </a:rPr>
              <a:t>DiCB</a:t>
            </a:r>
            <a:endParaRPr kumimoji="1"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171450" marR="0" lvl="0" indent="-171450" algn="l" defTabSz="685800" rtl="0" eaLnBrk="1" fontAlgn="auto" latinLnBrk="0" hangingPunct="1">
              <a:lnSpc>
                <a:spcPct val="90000"/>
              </a:lnSpc>
              <a:spcBef>
                <a:spcPts val="750"/>
              </a:spcBef>
              <a:spcAft>
                <a:spcPts val="0"/>
              </a:spcAft>
              <a:buClrTx/>
              <a:buSzTx/>
              <a:buFontTx/>
              <a:buChar char="-"/>
              <a:tabLst/>
              <a:defRPr/>
            </a:pPr>
            <a:endParaRPr kumimoji="1" lang="en-US" altLang="ja-JP" sz="2100" b="1" i="0" u="none" strike="noStrike" kern="1200" cap="none" spc="0" normalizeH="0" baseline="0" noProof="0" dirty="0">
              <a:ln>
                <a:noFill/>
              </a:ln>
              <a:solidFill>
                <a:srgbClr val="A5A5A5"/>
              </a:solidFill>
              <a:effectLst/>
              <a:uLnTx/>
              <a:uFillTx/>
              <a:latin typeface="Calibri" panose="020F0502020204030204"/>
              <a:ea typeface="ＭＳ Ｐゴシック" panose="020B0600070205080204" pitchFamily="50" charset="-128"/>
              <a:cs typeface="+mn-cs"/>
            </a:endParaRPr>
          </a:p>
        </p:txBody>
      </p:sp>
      <p:sp>
        <p:nvSpPr>
          <p:cNvPr id="39" name="テキスト ボックス 38"/>
          <p:cNvSpPr txBox="1"/>
          <p:nvPr/>
        </p:nvSpPr>
        <p:spPr>
          <a:xfrm>
            <a:off x="3690163" y="1384755"/>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t>
            </a:r>
          </a:p>
        </p:txBody>
      </p:sp>
      <p:sp>
        <p:nvSpPr>
          <p:cNvPr id="42" name="テキスト ボックス 41"/>
          <p:cNvSpPr txBox="1"/>
          <p:nvPr/>
        </p:nvSpPr>
        <p:spPr>
          <a:xfrm>
            <a:off x="3027564" y="2305415"/>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42"/>
          <p:cNvSpPr txBox="1"/>
          <p:nvPr/>
        </p:nvSpPr>
        <p:spPr>
          <a:xfrm>
            <a:off x="8331334" y="3083108"/>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43"/>
          <p:cNvSpPr txBox="1"/>
          <p:nvPr/>
        </p:nvSpPr>
        <p:spPr>
          <a:xfrm>
            <a:off x="8259362" y="1512644"/>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AC</a:t>
            </a:r>
          </a:p>
        </p:txBody>
      </p:sp>
      <p:sp>
        <p:nvSpPr>
          <p:cNvPr id="45" name="テキスト ボックス 44"/>
          <p:cNvSpPr txBox="1"/>
          <p:nvPr/>
        </p:nvSpPr>
        <p:spPr>
          <a:xfrm>
            <a:off x="8251875" y="4653572"/>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BC</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45"/>
          <p:cNvSpPr txBox="1"/>
          <p:nvPr/>
        </p:nvSpPr>
        <p:spPr>
          <a:xfrm>
            <a:off x="4586954" y="2483604"/>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a:t>
            </a:r>
          </a:p>
        </p:txBody>
      </p:sp>
      <p:sp>
        <p:nvSpPr>
          <p:cNvPr id="47" name="テキスト ボックス 46"/>
          <p:cNvSpPr txBox="1"/>
          <p:nvPr/>
        </p:nvSpPr>
        <p:spPr>
          <a:xfrm>
            <a:off x="67919" y="4764350"/>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BB</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47"/>
          <p:cNvSpPr txBox="1"/>
          <p:nvPr/>
        </p:nvSpPr>
        <p:spPr>
          <a:xfrm>
            <a:off x="99405" y="2699376"/>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AB</a:t>
            </a:r>
          </a:p>
        </p:txBody>
      </p:sp>
      <p:sp>
        <p:nvSpPr>
          <p:cNvPr id="49" name="テキスト ボックス 48"/>
          <p:cNvSpPr txBox="1"/>
          <p:nvPr/>
        </p:nvSpPr>
        <p:spPr>
          <a:xfrm>
            <a:off x="54626" y="1364043"/>
            <a:ext cx="561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49"/>
          <p:cNvSpPr txBox="1"/>
          <p:nvPr/>
        </p:nvSpPr>
        <p:spPr>
          <a:xfrm>
            <a:off x="1938226" y="609658"/>
            <a:ext cx="52920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 &gt; AC &gt; BB , BC &gt; AA &gt; CC</a:t>
            </a:r>
          </a:p>
        </p:txBody>
      </p:sp>
    </p:spTree>
    <p:extLst>
      <p:ext uri="{BB962C8B-B14F-4D97-AF65-F5344CB8AC3E}">
        <p14:creationId xmlns:p14="http://schemas.microsoft.com/office/powerpoint/2010/main" val="1053229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1"/>
          <p:cNvSpPr>
            <a:spLocks noChangeArrowheads="1"/>
          </p:cNvSpPr>
          <p:nvPr/>
        </p:nvSpPr>
        <p:spPr bwMode="auto">
          <a:xfrm>
            <a:off x="684213" y="2411413"/>
            <a:ext cx="8064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350963" algn="l"/>
              </a:tabLst>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tabLst>
                <a:tab pos="1350963" algn="l"/>
              </a:tabLst>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tabLst>
                <a:tab pos="1350963" algn="l"/>
              </a:tabLst>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tabLst>
                <a:tab pos="1350963" algn="l"/>
              </a:tabLst>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tabLst>
                <a:tab pos="1350963" algn="l"/>
              </a:tabLst>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1350963" algn="l"/>
              </a:tabLs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1350963" algn="l"/>
              </a:tabLs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1350963" algn="l"/>
              </a:tabLs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1350963" algn="l"/>
              </a:tabLs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1350963" algn="l"/>
              </a:tabLst>
              <a:defRPr/>
            </a:pPr>
            <a:r>
              <a:rPr kumimoji="1" lang="en-US" altLang="ja-JP" sz="4800" b="1" i="0" u="none" strike="noStrike" kern="1200" cap="none" spc="0" normalizeH="0" baseline="0" noProof="0">
                <a:ln>
                  <a:noFill/>
                </a:ln>
                <a:solidFill>
                  <a:srgbClr val="FFFFFF"/>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chiral PCB </a:t>
            </a:r>
          </a:p>
          <a:p>
            <a:pPr marL="0" marR="0" lvl="0" indent="0" algn="ctr" defTabSz="914400" rtl="0" eaLnBrk="1" fontAlgn="base" latinLnBrk="0" hangingPunct="1">
              <a:lnSpc>
                <a:spcPct val="100000"/>
              </a:lnSpc>
              <a:spcBef>
                <a:spcPct val="0"/>
              </a:spcBef>
              <a:spcAft>
                <a:spcPct val="0"/>
              </a:spcAft>
              <a:buClrTx/>
              <a:buSzTx/>
              <a:buFontTx/>
              <a:buNone/>
              <a:tabLst>
                <a:tab pos="1350963" algn="l"/>
              </a:tabLst>
              <a:defRPr/>
            </a:pPr>
            <a:r>
              <a:rPr kumimoji="1" lang="en-US" altLang="ja-JP" sz="4800" b="1" i="0" u="none" strike="noStrike" kern="1200" cap="none" spc="0" normalizeH="0" baseline="0" noProof="0">
                <a:ln>
                  <a:noFill/>
                </a:ln>
                <a:solidFill>
                  <a:srgbClr val="FFFFFF"/>
                </a:solidFill>
                <a:effectLst/>
                <a:uLnTx/>
                <a:uFillTx/>
                <a:latin typeface="Constantia" panose="02030602050306030303" pitchFamily="18" charset="0"/>
                <a:ea typeface="HGP明朝E" panose="02020900000000000000" pitchFamily="18" charset="-128"/>
                <a:cs typeface="Times New Roman" panose="02020603050405020304" pitchFamily="18" charset="0"/>
              </a:rPr>
              <a:t>Enantioselective analysis</a:t>
            </a:r>
            <a:endParaRPr kumimoji="1" lang="en-US" altLang="ja-JP" sz="4800" b="0" i="0" u="none" strike="noStrike" kern="1200" cap="none" spc="0" normalizeH="0" baseline="0" noProof="0">
              <a:ln>
                <a:noFill/>
              </a:ln>
              <a:solidFill>
                <a:srgbClr val="FFFFFF"/>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1655074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ECFF">
            <a:alpha val="29803"/>
          </a:srgbClr>
        </a:solidFill>
        <a:effectLst/>
      </p:bgPr>
    </p:bg>
    <p:spTree>
      <p:nvGrpSpPr>
        <p:cNvPr id="1" name=""/>
        <p:cNvGrpSpPr/>
        <p:nvPr/>
      </p:nvGrpSpPr>
      <p:grpSpPr>
        <a:xfrm>
          <a:off x="0" y="0"/>
          <a:ext cx="0" cy="0"/>
          <a:chOff x="0" y="0"/>
          <a:chExt cx="0" cy="0"/>
        </a:xfrm>
      </p:grpSpPr>
      <p:grpSp>
        <p:nvGrpSpPr>
          <p:cNvPr id="193538" name="Group 6"/>
          <p:cNvGrpSpPr>
            <a:grpSpLocks/>
          </p:cNvGrpSpPr>
          <p:nvPr/>
        </p:nvGrpSpPr>
        <p:grpSpPr bwMode="auto">
          <a:xfrm>
            <a:off x="287338" y="96838"/>
            <a:ext cx="8821737" cy="6500812"/>
            <a:chOff x="288032" y="97468"/>
            <a:chExt cx="8820472" cy="6499884"/>
          </a:xfrm>
        </p:grpSpPr>
        <p:sp>
          <p:nvSpPr>
            <p:cNvPr id="193539" name="TextBox 2"/>
            <p:cNvSpPr txBox="1">
              <a:spLocks noChangeArrowheads="1"/>
            </p:cNvSpPr>
            <p:nvPr/>
          </p:nvSpPr>
          <p:spPr bwMode="auto">
            <a:xfrm>
              <a:off x="5076056" y="1602666"/>
              <a:ext cx="388843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ja-JP" sz="1800" b="0" i="0" u="none" strike="noStrike" kern="1200" cap="none" spc="0" normalizeH="0" baseline="0" noProof="0">
                  <a:ln>
                    <a:noFill/>
                  </a:ln>
                  <a:solidFill>
                    <a:srgbClr val="000000"/>
                  </a:solidFill>
                  <a:effectLst/>
                  <a:uLnTx/>
                  <a:uFillTx/>
                  <a:latin typeface="Franklin Gothic Medium" panose="020B0603020102020204" pitchFamily="34" charset="0"/>
                  <a:ea typeface="ＭＳ Ｐゴシック" panose="020B0600070205080204" pitchFamily="50" charset="-128"/>
                  <a:cs typeface="+mn-cs"/>
                </a:rPr>
                <a:t>Toda, M., Matsumura, C., Tsurukawa, M., Okuno, T., Nakano, T., Inoue, Y., Mori, T. 2012. Absolute configuration of atropisomeric PCB 183 enantiomerically enriched in human samples. </a:t>
              </a:r>
              <a:r>
                <a:rPr kumimoji="0" lang="en-CA" altLang="ja-JP" sz="1800" b="0" i="1" u="none" strike="noStrike" kern="1200" cap="none" spc="0" normalizeH="0" baseline="0" noProof="0">
                  <a:ln>
                    <a:noFill/>
                  </a:ln>
                  <a:solidFill>
                    <a:srgbClr val="000000"/>
                  </a:solidFill>
                  <a:effectLst/>
                  <a:uLnTx/>
                  <a:uFillTx/>
                  <a:latin typeface="Franklin Gothic Medium" panose="020B0603020102020204" pitchFamily="34" charset="0"/>
                  <a:ea typeface="ＭＳ Ｐゴシック" panose="020B0600070205080204" pitchFamily="50" charset="-128"/>
                  <a:cs typeface="+mn-cs"/>
                </a:rPr>
                <a:t>J. Phys. Chem. A</a:t>
              </a:r>
              <a:r>
                <a:rPr kumimoji="0" lang="en-CA" altLang="ja-JP" sz="1800" b="0" i="0" u="none" strike="noStrike" kern="1200" cap="none" spc="0" normalizeH="0" baseline="0" noProof="0">
                  <a:ln>
                    <a:noFill/>
                  </a:ln>
                  <a:solidFill>
                    <a:srgbClr val="000000"/>
                  </a:solidFill>
                  <a:effectLst/>
                  <a:uLnTx/>
                  <a:uFillTx/>
                  <a:latin typeface="Franklin Gothic Medium" panose="020B0603020102020204" pitchFamily="34" charset="0"/>
                  <a:ea typeface="ＭＳ Ｐゴシック" panose="020B0600070205080204" pitchFamily="50" charset="-128"/>
                  <a:cs typeface="+mn-cs"/>
                </a:rPr>
                <a:t>., in press.</a:t>
              </a:r>
            </a:p>
          </p:txBody>
        </p:sp>
        <p:sp>
          <p:nvSpPr>
            <p:cNvPr id="193540" name="Text Box 185"/>
            <p:cNvSpPr txBox="1">
              <a:spLocks noChangeArrowheads="1"/>
            </p:cNvSpPr>
            <p:nvPr/>
          </p:nvSpPr>
          <p:spPr bwMode="auto">
            <a:xfrm>
              <a:off x="288032" y="4781470"/>
              <a:ext cx="88204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a:spAutoFit/>
            </a:bodyPr>
            <a:lstStyle>
              <a:lvl1pPr defTabSz="21590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21590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2159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2159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2159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2159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159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159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159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215900" rtl="0" eaLnBrk="1" fontAlgn="base" latinLnBrk="0" hangingPunct="1">
                <a:lnSpc>
                  <a:spcPct val="100000"/>
                </a:lnSpc>
                <a:spcBef>
                  <a:spcPct val="0"/>
                </a:spcBef>
                <a:spcAft>
                  <a:spcPts val="1200"/>
                </a:spcAft>
                <a:buClr>
                  <a:srgbClr val="C00000"/>
                </a:buClr>
                <a:buSzTx/>
                <a:buFont typeface="Wingdings" panose="05000000000000000000" pitchFamily="2" charset="2"/>
                <a:buChar char="Ø"/>
                <a:tabLst/>
                <a:defRPr/>
              </a:pPr>
              <a:r>
                <a:rPr kumimoji="0" lang="en-US" altLang="ja-JP" sz="2300" b="0" i="0" u="none" strike="noStrike" kern="1200" cap="none" spc="0" normalizeH="0" baseline="0" noProof="0">
                  <a:ln>
                    <a:noFill/>
                  </a:ln>
                  <a:solidFill>
                    <a:srgbClr val="0000CC"/>
                  </a:solidFill>
                  <a:effectLst/>
                  <a:uLnTx/>
                  <a:uFillTx/>
                  <a:latin typeface="Franklin Gothic Medium" panose="020B0603020102020204" pitchFamily="34" charset="0"/>
                  <a:ea typeface="ＭＳ Ｐゴシック" panose="020B0600070205080204" pitchFamily="50" charset="-128"/>
                  <a:cs typeface="+mn-cs"/>
                </a:rPr>
                <a:t>19 PCB congeners contain 3 or 4 ortho-	substituted chlorines and 	have high energy barriers that prevent rotation of the two rings.</a:t>
              </a:r>
            </a:p>
            <a:p>
              <a:pPr marL="0" marR="0" lvl="0" indent="0" algn="l" defTabSz="215900" rtl="0" eaLnBrk="1" fontAlgn="base" latinLnBrk="0" hangingPunct="1">
                <a:lnSpc>
                  <a:spcPct val="100000"/>
                </a:lnSpc>
                <a:spcBef>
                  <a:spcPct val="0"/>
                </a:spcBef>
                <a:spcAft>
                  <a:spcPts val="1200"/>
                </a:spcAft>
                <a:buClr>
                  <a:srgbClr val="C00000"/>
                </a:buClr>
                <a:buSzTx/>
                <a:buFont typeface="Wingdings" panose="05000000000000000000" pitchFamily="2" charset="2"/>
                <a:buChar char="Ø"/>
                <a:tabLst/>
                <a:defRPr/>
              </a:pPr>
              <a:r>
                <a:rPr kumimoji="0" lang="en-US" altLang="ja-JP" sz="2300" b="0" i="0" u="none" strike="noStrike" kern="1200" cap="none" spc="0" normalizeH="0" baseline="0" noProof="0">
                  <a:ln>
                    <a:noFill/>
                  </a:ln>
                  <a:solidFill>
                    <a:srgbClr val="0000CC"/>
                  </a:solidFill>
                  <a:effectLst/>
                  <a:uLnTx/>
                  <a:uFillTx/>
                  <a:latin typeface="Franklin Gothic Medium" panose="020B0603020102020204" pitchFamily="34" charset="0"/>
                  <a:ea typeface="ＭＳ Ｐゴシック" panose="020B0600070205080204" pitchFamily="50" charset="-128"/>
                  <a:cs typeface="+mn-cs"/>
                </a:rPr>
                <a:t>Technically called atropisomers instead of enantiomers.</a:t>
              </a:r>
            </a:p>
            <a:p>
              <a:pPr marL="0" marR="0" lvl="0" indent="0" algn="l" defTabSz="215900" rtl="0" eaLnBrk="1" fontAlgn="base" latinLnBrk="0" hangingPunct="1">
                <a:lnSpc>
                  <a:spcPct val="100000"/>
                </a:lnSpc>
                <a:spcBef>
                  <a:spcPct val="0"/>
                </a:spcBef>
                <a:spcAft>
                  <a:spcPts val="1200"/>
                </a:spcAft>
                <a:buClr>
                  <a:srgbClr val="C00000"/>
                </a:buClr>
                <a:buSzTx/>
                <a:buFont typeface="Wingdings" panose="05000000000000000000" pitchFamily="2" charset="2"/>
                <a:buChar char="Ø"/>
                <a:tabLst/>
                <a:defRPr/>
              </a:pPr>
              <a:r>
                <a:rPr kumimoji="0" lang="en-US" altLang="ja-JP" sz="2300" b="0" i="0" u="none" strike="noStrike" kern="1200" cap="none" spc="0" normalizeH="0" baseline="0" noProof="0">
                  <a:ln>
                    <a:noFill/>
                  </a:ln>
                  <a:solidFill>
                    <a:srgbClr val="0000CC"/>
                  </a:solidFill>
                  <a:effectLst/>
                  <a:uLnTx/>
                  <a:uFillTx/>
                  <a:latin typeface="Franklin Gothic Medium" panose="020B0603020102020204" pitchFamily="34" charset="0"/>
                  <a:ea typeface="ＭＳ Ｐゴシック" panose="020B0600070205080204" pitchFamily="50" charset="-128"/>
                  <a:cs typeface="+mn-cs"/>
                </a:rPr>
                <a:t>Selective metabolism in humans, wildlife, soils, sediments.</a:t>
              </a:r>
              <a:endParaRPr kumimoji="0" lang="en-CA" altLang="ja-JP" sz="2300" b="0" i="0" u="none" strike="noStrike" kern="1200" cap="none" spc="0" normalizeH="0" baseline="0" noProof="0">
                <a:ln>
                  <a:noFill/>
                </a:ln>
                <a:solidFill>
                  <a:srgbClr val="0000CC"/>
                </a:solidFill>
                <a:effectLst/>
                <a:uLnTx/>
                <a:uFillTx/>
                <a:latin typeface="Franklin Gothic Medium" panose="020B0603020102020204" pitchFamily="34" charset="0"/>
                <a:ea typeface="ＭＳ Ｐゴシック" panose="020B0600070205080204" pitchFamily="50" charset="-128"/>
                <a:cs typeface="+mn-cs"/>
              </a:endParaRPr>
            </a:p>
          </p:txBody>
        </p:sp>
        <p:pic>
          <p:nvPicPr>
            <p:cNvPr id="193541" name="Picture 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83880"/>
              <a:ext cx="4221480" cy="38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Box 5"/>
            <p:cNvSpPr txBox="1">
              <a:spLocks noChangeArrowheads="1"/>
            </p:cNvSpPr>
            <p:nvPr/>
          </p:nvSpPr>
          <p:spPr bwMode="auto">
            <a:xfrm>
              <a:off x="3347864" y="97468"/>
              <a:ext cx="1970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ja-JP" sz="2800" b="0" i="0" u="none" strike="noStrike" kern="1200" cap="none" spc="0" normalizeH="0" baseline="0" noProof="0">
                  <a:ln>
                    <a:noFill/>
                  </a:ln>
                  <a:solidFill>
                    <a:srgbClr val="0000CC"/>
                  </a:solidFill>
                  <a:effectLst/>
                  <a:uLnTx/>
                  <a:uFillTx/>
                  <a:latin typeface="Franklin Gothic Medium" panose="020B0603020102020204" pitchFamily="34" charset="0"/>
                  <a:ea typeface="ＭＳ Ｐゴシック" panose="020B0600070205080204" pitchFamily="50" charset="-128"/>
                  <a:cs typeface="+mn-cs"/>
                </a:rPr>
                <a:t>Chiral PCBs</a:t>
              </a:r>
            </a:p>
          </p:txBody>
        </p:sp>
      </p:grpSp>
    </p:spTree>
    <p:extLst>
      <p:ext uri="{BB962C8B-B14F-4D97-AF65-F5344CB8AC3E}">
        <p14:creationId xmlns:p14="http://schemas.microsoft.com/office/powerpoint/2010/main" val="78200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正方形/長方形 6"/>
          <p:cNvSpPr>
            <a:spLocks noChangeArrowheads="1"/>
          </p:cNvSpPr>
          <p:nvPr/>
        </p:nvSpPr>
        <p:spPr bwMode="auto">
          <a:xfrm>
            <a:off x="971550" y="56610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Toda, Matsumura, Tsurukawa, Okuno, Nakano, Inoue, Mori, Journal of Physical Chemistry A. DOI: http://dx.doi.org/10.1021/jp306363n</a:t>
            </a:r>
          </a:p>
        </p:txBody>
      </p:sp>
      <p:sp>
        <p:nvSpPr>
          <p:cNvPr id="15" name="角丸四角形 14"/>
          <p:cNvSpPr/>
          <p:nvPr/>
        </p:nvSpPr>
        <p:spPr>
          <a:xfrm>
            <a:off x="468313" y="333375"/>
            <a:ext cx="8424862" cy="6119813"/>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04804" name="図 4" descr="Fig-jp306363n_ページ_2_画像_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84188"/>
            <a:ext cx="67246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AutoShape 3"/>
          <p:cNvSpPr>
            <a:spLocks noChangeAspect="1" noChangeArrowheads="1"/>
          </p:cNvSpPr>
          <p:nvPr/>
        </p:nvSpPr>
        <p:spPr bwMode="auto">
          <a:xfrm>
            <a:off x="-2341563" y="692150"/>
            <a:ext cx="8515351"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04254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4950"/>
            <a:ext cx="453548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00213"/>
            <a:ext cx="4535488"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187700"/>
            <a:ext cx="453548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699000"/>
            <a:ext cx="453548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 5"/>
          <p:cNvGraphicFramePr>
            <a:graphicFrameLocks noGrp="1"/>
          </p:cNvGraphicFramePr>
          <p:nvPr/>
        </p:nvGraphicFramePr>
        <p:xfrm>
          <a:off x="4859338" y="476250"/>
          <a:ext cx="3816349" cy="5545140"/>
        </p:xfrm>
        <a:graphic>
          <a:graphicData uri="http://schemas.openxmlformats.org/drawingml/2006/table">
            <a:tbl>
              <a:tblPr>
                <a:effectLst/>
              </a:tblPr>
              <a:tblGrid>
                <a:gridCol w="1406023">
                  <a:extLst>
                    <a:ext uri="{9D8B030D-6E8A-4147-A177-3AD203B41FA5}">
                      <a16:colId xmlns:a16="http://schemas.microsoft.com/office/drawing/2014/main" val="20000"/>
                    </a:ext>
                  </a:extLst>
                </a:gridCol>
                <a:gridCol w="1205163">
                  <a:extLst>
                    <a:ext uri="{9D8B030D-6E8A-4147-A177-3AD203B41FA5}">
                      <a16:colId xmlns:a16="http://schemas.microsoft.com/office/drawing/2014/main" val="20001"/>
                    </a:ext>
                  </a:extLst>
                </a:gridCol>
                <a:gridCol w="1205163">
                  <a:extLst>
                    <a:ext uri="{9D8B030D-6E8A-4147-A177-3AD203B41FA5}">
                      <a16:colId xmlns:a16="http://schemas.microsoft.com/office/drawing/2014/main" val="20002"/>
                    </a:ext>
                  </a:extLst>
                </a:gridCol>
              </a:tblGrid>
              <a:tr h="554514">
                <a:tc>
                  <a:txBody>
                    <a:bodyPr/>
                    <a:lstStyle/>
                    <a:p>
                      <a:pPr algn="ctr">
                        <a:spcAft>
                          <a:spcPts val="0"/>
                        </a:spcAft>
                      </a:pPr>
                      <a:r>
                        <a:rPr lang="en-US" sz="1600" b="1" kern="0" dirty="0">
                          <a:latin typeface="Arial" pitchFamily="34" charset="0"/>
                          <a:ea typeface="ＭＳ Ｐゴシック"/>
                          <a:cs typeface="Arial" pitchFamily="34" charset="0"/>
                        </a:rPr>
                        <a:t>PCB-139</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6">
                        <a:lumMod val="20000"/>
                        <a:lumOff val="8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1</a:t>
                      </a:r>
                      <a:r>
                        <a:rPr lang="ja-JP" sz="1600" b="1" kern="0" dirty="0" err="1">
                          <a:latin typeface="Arial" pitchFamily="34" charset="0"/>
                          <a:ea typeface="ＭＳ Ｐゴシック"/>
                          <a:cs typeface="Arial" pitchFamily="34" charset="0"/>
                        </a:rPr>
                        <a:t>ｍ</a:t>
                      </a:r>
                      <a:r>
                        <a:rPr lang="en-US" sz="1600" b="1" kern="0" dirty="0">
                          <a:latin typeface="Arial" pitchFamily="34" charset="0"/>
                          <a:ea typeface="ＭＳ Ｐゴシック"/>
                          <a:cs typeface="Arial" pitchFamily="34" charset="0"/>
                        </a:rPr>
                        <a:t>L/min</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6">
                        <a:lumMod val="20000"/>
                        <a:lumOff val="80000"/>
                      </a:schemeClr>
                    </a:solidFill>
                  </a:tcPr>
                </a:tc>
                <a:tc>
                  <a:txBody>
                    <a:bodyPr/>
                    <a:lstStyle/>
                    <a:p>
                      <a:pPr algn="ctr">
                        <a:spcAft>
                          <a:spcPts val="0"/>
                        </a:spcAft>
                      </a:pPr>
                      <a:r>
                        <a:rPr lang="en-US" altLang="ja-JP" sz="1600" b="1" kern="0" dirty="0">
                          <a:latin typeface="Arial" pitchFamily="34" charset="0"/>
                          <a:ea typeface="ＭＳ Ｐゴシック"/>
                          <a:cs typeface="Arial" pitchFamily="34" charset="0"/>
                        </a:rPr>
                        <a:t>40cm</a:t>
                      </a:r>
                      <a:endParaRPr lang="en-US" sz="1600" b="1" kern="0" dirty="0">
                        <a:latin typeface="Arial" pitchFamily="34" charset="0"/>
                        <a:ea typeface="ＭＳ Ｐゴシック"/>
                        <a:cs typeface="Arial" pitchFamily="34" charset="0"/>
                      </a:endParaRPr>
                    </a:p>
                  </a:txBody>
                  <a:tcPr marL="62864" marR="62864" marT="0" marB="0"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0"/>
                  </a:ext>
                </a:extLst>
              </a:tr>
              <a:tr h="554514">
                <a:tc>
                  <a:txBody>
                    <a:bodyPr/>
                    <a:lstStyle/>
                    <a:p>
                      <a:pPr algn="ctr">
                        <a:spcAft>
                          <a:spcPts val="0"/>
                        </a:spcAft>
                      </a:pPr>
                      <a:r>
                        <a:rPr lang="ja-JP" sz="1600" b="1" kern="0">
                          <a:latin typeface="Arial" pitchFamily="34" charset="0"/>
                          <a:ea typeface="ＭＳ Ｐゴシック"/>
                          <a:cs typeface="Arial" pitchFamily="34" charset="0"/>
                        </a:rPr>
                        <a:t>カラム温度</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dirty="0">
                          <a:latin typeface="Arial" pitchFamily="34" charset="0"/>
                          <a:ea typeface="ＭＳ Ｐゴシック"/>
                          <a:cs typeface="Arial" pitchFamily="34" charset="0"/>
                        </a:rPr>
                        <a:t>RT-1</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a:latin typeface="Arial" pitchFamily="34" charset="0"/>
                          <a:ea typeface="ＭＳ Ｐゴシック"/>
                          <a:cs typeface="Arial" pitchFamily="34" charset="0"/>
                        </a:rPr>
                        <a:t>RT-2</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extLst>
                  <a:ext uri="{0D108BD9-81ED-4DB2-BD59-A6C34878D82A}">
                    <a16:rowId xmlns:a16="http://schemas.microsoft.com/office/drawing/2014/main" val="10001"/>
                  </a:ext>
                </a:extLst>
              </a:tr>
              <a:tr h="554514">
                <a:tc>
                  <a:txBody>
                    <a:bodyPr/>
                    <a:lstStyle/>
                    <a:p>
                      <a:pPr algn="ctr">
                        <a:spcAft>
                          <a:spcPts val="0"/>
                        </a:spcAft>
                      </a:pPr>
                      <a:r>
                        <a:rPr lang="en-US" sz="1600" b="1" kern="0" dirty="0">
                          <a:latin typeface="Arial" pitchFamily="34" charset="0"/>
                          <a:ea typeface="ＭＳ Ｐゴシック"/>
                          <a:cs typeface="Arial" pitchFamily="34" charset="0"/>
                        </a:rPr>
                        <a:t>10C</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9.522</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10.696</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2"/>
                  </a:ext>
                </a:extLst>
              </a:tr>
              <a:tr h="554514">
                <a:tc>
                  <a:txBody>
                    <a:bodyPr/>
                    <a:lstStyle/>
                    <a:p>
                      <a:pPr algn="ctr">
                        <a:spcAft>
                          <a:spcPts val="0"/>
                        </a:spcAft>
                      </a:pPr>
                      <a:r>
                        <a:rPr lang="en-US" sz="1600" b="1" kern="0">
                          <a:latin typeface="Arial" pitchFamily="34" charset="0"/>
                          <a:ea typeface="ＭＳ Ｐゴシック"/>
                          <a:cs typeface="Arial" pitchFamily="34" charset="0"/>
                        </a:rPr>
                        <a:t>15C</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a:latin typeface="Arial" pitchFamily="34" charset="0"/>
                          <a:ea typeface="ＭＳ Ｐゴシック"/>
                          <a:cs typeface="Arial" pitchFamily="34" charset="0"/>
                        </a:rPr>
                        <a:t>9.065</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dirty="0">
                          <a:latin typeface="Arial" pitchFamily="34" charset="0"/>
                          <a:ea typeface="ＭＳ Ｐゴシック"/>
                          <a:cs typeface="Arial" pitchFamily="34" charset="0"/>
                        </a:rPr>
                        <a:t>10.079</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extLst>
                  <a:ext uri="{0D108BD9-81ED-4DB2-BD59-A6C34878D82A}">
                    <a16:rowId xmlns:a16="http://schemas.microsoft.com/office/drawing/2014/main" val="10003"/>
                  </a:ext>
                </a:extLst>
              </a:tr>
              <a:tr h="554514">
                <a:tc>
                  <a:txBody>
                    <a:bodyPr/>
                    <a:lstStyle/>
                    <a:p>
                      <a:pPr algn="ctr">
                        <a:spcAft>
                          <a:spcPts val="0"/>
                        </a:spcAft>
                      </a:pPr>
                      <a:r>
                        <a:rPr lang="en-US" sz="1600" b="1" kern="0" dirty="0">
                          <a:latin typeface="Arial" pitchFamily="34" charset="0"/>
                          <a:ea typeface="ＭＳ Ｐゴシック"/>
                          <a:cs typeface="Arial" pitchFamily="34" charset="0"/>
                        </a:rPr>
                        <a:t>20C</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8.701</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9.58</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554514">
                <a:tc>
                  <a:txBody>
                    <a:bodyPr/>
                    <a:lstStyle/>
                    <a:p>
                      <a:pPr algn="ctr">
                        <a:spcAft>
                          <a:spcPts val="0"/>
                        </a:spcAft>
                      </a:pPr>
                      <a:r>
                        <a:rPr lang="en-US" sz="1600" b="1" kern="0" dirty="0">
                          <a:latin typeface="Arial" pitchFamily="34" charset="0"/>
                          <a:ea typeface="ＭＳ Ｐゴシック"/>
                          <a:cs typeface="Arial" pitchFamily="34" charset="0"/>
                        </a:rPr>
                        <a:t>25C</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a:latin typeface="Arial" pitchFamily="34" charset="0"/>
                          <a:ea typeface="ＭＳ Ｐゴシック"/>
                          <a:cs typeface="Arial" pitchFamily="34" charset="0"/>
                        </a:rPr>
                        <a:t>8.367</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dirty="0">
                          <a:latin typeface="Arial" pitchFamily="34" charset="0"/>
                          <a:ea typeface="ＭＳ Ｐゴシック"/>
                          <a:cs typeface="Arial" pitchFamily="34" charset="0"/>
                        </a:rPr>
                        <a:t>9.142</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extLst>
                  <a:ext uri="{0D108BD9-81ED-4DB2-BD59-A6C34878D82A}">
                    <a16:rowId xmlns:a16="http://schemas.microsoft.com/office/drawing/2014/main" val="10005"/>
                  </a:ext>
                </a:extLst>
              </a:tr>
              <a:tr h="554514">
                <a:tc>
                  <a:txBody>
                    <a:bodyPr/>
                    <a:lstStyle/>
                    <a:p>
                      <a:pPr algn="ctr">
                        <a:spcAft>
                          <a:spcPts val="0"/>
                        </a:spcAft>
                      </a:pPr>
                      <a:r>
                        <a:rPr lang="en-US" sz="1600" b="1" kern="0" dirty="0">
                          <a:latin typeface="Arial" pitchFamily="34" charset="0"/>
                          <a:ea typeface="ＭＳ Ｐゴシック"/>
                          <a:cs typeface="Arial" pitchFamily="34" charset="0"/>
                        </a:rPr>
                        <a:t>30C</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8.023</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8.699</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554514">
                <a:tc>
                  <a:txBody>
                    <a:bodyPr/>
                    <a:lstStyle/>
                    <a:p>
                      <a:pPr algn="ctr">
                        <a:spcAft>
                          <a:spcPts val="0"/>
                        </a:spcAft>
                      </a:pPr>
                      <a:r>
                        <a:rPr lang="en-US" sz="1600" b="1" kern="0">
                          <a:latin typeface="Arial" pitchFamily="34" charset="0"/>
                          <a:ea typeface="ＭＳ Ｐゴシック"/>
                          <a:cs typeface="Arial" pitchFamily="34" charset="0"/>
                        </a:rPr>
                        <a:t>35C</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a:latin typeface="Arial" pitchFamily="34" charset="0"/>
                          <a:ea typeface="ＭＳ Ｐゴシック"/>
                          <a:cs typeface="Arial" pitchFamily="34" charset="0"/>
                        </a:rPr>
                        <a:t>7.679</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dirty="0">
                          <a:latin typeface="Arial" pitchFamily="34" charset="0"/>
                          <a:ea typeface="ＭＳ Ｐゴシック"/>
                          <a:cs typeface="Arial" pitchFamily="34" charset="0"/>
                        </a:rPr>
                        <a:t>8.271</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extLst>
                  <a:ext uri="{0D108BD9-81ED-4DB2-BD59-A6C34878D82A}">
                    <a16:rowId xmlns:a16="http://schemas.microsoft.com/office/drawing/2014/main" val="10007"/>
                  </a:ext>
                </a:extLst>
              </a:tr>
              <a:tr h="554514">
                <a:tc>
                  <a:txBody>
                    <a:bodyPr/>
                    <a:lstStyle/>
                    <a:p>
                      <a:pPr algn="ctr">
                        <a:spcAft>
                          <a:spcPts val="0"/>
                        </a:spcAft>
                      </a:pPr>
                      <a:r>
                        <a:rPr lang="en-US" sz="1600" b="1" kern="0" dirty="0">
                          <a:latin typeface="Arial" pitchFamily="34" charset="0"/>
                          <a:ea typeface="ＭＳ Ｐゴシック"/>
                          <a:cs typeface="Arial" pitchFamily="34" charset="0"/>
                        </a:rPr>
                        <a:t>38C</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7.56</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tc>
                  <a:txBody>
                    <a:bodyPr/>
                    <a:lstStyle/>
                    <a:p>
                      <a:pPr algn="ctr">
                        <a:spcAft>
                          <a:spcPts val="0"/>
                        </a:spcAft>
                      </a:pPr>
                      <a:r>
                        <a:rPr lang="en-US" sz="1600" b="1" kern="0" dirty="0">
                          <a:latin typeface="Arial" pitchFamily="34" charset="0"/>
                          <a:ea typeface="ＭＳ Ｐゴシック"/>
                          <a:cs typeface="Arial" pitchFamily="34" charset="0"/>
                        </a:rPr>
                        <a:t>8.11</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8"/>
                  </a:ext>
                </a:extLst>
              </a:tr>
              <a:tr h="554514">
                <a:tc>
                  <a:txBody>
                    <a:bodyPr/>
                    <a:lstStyle/>
                    <a:p>
                      <a:pPr algn="ctr">
                        <a:spcAft>
                          <a:spcPts val="0"/>
                        </a:spcAft>
                      </a:pPr>
                      <a:r>
                        <a:rPr lang="en-US" sz="1600" b="1" kern="0">
                          <a:latin typeface="Arial" pitchFamily="34" charset="0"/>
                          <a:ea typeface="ＭＳ Ｐゴシック"/>
                          <a:cs typeface="Arial" pitchFamily="34" charset="0"/>
                        </a:rPr>
                        <a:t>40C</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a:latin typeface="Arial" pitchFamily="34" charset="0"/>
                          <a:ea typeface="ＭＳ Ｐゴシック"/>
                          <a:cs typeface="Arial" pitchFamily="34" charset="0"/>
                        </a:rPr>
                        <a:t>7.401</a:t>
                      </a:r>
                      <a:endParaRPr lang="ja-JP" sz="1600" b="1" kern="100">
                        <a:latin typeface="Arial" pitchFamily="34" charset="0"/>
                        <a:ea typeface="ＭＳ 明朝"/>
                        <a:cs typeface="Arial" pitchFamily="34" charset="0"/>
                      </a:endParaRPr>
                    </a:p>
                  </a:txBody>
                  <a:tcPr marL="62864" marR="62864" marT="0" marB="0" anchor="ctr">
                    <a:lnL>
                      <a:noFill/>
                    </a:lnL>
                    <a:lnR>
                      <a:noFill/>
                    </a:lnR>
                    <a:lnT>
                      <a:noFill/>
                    </a:lnT>
                    <a:lnB>
                      <a:noFill/>
                    </a:lnB>
                  </a:tcPr>
                </a:tc>
                <a:tc>
                  <a:txBody>
                    <a:bodyPr/>
                    <a:lstStyle/>
                    <a:p>
                      <a:pPr algn="ctr">
                        <a:spcAft>
                          <a:spcPts val="0"/>
                        </a:spcAft>
                      </a:pPr>
                      <a:r>
                        <a:rPr lang="en-US" sz="1600" b="1" kern="0" dirty="0">
                          <a:latin typeface="Arial" pitchFamily="34" charset="0"/>
                          <a:ea typeface="ＭＳ Ｐゴシック"/>
                          <a:cs typeface="Arial" pitchFamily="34" charset="0"/>
                        </a:rPr>
                        <a:t>7.924</a:t>
                      </a:r>
                      <a:endParaRPr lang="ja-JP" sz="1600" b="1" kern="100" dirty="0">
                        <a:latin typeface="Arial" pitchFamily="34" charset="0"/>
                        <a:ea typeface="ＭＳ 明朝"/>
                        <a:cs typeface="Arial" pitchFamily="34" charset="0"/>
                      </a:endParaRPr>
                    </a:p>
                  </a:txBody>
                  <a:tcPr marL="62864" marR="62864" marT="0" marB="0"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205861" name="正方形/長方形 6"/>
          <p:cNvSpPr>
            <a:spLocks noChangeArrowheads="1"/>
          </p:cNvSpPr>
          <p:nvPr/>
        </p:nvSpPr>
        <p:spPr bwMode="auto">
          <a:xfrm>
            <a:off x="2268538" y="6308725"/>
            <a:ext cx="518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de-DE"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Fig.3</a:t>
            </a:r>
            <a:r>
              <a:rPr kumimoji="1" lang="ja-JP"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de-DE"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HPLC</a:t>
            </a:r>
            <a:r>
              <a:rPr kumimoji="1" lang="ja-JP"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カラム温度とキラル分離</a:t>
            </a: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(PCB-139)</a:t>
            </a:r>
            <a:endPar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5862" name="正方形/長方形 7"/>
          <p:cNvSpPr>
            <a:spLocks noChangeArrowheads="1"/>
          </p:cNvSpPr>
          <p:nvPr/>
        </p:nvSpPr>
        <p:spPr bwMode="auto">
          <a:xfrm>
            <a:off x="3492500" y="549275"/>
            <a:ext cx="1008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38</a:t>
            </a: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05863" name="正方形/長方形 8"/>
          <p:cNvSpPr>
            <a:spLocks noChangeArrowheads="1"/>
          </p:cNvSpPr>
          <p:nvPr/>
        </p:nvSpPr>
        <p:spPr bwMode="auto">
          <a:xfrm>
            <a:off x="3492500" y="205105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05864" name="正方形/長方形 9"/>
          <p:cNvSpPr>
            <a:spLocks noChangeArrowheads="1"/>
          </p:cNvSpPr>
          <p:nvPr/>
        </p:nvSpPr>
        <p:spPr bwMode="auto">
          <a:xfrm>
            <a:off x="3492500" y="3573463"/>
            <a:ext cx="1008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05865" name="正方形/長方形 10"/>
          <p:cNvSpPr>
            <a:spLocks noChangeArrowheads="1"/>
          </p:cNvSpPr>
          <p:nvPr/>
        </p:nvSpPr>
        <p:spPr bwMode="auto">
          <a:xfrm>
            <a:off x="3492500" y="4868863"/>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a:t>
            </a:r>
            <a:r>
              <a:rPr kumimoji="1" lang="ja-JP" altLang="en-US"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2" name="角丸四角形 11"/>
          <p:cNvSpPr/>
          <p:nvPr/>
        </p:nvSpPr>
        <p:spPr>
          <a:xfrm>
            <a:off x="4643438" y="188913"/>
            <a:ext cx="4249737" cy="5976937"/>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5867" name="AutoShape 3"/>
          <p:cNvSpPr>
            <a:spLocks noChangeAspect="1" noChangeArrowheads="1"/>
          </p:cNvSpPr>
          <p:nvPr/>
        </p:nvSpPr>
        <p:spPr bwMode="auto">
          <a:xfrm>
            <a:off x="0" y="260350"/>
            <a:ext cx="85153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4377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a:extLst>
              <a:ext uri="{FF2B5EF4-FFF2-40B4-BE49-F238E27FC236}">
                <a16:creationId xmlns:a16="http://schemas.microsoft.com/office/drawing/2014/main" id="{B93D43D1-8356-4A2D-BC87-24D8630C912B}"/>
              </a:ext>
            </a:extLst>
          </p:cNvPr>
          <p:cNvSpPr>
            <a:spLocks noGrp="1" noChangeArrowheads="1"/>
          </p:cNvSpPr>
          <p:nvPr>
            <p:ph type="ctrTitle" idx="4294967295"/>
          </p:nvPr>
        </p:nvSpPr>
        <p:spPr>
          <a:xfrm>
            <a:off x="0" y="1736725"/>
            <a:ext cx="9144000" cy="1555750"/>
          </a:xfrm>
        </p:spPr>
        <p:txBody>
          <a:bodyPr>
            <a:normAutofit/>
          </a:bodyPr>
          <a:lstStyle/>
          <a:p>
            <a:pPr algn="ctr" eaLnBrk="1" hangingPunct="1"/>
            <a:r>
              <a:rPr lang="en-US" altLang="ja-JP" sz="4000" b="1" dirty="0">
                <a:latin typeface="Times New Roman" panose="02020603050405020304" pitchFamily="18" charset="0"/>
                <a:ea typeface="ＭＳ 明朝" panose="02020609040205080304" pitchFamily="17" charset="-128"/>
              </a:rPr>
              <a:t>HT8-PCB</a:t>
            </a:r>
            <a:r>
              <a:rPr lang="ja-JP" altLang="en-US" sz="4000" b="1" dirty="0">
                <a:latin typeface="Times New Roman" panose="02020603050405020304" pitchFamily="18" charset="0"/>
                <a:ea typeface="ＭＳ 明朝" panose="02020609040205080304" pitchFamily="17" charset="-128"/>
              </a:rPr>
              <a:t>カラムを用いた</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PCB</a:t>
            </a:r>
            <a:r>
              <a:rPr lang="ja-JP" altLang="en-US" sz="4000" b="1" dirty="0">
                <a:latin typeface="Times New Roman" panose="02020603050405020304" pitchFamily="18" charset="0"/>
                <a:ea typeface="ＭＳ 明朝" panose="02020609040205080304" pitchFamily="17" charset="-128"/>
              </a:rPr>
              <a:t>全異性体分析の開発</a:t>
            </a:r>
            <a:endParaRPr lang="en-US" altLang="ja-JP" sz="4000"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2129565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正方形/長方形 6"/>
          <p:cNvSpPr>
            <a:spLocks noChangeArrowheads="1"/>
          </p:cNvSpPr>
          <p:nvPr/>
        </p:nvSpPr>
        <p:spPr bwMode="auto">
          <a:xfrm>
            <a:off x="1187450" y="5661025"/>
            <a:ext cx="669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Fig.2 HPLC traces for the optical resolution of PCB-135. </a:t>
            </a:r>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76250"/>
            <a:ext cx="647858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468313" y="333375"/>
            <a:ext cx="8424862" cy="6119813"/>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1973" name="AutoShape 3"/>
          <p:cNvSpPr>
            <a:spLocks noChangeAspect="1" noChangeArrowheads="1"/>
          </p:cNvSpPr>
          <p:nvPr/>
        </p:nvSpPr>
        <p:spPr bwMode="auto">
          <a:xfrm>
            <a:off x="-2341563" y="692150"/>
            <a:ext cx="8515351"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69933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正方形/長方形 6"/>
          <p:cNvSpPr>
            <a:spLocks noChangeArrowheads="1"/>
          </p:cNvSpPr>
          <p:nvPr/>
        </p:nvSpPr>
        <p:spPr bwMode="auto">
          <a:xfrm>
            <a:off x="971550" y="56610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Toda, Matsumura, Tsurukawa, Okuno, Nakano, Inoue, Mori, Journal of Physical Chemistry A. DOI: http://dx.doi.org/10.1021/jp306363n</a:t>
            </a:r>
          </a:p>
        </p:txBody>
      </p:sp>
      <p:sp>
        <p:nvSpPr>
          <p:cNvPr id="15" name="角丸四角形 14"/>
          <p:cNvSpPr/>
          <p:nvPr/>
        </p:nvSpPr>
        <p:spPr>
          <a:xfrm>
            <a:off x="468313" y="333375"/>
            <a:ext cx="8424862" cy="6119813"/>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16068" name="図 5" descr="Fig-jp306363n_ページ_3_画像_0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628775"/>
            <a:ext cx="8015288"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AutoShape 3"/>
          <p:cNvSpPr>
            <a:spLocks noChangeAspect="1" noChangeArrowheads="1"/>
          </p:cNvSpPr>
          <p:nvPr/>
        </p:nvSpPr>
        <p:spPr bwMode="auto">
          <a:xfrm>
            <a:off x="-2341563" y="692150"/>
            <a:ext cx="8515351"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82221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正方形/長方形 6"/>
          <p:cNvSpPr>
            <a:spLocks noChangeArrowheads="1"/>
          </p:cNvSpPr>
          <p:nvPr/>
        </p:nvSpPr>
        <p:spPr bwMode="auto">
          <a:xfrm>
            <a:off x="971550" y="56610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Toda, Matsumura, Tsurukawa, Okuno, Nakano, Inoue, Mori, Journal of Physical Chemistry A. DOI: http://dx.doi.org/10.1021/jp306363n</a:t>
            </a:r>
          </a:p>
        </p:txBody>
      </p:sp>
      <p:sp>
        <p:nvSpPr>
          <p:cNvPr id="15" name="角丸四角形 14"/>
          <p:cNvSpPr/>
          <p:nvPr/>
        </p:nvSpPr>
        <p:spPr>
          <a:xfrm>
            <a:off x="468313" y="333375"/>
            <a:ext cx="8424862" cy="6119813"/>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17092" name="図 5" descr="Fig-jp306363n_ページ_3_画像_0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57338"/>
            <a:ext cx="78200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54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idx="4294967295"/>
          </p:nvPr>
        </p:nvSpPr>
        <p:spPr>
          <a:xfrm>
            <a:off x="0" y="800937"/>
            <a:ext cx="9144000" cy="5262979"/>
          </a:xfrm>
        </p:spPr>
        <p:txBody>
          <a:bodyPr/>
          <a:lstStyle/>
          <a:p>
            <a:pPr algn="ctr"/>
            <a:r>
              <a:rPr lang="en-US" altLang="ja-JP" sz="4800" b="1" dirty="0">
                <a:latin typeface="Times New Roman" panose="02020603050405020304" pitchFamily="18" charset="0"/>
                <a:ea typeface="ＭＳ 明朝" panose="02020609040205080304" pitchFamily="17" charset="-128"/>
              </a:rPr>
              <a:t>Understanding </a:t>
            </a:r>
            <a:br>
              <a:rPr lang="en-US" altLang="ja-JP" sz="4800" b="1" dirty="0">
                <a:latin typeface="Times New Roman" panose="02020603050405020304" pitchFamily="18" charset="0"/>
                <a:ea typeface="ＭＳ 明朝" panose="02020609040205080304" pitchFamily="17" charset="-128"/>
              </a:rPr>
            </a:b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metabolic fate of PCB 118 can provide important information </a:t>
            </a:r>
            <a:br>
              <a:rPr lang="en-US" altLang="ja-JP" sz="4800" b="1" dirty="0">
                <a:latin typeface="Times New Roman" panose="02020603050405020304" pitchFamily="18" charset="0"/>
                <a:ea typeface="ＭＳ 明朝" panose="02020609040205080304" pitchFamily="17" charset="-128"/>
              </a:rPr>
            </a:b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toward evaluating its toxicity. </a:t>
            </a:r>
            <a:br>
              <a:rPr lang="en-US" altLang="ja-JP" sz="4800" b="1" dirty="0">
                <a:latin typeface="Times New Roman" panose="02020603050405020304" pitchFamily="18" charset="0"/>
                <a:ea typeface="ＭＳ 明朝" panose="02020609040205080304" pitchFamily="17" charset="-128"/>
              </a:rPr>
            </a:b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3132485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339"/>
            <a:ext cx="9144000" cy="4620361"/>
          </a:xfrm>
          <a:prstGeom prst="rect">
            <a:avLst/>
          </a:prstGeom>
        </p:spPr>
      </p:pic>
    </p:spTree>
    <p:extLst>
      <p:ext uri="{BB962C8B-B14F-4D97-AF65-F5344CB8AC3E}">
        <p14:creationId xmlns:p14="http://schemas.microsoft.com/office/powerpoint/2010/main" val="158986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411"/>
            <a:ext cx="9144000" cy="6363177"/>
          </a:xfrm>
          <a:prstGeom prst="rect">
            <a:avLst/>
          </a:prstGeom>
        </p:spPr>
      </p:pic>
    </p:spTree>
    <p:extLst>
      <p:ext uri="{BB962C8B-B14F-4D97-AF65-F5344CB8AC3E}">
        <p14:creationId xmlns:p14="http://schemas.microsoft.com/office/powerpoint/2010/main" val="14318770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66" y="603096"/>
            <a:ext cx="7194883" cy="4823146"/>
          </a:xfrm>
          <a:prstGeom prst="rect">
            <a:avLst/>
          </a:prstGeom>
        </p:spPr>
      </p:pic>
      <p:sp>
        <p:nvSpPr>
          <p:cNvPr id="3" name="テキスト ボックス 2"/>
          <p:cNvSpPr txBox="1"/>
          <p:nvPr/>
        </p:nvSpPr>
        <p:spPr>
          <a:xfrm>
            <a:off x="132347" y="5859383"/>
            <a:ext cx="8722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Substrate-binding cavities are shown in mesh. In each cavity, the accommodated CB118 is shown as sticks</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 name="テキスト ボックス 3"/>
          <p:cNvSpPr txBox="1"/>
          <p:nvPr/>
        </p:nvSpPr>
        <p:spPr>
          <a:xfrm>
            <a:off x="290884" y="5336163"/>
            <a:ext cx="872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CYP2B1 (472A</a:t>
            </a:r>
            <a:r>
              <a:rPr kumimoji="1" lang="en-US" altLang="ja-JP" sz="2400" b="1"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human CYP2B6 (559A</a:t>
            </a:r>
            <a:r>
              <a:rPr kumimoji="1" lang="en-US" altLang="ja-JP" sz="2400" b="1"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楕円 4"/>
          <p:cNvSpPr/>
          <p:nvPr/>
        </p:nvSpPr>
        <p:spPr>
          <a:xfrm>
            <a:off x="5955630" y="3912274"/>
            <a:ext cx="529390" cy="2767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p:cNvSpPr/>
          <p:nvPr/>
        </p:nvSpPr>
        <p:spPr>
          <a:xfrm>
            <a:off x="2815388" y="4010532"/>
            <a:ext cx="529390" cy="2767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142495" y="14180"/>
            <a:ext cx="872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CYP2B1      ;       human CYP2B6</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47267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153" y="0"/>
            <a:ext cx="5388142" cy="5526091"/>
          </a:xfrm>
          <a:prstGeom prst="rect">
            <a:avLst/>
          </a:prstGeom>
        </p:spPr>
      </p:pic>
      <p:sp>
        <p:nvSpPr>
          <p:cNvPr id="3" name="テキスト ボックス 2"/>
          <p:cNvSpPr txBox="1"/>
          <p:nvPr/>
        </p:nvSpPr>
        <p:spPr>
          <a:xfrm>
            <a:off x="132347" y="5751095"/>
            <a:ext cx="8722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These P450 isoforms play an important</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role in determining the toxicity of CB118. </a:t>
            </a:r>
          </a:p>
        </p:txBody>
      </p:sp>
    </p:spTree>
    <p:extLst>
      <p:ext uri="{BB962C8B-B14F-4D97-AF65-F5344CB8AC3E}">
        <p14:creationId xmlns:p14="http://schemas.microsoft.com/office/powerpoint/2010/main" val="3191928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6324600" y="5164138"/>
            <a:ext cx="1676400" cy="10001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下カーブ矢印 16"/>
          <p:cNvSpPr/>
          <p:nvPr/>
        </p:nvSpPr>
        <p:spPr>
          <a:xfrm rot="1368439">
            <a:off x="5177896" y="3654375"/>
            <a:ext cx="2237425" cy="972908"/>
          </a:xfrm>
          <a:prstGeom prst="curvedDownArrow">
            <a:avLst>
              <a:gd name="adj1" fmla="val 22786"/>
              <a:gd name="adj2" fmla="val 50902"/>
              <a:gd name="adj3" fmla="val 22985"/>
            </a:avLst>
          </a:prstGeom>
          <a:gradFill flip="none" rotWithShape="1">
            <a:gsLst>
              <a:gs pos="0">
                <a:schemeClr val="accent6">
                  <a:lumMod val="75000"/>
                </a:schemeClr>
              </a:gs>
              <a:gs pos="50000">
                <a:schemeClr val="bg1"/>
              </a:gs>
              <a:gs pos="100000">
                <a:schemeClr val="accent3">
                  <a:lumMod val="75000"/>
                </a:schemeClr>
              </a:gs>
            </a:gsLst>
            <a:lin ang="0" scaled="1"/>
            <a:tileRect/>
          </a:gradFill>
          <a:ln>
            <a:gradFill flip="none" rotWithShape="1">
              <a:gsLst>
                <a:gs pos="0">
                  <a:schemeClr val="accent6">
                    <a:lumMod val="75000"/>
                  </a:schemeClr>
                </a:gs>
                <a:gs pos="50000">
                  <a:schemeClr val="bg1"/>
                </a:gs>
                <a:gs pos="100000">
                  <a:schemeClr val="accent3">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054" name="オブジェクト 22"/>
          <p:cNvGraphicFramePr>
            <a:graphicFrameLocks noChangeAspect="1"/>
          </p:cNvGraphicFramePr>
          <p:nvPr/>
        </p:nvGraphicFramePr>
        <p:xfrm>
          <a:off x="3390901" y="4557713"/>
          <a:ext cx="2403475" cy="1333500"/>
        </p:xfrm>
        <a:graphic>
          <a:graphicData uri="http://schemas.openxmlformats.org/presentationml/2006/ole">
            <mc:AlternateContent xmlns:mc="http://schemas.openxmlformats.org/markup-compatibility/2006">
              <mc:Choice xmlns:v="urn:schemas-microsoft-com:vml" Requires="v">
                <p:oleObj name="MDLDrawObject Class" r:id="rId3" imgW="4393163" imgH="2440580" progId="MDLDrawOLE.MDLDrawObject.1">
                  <p:embed/>
                </p:oleObj>
              </mc:Choice>
              <mc:Fallback>
                <p:oleObj name="MDLDrawObject Class" r:id="rId3" imgW="4393163" imgH="2440580" progId="MDLDrawOLE.MDLDrawObject.1">
                  <p:embed/>
                  <p:pic>
                    <p:nvPicPr>
                      <p:cNvPr id="2054" name="オブジェクト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1" y="4557713"/>
                        <a:ext cx="240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5" name="オブジェクト 21"/>
          <p:cNvGraphicFramePr>
            <a:graphicFrameLocks noChangeAspect="1"/>
          </p:cNvGraphicFramePr>
          <p:nvPr/>
        </p:nvGraphicFramePr>
        <p:xfrm>
          <a:off x="4568826" y="4162426"/>
          <a:ext cx="2449513" cy="1357313"/>
        </p:xfrm>
        <a:graphic>
          <a:graphicData uri="http://schemas.openxmlformats.org/presentationml/2006/ole">
            <mc:AlternateContent xmlns:mc="http://schemas.openxmlformats.org/markup-compatibility/2006">
              <mc:Choice xmlns:v="urn:schemas-microsoft-com:vml" Requires="v">
                <p:oleObj name="MDLDrawObject Class" r:id="rId5" imgW="4381759" imgH="2428703" progId="MDLDrawOLE.MDLDrawObject.1">
                  <p:embed/>
                </p:oleObj>
              </mc:Choice>
              <mc:Fallback>
                <p:oleObj name="MDLDrawObject Class" r:id="rId5" imgW="4381759" imgH="2428703" progId="MDLDrawOLE.MDLDrawObject.1">
                  <p:embed/>
                  <p:pic>
                    <p:nvPicPr>
                      <p:cNvPr id="2055" name="オブジェクト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826" y="4162426"/>
                        <a:ext cx="244951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6" name="図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80264" y="2684463"/>
            <a:ext cx="1017587"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31"/>
          <p:cNvSpPr/>
          <p:nvPr/>
        </p:nvSpPr>
        <p:spPr>
          <a:xfrm>
            <a:off x="1447801" y="5426075"/>
            <a:ext cx="6042025" cy="2921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角丸四角形吹き出し 26"/>
          <p:cNvSpPr/>
          <p:nvPr/>
        </p:nvSpPr>
        <p:spPr>
          <a:xfrm>
            <a:off x="6834188" y="3719514"/>
            <a:ext cx="2081212" cy="458787"/>
          </a:xfrm>
          <a:prstGeom prst="wedgeRoundRectCallout">
            <a:avLst>
              <a:gd name="adj1" fmla="val 1757"/>
              <a:gd name="adj2" fmla="val -80786"/>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正方形/長方形 13"/>
          <p:cNvSpPr/>
          <p:nvPr/>
        </p:nvSpPr>
        <p:spPr>
          <a:xfrm>
            <a:off x="246064" y="4541839"/>
            <a:ext cx="1208087"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正方形/長方形 12"/>
          <p:cNvSpPr/>
          <p:nvPr/>
        </p:nvSpPr>
        <p:spPr>
          <a:xfrm>
            <a:off x="242888" y="3429000"/>
            <a:ext cx="3109912"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61" name="Title 1"/>
          <p:cNvSpPr>
            <a:spLocks noGrp="1"/>
          </p:cNvSpPr>
          <p:nvPr>
            <p:ph type="ctrTitle"/>
          </p:nvPr>
        </p:nvSpPr>
        <p:spPr>
          <a:xfrm>
            <a:off x="142876" y="1090614"/>
            <a:ext cx="8086725" cy="777875"/>
          </a:xfrm>
        </p:spPr>
        <p:txBody>
          <a:bodyPr anchor="t"/>
          <a:lstStyle/>
          <a:p>
            <a:pPr algn="l">
              <a:lnSpc>
                <a:spcPct val="75000"/>
              </a:lnSpc>
            </a:pPr>
            <a:r>
              <a:rPr lang="en-US" altLang="ja-JP" sz="2800" b="1"/>
              <a:t>Metabolism of chiral polychlorinated biphenyls by mammalian cytochrome P450 monooxygenases</a:t>
            </a:r>
            <a:endParaRPr lang="en-US" altLang="en-US" sz="1600" b="1">
              <a:solidFill>
                <a:schemeClr val="tx2"/>
              </a:solidFill>
            </a:endParaRPr>
          </a:p>
        </p:txBody>
      </p:sp>
      <p:sp>
        <p:nvSpPr>
          <p:cNvPr id="2063" name="Subtitle 2"/>
          <p:cNvSpPr>
            <a:spLocks noGrp="1"/>
          </p:cNvSpPr>
          <p:nvPr>
            <p:ph type="subTitle" idx="1"/>
          </p:nvPr>
        </p:nvSpPr>
        <p:spPr>
          <a:xfrm>
            <a:off x="152400" y="2595563"/>
            <a:ext cx="2057400" cy="533400"/>
          </a:xfrm>
        </p:spPr>
        <p:txBody>
          <a:bodyPr/>
          <a:lstStyle/>
          <a:p>
            <a:pPr algn="l" eaLnBrk="1" hangingPunct="1"/>
            <a:r>
              <a:rPr lang="en-US" altLang="en-US" sz="2800" b="1" u="sng">
                <a:solidFill>
                  <a:schemeClr val="tx1"/>
                </a:solidFill>
              </a:rPr>
              <a:t>Introduction</a:t>
            </a:r>
          </a:p>
        </p:txBody>
      </p:sp>
      <p:sp>
        <p:nvSpPr>
          <p:cNvPr id="4" name="テキスト ボックス 3"/>
          <p:cNvSpPr txBox="1"/>
          <p:nvPr/>
        </p:nvSpPr>
        <p:spPr>
          <a:xfrm>
            <a:off x="169863" y="2976564"/>
            <a:ext cx="3429000" cy="369887"/>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Polychlorinated biphenyls (PCBs)</a:t>
            </a:r>
          </a:p>
        </p:txBody>
      </p:sp>
      <p:sp>
        <p:nvSpPr>
          <p:cNvPr id="2065" name="テキスト ボックス 5"/>
          <p:cNvSpPr txBox="1">
            <a:spLocks noChangeArrowheads="1"/>
          </p:cNvSpPr>
          <p:nvPr/>
        </p:nvSpPr>
        <p:spPr bwMode="auto">
          <a:xfrm>
            <a:off x="261938" y="3205164"/>
            <a:ext cx="35480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Low degradability</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0"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Biological concentration</a:t>
            </a:r>
            <a:endPar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0"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Long distance mobility</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Toxicity to humans and wildlife</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Persistent organic pollutants (POPs)</a:t>
            </a:r>
          </a:p>
        </p:txBody>
      </p:sp>
      <p:sp>
        <p:nvSpPr>
          <p:cNvPr id="2066" name="テキスト ボックス 6"/>
          <p:cNvSpPr txBox="1">
            <a:spLocks noChangeArrowheads="1"/>
          </p:cNvSpPr>
          <p:nvPr/>
        </p:nvSpPr>
        <p:spPr bwMode="auto">
          <a:xfrm>
            <a:off x="152400" y="4267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Chiral PCBs</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9" name="テキスト ボックス 8"/>
          <p:cNvSpPr txBox="1"/>
          <p:nvPr/>
        </p:nvSpPr>
        <p:spPr>
          <a:xfrm>
            <a:off x="271463" y="4495801"/>
            <a:ext cx="4025900" cy="868363"/>
          </a:xfrm>
          <a:prstGeom prst="rect">
            <a:avLst/>
          </a:prstGeom>
          <a:noFill/>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Three or four </a:t>
            </a:r>
            <a:r>
              <a:rPr kumimoji="1" lang="en-US" altLang="ja-JP" sz="1400" b="1" i="1"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ortho</a:t>
            </a:r>
            <a:r>
              <a:rPr kumimoji="0"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chlorine substituents</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0"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Steric hindrance of C-C bond</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Rotational isomers (</a:t>
            </a:r>
            <a:r>
              <a:rPr kumimoji="1" lang="en-US" altLang="ja-JP" sz="14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atropisomers</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Existence in the ratio of one to one (racemic)</a:t>
            </a:r>
            <a:endPar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2" name="テキスト ボックス 23"/>
          <p:cNvSpPr txBox="1">
            <a:spLocks noChangeArrowheads="1"/>
          </p:cNvSpPr>
          <p:nvPr/>
        </p:nvSpPr>
        <p:spPr bwMode="auto">
          <a:xfrm>
            <a:off x="3592830" y="4321968"/>
            <a:ext cx="933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1" lang="en-US" altLang="ja-JP" sz="16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2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2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endParaRPr>
          </a:p>
        </p:txBody>
      </p:sp>
      <p:sp>
        <p:nvSpPr>
          <p:cNvPr id="2069" name="テキスト ボックス 19"/>
          <p:cNvSpPr txBox="1">
            <a:spLocks noChangeArrowheads="1"/>
          </p:cNvSpPr>
          <p:nvPr/>
        </p:nvSpPr>
        <p:spPr bwMode="auto">
          <a:xfrm>
            <a:off x="6781800" y="3741739"/>
            <a:ext cx="22098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Monooxygenase reaction</a:t>
            </a:r>
          </a:p>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Metabolism of PCBs</a:t>
            </a:r>
            <a:r>
              <a:rPr kumimoji="0" lang="en-US" altLang="ja-JP" sz="14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2,3</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070" name="テキスト ボックス 20"/>
          <p:cNvSpPr txBox="1">
            <a:spLocks noChangeArrowheads="1"/>
          </p:cNvSpPr>
          <p:nvPr/>
        </p:nvSpPr>
        <p:spPr bwMode="auto">
          <a:xfrm>
            <a:off x="6069014" y="4876800"/>
            <a:ext cx="21605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Detoxification</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pic>
        <p:nvPicPr>
          <p:cNvPr id="2071" name="Picture 28" descr="http://www.ofc.kobe-u.ac.jp/kouhoushitsu/logo_app/3_Logo_png/A_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026" y="762000"/>
            <a:ext cx="11969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テキスト ボックス 4"/>
          <p:cNvSpPr txBox="1">
            <a:spLocks noChangeArrowheads="1"/>
          </p:cNvSpPr>
          <p:nvPr/>
        </p:nvSpPr>
        <p:spPr bwMode="auto">
          <a:xfrm>
            <a:off x="1454151" y="5410200"/>
            <a:ext cx="610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Toxicity evaluation toward each atropisomer of chiral PCBs</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073" name="テキスト ボックス 1"/>
          <p:cNvSpPr txBox="1">
            <a:spLocks noChangeArrowheads="1"/>
          </p:cNvSpPr>
          <p:nvPr/>
        </p:nvSpPr>
        <p:spPr bwMode="auto">
          <a:xfrm>
            <a:off x="7932738" y="3257550"/>
            <a:ext cx="800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Sean et al.</a:t>
            </a:r>
          </a:p>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(2010)</a:t>
            </a:r>
            <a:endParaRPr kumimoji="1" lang="ja-JP" altLang="en-US"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077" name="テキスト ボックス 24"/>
          <p:cNvSpPr txBox="1">
            <a:spLocks noChangeArrowheads="1"/>
          </p:cNvSpPr>
          <p:nvPr/>
        </p:nvSpPr>
        <p:spPr bwMode="auto">
          <a:xfrm>
            <a:off x="5029201" y="4863097"/>
            <a:ext cx="90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1" lang="en-US" altLang="ja-JP" sz="16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2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2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endParaRPr>
          </a:p>
        </p:txBody>
      </p:sp>
      <p:sp>
        <p:nvSpPr>
          <p:cNvPr id="2075" name="テキスト ボックス 17"/>
          <p:cNvSpPr txBox="1">
            <a:spLocks noChangeArrowheads="1"/>
          </p:cNvSpPr>
          <p:nvPr/>
        </p:nvSpPr>
        <p:spPr bwMode="auto">
          <a:xfrm>
            <a:off x="5589588" y="3040063"/>
            <a:ext cx="1924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Mammalian cytochrome P450 </a:t>
            </a:r>
          </a:p>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monooxygenase</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3" name="右矢印 2"/>
          <p:cNvSpPr/>
          <p:nvPr/>
        </p:nvSpPr>
        <p:spPr>
          <a:xfrm>
            <a:off x="365126" y="4027488"/>
            <a:ext cx="130175" cy="139700"/>
          </a:xfrm>
          <a:prstGeom prst="rightArrow">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6" name="角丸四角形吹き出し 25"/>
          <p:cNvSpPr/>
          <p:nvPr/>
        </p:nvSpPr>
        <p:spPr>
          <a:xfrm>
            <a:off x="2774950" y="3429001"/>
            <a:ext cx="2376488" cy="449263"/>
          </a:xfrm>
          <a:prstGeom prst="wedgeRoundRectCallout">
            <a:avLst>
              <a:gd name="adj1" fmla="val 2543"/>
              <a:gd name="adj2" fmla="val 120302"/>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 name="テキスト ボックス 18"/>
          <p:cNvSpPr txBox="1">
            <a:spLocks noChangeArrowheads="1"/>
          </p:cNvSpPr>
          <p:nvPr/>
        </p:nvSpPr>
        <p:spPr bwMode="auto">
          <a:xfrm>
            <a:off x="2759076" y="3462339"/>
            <a:ext cx="24860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Enantioselective accumulation  in human breast milk</a:t>
            </a:r>
            <a:r>
              <a:rPr kumimoji="0" lang="en-US" altLang="ja-JP" sz="14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079" name="テキスト ボックス 7">
            <a:hlinkClick r:id="" action="ppaction://hlinkshowjump?jump=lastslide"/>
          </p:cNvPr>
          <p:cNvSpPr txBox="1">
            <a:spLocks noChangeArrowheads="1"/>
          </p:cNvSpPr>
          <p:nvPr/>
        </p:nvSpPr>
        <p:spPr bwMode="auto">
          <a:xfrm>
            <a:off x="319088" y="55626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080" name="テキスト ボックス 9">
            <a:hlinkClick r:id="" action="ppaction://hlinkshowjump?jump=nextslide"/>
          </p:cNvPr>
          <p:cNvSpPr txBox="1">
            <a:spLocks noChangeArrowheads="1"/>
          </p:cNvSpPr>
          <p:nvPr/>
        </p:nvSpPr>
        <p:spPr bwMode="auto">
          <a:xfrm>
            <a:off x="8132764" y="55737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51384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485901" y="5233988"/>
            <a:ext cx="6042025" cy="609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075" name="オブジェクト 4"/>
          <p:cNvGraphicFramePr>
            <a:graphicFrameLocks noChangeAspect="1"/>
          </p:cNvGraphicFramePr>
          <p:nvPr/>
        </p:nvGraphicFramePr>
        <p:xfrm>
          <a:off x="7010401" y="3833814"/>
          <a:ext cx="2690813" cy="1468437"/>
        </p:xfrm>
        <a:graphic>
          <a:graphicData uri="http://schemas.openxmlformats.org/presentationml/2006/ole">
            <mc:AlternateContent xmlns:mc="http://schemas.openxmlformats.org/markup-compatibility/2006">
              <mc:Choice xmlns:v="urn:schemas-microsoft-com:vml" Requires="v">
                <p:oleObj name="MDLDrawObject Class" r:id="rId3" imgW="4774163" imgH="2607383" progId="MDLDrawOLE.MDLDrawObject.1">
                  <p:embed/>
                </p:oleObj>
              </mc:Choice>
              <mc:Fallback>
                <p:oleObj name="MDLDrawObject Class" r:id="rId3" imgW="4774163" imgH="2607383" progId="MDLDrawOLE.MDLDrawObject.1">
                  <p:embed/>
                  <p:pic>
                    <p:nvPicPr>
                      <p:cNvPr id="3075" name="オブジェクト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3833814"/>
                        <a:ext cx="269081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6" name="Subtitle 2"/>
          <p:cNvSpPr>
            <a:spLocks noGrp="1"/>
          </p:cNvSpPr>
          <p:nvPr>
            <p:ph type="subTitle" idx="1"/>
          </p:nvPr>
        </p:nvSpPr>
        <p:spPr>
          <a:xfrm>
            <a:off x="180976" y="990600"/>
            <a:ext cx="8658225" cy="457200"/>
          </a:xfrm>
        </p:spPr>
        <p:txBody>
          <a:bodyPr/>
          <a:lstStyle/>
          <a:p>
            <a:pPr algn="l" eaLnBrk="1" hangingPunct="1"/>
            <a:r>
              <a:rPr lang="en-US" altLang="en-US" sz="2800" b="1" u="sng">
                <a:solidFill>
                  <a:schemeClr val="tx1"/>
                </a:solidFill>
              </a:rPr>
              <a:t>Materials and Methods</a:t>
            </a:r>
          </a:p>
        </p:txBody>
      </p:sp>
      <p:sp>
        <p:nvSpPr>
          <p:cNvPr id="20" name="Text Box 30"/>
          <p:cNvSpPr txBox="1">
            <a:spLocks noChangeArrowheads="1"/>
          </p:cNvSpPr>
          <p:nvPr/>
        </p:nvSpPr>
        <p:spPr bwMode="auto">
          <a:xfrm>
            <a:off x="4210050" y="1444626"/>
            <a:ext cx="50228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Lst>
              <a:defRPr kumimoji="1">
                <a:solidFill>
                  <a:schemeClr val="tx1"/>
                </a:solidFill>
                <a:latin typeface="Arial" pitchFamily="34" charset="0"/>
                <a:ea typeface="ＭＳ Ｐゴシック" pitchFamily="50" charset="-128"/>
              </a:defRPr>
            </a:lvl1pPr>
            <a:lvl2pPr marL="742950" indent="-285750" eaLnBrk="0" hangingPunct="0">
              <a:tabLst>
                <a:tab pos="0" algn="l"/>
              </a:tabLst>
              <a:defRPr kumimoji="1">
                <a:solidFill>
                  <a:schemeClr val="tx1"/>
                </a:solidFill>
                <a:latin typeface="Arial" pitchFamily="34" charset="0"/>
                <a:ea typeface="ＭＳ Ｐゴシック" pitchFamily="50" charset="-128"/>
              </a:defRPr>
            </a:lvl2pPr>
            <a:lvl3pPr marL="1143000" indent="-228600" eaLnBrk="0" hangingPunct="0">
              <a:tabLst>
                <a:tab pos="0" algn="l"/>
              </a:tabLst>
              <a:defRPr kumimoji="1">
                <a:solidFill>
                  <a:schemeClr val="tx1"/>
                </a:solidFill>
                <a:latin typeface="Arial" pitchFamily="34" charset="0"/>
                <a:ea typeface="ＭＳ Ｐゴシック" pitchFamily="50" charset="-128"/>
              </a:defRPr>
            </a:lvl3pPr>
            <a:lvl4pPr marL="1600200" indent="-228600" eaLnBrk="0" hangingPunct="0">
              <a:tabLst>
                <a:tab pos="0" algn="l"/>
              </a:tabLst>
              <a:defRPr kumimoji="1">
                <a:solidFill>
                  <a:schemeClr val="tx1"/>
                </a:solidFill>
                <a:latin typeface="Arial" pitchFamily="34" charset="0"/>
                <a:ea typeface="ＭＳ Ｐゴシック" pitchFamily="50" charset="-128"/>
              </a:defRPr>
            </a:lvl4pPr>
            <a:lvl5pPr marL="2057400" indent="-228600" eaLnBrk="0" hangingPunct="0">
              <a:tabLst>
                <a:tab pos="0" algn="l"/>
              </a:tabLst>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tabLst>
                <a:tab pos="0" algn="l"/>
              </a:tabLs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tabLst>
                <a:tab pos="0" algn="l"/>
              </a:tabLs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tabLst>
                <a:tab pos="0" algn="l"/>
              </a:tabLs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tabLst>
                <a:tab pos="0" algn="l"/>
              </a:tabLst>
              <a:defRPr kumimoji="1">
                <a:solidFill>
                  <a:schemeClr val="tx1"/>
                </a:solidFill>
                <a:latin typeface="Arial"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1. Start of the reaction by adding NADPH</a:t>
            </a:r>
          </a:p>
          <a:p>
            <a:pPr marL="0" marR="0" lvl="0" indent="0" algn="l" defTabSz="914400" rtl="0" eaLnBrk="1" fontAlgn="ctr"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2. Incubation for 2 h at 37</a:t>
            </a: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Arial" charset="0"/>
              </a:rPr>
              <a:t>ﾟ</a:t>
            </a: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C</a:t>
            </a:r>
          </a:p>
          <a:p>
            <a:pPr marL="0" marR="0" lvl="0" indent="0" algn="l" defTabSz="914400" rtl="0" eaLnBrk="1" fontAlgn="ctr"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3. Addition of the 50 ppb</a:t>
            </a:r>
            <a:r>
              <a:rPr kumimoji="1" lang="ja-JP" altLang="en-US"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 </a:t>
            </a:r>
            <a:r>
              <a:rPr kumimoji="1" lang="en-US" altLang="ja-JP" sz="1600" b="1" i="0" u="none" strike="noStrike" kern="1200" cap="none" spc="0" normalizeH="0" baseline="30000" noProof="0" dirty="0">
                <a:ln>
                  <a:noFill/>
                </a:ln>
                <a:solidFill>
                  <a:prstClr val="black"/>
                </a:solidFill>
                <a:effectLst/>
                <a:uLnTx/>
                <a:uFillTx/>
                <a:latin typeface="Calibri"/>
                <a:ea typeface="メイリオ" panose="020B0604030504040204" pitchFamily="50" charset="-128"/>
                <a:cs typeface="Arial" panose="020B0604020202020204" pitchFamily="34" charset="0"/>
              </a:rPr>
              <a:t>13</a:t>
            </a: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C-labeled</a:t>
            </a:r>
            <a:r>
              <a:rPr kumimoji="1" lang="ja-JP" altLang="en-US"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 </a:t>
            </a: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OH-PCBs as </a:t>
            </a:r>
            <a:b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b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    the internal standards</a:t>
            </a:r>
          </a:p>
          <a:p>
            <a:pPr marL="0" marR="0" lvl="0" indent="0" algn="l" defTabSz="914400" rtl="0" eaLnBrk="1" fontAlgn="ctr"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4. Methylation</a:t>
            </a:r>
          </a:p>
          <a:p>
            <a:pPr marL="0" marR="0" lvl="0" indent="0" algn="l" defTabSz="914400" rtl="0" eaLnBrk="1" fontAlgn="base"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5. Analysis by high resolution gas </a:t>
            </a:r>
            <a:r>
              <a:rPr kumimoji="1" lang="en-US" altLang="ja-JP" sz="1600" b="1" i="0" u="none" strike="noStrike" kern="1200" cap="none" spc="0" normalizeH="0" baseline="0" noProof="0" dirty="0">
                <a:ln>
                  <a:noFill/>
                </a:ln>
                <a:solidFill>
                  <a:prstClr val="black"/>
                </a:solidFill>
                <a:effectLst/>
                <a:uLnTx/>
                <a:uFillTx/>
                <a:latin typeface="Calibri"/>
                <a:ea typeface="ＭＳ Ｐゴシック" pitchFamily="50" charset="-128"/>
                <a:cs typeface="Arial" charset="0"/>
              </a:rPr>
              <a:t>chromatography </a:t>
            </a:r>
            <a:br>
              <a:rPr kumimoji="1" lang="en-US" altLang="ja-JP" sz="1600" b="1" i="0" u="none" strike="noStrike" kern="1200" cap="none" spc="0" normalizeH="0" baseline="0" noProof="0" dirty="0">
                <a:ln>
                  <a:noFill/>
                </a:ln>
                <a:solidFill>
                  <a:prstClr val="black"/>
                </a:solidFill>
                <a:effectLst/>
                <a:uLnTx/>
                <a:uFillTx/>
                <a:latin typeface="Calibri"/>
                <a:ea typeface="ＭＳ Ｐゴシック" pitchFamily="50" charset="-128"/>
                <a:cs typeface="Arial" charset="0"/>
              </a:rPr>
            </a:br>
            <a:r>
              <a:rPr kumimoji="1" lang="en-US" altLang="ja-JP" sz="1600" b="1" i="0" u="none" strike="noStrike" kern="1200" cap="none" spc="0" normalizeH="0" baseline="0" noProof="0" dirty="0">
                <a:ln>
                  <a:noFill/>
                </a:ln>
                <a:solidFill>
                  <a:prstClr val="black"/>
                </a:solidFill>
                <a:effectLst/>
                <a:uLnTx/>
                <a:uFillTx/>
                <a:latin typeface="Calibri"/>
                <a:ea typeface="ＭＳ Ｐゴシック" pitchFamily="50" charset="-128"/>
                <a:cs typeface="Arial" charset="0"/>
              </a:rPr>
              <a:t>    and high resolution mass spectrometry</a:t>
            </a: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0" algn="l"/>
              </a:tabLst>
              <a:defRPr/>
            </a:pPr>
            <a:r>
              <a:rPr kumimoji="1" lang="en-US" altLang="ja-JP"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6. Construction of docking models with P450s and PCBs</a:t>
            </a:r>
            <a:endParaRPr kumimoji="1" lang="ja-JP" altLang="en-US" sz="16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p:txBody>
      </p:sp>
      <p:grpSp>
        <p:nvGrpSpPr>
          <p:cNvPr id="3078" name="グループ化 20"/>
          <p:cNvGrpSpPr>
            <a:grpSpLocks/>
          </p:cNvGrpSpPr>
          <p:nvPr/>
        </p:nvGrpSpPr>
        <p:grpSpPr bwMode="auto">
          <a:xfrm>
            <a:off x="261938" y="1676400"/>
            <a:ext cx="4005262" cy="1925638"/>
            <a:chOff x="978003" y="2413499"/>
            <a:chExt cx="4005085" cy="1925149"/>
          </a:xfrm>
        </p:grpSpPr>
        <p:grpSp>
          <p:nvGrpSpPr>
            <p:cNvPr id="3094" name="グループ化 21"/>
            <p:cNvGrpSpPr>
              <a:grpSpLocks/>
            </p:cNvGrpSpPr>
            <p:nvPr/>
          </p:nvGrpSpPr>
          <p:grpSpPr bwMode="auto">
            <a:xfrm>
              <a:off x="982076" y="2413499"/>
              <a:ext cx="1213660" cy="1925149"/>
              <a:chOff x="-120873" y="1946109"/>
              <a:chExt cx="1390652" cy="2351100"/>
            </a:xfrm>
          </p:grpSpPr>
          <p:sp>
            <p:nvSpPr>
              <p:cNvPr id="25" name="Text Box 16"/>
              <p:cNvSpPr txBox="1">
                <a:spLocks noChangeArrowheads="1"/>
              </p:cNvSpPr>
              <p:nvPr/>
            </p:nvSpPr>
            <p:spPr bwMode="auto">
              <a:xfrm>
                <a:off x="-120084" y="1946109"/>
                <a:ext cx="1389662" cy="19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40 </a:t>
                </a:r>
                <a:r>
                  <a:rPr kumimoji="1" lang="en-US" altLang="ja-JP" sz="1400" b="1" i="0" u="none" strike="noStrike" kern="1200" cap="none" spc="0" normalizeH="0" baseline="0" noProof="0" dirty="0" err="1">
                    <a:ln>
                      <a:noFill/>
                    </a:ln>
                    <a:solidFill>
                      <a:prstClr val="black"/>
                    </a:solidFill>
                    <a:effectLst/>
                    <a:uLnTx/>
                    <a:uFillTx/>
                    <a:latin typeface="Calibri"/>
                    <a:ea typeface="メイリオ" panose="020B0604030504040204" pitchFamily="50" charset="-128"/>
                    <a:cs typeface="Arial" panose="020B0604020202020204" pitchFamily="34" charset="0"/>
                  </a:rPr>
                  <a:t>pmol</a:t>
                </a:r>
                <a:endPar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0.5 </a:t>
                </a:r>
                <a:r>
                  <a:rPr kumimoji="1" lang="en-US" altLang="ja-JP" sz="1400" b="1" i="0" u="none" strike="noStrike" kern="1200" cap="none" spc="0" normalizeH="0" baseline="0" noProof="0" dirty="0" err="1">
                    <a:ln>
                      <a:noFill/>
                    </a:ln>
                    <a:solidFill>
                      <a:prstClr val="black"/>
                    </a:solidFill>
                    <a:effectLst/>
                    <a:uLnTx/>
                    <a:uFillTx/>
                    <a:latin typeface="Calibri"/>
                    <a:ea typeface="メイリオ" panose="020B0604030504040204" pitchFamily="50" charset="-128"/>
                    <a:cs typeface="Arial" panose="020B0604020202020204" pitchFamily="34" charset="0"/>
                  </a:rPr>
                  <a:t>mM</a:t>
                </a:r>
                <a:endPar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5 </a:t>
                </a:r>
                <a:r>
                  <a:rPr kumimoji="1" lang="en-US" altLang="ja-JP" sz="1400" b="1" i="0" u="none" strike="noStrike" kern="1200" cap="none" spc="0" normalizeH="0" baseline="0" noProof="0" dirty="0" err="1">
                    <a:ln>
                      <a:noFill/>
                    </a:ln>
                    <a:solidFill>
                      <a:prstClr val="black"/>
                    </a:solidFill>
                    <a:effectLst/>
                    <a:uLnTx/>
                    <a:uFillTx/>
                    <a:latin typeface="Calibri"/>
                    <a:ea typeface="メイリオ" panose="020B0604030504040204" pitchFamily="50" charset="-128"/>
                    <a:cs typeface="Arial" panose="020B0604020202020204" pitchFamily="34" charset="0"/>
                  </a:rPr>
                  <a:t>mM</a:t>
                </a:r>
                <a:endPar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1 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3.3 </a:t>
                </a:r>
                <a:r>
                  <a:rPr kumimoji="1" lang="en-US" altLang="ja-JP" sz="1400" b="1" i="0" u="none" strike="noStrike" kern="1200" cap="none" spc="0" normalizeH="0" baseline="0" noProof="0" dirty="0" err="1">
                    <a:ln>
                      <a:noFill/>
                    </a:ln>
                    <a:solidFill>
                      <a:prstClr val="black"/>
                    </a:solidFill>
                    <a:effectLst/>
                    <a:uLnTx/>
                    <a:uFillTx/>
                    <a:latin typeface="Calibri"/>
                    <a:ea typeface="メイリオ" panose="020B0604030504040204" pitchFamily="50" charset="-128"/>
                    <a:cs typeface="Arial" panose="020B0604020202020204" pitchFamily="34" charset="0"/>
                  </a:rPr>
                  <a:t>mM</a:t>
                </a:r>
                <a:endPar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100 </a:t>
                </a:r>
                <a:r>
                  <a:rPr kumimoji="1" lang="en-US" altLang="ja-JP" sz="1400" b="1" i="0" u="none" strike="noStrike" kern="1200" cap="none" spc="0" normalizeH="0" baseline="0" noProof="0" dirty="0" err="1">
                    <a:ln>
                      <a:noFill/>
                    </a:ln>
                    <a:solidFill>
                      <a:prstClr val="black"/>
                    </a:solidFill>
                    <a:effectLst/>
                    <a:uLnTx/>
                    <a:uFillTx/>
                    <a:latin typeface="Calibri"/>
                    <a:ea typeface="メイリオ" panose="020B0604030504040204" pitchFamily="50" charset="-128"/>
                    <a:cs typeface="Arial" panose="020B0604020202020204" pitchFamily="34" charset="0"/>
                  </a:rPr>
                  <a:t>mM</a:t>
                </a: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0.8</a:t>
                </a:r>
                <a:r>
                  <a:rPr kumimoji="1" lang="ja-JP" altLang="en-US"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a:t>
                </a: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6.4 µM</a:t>
                </a:r>
              </a:p>
            </p:txBody>
          </p:sp>
          <p:sp>
            <p:nvSpPr>
              <p:cNvPr id="26" name="Text Box 13"/>
              <p:cNvSpPr txBox="1">
                <a:spLocks noChangeArrowheads="1"/>
              </p:cNvSpPr>
              <p:nvPr/>
            </p:nvSpPr>
            <p:spPr bwMode="auto">
              <a:xfrm>
                <a:off x="-120084" y="3921188"/>
                <a:ext cx="1247786" cy="37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Total  0.5 ml</a:t>
                </a:r>
              </a:p>
            </p:txBody>
          </p:sp>
        </p:grpSp>
        <p:sp>
          <p:nvSpPr>
            <p:cNvPr id="23" name="正方形/長方形 22"/>
            <p:cNvSpPr/>
            <p:nvPr/>
          </p:nvSpPr>
          <p:spPr>
            <a:xfrm>
              <a:off x="2065392" y="2416673"/>
              <a:ext cx="2917696" cy="1877536"/>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Human CYP2B6, Rat CYP2B1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NADPH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G6P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G6PDH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MgCl</a:t>
              </a:r>
              <a:r>
                <a:rPr kumimoji="0" lang="en-US" altLang="ja-JP" sz="1400" b="1" i="0" u="none" strike="noStrike" kern="1200" cap="none" spc="0" normalizeH="0" baseline="-25000" noProof="0" dirty="0">
                  <a:ln>
                    <a:noFill/>
                  </a:ln>
                  <a:solidFill>
                    <a:prstClr val="black"/>
                  </a:solidFill>
                  <a:effectLst/>
                  <a:uLnTx/>
                  <a:uFillTx/>
                  <a:latin typeface="Calibri"/>
                  <a:ea typeface="メイリオ" panose="020B0604030504040204" pitchFamily="50" charset="-128"/>
                  <a:cs typeface="Arial" panose="020B0604020202020204"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Potassium phosphate buffer (pH7.4)</a:t>
              </a:r>
              <a:endParaRPr kumimoji="0" lang="ja-JP" altLang="en-US"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a:t>
              </a:r>
              <a:r>
                <a:rPr kumimoji="0" lang="en-US" altLang="ja-JP" sz="1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ja-JP" sz="1400" b="1" i="0" u="none" strike="noStrike" kern="1200" cap="none" spc="0" normalizeH="0" baseline="0" noProof="0" dirty="0">
                  <a:ln>
                    <a:noFill/>
                  </a:ln>
                  <a:solidFill>
                    <a:prstClr val="black"/>
                  </a:solidFill>
                  <a:effectLst/>
                  <a:uLnTx/>
                  <a:uFillTx/>
                  <a:latin typeface="Calibri"/>
                  <a:ea typeface="メイリオ" panose="020B0604030504040204" pitchFamily="50" charset="-128"/>
                  <a:cs typeface="Arial" panose="020B0604020202020204" pitchFamily="34" charset="0"/>
                </a:rPr>
                <a:t>)-CB45, CB91, CB135, CB183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cxnSp>
          <p:nvCxnSpPr>
            <p:cNvPr id="24" name="直線コネクタ 23"/>
            <p:cNvCxnSpPr/>
            <p:nvPr/>
          </p:nvCxnSpPr>
          <p:spPr>
            <a:xfrm>
              <a:off x="978003" y="4027577"/>
              <a:ext cx="38161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9" name="オブジェクト 30"/>
          <p:cNvGraphicFramePr>
            <a:graphicFrameLocks noChangeAspect="1"/>
          </p:cNvGraphicFramePr>
          <p:nvPr/>
        </p:nvGraphicFramePr>
        <p:xfrm>
          <a:off x="504825" y="3822701"/>
          <a:ext cx="2078038" cy="1573213"/>
        </p:xfrm>
        <a:graphic>
          <a:graphicData uri="http://schemas.openxmlformats.org/presentationml/2006/ole">
            <mc:AlternateContent xmlns:mc="http://schemas.openxmlformats.org/markup-compatibility/2006">
              <mc:Choice xmlns:v="urn:schemas-microsoft-com:vml" Requires="v">
                <p:oleObj name="MDLDrawObject Class" r:id="rId5" imgW="3429000" imgH="2595505" progId="MDLDrawOLE.MDLDrawObject.1">
                  <p:embed/>
                </p:oleObj>
              </mc:Choice>
              <mc:Fallback>
                <p:oleObj name="MDLDrawObject Class" r:id="rId5" imgW="3429000" imgH="2595505" progId="MDLDrawOLE.MDLDrawObject.1">
                  <p:embed/>
                  <p:pic>
                    <p:nvPicPr>
                      <p:cNvPr id="3079" name="オブジェクト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 y="3822701"/>
                        <a:ext cx="2078038"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0" name="オブジェクト 31"/>
          <p:cNvGraphicFramePr>
            <a:graphicFrameLocks noChangeAspect="1"/>
          </p:cNvGraphicFramePr>
          <p:nvPr/>
        </p:nvGraphicFramePr>
        <p:xfrm>
          <a:off x="2362201" y="3756026"/>
          <a:ext cx="2627313" cy="1636713"/>
        </p:xfrm>
        <a:graphic>
          <a:graphicData uri="http://schemas.openxmlformats.org/presentationml/2006/ole">
            <mc:AlternateContent xmlns:mc="http://schemas.openxmlformats.org/markup-compatibility/2006">
              <mc:Choice xmlns:v="urn:schemas-microsoft-com:vml" Requires="v">
                <p:oleObj name="MDLDrawObject Class" r:id="rId7" imgW="4167155" imgH="2595505" progId="MDLDrawOLE.MDLDrawObject.1">
                  <p:embed/>
                </p:oleObj>
              </mc:Choice>
              <mc:Fallback>
                <p:oleObj name="MDLDrawObject Class" r:id="rId7" imgW="4167155" imgH="2595505" progId="MDLDrawOLE.MDLDrawObject.1">
                  <p:embed/>
                  <p:pic>
                    <p:nvPicPr>
                      <p:cNvPr id="3080" name="オブジェクト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56026"/>
                        <a:ext cx="2627313"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1" name="オブジェクト 32"/>
          <p:cNvGraphicFramePr>
            <a:graphicFrameLocks noChangeAspect="1"/>
          </p:cNvGraphicFramePr>
          <p:nvPr/>
        </p:nvGraphicFramePr>
        <p:xfrm>
          <a:off x="4806950" y="3819526"/>
          <a:ext cx="2205038" cy="1590675"/>
        </p:xfrm>
        <a:graphic>
          <a:graphicData uri="http://schemas.openxmlformats.org/presentationml/2006/ole">
            <mc:AlternateContent xmlns:mc="http://schemas.openxmlformats.org/markup-compatibility/2006">
              <mc:Choice xmlns:v="urn:schemas-microsoft-com:vml" Requires="v">
                <p:oleObj name="MDLDrawObject Class" r:id="rId9" imgW="3595914" imgH="2595505" progId="MDLDrawOLE.MDLDrawObject.1">
                  <p:embed/>
                </p:oleObj>
              </mc:Choice>
              <mc:Fallback>
                <p:oleObj name="MDLDrawObject Class" r:id="rId9" imgW="3595914" imgH="2595505" progId="MDLDrawOLE.MDLDrawObject.1">
                  <p:embed/>
                  <p:pic>
                    <p:nvPicPr>
                      <p:cNvPr id="3081" name="オブジェクト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6950" y="3819526"/>
                        <a:ext cx="22050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テキスト ボックス 7"/>
          <p:cNvSpPr txBox="1">
            <a:spLocks noChangeArrowheads="1"/>
          </p:cNvSpPr>
          <p:nvPr/>
        </p:nvSpPr>
        <p:spPr bwMode="auto">
          <a:xfrm>
            <a:off x="-87313" y="4725988"/>
            <a:ext cx="22685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CB45</a:t>
            </a:r>
          </a:p>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 (2,2′,3,6-Tetrachlorobiphenyl)</a:t>
            </a:r>
          </a:p>
        </p:txBody>
      </p:sp>
      <p:sp>
        <p:nvSpPr>
          <p:cNvPr id="43" name="テキスト ボックス 9"/>
          <p:cNvSpPr txBox="1">
            <a:spLocks noChangeArrowheads="1"/>
          </p:cNvSpPr>
          <p:nvPr/>
        </p:nvSpPr>
        <p:spPr bwMode="auto">
          <a:xfrm>
            <a:off x="2003425" y="4738688"/>
            <a:ext cx="24003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CB91 </a:t>
            </a:r>
          </a:p>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(2,2′,3,4′,6-Pentachlorobiphenyl)</a:t>
            </a:r>
          </a:p>
        </p:txBody>
      </p:sp>
      <p:sp>
        <p:nvSpPr>
          <p:cNvPr id="44" name="テキスト ボックス 11"/>
          <p:cNvSpPr txBox="1">
            <a:spLocks noChangeArrowheads="1"/>
          </p:cNvSpPr>
          <p:nvPr/>
        </p:nvSpPr>
        <p:spPr bwMode="auto">
          <a:xfrm>
            <a:off x="6553200" y="4743450"/>
            <a:ext cx="25908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CB183</a:t>
            </a:r>
          </a:p>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(2,2′,3,4,4′,5′,6-Heptachlorobiphenyl)</a:t>
            </a:r>
          </a:p>
        </p:txBody>
      </p:sp>
      <p:sp>
        <p:nvSpPr>
          <p:cNvPr id="45" name="テキスト ボックス 10"/>
          <p:cNvSpPr txBox="1">
            <a:spLocks noChangeArrowheads="1"/>
          </p:cNvSpPr>
          <p:nvPr/>
        </p:nvSpPr>
        <p:spPr bwMode="auto">
          <a:xfrm>
            <a:off x="4208464" y="4743450"/>
            <a:ext cx="25669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CB135 </a:t>
            </a:r>
          </a:p>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charset="-128"/>
                <a:cs typeface="Arial" charset="0"/>
              </a:rPr>
              <a:t>(2,2′,3,3′,5,6′-Hexachlorobiphenyl)</a:t>
            </a:r>
            <a:endParaRPr kumimoji="1" lang="ja-JP" altLang="en-US" sz="1200" b="1" i="0" u="none" strike="noStrike" kern="1200" cap="none" spc="0" normalizeH="0" baseline="0" noProof="0" dirty="0">
              <a:ln>
                <a:noFill/>
              </a:ln>
              <a:solidFill>
                <a:prstClr val="black"/>
              </a:solidFill>
              <a:effectLst/>
              <a:uLnTx/>
              <a:uFillTx/>
              <a:latin typeface="Calibri"/>
              <a:ea typeface="ＭＳ Ｐゴシック" charset="-128"/>
              <a:cs typeface="Arial" charset="0"/>
            </a:endParaRPr>
          </a:p>
        </p:txBody>
      </p:sp>
      <p:sp>
        <p:nvSpPr>
          <p:cNvPr id="2" name="角丸四角形 1"/>
          <p:cNvSpPr/>
          <p:nvPr/>
        </p:nvSpPr>
        <p:spPr>
          <a:xfrm>
            <a:off x="152400" y="1617664"/>
            <a:ext cx="4038600" cy="2039937"/>
          </a:xfrm>
          <a:prstGeom prst="roundRect">
            <a:avLst>
              <a:gd name="adj" fmla="val 803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266700" y="1600200"/>
            <a:ext cx="1638300"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 name="テキスト ボックス 28"/>
          <p:cNvSpPr txBox="1"/>
          <p:nvPr/>
        </p:nvSpPr>
        <p:spPr>
          <a:xfrm>
            <a:off x="152401" y="1452564"/>
            <a:ext cx="1851025" cy="338137"/>
          </a:xfrm>
          <a:prstGeom prst="rect">
            <a:avLst/>
          </a:prstGeom>
          <a:noFill/>
          <a:ln w="19050">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Reaction condition</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endParaRPr>
          </a:p>
        </p:txBody>
      </p:sp>
      <p:sp>
        <p:nvSpPr>
          <p:cNvPr id="3089" name="テキスト ボックス 4"/>
          <p:cNvSpPr txBox="1">
            <a:spLocks noChangeArrowheads="1"/>
          </p:cNvSpPr>
          <p:nvPr/>
        </p:nvSpPr>
        <p:spPr bwMode="auto">
          <a:xfrm>
            <a:off x="1077913" y="5186364"/>
            <a:ext cx="708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Identification of metabolites for each atropisomer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Clarification of the structural basis </a:t>
            </a:r>
            <a:endParaRPr kumimoji="1" lang="ja-JP" altLang="en-US"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 name="角丸四角形吹き出し 5"/>
          <p:cNvSpPr/>
          <p:nvPr/>
        </p:nvSpPr>
        <p:spPr>
          <a:xfrm>
            <a:off x="2544764" y="3205164"/>
            <a:ext cx="1557337" cy="377825"/>
          </a:xfrm>
          <a:prstGeom prst="wedgeRoundRectCallout">
            <a:avLst>
              <a:gd name="adj1" fmla="val -67267"/>
              <a:gd name="adj2" fmla="val -50441"/>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Separated each </a:t>
            </a:r>
            <a:r>
              <a:rPr kumimoji="1" lang="en-US" altLang="ja-JP" sz="14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n-cs"/>
              </a:rPr>
              <a:t>atropisomer</a:t>
            </a: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 name="角丸四角形吹き出し 6"/>
          <p:cNvSpPr/>
          <p:nvPr/>
        </p:nvSpPr>
        <p:spPr>
          <a:xfrm>
            <a:off x="6932614" y="2249488"/>
            <a:ext cx="2136775" cy="387350"/>
          </a:xfrm>
          <a:prstGeom prst="wedgeRoundRectCallout">
            <a:avLst>
              <a:gd name="adj1" fmla="val 3041"/>
              <a:gd name="adj2" fmla="val 74937"/>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Detection of hydroxylated metabolites</a:t>
            </a: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092" name="テキスト ボックス 32">
            <a:hlinkClick r:id="" action="ppaction://hlinkshowjump?jump=previousslide"/>
          </p:cNvPr>
          <p:cNvSpPr txBox="1">
            <a:spLocks noChangeArrowheads="1"/>
          </p:cNvSpPr>
          <p:nvPr/>
        </p:nvSpPr>
        <p:spPr bwMode="auto">
          <a:xfrm>
            <a:off x="319088" y="55626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3093" name="テキスト ボックス 36">
            <a:hlinkClick r:id="" action="ppaction://hlinkshowjump?jump=nextslide"/>
          </p:cNvPr>
          <p:cNvSpPr txBox="1">
            <a:spLocks noChangeArrowheads="1"/>
          </p:cNvSpPr>
          <p:nvPr/>
        </p:nvSpPr>
        <p:spPr bwMode="auto">
          <a:xfrm>
            <a:off x="8132764" y="55737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6330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73741" y="1997839"/>
            <a:ext cx="79248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環境大気、水質、生物、生体、化学品、その他の様々な試料中</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PCB</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異性体は、</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製品由来の分布</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を示すものや、</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特異な異性体のみ残存</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生体試料</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の特徴を有するもの、</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有機顔料</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など</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非意図的生成異性体</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を示す試料、</a:t>
            </a:r>
            <a:r>
              <a:rPr kumimoji="1" lang="ja-JP" altLang="ja-JP"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燃焼工程</a:t>
            </a:r>
            <a:r>
              <a:rPr kumimoji="1" lang="ja-JP"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からの排ガスの組成など、さまざまな特徴がある。これまで分析をしてきたいろんな試料の異性体について整理してみた。</a:t>
            </a:r>
          </a:p>
        </p:txBody>
      </p:sp>
    </p:spTree>
    <p:extLst>
      <p:ext uri="{BB962C8B-B14F-4D97-AF65-F5344CB8AC3E}">
        <p14:creationId xmlns:p14="http://schemas.microsoft.com/office/powerpoint/2010/main" val="2919623803"/>
      </p:ext>
    </p:extLst>
  </p:cSld>
  <p:clrMapOvr>
    <a:masterClrMapping/>
  </p:clrMapOvr>
  <mc:AlternateContent xmlns:mc="http://schemas.openxmlformats.org/markup-compatibility/2006" xmlns:p14="http://schemas.microsoft.com/office/powerpoint/2010/main">
    <mc:Choice Requires="p14">
      <p:transition spd="slow" p14:dur="2000" advTm="25277"/>
    </mc:Choice>
    <mc:Fallback xmlns="">
      <p:transition spd="slow" advTm="25277"/>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テキスト ボックス 4"/>
          <p:cNvSpPr txBox="1">
            <a:spLocks noChangeArrowheads="1"/>
          </p:cNvSpPr>
          <p:nvPr/>
        </p:nvSpPr>
        <p:spPr bwMode="auto">
          <a:xfrm>
            <a:off x="3411538" y="1636714"/>
            <a:ext cx="3810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1</a:t>
            </a: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endPar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0.8</a:t>
            </a: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endPar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0.6</a:t>
            </a: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endPar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0.4</a:t>
            </a: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endPar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0.2</a:t>
            </a: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endPar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35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p>
        </p:txBody>
      </p:sp>
      <p:graphicFrame>
        <p:nvGraphicFramePr>
          <p:cNvPr id="155" name="グラフ 154"/>
          <p:cNvGraphicFramePr/>
          <p:nvPr/>
        </p:nvGraphicFramePr>
        <p:xfrm>
          <a:off x="2895600" y="1449388"/>
          <a:ext cx="3940480" cy="2789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nvGraphicFramePr>
        <p:xfrm>
          <a:off x="298339" y="1449388"/>
          <a:ext cx="2688431" cy="2562225"/>
        </p:xfrm>
        <a:graphic>
          <a:graphicData uri="http://schemas.openxmlformats.org/drawingml/2006/chart">
            <c:chart xmlns:c="http://schemas.openxmlformats.org/drawingml/2006/chart" xmlns:r="http://schemas.openxmlformats.org/officeDocument/2006/relationships" r:id="rId4"/>
          </a:graphicData>
        </a:graphic>
      </p:graphicFrame>
      <p:sp>
        <p:nvSpPr>
          <p:cNvPr id="4101" name="テキスト ボックス 4116"/>
          <p:cNvSpPr txBox="1">
            <a:spLocks noChangeArrowheads="1"/>
          </p:cNvSpPr>
          <p:nvPr/>
        </p:nvSpPr>
        <p:spPr bwMode="auto">
          <a:xfrm>
            <a:off x="68263" y="985838"/>
            <a:ext cx="805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Metabolism of chiral PCBs by human CYP2B6 and rat CYP2B1</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nvGrpSpPr>
          <p:cNvPr id="4102" name="グループ化 155"/>
          <p:cNvGrpSpPr>
            <a:grpSpLocks/>
          </p:cNvGrpSpPr>
          <p:nvPr/>
        </p:nvGrpSpPr>
        <p:grpSpPr bwMode="auto">
          <a:xfrm>
            <a:off x="5562600" y="1219201"/>
            <a:ext cx="4222750" cy="2957513"/>
            <a:chOff x="3986265" y="2271152"/>
            <a:chExt cx="5342036" cy="3216248"/>
          </a:xfrm>
        </p:grpSpPr>
        <p:graphicFrame>
          <p:nvGraphicFramePr>
            <p:cNvPr id="157" name="グラフ 156"/>
            <p:cNvGraphicFramePr/>
            <p:nvPr/>
          </p:nvGraphicFramePr>
          <p:xfrm>
            <a:off x="3986265" y="2271152"/>
            <a:ext cx="5342036" cy="3216248"/>
          </p:xfrm>
          <a:graphic>
            <a:graphicData uri="http://schemas.openxmlformats.org/drawingml/2006/chart">
              <c:chart xmlns:c="http://schemas.openxmlformats.org/drawingml/2006/chart" xmlns:r="http://schemas.openxmlformats.org/officeDocument/2006/relationships" r:id="rId5"/>
            </a:graphicData>
          </a:graphic>
        </p:graphicFrame>
        <p:sp>
          <p:nvSpPr>
            <p:cNvPr id="158" name="テキスト ボックス 12"/>
            <p:cNvSpPr txBox="1"/>
            <p:nvPr/>
          </p:nvSpPr>
          <p:spPr>
            <a:xfrm>
              <a:off x="6952501" y="4803753"/>
              <a:ext cx="419731" cy="3055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900" b="1" i="0" u="none" strike="noStrike" kern="100" cap="none" spc="0" normalizeH="0" baseline="0" noProof="0" dirty="0">
                  <a:ln>
                    <a:noFill/>
                  </a:ln>
                  <a:solidFill>
                    <a:prstClr val="black"/>
                  </a:solidFill>
                  <a:effectLst/>
                  <a:uLnTx/>
                  <a:uFillTx/>
                  <a:latin typeface="Calibri"/>
                  <a:ea typeface="ＭＳ 明朝"/>
                  <a:cs typeface="Times New Roman"/>
                </a:rPr>
                <a:t>n.d.*</a:t>
              </a:r>
              <a:endParaRPr kumimoji="0" lang="ja-JP" altLang="en-US" sz="1050" b="1" i="0" u="none" strike="noStrike" kern="100" cap="none" spc="0" normalizeH="0" baseline="0" noProof="0" dirty="0">
                <a:ln>
                  <a:noFill/>
                </a:ln>
                <a:solidFill>
                  <a:prstClr val="black"/>
                </a:solidFill>
                <a:effectLst/>
                <a:uLnTx/>
                <a:uFillTx/>
                <a:latin typeface="Calibri"/>
                <a:ea typeface="ＭＳ 明朝"/>
                <a:cs typeface="Times New Roman"/>
              </a:endParaRPr>
            </a:p>
          </p:txBody>
        </p:sp>
      </p:grpSp>
      <p:sp>
        <p:nvSpPr>
          <p:cNvPr id="3" name="テキスト ボックス 2"/>
          <p:cNvSpPr txBox="1"/>
          <p:nvPr/>
        </p:nvSpPr>
        <p:spPr>
          <a:xfrm>
            <a:off x="3698876" y="2057401"/>
            <a:ext cx="1038225" cy="5238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Arial" charset="0"/>
              </a:rPr>
              <a:t>■</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1" lang="en-US" altLang="ja-JP" sz="1400" b="1"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Arial" charset="0"/>
              </a:rPr>
              <a:t>(+)-CB91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C0504D"/>
                </a:solidFill>
                <a:effectLst/>
                <a:uLnTx/>
                <a:uFillTx/>
                <a:latin typeface="Calibri"/>
                <a:ea typeface="ＭＳ Ｐゴシック" panose="020B0600070205080204" pitchFamily="50" charset="-128"/>
                <a:cs typeface="Arial" charset="0"/>
              </a:rPr>
              <a:t>■</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1" lang="en-US" altLang="ja-JP" sz="1400" b="1" i="0" u="none" strike="noStrike" kern="1200" cap="none" spc="0" normalizeH="0" baseline="0" noProof="0" dirty="0">
                <a:ln>
                  <a:noFill/>
                </a:ln>
                <a:solidFill>
                  <a:srgbClr val="C0504D"/>
                </a:solidFill>
                <a:effectLst/>
                <a:uLnTx/>
                <a:uFillTx/>
                <a:latin typeface="Calibri"/>
                <a:ea typeface="ＭＳ Ｐゴシック" panose="020B0600070205080204" pitchFamily="50" charset="-128"/>
                <a:cs typeface="Arial" charset="0"/>
              </a:rPr>
              <a:t>(-)-CB91</a:t>
            </a:r>
            <a:endParaRPr kumimoji="1" lang="ja-JP" altLang="en-US" sz="1400" b="1" i="0" u="none" strike="noStrike" kern="1200" cap="none" spc="0" normalizeH="0" baseline="0" noProof="0" dirty="0">
              <a:ln>
                <a:noFill/>
              </a:ln>
              <a:solidFill>
                <a:srgbClr val="C0504D"/>
              </a:solidFill>
              <a:effectLst/>
              <a:uLnTx/>
              <a:uFillTx/>
              <a:latin typeface="Calibri"/>
              <a:ea typeface="ＭＳ Ｐゴシック" panose="020B0600070205080204" pitchFamily="50" charset="-128"/>
              <a:cs typeface="Arial" charset="0"/>
            </a:endParaRPr>
          </a:p>
        </p:txBody>
      </p:sp>
      <p:sp>
        <p:nvSpPr>
          <p:cNvPr id="4104" name="テキスト ボックス 3"/>
          <p:cNvSpPr txBox="1">
            <a:spLocks noChangeArrowheads="1"/>
          </p:cNvSpPr>
          <p:nvPr/>
        </p:nvSpPr>
        <p:spPr bwMode="auto">
          <a:xfrm>
            <a:off x="6700838" y="2116139"/>
            <a:ext cx="1452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rPr>
              <a:t>(+)-CB135</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rPr>
              <a:t>(-)-CB135</a:t>
            </a:r>
            <a:endParaRPr kumimoji="1" lang="ja-JP" altLang="en-US"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31" name="テキスト ボックス 1"/>
          <p:cNvSpPr txBox="1">
            <a:spLocks noChangeArrowheads="1"/>
          </p:cNvSpPr>
          <p:nvPr/>
        </p:nvSpPr>
        <p:spPr bwMode="auto">
          <a:xfrm>
            <a:off x="641350" y="2079625"/>
            <a:ext cx="1371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ja-JP" altLang="en-US" sz="1400" b="1" i="0" u="none" strike="noStrike" kern="1200" cap="none" spc="0" normalizeH="0" baseline="0" noProof="0" dirty="0">
                <a:ln>
                  <a:noFill/>
                </a:ln>
                <a:solidFill>
                  <a:srgbClr val="4F81BD"/>
                </a:solidFill>
                <a:effectLst/>
                <a:uLnTx/>
                <a:uFillTx/>
                <a:latin typeface="Calibri" pitchFamily="34" charset="0"/>
                <a:ea typeface="ＭＳ Ｐゴシック" panose="020B0600070205080204" pitchFamily="50" charset="-128"/>
                <a:cs typeface="Arial" charset="0"/>
              </a:rPr>
              <a:t>■</a:t>
            </a:r>
            <a:r>
              <a:rPr kumimoji="0"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a:t>
            </a:r>
            <a:r>
              <a:rPr kumimoji="0" lang="ja-JP" altLang="en-US" sz="1400" b="1" i="0" u="none" strike="noStrike" kern="1200" cap="none" spc="0" normalizeH="0" baseline="0" noProof="0" dirty="0">
                <a:ln>
                  <a:noFill/>
                </a:ln>
                <a:solidFill>
                  <a:srgbClr val="4F81BD">
                    <a:lumMod val="60000"/>
                    <a:lumOff val="40000"/>
                  </a:srgbClr>
                </a:solidFill>
                <a:effectLst/>
                <a:uLnTx/>
                <a:uFillTx/>
                <a:latin typeface="Calibri" pitchFamily="34" charset="0"/>
                <a:ea typeface="ＭＳ Ｐゴシック" panose="020B0600070205080204" pitchFamily="50" charset="-128"/>
                <a:cs typeface="Arial" charset="0"/>
              </a:rPr>
              <a:t>■</a:t>
            </a:r>
            <a:r>
              <a:rPr kumimoji="0" lang="en-US" altLang="ja-JP" sz="1400" b="1" i="0" u="none" strike="noStrike" kern="1200" cap="none" spc="0" normalizeH="0" baseline="0" noProof="0" dirty="0">
                <a:ln>
                  <a:noFill/>
                </a:ln>
                <a:solidFill>
                  <a:srgbClr val="4F81BD"/>
                </a:solidFill>
                <a:effectLst/>
                <a:uLnTx/>
                <a:uFillTx/>
                <a:latin typeface="Calibri" pitchFamily="34" charset="0"/>
                <a:ea typeface="ＭＳ Ｐゴシック" panose="020B0600070205080204" pitchFamily="50" charset="-128"/>
                <a:cs typeface="Arial" charset="0"/>
              </a:rPr>
              <a:t>(+)-CB45</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ja-JP" altLang="en-US" sz="1400" b="1" i="0" u="none" strike="noStrike" kern="1200" cap="none" spc="0" normalizeH="0" baseline="0" noProof="0" dirty="0">
                <a:ln>
                  <a:noFill/>
                </a:ln>
                <a:solidFill>
                  <a:srgbClr val="C0504D"/>
                </a:solidFill>
                <a:effectLst/>
                <a:uLnTx/>
                <a:uFillTx/>
                <a:latin typeface="Calibri" pitchFamily="34" charset="0"/>
                <a:ea typeface="ＭＳ Ｐゴシック" panose="020B0600070205080204" pitchFamily="50" charset="-128"/>
                <a:cs typeface="Arial" charset="0"/>
              </a:rPr>
              <a:t>■</a:t>
            </a:r>
            <a:r>
              <a:rPr kumimoji="0"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a:t>
            </a:r>
            <a:r>
              <a:rPr kumimoji="0" lang="ja-JP" altLang="en-US" sz="1400" b="1" i="0" u="none" strike="noStrike" kern="1200" cap="none" spc="0" normalizeH="0" baseline="0" noProof="0" dirty="0">
                <a:ln>
                  <a:noFill/>
                </a:ln>
                <a:solidFill>
                  <a:srgbClr val="C0504D">
                    <a:lumMod val="40000"/>
                    <a:lumOff val="60000"/>
                  </a:srgbClr>
                </a:solidFill>
                <a:effectLst/>
                <a:uLnTx/>
                <a:uFillTx/>
                <a:latin typeface="Calibri" pitchFamily="34" charset="0"/>
                <a:ea typeface="ＭＳ Ｐゴシック" panose="020B0600070205080204" pitchFamily="50" charset="-128"/>
                <a:cs typeface="Arial" charset="0"/>
              </a:rPr>
              <a:t>■</a:t>
            </a:r>
            <a:r>
              <a:rPr kumimoji="0" lang="ja-JP" altLang="en-US" sz="1400" b="1" i="0" u="none" strike="noStrike" kern="1200" cap="none" spc="0" normalizeH="0" baseline="0" noProof="0" dirty="0">
                <a:ln>
                  <a:noFill/>
                </a:ln>
                <a:solidFill>
                  <a:srgbClr val="C0504D"/>
                </a:solidFill>
                <a:effectLst/>
                <a:uLnTx/>
                <a:uFillTx/>
                <a:latin typeface="Calibri" pitchFamily="34" charset="0"/>
                <a:ea typeface="ＭＳ Ｐゴシック" panose="020B0600070205080204" pitchFamily="50" charset="-128"/>
                <a:cs typeface="Arial" charset="0"/>
              </a:rPr>
              <a:t> </a:t>
            </a:r>
            <a:r>
              <a:rPr kumimoji="0" lang="en-US" altLang="ja-JP" sz="1400" b="1" i="0" u="none" strike="noStrike" kern="1200" cap="none" spc="0" normalizeH="0" baseline="0" noProof="0" dirty="0">
                <a:ln>
                  <a:noFill/>
                </a:ln>
                <a:solidFill>
                  <a:srgbClr val="C0504D"/>
                </a:solidFill>
                <a:effectLst/>
                <a:uLnTx/>
                <a:uFillTx/>
                <a:latin typeface="Calibri" pitchFamily="34" charset="0"/>
                <a:ea typeface="ＭＳ Ｐゴシック" panose="020B0600070205080204" pitchFamily="50" charset="-128"/>
                <a:cs typeface="Arial" charset="0"/>
              </a:rPr>
              <a:t>(-)-CB45</a:t>
            </a:r>
            <a:endParaRPr kumimoji="0" lang="ja-JP" altLang="en-US" sz="1400" b="1" i="0" u="none" strike="noStrike" kern="1200" cap="none" spc="0" normalizeH="0" baseline="0" noProof="0" dirty="0">
              <a:ln>
                <a:noFill/>
              </a:ln>
              <a:solidFill>
                <a:srgbClr val="C0504D"/>
              </a:solidFill>
              <a:effectLst/>
              <a:uLnTx/>
              <a:uFillTx/>
              <a:latin typeface="Calibri" pitchFamily="34" charset="0"/>
              <a:ea typeface="ＭＳ Ｐゴシック" panose="020B0600070205080204" pitchFamily="50" charset="-128"/>
              <a:cs typeface="Arial" charset="0"/>
            </a:endParaRPr>
          </a:p>
        </p:txBody>
      </p:sp>
      <p:sp>
        <p:nvSpPr>
          <p:cNvPr id="4106" name="テキスト ボックス 5"/>
          <p:cNvSpPr txBox="1">
            <a:spLocks noChangeArrowheads="1"/>
          </p:cNvSpPr>
          <p:nvPr/>
        </p:nvSpPr>
        <p:spPr bwMode="auto">
          <a:xfrm>
            <a:off x="3744913" y="3835401"/>
            <a:ext cx="2176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Human CYP2B6       Rat CYP2B1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07" name="テキスト ボックス 72"/>
          <p:cNvSpPr txBox="1">
            <a:spLocks noChangeArrowheads="1"/>
          </p:cNvSpPr>
          <p:nvPr/>
        </p:nvSpPr>
        <p:spPr bwMode="auto">
          <a:xfrm>
            <a:off x="6716713" y="3824288"/>
            <a:ext cx="2176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Human CYP2B6       Rat CYP2B1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08" name="テキスト ボックス 6"/>
          <p:cNvSpPr txBox="1">
            <a:spLocks noChangeArrowheads="1"/>
          </p:cNvSpPr>
          <p:nvPr/>
        </p:nvSpPr>
        <p:spPr bwMode="auto">
          <a:xfrm>
            <a:off x="681039" y="1625601"/>
            <a:ext cx="1011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CB45 </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09" name="テキスト ボックス 79"/>
          <p:cNvSpPr txBox="1">
            <a:spLocks noChangeArrowheads="1"/>
          </p:cNvSpPr>
          <p:nvPr/>
        </p:nvSpPr>
        <p:spPr bwMode="auto">
          <a:xfrm>
            <a:off x="3733800" y="1647826"/>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CB91</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10" name="テキスト ボックス 80"/>
          <p:cNvSpPr txBox="1">
            <a:spLocks noChangeArrowheads="1"/>
          </p:cNvSpPr>
          <p:nvPr/>
        </p:nvSpPr>
        <p:spPr bwMode="auto">
          <a:xfrm>
            <a:off x="6781800" y="1643063"/>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CB135</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9" name="テキスト ボックス 8"/>
          <p:cNvSpPr txBox="1"/>
          <p:nvPr/>
        </p:nvSpPr>
        <p:spPr>
          <a:xfrm>
            <a:off x="101502" y="4194404"/>
            <a:ext cx="3175098" cy="175432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Hydroxylation activity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Human CYP2B6 &lt;&lt; Rat CYP2B1</a:t>
            </a:r>
            <a:endParaRPr kumimoji="1" lang="ja-JP" alt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Hydroxylated metabolites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 (+)</a:t>
            </a:r>
            <a:r>
              <a:rPr kumimoji="1" lang="en-US" altLang="ja-JP" sz="16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-CB45 </a:t>
            </a:r>
            <a:r>
              <a:rPr kumimoji="1" lang="en-US" altLang="ja-JP"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&gt; </a:t>
            </a:r>
            <a:r>
              <a:rPr kumimoji="1" lang="en-US" altLang="ja-JP" sz="20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-CB45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p:txBody>
      </p:sp>
      <p:sp>
        <p:nvSpPr>
          <p:cNvPr id="84" name="テキスト ボックス 83"/>
          <p:cNvSpPr txBox="1"/>
          <p:nvPr/>
        </p:nvSpPr>
        <p:spPr>
          <a:xfrm>
            <a:off x="3181293" y="4191000"/>
            <a:ext cx="3337829" cy="178510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Hydroxylation activity</a:t>
            </a:r>
            <a:endParaRPr kumimoji="1" lang="en-US" altLang="ja-JP" sz="18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Human CYP2B6 &lt; Rat CYP2B1</a:t>
            </a:r>
            <a:r>
              <a:rPr kumimoji="1" lang="en-US" altLang="ja-JP" sz="1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Arial" charset="0"/>
              </a:rPr>
              <a:t>llllll</a:t>
            </a:r>
            <a:endParaRPr kumimoji="1" lang="ja-JP" altLang="en-US" sz="1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Hydroxylated metabolites</a:t>
            </a:r>
            <a:r>
              <a:rPr kumimoji="1" lang="en-US" altLang="ja-JP"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   </a:t>
            </a:r>
            <a:endParaRPr kumimoji="1" lang="en-US" altLang="ja-JP" sz="20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-CB91 </a:t>
            </a:r>
            <a:r>
              <a:rPr kumimoji="1" lang="en-US" altLang="ja-JP"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&lt; </a:t>
            </a:r>
            <a:r>
              <a:rPr kumimoji="1" lang="en-US" altLang="ja-JP" sz="20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-CB91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p:txBody>
      </p:sp>
      <p:sp>
        <p:nvSpPr>
          <p:cNvPr id="85" name="テキスト ボックス 84"/>
          <p:cNvSpPr txBox="1"/>
          <p:nvPr/>
        </p:nvSpPr>
        <p:spPr>
          <a:xfrm>
            <a:off x="6171088" y="4191001"/>
            <a:ext cx="3277712" cy="2031325"/>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Hydroxylation activity</a:t>
            </a:r>
            <a:endParaRPr kumimoji="1" lang="en-US" altLang="ja-JP" sz="18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Human CYP2B6 &lt; Rat CYP2B1</a:t>
            </a:r>
            <a:r>
              <a:rPr kumimoji="1" lang="en-US" altLang="ja-JP" sz="1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Arial" charset="0"/>
              </a:rPr>
              <a:t> </a:t>
            </a:r>
            <a:r>
              <a:rPr kumimoji="1" lang="en-US" altLang="ja-JP" sz="1800" b="1" i="0" u="none" strike="noStrike" kern="1200" cap="none" spc="0" normalizeH="0" baseline="0" noProof="0" dirty="0" err="1">
                <a:ln>
                  <a:noFill/>
                </a:ln>
                <a:solidFill>
                  <a:prstClr val="white"/>
                </a:solidFill>
                <a:effectLst/>
                <a:uLnTx/>
                <a:uFillTx/>
                <a:latin typeface="Calibri" panose="020F0502020204030204" pitchFamily="34" charset="0"/>
                <a:ea typeface="ＭＳ Ｐゴシック" panose="020B0600070205080204" pitchFamily="50" charset="-128"/>
                <a:cs typeface="Arial" charset="0"/>
              </a:rPr>
              <a:t>llll</a:t>
            </a:r>
            <a:endPar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Hydroxylated metabolites</a:t>
            </a:r>
            <a:r>
              <a:rPr kumimoji="1" lang="en-US" altLang="ja-JP"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   </a:t>
            </a:r>
            <a:endParaRPr kumimoji="1" lang="en-US" altLang="ja-JP" sz="20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4F81B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-CB135 </a:t>
            </a:r>
            <a:r>
              <a:rPr kumimoji="1" lang="en-US" altLang="ja-JP"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&lt; </a:t>
            </a:r>
            <a:r>
              <a:rPr kumimoji="1" lang="en-US" altLang="ja-JP" sz="20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rPr>
              <a:t>-CB135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solidFill>
                  <a:srgbClr val="C0504D"/>
                </a:solid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Arial" charset="0"/>
              </a:rPr>
              <a:t>l</a:t>
            </a:r>
            <a:endParaRPr kumimoji="1" lang="ja-JP" altLang="en-US" sz="16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Arial" charset="0"/>
            </a:endParaRPr>
          </a:p>
        </p:txBody>
      </p:sp>
      <p:sp>
        <p:nvSpPr>
          <p:cNvPr id="4114" name="テキスト ボックス 9"/>
          <p:cNvSpPr txBox="1">
            <a:spLocks noChangeArrowheads="1"/>
          </p:cNvSpPr>
          <p:nvPr/>
        </p:nvSpPr>
        <p:spPr bwMode="auto">
          <a:xfrm>
            <a:off x="7881938" y="3986214"/>
            <a:ext cx="12938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1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*n.d: not detected</a:t>
            </a:r>
            <a:endParaRPr kumimoji="1" lang="ja-JP" altLang="en-US" sz="11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 name="テキスト ボックス 3"/>
          <p:cNvSpPr txBox="1"/>
          <p:nvPr/>
        </p:nvSpPr>
        <p:spPr>
          <a:xfrm rot="16200000">
            <a:off x="-613569" y="2586831"/>
            <a:ext cx="1639888" cy="41592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sz="1000" b="1" i="0" u="none" strike="noStrike" kern="1200" baseline="0">
                <a:solidFill>
                  <a:prstClr val="black"/>
                </a:solidFill>
                <a:latin typeface="+mn-lt"/>
                <a:ea typeface="+mn-ea"/>
                <a:cs typeface="+mn-cs"/>
              </a:defRPr>
            </a:pPr>
            <a:r>
              <a:rPr kumimoji="0"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Hydroxylation activity</a:t>
            </a:r>
          </a:p>
          <a:p>
            <a:pPr marL="0" marR="0" lvl="0" indent="0" algn="ctr" defTabSz="914400" rtl="0" eaLnBrk="1" fontAlgn="base" latinLnBrk="0" hangingPunct="1">
              <a:lnSpc>
                <a:spcPct val="100000"/>
              </a:lnSpc>
              <a:spcBef>
                <a:spcPct val="0"/>
              </a:spcBef>
              <a:spcAft>
                <a:spcPct val="0"/>
              </a:spcAft>
              <a:buClrTx/>
              <a:buSzTx/>
              <a:buFontTx/>
              <a:buNone/>
              <a:tabLst/>
              <a:defRPr sz="1000" b="1" i="0" u="none" strike="noStrike" kern="1200" baseline="0">
                <a:solidFill>
                  <a:prstClr val="black"/>
                </a:solidFill>
                <a:latin typeface="+mn-lt"/>
                <a:ea typeface="+mn-ea"/>
                <a:cs typeface="+mn-cs"/>
              </a:defRPr>
            </a:pPr>
            <a:r>
              <a:rPr kumimoji="0"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0" lang="en-US" altLang="ja-JP" sz="10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nmol</a:t>
            </a:r>
            <a:r>
              <a:rPr kumimoji="0"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/min/</a:t>
            </a:r>
            <a:r>
              <a:rPr kumimoji="0" lang="en-US" altLang="ja-JP" sz="10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nmol</a:t>
            </a:r>
            <a:r>
              <a:rPr kumimoji="0"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P450)</a:t>
            </a:r>
            <a:endParaRPr kumimoji="0" lang="ja-JP"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4116" name="テキスト ボックス 5"/>
          <p:cNvSpPr txBox="1">
            <a:spLocks noChangeArrowheads="1"/>
          </p:cNvSpPr>
          <p:nvPr/>
        </p:nvSpPr>
        <p:spPr bwMode="auto">
          <a:xfrm>
            <a:off x="809626" y="3835401"/>
            <a:ext cx="2176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Human CYP2B6       Rat CYP2B1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90" name="テキスト ボックス 12"/>
          <p:cNvSpPr txBox="1"/>
          <p:nvPr/>
        </p:nvSpPr>
        <p:spPr bwMode="auto">
          <a:xfrm>
            <a:off x="1462089" y="3671889"/>
            <a:ext cx="331787" cy="26193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900" b="1" i="0" u="none" strike="noStrike" kern="100" cap="none" spc="0" normalizeH="0" baseline="0" noProof="0" dirty="0" err="1">
                <a:ln>
                  <a:noFill/>
                </a:ln>
                <a:solidFill>
                  <a:prstClr val="black"/>
                </a:solidFill>
                <a:effectLst/>
                <a:uLnTx/>
                <a:uFillTx/>
                <a:latin typeface="Calibri"/>
                <a:ea typeface="ＭＳ 明朝"/>
                <a:cs typeface="Times New Roman"/>
              </a:rPr>
              <a:t>n.d.</a:t>
            </a:r>
            <a:endParaRPr kumimoji="0" lang="ja-JP" altLang="en-US" sz="1050" b="1" i="0" u="none" strike="noStrike" kern="100" cap="none" spc="0" normalizeH="0" baseline="0" noProof="0" dirty="0">
              <a:ln>
                <a:noFill/>
              </a:ln>
              <a:solidFill>
                <a:prstClr val="black"/>
              </a:solidFill>
              <a:effectLst/>
              <a:uLnTx/>
              <a:uFillTx/>
              <a:latin typeface="Calibri"/>
              <a:ea typeface="ＭＳ 明朝"/>
              <a:cs typeface="Times New Roman"/>
            </a:endParaRPr>
          </a:p>
        </p:txBody>
      </p:sp>
      <p:sp>
        <p:nvSpPr>
          <p:cNvPr id="92" name="テキスト ボックス 12"/>
          <p:cNvSpPr txBox="1"/>
          <p:nvPr/>
        </p:nvSpPr>
        <p:spPr bwMode="auto">
          <a:xfrm>
            <a:off x="928689" y="3683000"/>
            <a:ext cx="331787" cy="2619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900" b="1" i="0" u="none" strike="noStrike" kern="100" cap="none" spc="0" normalizeH="0" baseline="0" noProof="0" dirty="0" err="1">
                <a:ln>
                  <a:noFill/>
                </a:ln>
                <a:solidFill>
                  <a:prstClr val="black"/>
                </a:solidFill>
                <a:effectLst/>
                <a:uLnTx/>
                <a:uFillTx/>
                <a:latin typeface="Calibri"/>
                <a:ea typeface="ＭＳ 明朝"/>
                <a:cs typeface="Times New Roman"/>
              </a:rPr>
              <a:t>n.d.</a:t>
            </a:r>
            <a:endParaRPr kumimoji="0" lang="ja-JP" altLang="en-US" sz="1050" b="1" i="0" u="none" strike="noStrike" kern="100" cap="none" spc="0" normalizeH="0" baseline="0" noProof="0" dirty="0">
              <a:ln>
                <a:noFill/>
              </a:ln>
              <a:solidFill>
                <a:prstClr val="black"/>
              </a:solidFill>
              <a:effectLst/>
              <a:uLnTx/>
              <a:uFillTx/>
              <a:latin typeface="Calibri"/>
              <a:ea typeface="ＭＳ 明朝"/>
              <a:cs typeface="Times New Roman"/>
            </a:endParaRPr>
          </a:p>
        </p:txBody>
      </p:sp>
      <p:sp>
        <p:nvSpPr>
          <p:cNvPr id="4119" name="テキスト ボックス 85">
            <a:hlinkClick r:id="" action="ppaction://hlinkshowjump?jump=previousslide"/>
          </p:cNvPr>
          <p:cNvSpPr txBox="1">
            <a:spLocks noChangeArrowheads="1"/>
          </p:cNvSpPr>
          <p:nvPr/>
        </p:nvSpPr>
        <p:spPr bwMode="auto">
          <a:xfrm>
            <a:off x="319088" y="55626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4120" name="テキスト ボックス 86">
            <a:hlinkClick r:id="" action="ppaction://hlinkshowjump?jump=nextslide"/>
          </p:cNvPr>
          <p:cNvSpPr txBox="1">
            <a:spLocks noChangeArrowheads="1"/>
          </p:cNvSpPr>
          <p:nvPr/>
        </p:nvSpPr>
        <p:spPr bwMode="auto">
          <a:xfrm>
            <a:off x="8132764" y="55737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cxnSp>
        <p:nvCxnSpPr>
          <p:cNvPr id="27" name="直線コネクタ 26"/>
          <p:cNvCxnSpPr/>
          <p:nvPr/>
        </p:nvCxnSpPr>
        <p:spPr>
          <a:xfrm>
            <a:off x="3711575" y="1658938"/>
            <a:ext cx="0" cy="21764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919788" y="1652588"/>
            <a:ext cx="0" cy="21764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8934450" y="1657351"/>
            <a:ext cx="0" cy="21764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340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グラフ 78"/>
          <p:cNvGraphicFramePr>
            <a:graphicFrameLocks/>
          </p:cNvGraphicFramePr>
          <p:nvPr/>
        </p:nvGraphicFramePr>
        <p:xfrm>
          <a:off x="4789261" y="1762126"/>
          <a:ext cx="3973740" cy="2025650"/>
        </p:xfrm>
        <a:graphic>
          <a:graphicData uri="http://schemas.openxmlformats.org/drawingml/2006/chart">
            <c:chart xmlns:c="http://schemas.openxmlformats.org/drawingml/2006/chart" xmlns:r="http://schemas.openxmlformats.org/officeDocument/2006/relationships" r:id="rId3"/>
          </a:graphicData>
        </a:graphic>
      </p:graphicFrame>
      <p:grpSp>
        <p:nvGrpSpPr>
          <p:cNvPr id="5123" name="グループ化 3"/>
          <p:cNvGrpSpPr>
            <a:grpSpLocks/>
          </p:cNvGrpSpPr>
          <p:nvPr/>
        </p:nvGrpSpPr>
        <p:grpSpPr bwMode="auto">
          <a:xfrm>
            <a:off x="5586414" y="1535114"/>
            <a:ext cx="1843087" cy="369887"/>
            <a:chOff x="5649247" y="590550"/>
            <a:chExt cx="1914525" cy="369888"/>
          </a:xfrm>
        </p:grpSpPr>
        <p:sp>
          <p:nvSpPr>
            <p:cNvPr id="2" name="正方形/長方形 1"/>
            <p:cNvSpPr/>
            <p:nvPr/>
          </p:nvSpPr>
          <p:spPr>
            <a:xfrm>
              <a:off x="5675632" y="661987"/>
              <a:ext cx="1683661" cy="2413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99" name="テキスト ボックス 3"/>
            <p:cNvSpPr txBox="1">
              <a:spLocks noChangeArrowheads="1"/>
            </p:cNvSpPr>
            <p:nvPr/>
          </p:nvSpPr>
          <p:spPr bwMode="auto">
            <a:xfrm>
              <a:off x="5649247" y="590550"/>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rPr>
                <a:t>Human CYP2B6</a:t>
              </a:r>
              <a:endParaRPr kumimoji="1" lang="ja-JP" altLang="en-US" sz="18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sp>
        <p:nvSpPr>
          <p:cNvPr id="93" name="正方形/長方形 92"/>
          <p:cNvSpPr/>
          <p:nvPr/>
        </p:nvSpPr>
        <p:spPr>
          <a:xfrm>
            <a:off x="2446338" y="1822450"/>
            <a:ext cx="157162" cy="38290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5125" name="グループ化 4102"/>
          <p:cNvGrpSpPr>
            <a:grpSpLocks/>
          </p:cNvGrpSpPr>
          <p:nvPr/>
        </p:nvGrpSpPr>
        <p:grpSpPr bwMode="auto">
          <a:xfrm>
            <a:off x="2419351" y="2944813"/>
            <a:ext cx="2397125" cy="1460500"/>
            <a:chOff x="2476328" y="2131230"/>
            <a:chExt cx="2396960" cy="1461927"/>
          </a:xfrm>
        </p:grpSpPr>
        <p:sp>
          <p:nvSpPr>
            <p:cNvPr id="5194" name="テキスト ボックス 55"/>
            <p:cNvSpPr txBox="1">
              <a:spLocks noChangeArrowheads="1"/>
            </p:cNvSpPr>
            <p:nvPr/>
          </p:nvSpPr>
          <p:spPr bwMode="auto">
            <a:xfrm rot="-5400000">
              <a:off x="1888893" y="2718665"/>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95" name="テキスト ボックス 58"/>
            <p:cNvSpPr txBox="1">
              <a:spLocks noChangeArrowheads="1"/>
            </p:cNvSpPr>
            <p:nvPr/>
          </p:nvSpPr>
          <p:spPr bwMode="auto">
            <a:xfrm>
              <a:off x="2599649" y="2326412"/>
              <a:ext cx="360040" cy="11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96" name="テキスト ボックス 63"/>
            <p:cNvSpPr txBox="1">
              <a:spLocks noChangeArrowheads="1"/>
            </p:cNvSpPr>
            <p:nvPr/>
          </p:nvSpPr>
          <p:spPr bwMode="auto">
            <a:xfrm>
              <a:off x="2779143" y="3362325"/>
              <a:ext cx="20941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pic>
          <p:nvPicPr>
            <p:cNvPr id="5197" name="Picture 232"/>
            <p:cNvPicPr>
              <a:picLocks noChangeAspect="1" noChangeArrowheads="1"/>
            </p:cNvPicPr>
            <p:nvPr/>
          </p:nvPicPr>
          <p:blipFill>
            <a:blip r:embed="rId4" cstate="print">
              <a:extLst>
                <a:ext uri="{28A0092B-C50C-407E-A947-70E740481C1C}">
                  <a14:useLocalDpi xmlns:a14="http://schemas.microsoft.com/office/drawing/2010/main" val="0"/>
                </a:ext>
              </a:extLst>
            </a:blip>
            <a:srcRect l="16736" t="11594" r="1907" b="53876"/>
            <a:stretch>
              <a:fillRect/>
            </a:stretch>
          </p:blipFill>
          <p:spPr bwMode="auto">
            <a:xfrm>
              <a:off x="2818296" y="2474092"/>
              <a:ext cx="1800000" cy="94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正方形/長方形 23"/>
          <p:cNvSpPr/>
          <p:nvPr/>
        </p:nvSpPr>
        <p:spPr>
          <a:xfrm>
            <a:off x="142875" y="1822450"/>
            <a:ext cx="147638" cy="38290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65"/>
          <p:cNvSpPr txBox="1">
            <a:spLocks noChangeArrowheads="1"/>
          </p:cNvSpPr>
          <p:nvPr/>
        </p:nvSpPr>
        <p:spPr bwMode="auto">
          <a:xfrm>
            <a:off x="3657601" y="1827213"/>
            <a:ext cx="1128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20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6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endParaRPr>
          </a:p>
        </p:txBody>
      </p:sp>
      <p:grpSp>
        <p:nvGrpSpPr>
          <p:cNvPr id="5128" name="グループ化 49"/>
          <p:cNvGrpSpPr>
            <a:grpSpLocks/>
          </p:cNvGrpSpPr>
          <p:nvPr/>
        </p:nvGrpSpPr>
        <p:grpSpPr bwMode="auto">
          <a:xfrm>
            <a:off x="117476" y="2951163"/>
            <a:ext cx="2530475" cy="1479550"/>
            <a:chOff x="-26987" y="2139703"/>
            <a:chExt cx="2531268" cy="1479309"/>
          </a:xfrm>
        </p:grpSpPr>
        <p:pic>
          <p:nvPicPr>
            <p:cNvPr id="519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16640" t="12064" b="53339"/>
            <a:stretch>
              <a:fillRect/>
            </a:stretch>
          </p:blipFill>
          <p:spPr bwMode="auto">
            <a:xfrm>
              <a:off x="308065" y="2370534"/>
              <a:ext cx="1800000" cy="105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1" name="テキスト ボックス 72"/>
            <p:cNvSpPr txBox="1">
              <a:spLocks noChangeArrowheads="1"/>
            </p:cNvSpPr>
            <p:nvPr/>
          </p:nvSpPr>
          <p:spPr bwMode="auto">
            <a:xfrm rot="-5400000">
              <a:off x="-614422" y="2727138"/>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92" name="テキスト ボックス 75"/>
            <p:cNvSpPr txBox="1">
              <a:spLocks noChangeArrowheads="1"/>
            </p:cNvSpPr>
            <p:nvPr/>
          </p:nvSpPr>
          <p:spPr bwMode="auto">
            <a:xfrm>
              <a:off x="73016" y="2297748"/>
              <a:ext cx="360040" cy="11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93" name="テキスト ボックス 80"/>
            <p:cNvSpPr txBox="1">
              <a:spLocks noChangeArrowheads="1"/>
            </p:cNvSpPr>
            <p:nvPr/>
          </p:nvSpPr>
          <p:spPr bwMode="auto">
            <a:xfrm>
              <a:off x="228600" y="3388180"/>
              <a:ext cx="22756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sp>
        <p:nvSpPr>
          <p:cNvPr id="5129" name="テキスト ボックス 4116"/>
          <p:cNvSpPr txBox="1">
            <a:spLocks noChangeArrowheads="1"/>
          </p:cNvSpPr>
          <p:nvPr/>
        </p:nvSpPr>
        <p:spPr bwMode="auto">
          <a:xfrm>
            <a:off x="38101" y="990601"/>
            <a:ext cx="798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Metabolism of (</a:t>
            </a:r>
            <a:r>
              <a:rPr kumimoji="0" lang="en-US" altLang="ja-JP" sz="2400" b="1"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Arial" panose="020B0604020202020204" pitchFamily="34" charset="0"/>
              </a:rPr>
              <a:t>±</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)-CB183 by human CYP2B6 and rat CYP2B1</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aphicFrame>
        <p:nvGraphicFramePr>
          <p:cNvPr id="5130" name="オブジェクト 25"/>
          <p:cNvGraphicFramePr>
            <a:graphicFrameLocks noChangeAspect="1"/>
          </p:cNvGraphicFramePr>
          <p:nvPr/>
        </p:nvGraphicFramePr>
        <p:xfrm>
          <a:off x="6934201" y="4195764"/>
          <a:ext cx="2874963" cy="1628775"/>
        </p:xfrm>
        <a:graphic>
          <a:graphicData uri="http://schemas.openxmlformats.org/presentationml/2006/ole">
            <mc:AlternateContent xmlns:mc="http://schemas.openxmlformats.org/markup-compatibility/2006">
              <mc:Choice xmlns:v="urn:schemas-microsoft-com:vml" Requires="v">
                <p:oleObj name="MDLDrawObject Class" r:id="rId6" imgW="4726992" imgH="2678648" progId="MDLDrawOLE.MDLDrawObject.1">
                  <p:embed/>
                </p:oleObj>
              </mc:Choice>
              <mc:Fallback>
                <p:oleObj name="MDLDrawObject Class" r:id="rId6" imgW="4726992" imgH="2678648" progId="MDLDrawOLE.MDLDrawObject.1">
                  <p:embed/>
                  <p:pic>
                    <p:nvPicPr>
                      <p:cNvPr id="5130" name="オブジェクト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1" y="4195764"/>
                        <a:ext cx="28749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31" name="オブジェクト 26"/>
          <p:cNvGraphicFramePr>
            <a:graphicFrameLocks noChangeAspect="1"/>
          </p:cNvGraphicFramePr>
          <p:nvPr/>
        </p:nvGraphicFramePr>
        <p:xfrm>
          <a:off x="5181600" y="4233864"/>
          <a:ext cx="2667000" cy="1463675"/>
        </p:xfrm>
        <a:graphic>
          <a:graphicData uri="http://schemas.openxmlformats.org/presentationml/2006/ole">
            <mc:AlternateContent xmlns:mc="http://schemas.openxmlformats.org/markup-compatibility/2006">
              <mc:Choice xmlns:v="urn:schemas-microsoft-com:vml" Requires="v">
                <p:oleObj name="MDLDrawObject Class" r:id="rId8" imgW="4774163" imgH="2619260" progId="MDLDrawOLE.MDLDrawObject.1">
                  <p:embed/>
                </p:oleObj>
              </mc:Choice>
              <mc:Fallback>
                <p:oleObj name="MDLDrawObject Class" r:id="rId8" imgW="4774163" imgH="2619260" progId="MDLDrawOLE.MDLDrawObject.1">
                  <p:embed/>
                  <p:pic>
                    <p:nvPicPr>
                      <p:cNvPr id="5131" name="オブジェクト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233864"/>
                        <a:ext cx="2667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9" name="正方形/長方形 4108"/>
          <p:cNvSpPr/>
          <p:nvPr/>
        </p:nvSpPr>
        <p:spPr>
          <a:xfrm>
            <a:off x="2400300" y="1651000"/>
            <a:ext cx="1047750" cy="222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33" name="テキスト ボックス 50"/>
          <p:cNvSpPr txBox="1">
            <a:spLocks noChangeArrowheads="1"/>
          </p:cNvSpPr>
          <p:nvPr/>
        </p:nvSpPr>
        <p:spPr bwMode="auto">
          <a:xfrm>
            <a:off x="3695701" y="3105150"/>
            <a:ext cx="1146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20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6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endParaRPr>
          </a:p>
        </p:txBody>
      </p:sp>
      <p:grpSp>
        <p:nvGrpSpPr>
          <p:cNvPr id="5134" name="グループ化 4096"/>
          <p:cNvGrpSpPr>
            <a:grpSpLocks/>
          </p:cNvGrpSpPr>
          <p:nvPr/>
        </p:nvGrpSpPr>
        <p:grpSpPr bwMode="auto">
          <a:xfrm>
            <a:off x="2428876" y="1709739"/>
            <a:ext cx="2373313" cy="1463675"/>
            <a:chOff x="2474215" y="697428"/>
            <a:chExt cx="2372655" cy="1464209"/>
          </a:xfrm>
        </p:grpSpPr>
        <p:pic>
          <p:nvPicPr>
            <p:cNvPr id="5186" name="Picture 231"/>
            <p:cNvPicPr>
              <a:picLocks noChangeAspect="1" noChangeArrowheads="1"/>
            </p:cNvPicPr>
            <p:nvPr/>
          </p:nvPicPr>
          <p:blipFill>
            <a:blip r:embed="rId10" cstate="print">
              <a:extLst>
                <a:ext uri="{28A0092B-C50C-407E-A947-70E740481C1C}">
                  <a14:useLocalDpi xmlns:a14="http://schemas.microsoft.com/office/drawing/2010/main" val="0"/>
                </a:ext>
              </a:extLst>
            </a:blip>
            <a:srcRect l="16949" t="11708" r="626" b="53835"/>
            <a:stretch>
              <a:fillRect/>
            </a:stretch>
          </p:blipFill>
          <p:spPr bwMode="auto">
            <a:xfrm>
              <a:off x="2813421" y="999795"/>
              <a:ext cx="1800000" cy="94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7" name="テキスト ボックス 54"/>
            <p:cNvSpPr txBox="1">
              <a:spLocks noChangeArrowheads="1"/>
            </p:cNvSpPr>
            <p:nvPr/>
          </p:nvSpPr>
          <p:spPr bwMode="auto">
            <a:xfrm rot="-5400000">
              <a:off x="1886780" y="1284863"/>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8" name="テキスト ボックス 57"/>
            <p:cNvSpPr txBox="1">
              <a:spLocks noChangeArrowheads="1"/>
            </p:cNvSpPr>
            <p:nvPr/>
          </p:nvSpPr>
          <p:spPr bwMode="auto">
            <a:xfrm>
              <a:off x="2590181" y="838200"/>
              <a:ext cx="360040" cy="11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9" name="テキスト ボックス 62"/>
            <p:cNvSpPr txBox="1">
              <a:spLocks noChangeArrowheads="1"/>
            </p:cNvSpPr>
            <p:nvPr/>
          </p:nvSpPr>
          <p:spPr bwMode="auto">
            <a:xfrm>
              <a:off x="2752725" y="1930805"/>
              <a:ext cx="20941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grpSp>
        <p:nvGrpSpPr>
          <p:cNvPr id="5135" name="グループ化 4103"/>
          <p:cNvGrpSpPr>
            <a:grpSpLocks/>
          </p:cNvGrpSpPr>
          <p:nvPr/>
        </p:nvGrpSpPr>
        <p:grpSpPr bwMode="auto">
          <a:xfrm>
            <a:off x="2427288" y="4252913"/>
            <a:ext cx="2386012" cy="1460500"/>
            <a:chOff x="2447755" y="3494470"/>
            <a:chExt cx="2385804" cy="1460762"/>
          </a:xfrm>
        </p:grpSpPr>
        <p:pic>
          <p:nvPicPr>
            <p:cNvPr id="5182" name="Picture 2"/>
            <p:cNvPicPr>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l="16231" t="11992" b="52917"/>
            <a:stretch>
              <a:fillRect/>
            </a:stretch>
          </p:blipFill>
          <p:spPr bwMode="auto">
            <a:xfrm>
              <a:off x="2796680" y="3723878"/>
              <a:ext cx="1800000" cy="106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3" name="テキスト ボックス 56"/>
            <p:cNvSpPr txBox="1">
              <a:spLocks noChangeArrowheads="1"/>
            </p:cNvSpPr>
            <p:nvPr/>
          </p:nvSpPr>
          <p:spPr bwMode="auto">
            <a:xfrm rot="-5400000">
              <a:off x="1860320" y="4081905"/>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4" name="テキスト ボックス 59"/>
            <p:cNvSpPr txBox="1">
              <a:spLocks noChangeArrowheads="1"/>
            </p:cNvSpPr>
            <p:nvPr/>
          </p:nvSpPr>
          <p:spPr bwMode="auto">
            <a:xfrm>
              <a:off x="2571074" y="3614702"/>
              <a:ext cx="360040" cy="11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5" name="テキスト ボックス 64"/>
            <p:cNvSpPr txBox="1">
              <a:spLocks noChangeArrowheads="1"/>
            </p:cNvSpPr>
            <p:nvPr/>
          </p:nvSpPr>
          <p:spPr bwMode="auto">
            <a:xfrm>
              <a:off x="2739414" y="4724400"/>
              <a:ext cx="20941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sp>
        <p:nvSpPr>
          <p:cNvPr id="5136" name="テキスト ボックス 68"/>
          <p:cNvSpPr txBox="1">
            <a:spLocks noChangeArrowheads="1"/>
          </p:cNvSpPr>
          <p:nvPr/>
        </p:nvSpPr>
        <p:spPr bwMode="auto">
          <a:xfrm>
            <a:off x="711200" y="3787776"/>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37" name="テキスト ボックス 69"/>
          <p:cNvSpPr txBox="1">
            <a:spLocks noChangeArrowheads="1"/>
          </p:cNvSpPr>
          <p:nvPr/>
        </p:nvSpPr>
        <p:spPr bwMode="auto">
          <a:xfrm>
            <a:off x="1096963" y="3916363"/>
            <a:ext cx="431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M2</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nvGrpSpPr>
          <p:cNvPr id="5138" name="グループ化 4095"/>
          <p:cNvGrpSpPr>
            <a:grpSpLocks/>
          </p:cNvGrpSpPr>
          <p:nvPr/>
        </p:nvGrpSpPr>
        <p:grpSpPr bwMode="auto">
          <a:xfrm>
            <a:off x="115889" y="4260850"/>
            <a:ext cx="2536825" cy="1460500"/>
            <a:chOff x="-36512" y="3476167"/>
            <a:chExt cx="2537030" cy="1460015"/>
          </a:xfrm>
        </p:grpSpPr>
        <p:pic>
          <p:nvPicPr>
            <p:cNvPr id="5178" name="Picture 2"/>
            <p:cNvPicPr>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l="16231" t="11992" b="52917"/>
            <a:stretch>
              <a:fillRect/>
            </a:stretch>
          </p:blipFill>
          <p:spPr bwMode="auto">
            <a:xfrm>
              <a:off x="308065" y="3706613"/>
              <a:ext cx="1800000" cy="106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79" name="テキスト ボックス 71"/>
            <p:cNvSpPr txBox="1">
              <a:spLocks noChangeArrowheads="1"/>
            </p:cNvSpPr>
            <p:nvPr/>
          </p:nvSpPr>
          <p:spPr bwMode="auto">
            <a:xfrm rot="-5400000">
              <a:off x="-623947" y="4063602"/>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0" name="テキスト ボックス 74"/>
            <p:cNvSpPr txBox="1">
              <a:spLocks noChangeArrowheads="1"/>
            </p:cNvSpPr>
            <p:nvPr/>
          </p:nvSpPr>
          <p:spPr bwMode="auto">
            <a:xfrm>
              <a:off x="73016" y="3614702"/>
              <a:ext cx="360040" cy="11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81" name="テキスト ボックス 79"/>
            <p:cNvSpPr txBox="1">
              <a:spLocks noChangeArrowheads="1"/>
            </p:cNvSpPr>
            <p:nvPr/>
          </p:nvSpPr>
          <p:spPr bwMode="auto">
            <a:xfrm>
              <a:off x="224837" y="4705350"/>
              <a:ext cx="22756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grpSp>
        <p:nvGrpSpPr>
          <p:cNvPr id="5139" name="グループ化 4104"/>
          <p:cNvGrpSpPr>
            <a:grpSpLocks/>
          </p:cNvGrpSpPr>
          <p:nvPr/>
        </p:nvGrpSpPr>
        <p:grpSpPr bwMode="auto">
          <a:xfrm>
            <a:off x="117475" y="1670051"/>
            <a:ext cx="2236788" cy="1471613"/>
            <a:chOff x="-26987" y="666750"/>
            <a:chExt cx="2236787" cy="1471804"/>
          </a:xfrm>
        </p:grpSpPr>
        <p:sp>
          <p:nvSpPr>
            <p:cNvPr id="5173" name="テキスト ボックス 73"/>
            <p:cNvSpPr txBox="1">
              <a:spLocks noChangeArrowheads="1"/>
            </p:cNvSpPr>
            <p:nvPr/>
          </p:nvSpPr>
          <p:spPr bwMode="auto">
            <a:xfrm rot="-5400000">
              <a:off x="-614422" y="1254185"/>
              <a:ext cx="1390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Signal intensity (×</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r>
                <a:rPr kumimoji="0" lang="en-US" altLang="ja-JP" sz="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nvGrpSpPr>
            <p:cNvPr id="5174" name="グループ化 7"/>
            <p:cNvGrpSpPr>
              <a:grpSpLocks/>
            </p:cNvGrpSpPr>
            <p:nvPr/>
          </p:nvGrpSpPr>
          <p:grpSpPr bwMode="auto">
            <a:xfrm>
              <a:off x="82541" y="819457"/>
              <a:ext cx="2127259" cy="1319097"/>
              <a:chOff x="82541" y="819457"/>
              <a:chExt cx="2127259" cy="1319097"/>
            </a:xfrm>
          </p:grpSpPr>
          <p:sp>
            <p:nvSpPr>
              <p:cNvPr id="5175" name="テキスト ボックス 76"/>
              <p:cNvSpPr txBox="1">
                <a:spLocks noChangeArrowheads="1"/>
              </p:cNvSpPr>
              <p:nvPr/>
            </p:nvSpPr>
            <p:spPr bwMode="auto">
              <a:xfrm>
                <a:off x="82541" y="819457"/>
                <a:ext cx="360040" cy="11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15</a:t>
                </a: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10</a:t>
                </a:r>
                <a:endPar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5</a:t>
                </a: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14000"/>
                  </a:lnSpc>
                  <a:spcBef>
                    <a:spcPct val="0"/>
                  </a:spcBef>
                  <a:spcAft>
                    <a:spcPct val="0"/>
                  </a:spcAft>
                  <a:buClrTx/>
                  <a:buSzTx/>
                  <a:buFont typeface="Arial" panose="020B0604020202020204" pitchFamily="34" charset="0"/>
                  <a:buNone/>
                  <a:tabLst/>
                  <a:defRPr/>
                </a:pPr>
                <a:r>
                  <a:rPr kumimoji="0"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pic>
            <p:nvPicPr>
              <p:cNvPr id="517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l="16399" t="11580" b="53159"/>
              <a:stretch>
                <a:fillRect/>
              </a:stretch>
            </p:blipFill>
            <p:spPr bwMode="auto">
              <a:xfrm>
                <a:off x="308065" y="891466"/>
                <a:ext cx="1800000" cy="107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77" name="テキスト ボックス 81"/>
              <p:cNvSpPr txBox="1">
                <a:spLocks noChangeArrowheads="1"/>
              </p:cNvSpPr>
              <p:nvPr/>
            </p:nvSpPr>
            <p:spPr bwMode="auto">
              <a:xfrm>
                <a:off x="228600" y="1907722"/>
                <a:ext cx="1981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30        32        34        36        38        40</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grpSp>
      <p:cxnSp>
        <p:nvCxnSpPr>
          <p:cNvPr id="83" name="直線コネクタ 82"/>
          <p:cNvCxnSpPr/>
          <p:nvPr/>
        </p:nvCxnSpPr>
        <p:spPr>
          <a:xfrm>
            <a:off x="1116013" y="4194175"/>
            <a:ext cx="0" cy="55403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1044576" y="4194176"/>
            <a:ext cx="3175" cy="119697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142" name="テキスト ボックス 84"/>
          <p:cNvSpPr txBox="1">
            <a:spLocks noChangeArrowheads="1"/>
          </p:cNvSpPr>
          <p:nvPr/>
        </p:nvSpPr>
        <p:spPr bwMode="auto">
          <a:xfrm>
            <a:off x="711200" y="2590801"/>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43" name="テキスト ボックス 85"/>
          <p:cNvSpPr txBox="1">
            <a:spLocks noChangeArrowheads="1"/>
          </p:cNvSpPr>
          <p:nvPr/>
        </p:nvSpPr>
        <p:spPr bwMode="auto">
          <a:xfrm>
            <a:off x="1096963" y="2643189"/>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M2</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cxnSp>
        <p:nvCxnSpPr>
          <p:cNvPr id="101" name="直線コネクタ 100"/>
          <p:cNvCxnSpPr/>
          <p:nvPr/>
        </p:nvCxnSpPr>
        <p:spPr>
          <a:xfrm>
            <a:off x="1119188" y="2943225"/>
            <a:ext cx="0" cy="111125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047750" y="2924176"/>
            <a:ext cx="0" cy="809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3433763" y="4233863"/>
            <a:ext cx="0" cy="51435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365500" y="4233864"/>
            <a:ext cx="1588" cy="115728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3433763" y="2943225"/>
            <a:ext cx="0" cy="123190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3367088" y="2943225"/>
            <a:ext cx="0" cy="121443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正方形/長方形 4107"/>
          <p:cNvSpPr/>
          <p:nvPr/>
        </p:nvSpPr>
        <p:spPr>
          <a:xfrm>
            <a:off x="144463" y="1644650"/>
            <a:ext cx="1473200" cy="2174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51" name="テキスト ボックス 4"/>
          <p:cNvSpPr txBox="1">
            <a:spLocks noChangeArrowheads="1"/>
          </p:cNvSpPr>
          <p:nvPr/>
        </p:nvSpPr>
        <p:spPr bwMode="auto">
          <a:xfrm>
            <a:off x="76201" y="1582739"/>
            <a:ext cx="1597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rPr>
              <a:t>Human CYP2B6</a:t>
            </a:r>
            <a:endParaRPr kumimoji="1" lang="ja-JP" altLang="en-US" sz="16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52" name="テキスト ボックス 5"/>
          <p:cNvSpPr txBox="1">
            <a:spLocks noChangeArrowheads="1"/>
          </p:cNvSpPr>
          <p:nvPr/>
        </p:nvSpPr>
        <p:spPr bwMode="auto">
          <a:xfrm>
            <a:off x="2263775" y="1600200"/>
            <a:ext cx="1333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rPr>
              <a:t>Rat CYP2B1</a:t>
            </a:r>
            <a:endParaRPr kumimoji="1" lang="ja-JP" altLang="en-US" sz="16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53" name="テキスト ボックス 86"/>
          <p:cNvSpPr txBox="1">
            <a:spLocks noChangeArrowheads="1"/>
          </p:cNvSpPr>
          <p:nvPr/>
        </p:nvSpPr>
        <p:spPr bwMode="auto">
          <a:xfrm>
            <a:off x="3719513" y="4519614"/>
            <a:ext cx="1033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Standard</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114" name="テキスト ボックス 113"/>
          <p:cNvSpPr txBox="1"/>
          <p:nvPr/>
        </p:nvSpPr>
        <p:spPr>
          <a:xfrm>
            <a:off x="5380039" y="5102226"/>
            <a:ext cx="1508125" cy="277813"/>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3</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-MeO-CB183 (S1)</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115" name="テキスト ボックス 114"/>
          <p:cNvSpPr txBox="1"/>
          <p:nvPr/>
        </p:nvSpPr>
        <p:spPr>
          <a:xfrm>
            <a:off x="7285038" y="5116513"/>
            <a:ext cx="1477962" cy="27781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5-MeO-CB183 (S2)</a:t>
            </a:r>
          </a:p>
        </p:txBody>
      </p:sp>
      <p:sp>
        <p:nvSpPr>
          <p:cNvPr id="5156" name="テキスト ボックス 22"/>
          <p:cNvSpPr txBox="1">
            <a:spLocks noChangeArrowheads="1"/>
          </p:cNvSpPr>
          <p:nvPr/>
        </p:nvSpPr>
        <p:spPr bwMode="auto">
          <a:xfrm>
            <a:off x="809626" y="5141914"/>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57" name="テキスト ボックス 88"/>
          <p:cNvSpPr txBox="1">
            <a:spLocks noChangeArrowheads="1"/>
          </p:cNvSpPr>
          <p:nvPr/>
        </p:nvSpPr>
        <p:spPr bwMode="auto">
          <a:xfrm>
            <a:off x="1090614" y="4956176"/>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S2</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58" name="テキスト ボックス 89"/>
          <p:cNvSpPr txBox="1">
            <a:spLocks noChangeArrowheads="1"/>
          </p:cNvSpPr>
          <p:nvPr/>
        </p:nvSpPr>
        <p:spPr bwMode="auto">
          <a:xfrm>
            <a:off x="3117851" y="5156201"/>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S1</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59" name="テキスト ボックス 90"/>
          <p:cNvSpPr txBox="1">
            <a:spLocks noChangeArrowheads="1"/>
          </p:cNvSpPr>
          <p:nvPr/>
        </p:nvSpPr>
        <p:spPr bwMode="auto">
          <a:xfrm>
            <a:off x="3398839" y="4967289"/>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S2</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29" name="円/楕円 28"/>
          <p:cNvSpPr/>
          <p:nvPr/>
        </p:nvSpPr>
        <p:spPr>
          <a:xfrm>
            <a:off x="5130801" y="4216400"/>
            <a:ext cx="544513" cy="2301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2" name="円/楕円 101"/>
          <p:cNvSpPr/>
          <p:nvPr/>
        </p:nvSpPr>
        <p:spPr>
          <a:xfrm>
            <a:off x="8242301" y="4945064"/>
            <a:ext cx="544513" cy="23018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62" name="テキスト ボックス 1"/>
          <p:cNvSpPr txBox="1">
            <a:spLocks noChangeArrowheads="1"/>
          </p:cNvSpPr>
          <p:nvPr/>
        </p:nvSpPr>
        <p:spPr bwMode="auto">
          <a:xfrm>
            <a:off x="3297239" y="5643564"/>
            <a:ext cx="13049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Retention</a:t>
            </a:r>
            <a:r>
              <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time (min)</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63" name="テキスト ボックス 74"/>
          <p:cNvSpPr txBox="1">
            <a:spLocks noChangeArrowheads="1"/>
          </p:cNvSpPr>
          <p:nvPr/>
        </p:nvSpPr>
        <p:spPr bwMode="auto">
          <a:xfrm>
            <a:off x="1057276" y="5645150"/>
            <a:ext cx="1304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Retention</a:t>
            </a:r>
            <a:r>
              <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time (min)</a:t>
            </a:r>
            <a:endParaRPr kumimoji="1" lang="ja-JP" altLang="en-US" sz="9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64" name="テキスト ボックス 1"/>
          <p:cNvSpPr txBox="1">
            <a:spLocks noChangeArrowheads="1"/>
          </p:cNvSpPr>
          <p:nvPr/>
        </p:nvSpPr>
        <p:spPr bwMode="auto">
          <a:xfrm>
            <a:off x="7232651" y="1927225"/>
            <a:ext cx="1323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rPr>
              <a:t>(+)-CB183</a:t>
            </a:r>
            <a:r>
              <a:rPr kumimoji="1" lang="ja-JP" altLang="en-US"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endParaRPr kumimoji="1" lang="en-US" altLang="ja-JP" sz="1400" b="1" i="0" u="none" strike="noStrike" kern="1200" cap="none" spc="0" normalizeH="0" baseline="0" noProof="0">
              <a:ln>
                <a:noFill/>
              </a:ln>
              <a:solidFill>
                <a:srgbClr val="4F81BD"/>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rPr>
              <a:t>(-)-CB183 </a:t>
            </a:r>
            <a:endParaRPr kumimoji="1" lang="ja-JP" altLang="en-US" sz="1400" b="1" i="0" u="none" strike="noStrike" kern="1200" cap="none" spc="0" normalizeH="0" baseline="0" noProof="0">
              <a:ln>
                <a:noFill/>
              </a:ln>
              <a:solidFill>
                <a:srgbClr val="C0504D"/>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27" name="テキスト ボックス 65"/>
          <p:cNvSpPr txBox="1">
            <a:spLocks noChangeArrowheads="1"/>
          </p:cNvSpPr>
          <p:nvPr/>
        </p:nvSpPr>
        <p:spPr bwMode="auto">
          <a:xfrm>
            <a:off x="1355726" y="1824038"/>
            <a:ext cx="1128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1" lang="en-US" altLang="ja-JP" sz="20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0070C0"/>
                  </a:solidFill>
                </a:ln>
                <a:solidFill>
                  <a:prstClr val="black"/>
                </a:solidFill>
                <a:effectLst/>
                <a:uLnTx/>
                <a:uFillTx/>
                <a:latin typeface="Calibri" pitchFamily="34" charset="0"/>
                <a:ea typeface="ＭＳ Ｐゴシック" panose="020B0600070205080204" pitchFamily="50" charset="-128"/>
                <a:cs typeface="Arial" charset="0"/>
              </a:rPr>
              <a:t>-CB183</a:t>
            </a:r>
          </a:p>
        </p:txBody>
      </p:sp>
      <p:sp>
        <p:nvSpPr>
          <p:cNvPr id="5126" name="テキスト ボックス 50"/>
          <p:cNvSpPr txBox="1">
            <a:spLocks noChangeArrowheads="1"/>
          </p:cNvSpPr>
          <p:nvPr/>
        </p:nvSpPr>
        <p:spPr bwMode="auto">
          <a:xfrm>
            <a:off x="1368426" y="3076575"/>
            <a:ext cx="1146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1" lang="en-US" altLang="ja-JP" sz="20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FF0000"/>
                  </a:solidFill>
                </a:ln>
                <a:solidFill>
                  <a:prstClr val="black"/>
                </a:solidFill>
                <a:effectLst/>
                <a:uLnTx/>
                <a:uFillTx/>
                <a:latin typeface="Calibri" pitchFamily="34" charset="0"/>
                <a:ea typeface="ＭＳ Ｐゴシック" panose="020B0600070205080204" pitchFamily="50" charset="-128"/>
                <a:cs typeface="Arial" charset="0"/>
              </a:rPr>
              <a:t>-CB183</a:t>
            </a:r>
          </a:p>
        </p:txBody>
      </p:sp>
      <p:sp>
        <p:nvSpPr>
          <p:cNvPr id="5167" name="テキスト ボックス 86"/>
          <p:cNvSpPr txBox="1">
            <a:spLocks noChangeArrowheads="1"/>
          </p:cNvSpPr>
          <p:nvPr/>
        </p:nvSpPr>
        <p:spPr bwMode="auto">
          <a:xfrm>
            <a:off x="1385888" y="4519614"/>
            <a:ext cx="1033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Standard</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68" name="テキスト ボックス 4"/>
          <p:cNvSpPr txBox="1">
            <a:spLocks noChangeArrowheads="1"/>
          </p:cNvSpPr>
          <p:nvPr/>
        </p:nvSpPr>
        <p:spPr bwMode="auto">
          <a:xfrm>
            <a:off x="5726113" y="3627439"/>
            <a:ext cx="328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-OH-CB183 (M1)             5-OH-CB183 (M2)</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cxnSp>
        <p:nvCxnSpPr>
          <p:cNvPr id="7" name="直線矢印コネクタ 6"/>
          <p:cNvCxnSpPr/>
          <p:nvPr/>
        </p:nvCxnSpPr>
        <p:spPr>
          <a:xfrm flipH="1">
            <a:off x="6134100" y="3892551"/>
            <a:ext cx="190500" cy="290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7853363" y="3890963"/>
            <a:ext cx="93662" cy="266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71" name="テキスト ボックス 81">
            <a:hlinkClick r:id="" action="ppaction://hlinkshowjump?jump=previousslide"/>
          </p:cNvPr>
          <p:cNvSpPr txBox="1">
            <a:spLocks noChangeArrowheads="1"/>
          </p:cNvSpPr>
          <p:nvPr/>
        </p:nvSpPr>
        <p:spPr bwMode="auto">
          <a:xfrm>
            <a:off x="319088" y="55626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5172" name="テキスト ボックス 85">
            <a:hlinkClick r:id="" action="ppaction://hlinkshowjump?jump=nextslide"/>
          </p:cNvPr>
          <p:cNvSpPr txBox="1">
            <a:spLocks noChangeArrowheads="1"/>
          </p:cNvSpPr>
          <p:nvPr/>
        </p:nvSpPr>
        <p:spPr bwMode="auto">
          <a:xfrm>
            <a:off x="8132764" y="55737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29312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3783014"/>
            <a:ext cx="1943100"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3752850"/>
            <a:ext cx="1992312"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400176"/>
            <a:ext cx="16002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テキスト ボックス 4116"/>
          <p:cNvSpPr txBox="1">
            <a:spLocks noChangeArrowheads="1"/>
          </p:cNvSpPr>
          <p:nvPr/>
        </p:nvSpPr>
        <p:spPr bwMode="auto">
          <a:xfrm>
            <a:off x="0" y="947738"/>
            <a:ext cx="673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Docking models of human CYP2B6 with</a:t>
            </a:r>
            <a:r>
              <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0" lang="en-US" altLang="ja-JP" sz="2400" b="1"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Arial" panose="020B0604020202020204" pitchFamily="34" charset="0"/>
              </a:rPr>
              <a:t>±</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)-CB183</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50" name="テキスト ボックス 49"/>
          <p:cNvSpPr txBox="1">
            <a:spLocks noChangeArrowheads="1"/>
          </p:cNvSpPr>
          <p:nvPr/>
        </p:nvSpPr>
        <p:spPr bwMode="auto">
          <a:xfrm>
            <a:off x="6615113" y="4114800"/>
            <a:ext cx="251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Electron-rich 3-Cl ring</a:t>
            </a:r>
          </a:p>
          <a:p>
            <a:pPr marL="0" marR="0" lvl="0"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Location of 4-Cl ring in the </a:t>
            </a:r>
            <a:b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b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lipophilic space</a:t>
            </a:r>
          </a:p>
          <a:p>
            <a:pPr marL="0" marR="0" lvl="0"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Approach of 3-Cl ring </a:t>
            </a:r>
          </a:p>
          <a:p>
            <a:pPr marL="0" marR="0" lvl="0"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  to the heme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sng"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-position &gt; 5-position</a:t>
            </a:r>
          </a:p>
        </p:txBody>
      </p:sp>
      <p:sp>
        <p:nvSpPr>
          <p:cNvPr id="6151" name="テキスト ボックス 56"/>
          <p:cNvSpPr txBox="1">
            <a:spLocks noChangeArrowheads="1"/>
          </p:cNvSpPr>
          <p:nvPr/>
        </p:nvSpPr>
        <p:spPr bwMode="auto">
          <a:xfrm>
            <a:off x="6858000" y="2819400"/>
            <a:ext cx="1651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Electron density</a:t>
            </a:r>
            <a:endParaRPr kumimoji="1" lang="ja-JP" altLang="en-US"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72" name="左右矢印 57"/>
          <p:cNvSpPr/>
          <p:nvPr/>
        </p:nvSpPr>
        <p:spPr>
          <a:xfrm rot="10800000">
            <a:off x="6986588" y="3030538"/>
            <a:ext cx="1422400" cy="279400"/>
          </a:xfrm>
          <a:custGeom>
            <a:avLst/>
            <a:gdLst>
              <a:gd name="connsiteX0" fmla="*/ 0 w 1727671"/>
              <a:gd name="connsiteY0" fmla="*/ 361302 h 722603"/>
              <a:gd name="connsiteX1" fmla="*/ 361302 w 1727671"/>
              <a:gd name="connsiteY1" fmla="*/ 0 h 722603"/>
              <a:gd name="connsiteX2" fmla="*/ 361302 w 1727671"/>
              <a:gd name="connsiteY2" fmla="*/ 180651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61302 w 1727671"/>
              <a:gd name="connsiteY8" fmla="*/ 541952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61302 w 1727671"/>
              <a:gd name="connsiteY8" fmla="*/ 541952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6047 w 1727671"/>
              <a:gd name="connsiteY8" fmla="*/ 489401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6557 w 1727671"/>
              <a:gd name="connsiteY9" fmla="*/ 614871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6557 w 1727671"/>
              <a:gd name="connsiteY9" fmla="*/ 614871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48164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48163 w 1727671"/>
              <a:gd name="connsiteY9" fmla="*/ 538671 h 722603"/>
              <a:gd name="connsiteX10" fmla="*/ 0 w 1727671"/>
              <a:gd name="connsiteY10" fmla="*/ 361302 h 722603"/>
              <a:gd name="connsiteX0" fmla="*/ 0 w 1727671"/>
              <a:gd name="connsiteY0" fmla="*/ 361302 h 722603"/>
              <a:gd name="connsiteX1" fmla="*/ 358674 w 1727671"/>
              <a:gd name="connsiteY1" fmla="*/ 162910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48163 w 1727671"/>
              <a:gd name="connsiteY9" fmla="*/ 538671 h 722603"/>
              <a:gd name="connsiteX10" fmla="*/ 0 w 1727671"/>
              <a:gd name="connsiteY10" fmla="*/ 361302 h 722603"/>
              <a:gd name="connsiteX0" fmla="*/ 0 w 1727671"/>
              <a:gd name="connsiteY0" fmla="*/ 361302 h 722603"/>
              <a:gd name="connsiteX1" fmla="*/ 358674 w 1727671"/>
              <a:gd name="connsiteY1" fmla="*/ 162910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50791 w 1727671"/>
              <a:gd name="connsiteY9" fmla="*/ 546554 h 722603"/>
              <a:gd name="connsiteX10" fmla="*/ 0 w 1727671"/>
              <a:gd name="connsiteY10" fmla="*/ 361302 h 722603"/>
              <a:gd name="connsiteX0" fmla="*/ 0 w 1638334"/>
              <a:gd name="connsiteY0" fmla="*/ 366557 h 722603"/>
              <a:gd name="connsiteX1" fmla="*/ 269337 w 1638334"/>
              <a:gd name="connsiteY1" fmla="*/ 162910 h 722603"/>
              <a:gd name="connsiteX2" fmla="*/ 269338 w 1638334"/>
              <a:gd name="connsiteY2" fmla="*/ 262106 h 722603"/>
              <a:gd name="connsiteX3" fmla="*/ 1277033 w 1638334"/>
              <a:gd name="connsiteY3" fmla="*/ 180651 h 722603"/>
              <a:gd name="connsiteX4" fmla="*/ 1277033 w 1638334"/>
              <a:gd name="connsiteY4" fmla="*/ 0 h 722603"/>
              <a:gd name="connsiteX5" fmla="*/ 1638334 w 1638334"/>
              <a:gd name="connsiteY5" fmla="*/ 361302 h 722603"/>
              <a:gd name="connsiteX6" fmla="*/ 1277033 w 1638334"/>
              <a:gd name="connsiteY6" fmla="*/ 722603 h 722603"/>
              <a:gd name="connsiteX7" fmla="*/ 1277033 w 1638334"/>
              <a:gd name="connsiteY7" fmla="*/ 541952 h 722603"/>
              <a:gd name="connsiteX8" fmla="*/ 261455 w 1638334"/>
              <a:gd name="connsiteY8" fmla="*/ 452615 h 722603"/>
              <a:gd name="connsiteX9" fmla="*/ 261454 w 1638334"/>
              <a:gd name="connsiteY9" fmla="*/ 546554 h 722603"/>
              <a:gd name="connsiteX10" fmla="*/ 0 w 1638334"/>
              <a:gd name="connsiteY10" fmla="*/ 366557 h 72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334" h="722603">
                <a:moveTo>
                  <a:pt x="0" y="366557"/>
                </a:moveTo>
                <a:lnTo>
                  <a:pt x="269337" y="162910"/>
                </a:lnTo>
                <a:cubicBezTo>
                  <a:pt x="269337" y="216120"/>
                  <a:pt x="269338" y="208896"/>
                  <a:pt x="269338" y="262106"/>
                </a:cubicBezTo>
                <a:lnTo>
                  <a:pt x="1277033" y="180651"/>
                </a:lnTo>
                <a:lnTo>
                  <a:pt x="1277033" y="0"/>
                </a:lnTo>
                <a:lnTo>
                  <a:pt x="1638334" y="361302"/>
                </a:lnTo>
                <a:lnTo>
                  <a:pt x="1277033" y="722603"/>
                </a:lnTo>
                <a:lnTo>
                  <a:pt x="1277033" y="541952"/>
                </a:lnTo>
                <a:lnTo>
                  <a:pt x="261455" y="452615"/>
                </a:lnTo>
                <a:cubicBezTo>
                  <a:pt x="262331" y="530349"/>
                  <a:pt x="260578" y="468820"/>
                  <a:pt x="261454" y="546554"/>
                </a:cubicBezTo>
                <a:lnTo>
                  <a:pt x="0" y="3665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153"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2088" y="1273175"/>
            <a:ext cx="2778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 name="テキスト ボックス 59"/>
          <p:cNvSpPr txBox="1">
            <a:spLocks noChangeArrowheads="1"/>
          </p:cNvSpPr>
          <p:nvPr/>
        </p:nvSpPr>
        <p:spPr bwMode="auto">
          <a:xfrm>
            <a:off x="2497138" y="4887913"/>
            <a:ext cx="817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 ring</a:t>
            </a:r>
          </a:p>
        </p:txBody>
      </p:sp>
      <p:sp>
        <p:nvSpPr>
          <p:cNvPr id="6155" name="テキスト ボックス 60"/>
          <p:cNvSpPr txBox="1">
            <a:spLocks noChangeArrowheads="1"/>
          </p:cNvSpPr>
          <p:nvPr/>
        </p:nvSpPr>
        <p:spPr bwMode="auto">
          <a:xfrm>
            <a:off x="2890839" y="5137151"/>
            <a:ext cx="827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 ring</a:t>
            </a:r>
            <a:endParaRPr kumimoji="1" lang="ja-JP" altLang="en-US" sz="12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cxnSp>
        <p:nvCxnSpPr>
          <p:cNvPr id="63" name="直線矢印コネクタ 62"/>
          <p:cNvCxnSpPr/>
          <p:nvPr/>
        </p:nvCxnSpPr>
        <p:spPr>
          <a:xfrm flipV="1">
            <a:off x="3197225" y="4781551"/>
            <a:ext cx="247650" cy="2762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3538538" y="4756150"/>
            <a:ext cx="398462" cy="522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58" name="テキスト ボックス 76"/>
          <p:cNvSpPr txBox="1">
            <a:spLocks noChangeArrowheads="1"/>
          </p:cNvSpPr>
          <p:nvPr/>
        </p:nvSpPr>
        <p:spPr bwMode="auto">
          <a:xfrm rot="16200000">
            <a:off x="5888038" y="1893888"/>
            <a:ext cx="1389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Electrostatic potential</a:t>
            </a:r>
            <a:endParaRPr kumimoji="1" lang="ja-JP" altLang="en-US" sz="1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59" name="テキスト ボックス 79"/>
          <p:cNvSpPr txBox="1">
            <a:spLocks noChangeArrowheads="1"/>
          </p:cNvSpPr>
          <p:nvPr/>
        </p:nvSpPr>
        <p:spPr bwMode="auto">
          <a:xfrm>
            <a:off x="8318500" y="3001964"/>
            <a:ext cx="70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Low</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0" name="テキスト ボックス 80"/>
          <p:cNvSpPr txBox="1">
            <a:spLocks noChangeArrowheads="1"/>
          </p:cNvSpPr>
          <p:nvPr/>
        </p:nvSpPr>
        <p:spPr bwMode="auto">
          <a:xfrm>
            <a:off x="6484938" y="2957513"/>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High</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89" name="テキスト ボックス 7"/>
          <p:cNvSpPr txBox="1">
            <a:spLocks noChangeArrowheads="1"/>
          </p:cNvSpPr>
          <p:nvPr/>
        </p:nvSpPr>
        <p:spPr bwMode="auto">
          <a:xfrm>
            <a:off x="3995059" y="4948578"/>
            <a:ext cx="1144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24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8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8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endParaRPr>
          </a:p>
        </p:txBody>
      </p:sp>
      <p:sp>
        <p:nvSpPr>
          <p:cNvPr id="6162" name="テキスト ボックス 3"/>
          <p:cNvSpPr txBox="1">
            <a:spLocks noChangeArrowheads="1"/>
          </p:cNvSpPr>
          <p:nvPr/>
        </p:nvSpPr>
        <p:spPr bwMode="auto">
          <a:xfrm>
            <a:off x="7164388" y="3249614"/>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Lipophilicity</a:t>
            </a:r>
            <a:endParaRPr kumimoji="1" lang="ja-JP" altLang="en-US" sz="14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85" name="左右矢印 57"/>
          <p:cNvSpPr/>
          <p:nvPr/>
        </p:nvSpPr>
        <p:spPr>
          <a:xfrm>
            <a:off x="7029450" y="3494088"/>
            <a:ext cx="1422400" cy="279400"/>
          </a:xfrm>
          <a:custGeom>
            <a:avLst/>
            <a:gdLst>
              <a:gd name="connsiteX0" fmla="*/ 0 w 1727671"/>
              <a:gd name="connsiteY0" fmla="*/ 361302 h 722603"/>
              <a:gd name="connsiteX1" fmla="*/ 361302 w 1727671"/>
              <a:gd name="connsiteY1" fmla="*/ 0 h 722603"/>
              <a:gd name="connsiteX2" fmla="*/ 361302 w 1727671"/>
              <a:gd name="connsiteY2" fmla="*/ 180651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61302 w 1727671"/>
              <a:gd name="connsiteY8" fmla="*/ 541952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61302 w 1727671"/>
              <a:gd name="connsiteY8" fmla="*/ 541952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6047 w 1727671"/>
              <a:gd name="connsiteY8" fmla="*/ 489401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1302 w 1727671"/>
              <a:gd name="connsiteY9" fmla="*/ 722603 h 722603"/>
              <a:gd name="connsiteX10" fmla="*/ 0 w 1727671"/>
              <a:gd name="connsiteY10" fmla="*/ 361302 h 722603"/>
              <a:gd name="connsiteX0" fmla="*/ 0 w 1727671"/>
              <a:gd name="connsiteY0" fmla="*/ 361302 h 722603"/>
              <a:gd name="connsiteX1" fmla="*/ 361302 w 1727671"/>
              <a:gd name="connsiteY1" fmla="*/ 0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6557 w 1727671"/>
              <a:gd name="connsiteY9" fmla="*/ 614871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66557 w 1727671"/>
              <a:gd name="connsiteY9" fmla="*/ 614871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48164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61302 w 1727671"/>
              <a:gd name="connsiteY2" fmla="*/ 217437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8675 w 1727671"/>
              <a:gd name="connsiteY8" fmla="*/ 489401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56046 w 1727671"/>
              <a:gd name="connsiteY9" fmla="*/ 617499 h 722603"/>
              <a:gd name="connsiteX10" fmla="*/ 0 w 1727671"/>
              <a:gd name="connsiteY10" fmla="*/ 361302 h 722603"/>
              <a:gd name="connsiteX0" fmla="*/ 0 w 1727671"/>
              <a:gd name="connsiteY0" fmla="*/ 361302 h 722603"/>
              <a:gd name="connsiteX1" fmla="*/ 358674 w 1727671"/>
              <a:gd name="connsiteY1" fmla="*/ 102476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48163 w 1727671"/>
              <a:gd name="connsiteY9" fmla="*/ 538671 h 722603"/>
              <a:gd name="connsiteX10" fmla="*/ 0 w 1727671"/>
              <a:gd name="connsiteY10" fmla="*/ 361302 h 722603"/>
              <a:gd name="connsiteX0" fmla="*/ 0 w 1727671"/>
              <a:gd name="connsiteY0" fmla="*/ 361302 h 722603"/>
              <a:gd name="connsiteX1" fmla="*/ 358674 w 1727671"/>
              <a:gd name="connsiteY1" fmla="*/ 162910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48163 w 1727671"/>
              <a:gd name="connsiteY9" fmla="*/ 538671 h 722603"/>
              <a:gd name="connsiteX10" fmla="*/ 0 w 1727671"/>
              <a:gd name="connsiteY10" fmla="*/ 361302 h 722603"/>
              <a:gd name="connsiteX0" fmla="*/ 0 w 1727671"/>
              <a:gd name="connsiteY0" fmla="*/ 361302 h 722603"/>
              <a:gd name="connsiteX1" fmla="*/ 358674 w 1727671"/>
              <a:gd name="connsiteY1" fmla="*/ 162910 h 722603"/>
              <a:gd name="connsiteX2" fmla="*/ 358675 w 1727671"/>
              <a:gd name="connsiteY2" fmla="*/ 262106 h 722603"/>
              <a:gd name="connsiteX3" fmla="*/ 1366370 w 1727671"/>
              <a:gd name="connsiteY3" fmla="*/ 180651 h 722603"/>
              <a:gd name="connsiteX4" fmla="*/ 1366370 w 1727671"/>
              <a:gd name="connsiteY4" fmla="*/ 0 h 722603"/>
              <a:gd name="connsiteX5" fmla="*/ 1727671 w 1727671"/>
              <a:gd name="connsiteY5" fmla="*/ 361302 h 722603"/>
              <a:gd name="connsiteX6" fmla="*/ 1366370 w 1727671"/>
              <a:gd name="connsiteY6" fmla="*/ 722603 h 722603"/>
              <a:gd name="connsiteX7" fmla="*/ 1366370 w 1727671"/>
              <a:gd name="connsiteY7" fmla="*/ 541952 h 722603"/>
              <a:gd name="connsiteX8" fmla="*/ 350792 w 1727671"/>
              <a:gd name="connsiteY8" fmla="*/ 452615 h 722603"/>
              <a:gd name="connsiteX9" fmla="*/ 350791 w 1727671"/>
              <a:gd name="connsiteY9" fmla="*/ 546554 h 722603"/>
              <a:gd name="connsiteX10" fmla="*/ 0 w 1727671"/>
              <a:gd name="connsiteY10" fmla="*/ 361302 h 722603"/>
              <a:gd name="connsiteX0" fmla="*/ 0 w 1638334"/>
              <a:gd name="connsiteY0" fmla="*/ 366557 h 722603"/>
              <a:gd name="connsiteX1" fmla="*/ 269337 w 1638334"/>
              <a:gd name="connsiteY1" fmla="*/ 162910 h 722603"/>
              <a:gd name="connsiteX2" fmla="*/ 269338 w 1638334"/>
              <a:gd name="connsiteY2" fmla="*/ 262106 h 722603"/>
              <a:gd name="connsiteX3" fmla="*/ 1277033 w 1638334"/>
              <a:gd name="connsiteY3" fmla="*/ 180651 h 722603"/>
              <a:gd name="connsiteX4" fmla="*/ 1277033 w 1638334"/>
              <a:gd name="connsiteY4" fmla="*/ 0 h 722603"/>
              <a:gd name="connsiteX5" fmla="*/ 1638334 w 1638334"/>
              <a:gd name="connsiteY5" fmla="*/ 361302 h 722603"/>
              <a:gd name="connsiteX6" fmla="*/ 1277033 w 1638334"/>
              <a:gd name="connsiteY6" fmla="*/ 722603 h 722603"/>
              <a:gd name="connsiteX7" fmla="*/ 1277033 w 1638334"/>
              <a:gd name="connsiteY7" fmla="*/ 541952 h 722603"/>
              <a:gd name="connsiteX8" fmla="*/ 261455 w 1638334"/>
              <a:gd name="connsiteY8" fmla="*/ 452615 h 722603"/>
              <a:gd name="connsiteX9" fmla="*/ 261454 w 1638334"/>
              <a:gd name="connsiteY9" fmla="*/ 546554 h 722603"/>
              <a:gd name="connsiteX10" fmla="*/ 0 w 1638334"/>
              <a:gd name="connsiteY10" fmla="*/ 366557 h 72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334" h="722603">
                <a:moveTo>
                  <a:pt x="0" y="366557"/>
                </a:moveTo>
                <a:lnTo>
                  <a:pt x="269337" y="162910"/>
                </a:lnTo>
                <a:cubicBezTo>
                  <a:pt x="269337" y="216120"/>
                  <a:pt x="269338" y="208896"/>
                  <a:pt x="269338" y="262106"/>
                </a:cubicBezTo>
                <a:lnTo>
                  <a:pt x="1277033" y="180651"/>
                </a:lnTo>
                <a:lnTo>
                  <a:pt x="1277033" y="0"/>
                </a:lnTo>
                <a:lnTo>
                  <a:pt x="1638334" y="361302"/>
                </a:lnTo>
                <a:lnTo>
                  <a:pt x="1277033" y="722603"/>
                </a:lnTo>
                <a:lnTo>
                  <a:pt x="1277033" y="541952"/>
                </a:lnTo>
                <a:lnTo>
                  <a:pt x="261455" y="452615"/>
                </a:lnTo>
                <a:cubicBezTo>
                  <a:pt x="262331" y="530349"/>
                  <a:pt x="260578" y="468820"/>
                  <a:pt x="261454" y="546554"/>
                </a:cubicBezTo>
                <a:lnTo>
                  <a:pt x="0" y="36655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164" name="テキスト ボックス 85"/>
          <p:cNvSpPr txBox="1">
            <a:spLocks noChangeArrowheads="1"/>
          </p:cNvSpPr>
          <p:nvPr/>
        </p:nvSpPr>
        <p:spPr bwMode="auto">
          <a:xfrm>
            <a:off x="6615114" y="3479800"/>
            <a:ext cx="701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Low</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5" name="テキスト ボックス 86"/>
          <p:cNvSpPr txBox="1">
            <a:spLocks noChangeArrowheads="1"/>
          </p:cNvSpPr>
          <p:nvPr/>
        </p:nvSpPr>
        <p:spPr bwMode="auto">
          <a:xfrm>
            <a:off x="8375651" y="3435350"/>
            <a:ext cx="73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High</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6" name="テキスト ボックス 95"/>
          <p:cNvSpPr txBox="1">
            <a:spLocks noChangeArrowheads="1"/>
          </p:cNvSpPr>
          <p:nvPr/>
        </p:nvSpPr>
        <p:spPr bwMode="auto">
          <a:xfrm>
            <a:off x="4505326" y="3530600"/>
            <a:ext cx="221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Minor conformation</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7" name="テキスト ボックス 3"/>
          <p:cNvSpPr txBox="1">
            <a:spLocks noChangeArrowheads="1"/>
          </p:cNvSpPr>
          <p:nvPr/>
        </p:nvSpPr>
        <p:spPr bwMode="auto">
          <a:xfrm>
            <a:off x="5578475" y="3989388"/>
            <a:ext cx="45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8" name="テキスト ボックス 99"/>
          <p:cNvSpPr txBox="1">
            <a:spLocks noChangeArrowheads="1"/>
          </p:cNvSpPr>
          <p:nvPr/>
        </p:nvSpPr>
        <p:spPr bwMode="auto">
          <a:xfrm>
            <a:off x="3551238" y="3963988"/>
            <a:ext cx="45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69" name="テキスト ボックス 5"/>
          <p:cNvSpPr txBox="1">
            <a:spLocks noChangeArrowheads="1"/>
          </p:cNvSpPr>
          <p:nvPr/>
        </p:nvSpPr>
        <p:spPr bwMode="auto">
          <a:xfrm>
            <a:off x="3349625" y="47180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8" name="テキスト ボックス 48"/>
          <p:cNvSpPr txBox="1">
            <a:spLocks noChangeArrowheads="1"/>
          </p:cNvSpPr>
          <p:nvPr/>
        </p:nvSpPr>
        <p:spPr bwMode="auto">
          <a:xfrm>
            <a:off x="220482" y="4199618"/>
            <a:ext cx="212566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Hydroxylated metabolites</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20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-CB183 </a:t>
            </a:r>
            <a:r>
              <a:rPr kumimoji="1"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&lt; </a:t>
            </a:r>
            <a:r>
              <a:rPr kumimoji="1" lang="en-US" altLang="ja-JP" sz="20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-CB183</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Steric hindrance with (+)-CB183  </a:t>
            </a:r>
          </a:p>
        </p:txBody>
      </p:sp>
      <p:sp>
        <p:nvSpPr>
          <p:cNvPr id="117" name="角丸四角形吹き出し 116"/>
          <p:cNvSpPr/>
          <p:nvPr/>
        </p:nvSpPr>
        <p:spPr>
          <a:xfrm>
            <a:off x="6588126" y="4113213"/>
            <a:ext cx="2206625" cy="1433512"/>
          </a:xfrm>
          <a:prstGeom prst="wedgeRoundRectCallout">
            <a:avLst>
              <a:gd name="adj1" fmla="val -33494"/>
              <a:gd name="adj2" fmla="val -70359"/>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角丸四角形吹き出し 14"/>
          <p:cNvSpPr/>
          <p:nvPr/>
        </p:nvSpPr>
        <p:spPr>
          <a:xfrm>
            <a:off x="228600" y="4156076"/>
            <a:ext cx="2063750" cy="1101725"/>
          </a:xfrm>
          <a:prstGeom prst="wedgeRoundRectCallout">
            <a:avLst>
              <a:gd name="adj1" fmla="val -3085"/>
              <a:gd name="adj2" fmla="val -77871"/>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3" name="楕円 47"/>
          <p:cNvSpPr/>
          <p:nvPr/>
        </p:nvSpPr>
        <p:spPr>
          <a:xfrm>
            <a:off x="5199064" y="4467226"/>
            <a:ext cx="587375" cy="550863"/>
          </a:xfrm>
          <a:prstGeom prst="ellipse">
            <a:avLst/>
          </a:prstGeom>
          <a:solidFill>
            <a:schemeClr val="accent2">
              <a:alpha val="6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4" name="楕円 60"/>
          <p:cNvSpPr/>
          <p:nvPr/>
        </p:nvSpPr>
        <p:spPr>
          <a:xfrm>
            <a:off x="5724525" y="4316414"/>
            <a:ext cx="488950" cy="447675"/>
          </a:xfrm>
          <a:prstGeom prst="ellips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175" name="テキスト ボックス 6"/>
          <p:cNvSpPr txBox="1">
            <a:spLocks noChangeArrowheads="1"/>
          </p:cNvSpPr>
          <p:nvPr/>
        </p:nvSpPr>
        <p:spPr bwMode="auto">
          <a:xfrm>
            <a:off x="5405438" y="485775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5</a:t>
            </a:r>
            <a:endParaRPr kumimoji="1" lang="ja-JP" altLang="en-US"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nvGrpSpPr>
          <p:cNvPr id="6176" name="グループ化 5"/>
          <p:cNvGrpSpPr>
            <a:grpSpLocks/>
          </p:cNvGrpSpPr>
          <p:nvPr/>
        </p:nvGrpSpPr>
        <p:grpSpPr bwMode="auto">
          <a:xfrm>
            <a:off x="2293938" y="4559301"/>
            <a:ext cx="373062" cy="1431925"/>
            <a:chOff x="2354507" y="3702051"/>
            <a:chExt cx="373177" cy="1431954"/>
          </a:xfrm>
        </p:grpSpPr>
        <p:pic>
          <p:nvPicPr>
            <p:cNvPr id="6219" name="図 102"/>
            <p:cNvPicPr>
              <a:picLocks noChangeAspect="1"/>
            </p:cNvPicPr>
            <p:nvPr/>
          </p:nvPicPr>
          <p:blipFill>
            <a:blip r:embed="rId7">
              <a:extLst>
                <a:ext uri="{28A0092B-C50C-407E-A947-70E740481C1C}">
                  <a14:useLocalDpi xmlns:a14="http://schemas.microsoft.com/office/drawing/2010/main" val="0"/>
                </a:ext>
              </a:extLst>
            </a:blip>
            <a:srcRect t="4897" b="5952"/>
            <a:stretch>
              <a:fillRect/>
            </a:stretch>
          </p:blipFill>
          <p:spPr bwMode="auto">
            <a:xfrm>
              <a:off x="2418152" y="3827461"/>
              <a:ext cx="309532"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0" name="テキスト ボックス 2"/>
            <p:cNvSpPr txBox="1">
              <a:spLocks noChangeArrowheads="1"/>
            </p:cNvSpPr>
            <p:nvPr/>
          </p:nvSpPr>
          <p:spPr bwMode="auto">
            <a:xfrm>
              <a:off x="2479674" y="3702051"/>
              <a:ext cx="1238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7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7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21" name="テキスト ボックス 104"/>
            <p:cNvSpPr txBox="1">
              <a:spLocks noChangeArrowheads="1"/>
            </p:cNvSpPr>
            <p:nvPr/>
          </p:nvSpPr>
          <p:spPr bwMode="auto">
            <a:xfrm>
              <a:off x="2486026" y="4933950"/>
              <a:ext cx="1238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7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7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22" name="テキスト ボックス 3"/>
            <p:cNvSpPr txBox="1">
              <a:spLocks noChangeArrowheads="1"/>
            </p:cNvSpPr>
            <p:nvPr/>
          </p:nvSpPr>
          <p:spPr bwMode="auto">
            <a:xfrm rot="-5400000">
              <a:off x="2041900" y="4177299"/>
              <a:ext cx="8406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Lipophilicity</a:t>
              </a:r>
              <a:endParaRPr kumimoji="1" lang="ja-JP" altLang="en-US" sz="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cxnSp>
        <p:nvCxnSpPr>
          <p:cNvPr id="8" name="直線コネクタ 7"/>
          <p:cNvCxnSpPr/>
          <p:nvPr/>
        </p:nvCxnSpPr>
        <p:spPr>
          <a:xfrm>
            <a:off x="287339" y="4454525"/>
            <a:ext cx="1944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78" name="テキスト ボックス 10"/>
          <p:cNvSpPr txBox="1">
            <a:spLocks noChangeArrowheads="1"/>
          </p:cNvSpPr>
          <p:nvPr/>
        </p:nvSpPr>
        <p:spPr bwMode="auto">
          <a:xfrm>
            <a:off x="7253288" y="1871664"/>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79" name="テキスト ボックス 136"/>
          <p:cNvSpPr txBox="1">
            <a:spLocks noChangeArrowheads="1"/>
          </p:cNvSpPr>
          <p:nvPr/>
        </p:nvSpPr>
        <p:spPr bwMode="auto">
          <a:xfrm>
            <a:off x="7723188" y="1874839"/>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80" name="テキスト ボックス 137"/>
          <p:cNvSpPr txBox="1">
            <a:spLocks noChangeArrowheads="1"/>
          </p:cNvSpPr>
          <p:nvPr/>
        </p:nvSpPr>
        <p:spPr bwMode="auto">
          <a:xfrm>
            <a:off x="6662738" y="2590800"/>
            <a:ext cx="647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81" name="テキスト ボックス 138"/>
          <p:cNvSpPr txBox="1">
            <a:spLocks noChangeArrowheads="1"/>
          </p:cNvSpPr>
          <p:nvPr/>
        </p:nvSpPr>
        <p:spPr bwMode="auto">
          <a:xfrm>
            <a:off x="8126413" y="2579689"/>
            <a:ext cx="60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pic>
        <p:nvPicPr>
          <p:cNvPr id="6182" name="Picture 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1447800"/>
            <a:ext cx="1935162"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3"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3901" y="1463675"/>
            <a:ext cx="1973263"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0" name="テキスト ボックス 8"/>
          <p:cNvSpPr txBox="1">
            <a:spLocks noChangeArrowheads="1"/>
          </p:cNvSpPr>
          <p:nvPr/>
        </p:nvSpPr>
        <p:spPr bwMode="auto">
          <a:xfrm>
            <a:off x="3938955" y="2658155"/>
            <a:ext cx="1204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24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8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ja-JP" altLang="en-US" sz="18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endParaRPr>
          </a:p>
        </p:txBody>
      </p:sp>
      <p:sp>
        <p:nvSpPr>
          <p:cNvPr id="6185" name="テキスト ボックス 101"/>
          <p:cNvSpPr txBox="1">
            <a:spLocks noChangeArrowheads="1"/>
          </p:cNvSpPr>
          <p:nvPr/>
        </p:nvSpPr>
        <p:spPr bwMode="auto">
          <a:xfrm>
            <a:off x="5486400" y="161448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Cl</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86" name="テキスト ボックス 97"/>
          <p:cNvSpPr txBox="1">
            <a:spLocks noChangeArrowheads="1"/>
          </p:cNvSpPr>
          <p:nvPr/>
        </p:nvSpPr>
        <p:spPr bwMode="auto">
          <a:xfrm>
            <a:off x="2451101" y="3509964"/>
            <a:ext cx="221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Major conformation</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87" name="テキスト ボックス 103"/>
          <p:cNvSpPr txBox="1">
            <a:spLocks noChangeArrowheads="1"/>
          </p:cNvSpPr>
          <p:nvPr/>
        </p:nvSpPr>
        <p:spPr bwMode="auto">
          <a:xfrm>
            <a:off x="3341688" y="2460625"/>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a:t>
            </a:r>
            <a:r>
              <a:rPr kumimoji="0"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a:t>
            </a:r>
            <a:endParaRPr kumimoji="1" lang="ja-JP" alt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9" name="円/楕円 8"/>
          <p:cNvSpPr/>
          <p:nvPr/>
        </p:nvSpPr>
        <p:spPr>
          <a:xfrm rot="1395085">
            <a:off x="3567113" y="1358901"/>
            <a:ext cx="893762" cy="855663"/>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4"/>
          <p:cNvSpPr txBox="1">
            <a:spLocks noChangeArrowheads="1"/>
          </p:cNvSpPr>
          <p:nvPr/>
        </p:nvSpPr>
        <p:spPr bwMode="auto">
          <a:xfrm>
            <a:off x="3508375" y="1554163"/>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Cl</a:t>
            </a:r>
            <a:endParaRPr kumimoji="1" lang="ja-JP" altLang="en-US"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120" name="楕円 47"/>
          <p:cNvSpPr/>
          <p:nvPr/>
        </p:nvSpPr>
        <p:spPr>
          <a:xfrm>
            <a:off x="5106989" y="2170113"/>
            <a:ext cx="604837" cy="506412"/>
          </a:xfrm>
          <a:prstGeom prst="ellipse">
            <a:avLst/>
          </a:prstGeom>
          <a:solidFill>
            <a:schemeClr val="accent2">
              <a:alpha val="6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2" name="楕円 60"/>
          <p:cNvSpPr/>
          <p:nvPr/>
        </p:nvSpPr>
        <p:spPr>
          <a:xfrm>
            <a:off x="5675313" y="2081214"/>
            <a:ext cx="476250" cy="415925"/>
          </a:xfrm>
          <a:prstGeom prst="ellips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192" name="テキスト ボックス 105"/>
          <p:cNvSpPr txBox="1">
            <a:spLocks noChangeArrowheads="1"/>
          </p:cNvSpPr>
          <p:nvPr/>
        </p:nvSpPr>
        <p:spPr bwMode="auto">
          <a:xfrm>
            <a:off x="5334000" y="25146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5</a:t>
            </a:r>
            <a:endParaRPr kumimoji="1" lang="ja-JP" altLang="en-US" sz="20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93" name="テキスト ボックス 13"/>
          <p:cNvSpPr txBox="1">
            <a:spLocks noChangeArrowheads="1"/>
          </p:cNvSpPr>
          <p:nvPr/>
        </p:nvSpPr>
        <p:spPr bwMode="auto">
          <a:xfrm>
            <a:off x="3151188" y="3200401"/>
            <a:ext cx="76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Heme</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94" name="テキスト ボックス 139"/>
          <p:cNvSpPr txBox="1">
            <a:spLocks noChangeArrowheads="1"/>
          </p:cNvSpPr>
          <p:nvPr/>
        </p:nvSpPr>
        <p:spPr bwMode="auto">
          <a:xfrm>
            <a:off x="5157788" y="3230564"/>
            <a:ext cx="76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Heme</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95" name="テキスト ボックス 140"/>
          <p:cNvSpPr txBox="1">
            <a:spLocks noChangeArrowheads="1"/>
          </p:cNvSpPr>
          <p:nvPr/>
        </p:nvSpPr>
        <p:spPr bwMode="auto">
          <a:xfrm>
            <a:off x="3195638" y="551815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Heme</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196" name="テキスト ボックス 141"/>
          <p:cNvSpPr txBox="1">
            <a:spLocks noChangeArrowheads="1"/>
          </p:cNvSpPr>
          <p:nvPr/>
        </p:nvSpPr>
        <p:spPr bwMode="auto">
          <a:xfrm>
            <a:off x="5194300" y="5546726"/>
            <a:ext cx="76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Heme</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grpSp>
        <p:nvGrpSpPr>
          <p:cNvPr id="6197" name="グループ化 3"/>
          <p:cNvGrpSpPr>
            <a:grpSpLocks/>
          </p:cNvGrpSpPr>
          <p:nvPr/>
        </p:nvGrpSpPr>
        <p:grpSpPr bwMode="auto">
          <a:xfrm>
            <a:off x="14288" y="1447800"/>
            <a:ext cx="2652712" cy="2420938"/>
            <a:chOff x="42863" y="1706563"/>
            <a:chExt cx="2652712" cy="2420937"/>
          </a:xfrm>
        </p:grpSpPr>
        <p:pic>
          <p:nvPicPr>
            <p:cNvPr id="6216" name="Picture 1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525" y="1722438"/>
              <a:ext cx="2376488"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17" name="テキスト ボックス 68"/>
            <p:cNvSpPr txBox="1">
              <a:spLocks noChangeArrowheads="1"/>
            </p:cNvSpPr>
            <p:nvPr/>
          </p:nvSpPr>
          <p:spPr bwMode="auto">
            <a:xfrm>
              <a:off x="1266825" y="3395663"/>
              <a:ext cx="1066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Steric </a:t>
              </a:r>
            </a:p>
            <a:p>
              <a:pPr marL="0" marR="0" lvl="0" indent="0" algn="l" defTabSz="914400" rtl="0" eaLnBrk="1" fontAlgn="base" latinLnBrk="0" hangingPunct="1">
                <a:lnSpc>
                  <a:spcPct val="75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hindrance</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115" name="円/楕円 114"/>
            <p:cNvSpPr/>
            <p:nvPr/>
          </p:nvSpPr>
          <p:spPr>
            <a:xfrm rot="1395085">
              <a:off x="42863" y="1706563"/>
              <a:ext cx="2652712" cy="242093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3" name="左矢印 12"/>
          <p:cNvSpPr/>
          <p:nvPr/>
        </p:nvSpPr>
        <p:spPr>
          <a:xfrm rot="20604577">
            <a:off x="2438401" y="1809750"/>
            <a:ext cx="1139825" cy="242888"/>
          </a:xfrm>
          <a:custGeom>
            <a:avLst/>
            <a:gdLst>
              <a:gd name="connsiteX0" fmla="*/ 0 w 1030606"/>
              <a:gd name="connsiteY0" fmla="*/ 121315 h 242630"/>
              <a:gd name="connsiteX1" fmla="*/ 121315 w 1030606"/>
              <a:gd name="connsiteY1" fmla="*/ 0 h 242630"/>
              <a:gd name="connsiteX2" fmla="*/ 121315 w 1030606"/>
              <a:gd name="connsiteY2" fmla="*/ 60658 h 242630"/>
              <a:gd name="connsiteX3" fmla="*/ 1030606 w 1030606"/>
              <a:gd name="connsiteY3" fmla="*/ 60658 h 242630"/>
              <a:gd name="connsiteX4" fmla="*/ 1030606 w 1030606"/>
              <a:gd name="connsiteY4" fmla="*/ 181973 h 242630"/>
              <a:gd name="connsiteX5" fmla="*/ 121315 w 1030606"/>
              <a:gd name="connsiteY5" fmla="*/ 181973 h 242630"/>
              <a:gd name="connsiteX6" fmla="*/ 121315 w 1030606"/>
              <a:gd name="connsiteY6" fmla="*/ 242630 h 242630"/>
              <a:gd name="connsiteX7" fmla="*/ 0 w 1030606"/>
              <a:gd name="connsiteY7" fmla="*/ 121315 h 242630"/>
              <a:gd name="connsiteX0" fmla="*/ 0 w 1030606"/>
              <a:gd name="connsiteY0" fmla="*/ 121315 h 242630"/>
              <a:gd name="connsiteX1" fmla="*/ 121315 w 1030606"/>
              <a:gd name="connsiteY1" fmla="*/ 0 h 242630"/>
              <a:gd name="connsiteX2" fmla="*/ 121315 w 1030606"/>
              <a:gd name="connsiteY2" fmla="*/ 60658 h 242630"/>
              <a:gd name="connsiteX3" fmla="*/ 1024510 w 1030606"/>
              <a:gd name="connsiteY3" fmla="*/ 109426 h 242630"/>
              <a:gd name="connsiteX4" fmla="*/ 1030606 w 1030606"/>
              <a:gd name="connsiteY4" fmla="*/ 181973 h 242630"/>
              <a:gd name="connsiteX5" fmla="*/ 121315 w 1030606"/>
              <a:gd name="connsiteY5" fmla="*/ 181973 h 242630"/>
              <a:gd name="connsiteX6" fmla="*/ 121315 w 1030606"/>
              <a:gd name="connsiteY6" fmla="*/ 242630 h 242630"/>
              <a:gd name="connsiteX7" fmla="*/ 0 w 1030606"/>
              <a:gd name="connsiteY7" fmla="*/ 121315 h 242630"/>
              <a:gd name="connsiteX0" fmla="*/ 0 w 1027558"/>
              <a:gd name="connsiteY0" fmla="*/ 121315 h 242630"/>
              <a:gd name="connsiteX1" fmla="*/ 121315 w 1027558"/>
              <a:gd name="connsiteY1" fmla="*/ 0 h 242630"/>
              <a:gd name="connsiteX2" fmla="*/ 121315 w 1027558"/>
              <a:gd name="connsiteY2" fmla="*/ 60658 h 242630"/>
              <a:gd name="connsiteX3" fmla="*/ 1024510 w 1027558"/>
              <a:gd name="connsiteY3" fmla="*/ 109426 h 242630"/>
              <a:gd name="connsiteX4" fmla="*/ 1027558 w 1027558"/>
              <a:gd name="connsiteY4" fmla="*/ 121013 h 242630"/>
              <a:gd name="connsiteX5" fmla="*/ 121315 w 1027558"/>
              <a:gd name="connsiteY5" fmla="*/ 181973 h 242630"/>
              <a:gd name="connsiteX6" fmla="*/ 121315 w 1027558"/>
              <a:gd name="connsiteY6" fmla="*/ 242630 h 242630"/>
              <a:gd name="connsiteX7" fmla="*/ 0 w 1027558"/>
              <a:gd name="connsiteY7" fmla="*/ 121315 h 242630"/>
              <a:gd name="connsiteX0" fmla="*/ 0 w 1070230"/>
              <a:gd name="connsiteY0" fmla="*/ 121315 h 242630"/>
              <a:gd name="connsiteX1" fmla="*/ 163987 w 1070230"/>
              <a:gd name="connsiteY1" fmla="*/ 0 h 242630"/>
              <a:gd name="connsiteX2" fmla="*/ 163987 w 1070230"/>
              <a:gd name="connsiteY2" fmla="*/ 60658 h 242630"/>
              <a:gd name="connsiteX3" fmla="*/ 1067182 w 1070230"/>
              <a:gd name="connsiteY3" fmla="*/ 109426 h 242630"/>
              <a:gd name="connsiteX4" fmla="*/ 1070230 w 1070230"/>
              <a:gd name="connsiteY4" fmla="*/ 121013 h 242630"/>
              <a:gd name="connsiteX5" fmla="*/ 163987 w 1070230"/>
              <a:gd name="connsiteY5" fmla="*/ 181973 h 242630"/>
              <a:gd name="connsiteX6" fmla="*/ 163987 w 1070230"/>
              <a:gd name="connsiteY6" fmla="*/ 242630 h 242630"/>
              <a:gd name="connsiteX7" fmla="*/ 0 w 1070230"/>
              <a:gd name="connsiteY7" fmla="*/ 121315 h 24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230" h="242630">
                <a:moveTo>
                  <a:pt x="0" y="121315"/>
                </a:moveTo>
                <a:lnTo>
                  <a:pt x="163987" y="0"/>
                </a:lnTo>
                <a:lnTo>
                  <a:pt x="163987" y="60658"/>
                </a:lnTo>
                <a:lnTo>
                  <a:pt x="1067182" y="109426"/>
                </a:lnTo>
                <a:lnTo>
                  <a:pt x="1070230" y="121013"/>
                </a:lnTo>
                <a:lnTo>
                  <a:pt x="163987" y="181973"/>
                </a:lnTo>
                <a:lnTo>
                  <a:pt x="163987" y="242630"/>
                </a:lnTo>
                <a:lnTo>
                  <a:pt x="0" y="12131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lumMod val="75000"/>
                  <a:lumOff val="25000"/>
                </a:prstClr>
              </a:solidFill>
              <a:effectLst/>
              <a:uLnTx/>
              <a:uFillTx/>
              <a:latin typeface="Calibri"/>
              <a:ea typeface="ＭＳ Ｐゴシック" panose="020B0600070205080204" pitchFamily="50" charset="-128"/>
              <a:cs typeface="+mn-cs"/>
            </a:endParaRPr>
          </a:p>
        </p:txBody>
      </p:sp>
      <p:sp>
        <p:nvSpPr>
          <p:cNvPr id="6199" name="テキスト ボックス 10"/>
          <p:cNvSpPr txBox="1">
            <a:spLocks noChangeArrowheads="1"/>
          </p:cNvSpPr>
          <p:nvPr/>
        </p:nvSpPr>
        <p:spPr bwMode="auto">
          <a:xfrm>
            <a:off x="3162300" y="4494214"/>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0" name="テキスト ボックス 10"/>
          <p:cNvSpPr txBox="1">
            <a:spLocks noChangeArrowheads="1"/>
          </p:cNvSpPr>
          <p:nvPr/>
        </p:nvSpPr>
        <p:spPr bwMode="auto">
          <a:xfrm>
            <a:off x="3124200" y="2209801"/>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1" name="テキスト ボックス 10"/>
          <p:cNvSpPr txBox="1">
            <a:spLocks noChangeArrowheads="1"/>
          </p:cNvSpPr>
          <p:nvPr/>
        </p:nvSpPr>
        <p:spPr bwMode="auto">
          <a:xfrm>
            <a:off x="5645150" y="2120901"/>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2" name="テキスト ボックス 10"/>
          <p:cNvSpPr txBox="1">
            <a:spLocks noChangeArrowheads="1"/>
          </p:cNvSpPr>
          <p:nvPr/>
        </p:nvSpPr>
        <p:spPr bwMode="auto">
          <a:xfrm>
            <a:off x="5684838" y="4352926"/>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3-Cl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3" name="テキスト ボックス 136"/>
          <p:cNvSpPr txBox="1">
            <a:spLocks noChangeArrowheads="1"/>
          </p:cNvSpPr>
          <p:nvPr/>
        </p:nvSpPr>
        <p:spPr bwMode="auto">
          <a:xfrm>
            <a:off x="3592513" y="4367214"/>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4" name="テキスト ボックス 136"/>
          <p:cNvSpPr txBox="1">
            <a:spLocks noChangeArrowheads="1"/>
          </p:cNvSpPr>
          <p:nvPr/>
        </p:nvSpPr>
        <p:spPr bwMode="auto">
          <a:xfrm>
            <a:off x="3581400" y="2138364"/>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5" name="テキスト ボックス 136"/>
          <p:cNvSpPr txBox="1">
            <a:spLocks noChangeArrowheads="1"/>
          </p:cNvSpPr>
          <p:nvPr/>
        </p:nvSpPr>
        <p:spPr bwMode="auto">
          <a:xfrm>
            <a:off x="5148263" y="2274889"/>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06" name="テキスト ボックス 136"/>
          <p:cNvSpPr txBox="1">
            <a:spLocks noChangeArrowheads="1"/>
          </p:cNvSpPr>
          <p:nvPr/>
        </p:nvSpPr>
        <p:spPr bwMode="auto">
          <a:xfrm>
            <a:off x="5235575" y="4564064"/>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4-Cl</a:t>
            </a:r>
            <a:endParaRPr kumimoji="1" lang="ja-JP" altLang="en-US" sz="16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3" name="下矢印 2"/>
          <p:cNvSpPr/>
          <p:nvPr/>
        </p:nvSpPr>
        <p:spPr>
          <a:xfrm>
            <a:off x="7570789" y="5083175"/>
            <a:ext cx="187325" cy="158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正方形/長方形 3"/>
          <p:cNvSpPr/>
          <p:nvPr/>
        </p:nvSpPr>
        <p:spPr>
          <a:xfrm>
            <a:off x="1238250" y="1905001"/>
            <a:ext cx="43815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5" name="正方形/長方形 124"/>
          <p:cNvSpPr/>
          <p:nvPr/>
        </p:nvSpPr>
        <p:spPr>
          <a:xfrm>
            <a:off x="1906589" y="2590801"/>
            <a:ext cx="295275"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6" name="正方形/長方形 125"/>
          <p:cNvSpPr/>
          <p:nvPr/>
        </p:nvSpPr>
        <p:spPr>
          <a:xfrm>
            <a:off x="350838" y="1917701"/>
            <a:ext cx="28575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11" name="テキスト ボックス 4"/>
          <p:cNvSpPr txBox="1">
            <a:spLocks noChangeArrowheads="1"/>
          </p:cNvSpPr>
          <p:nvPr/>
        </p:nvSpPr>
        <p:spPr bwMode="auto">
          <a:xfrm>
            <a:off x="1706564" y="2481264"/>
            <a:ext cx="65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Ile101</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12" name="テキスト ボックス 126"/>
          <p:cNvSpPr txBox="1">
            <a:spLocks noChangeArrowheads="1"/>
          </p:cNvSpPr>
          <p:nvPr/>
        </p:nvSpPr>
        <p:spPr bwMode="auto">
          <a:xfrm>
            <a:off x="1143001" y="1816101"/>
            <a:ext cx="70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Val474</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13" name="テキスト ボックス 127"/>
          <p:cNvSpPr txBox="1">
            <a:spLocks noChangeArrowheads="1"/>
          </p:cNvSpPr>
          <p:nvPr/>
        </p:nvSpPr>
        <p:spPr bwMode="auto">
          <a:xfrm>
            <a:off x="131764" y="1892301"/>
            <a:ext cx="65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Ile209</a:t>
            </a:r>
            <a:endPar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14" name="テキスト ボックス 128">
            <a:hlinkClick r:id="" action="ppaction://hlinkshowjump?jump=previousslide"/>
          </p:cNvPr>
          <p:cNvSpPr txBox="1">
            <a:spLocks noChangeArrowheads="1"/>
          </p:cNvSpPr>
          <p:nvPr/>
        </p:nvSpPr>
        <p:spPr bwMode="auto">
          <a:xfrm>
            <a:off x="319088" y="55626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6215" name="テキスト ボックス 129">
            <a:hlinkClick r:id="" action="ppaction://hlinkshowjump?jump=nextslide"/>
          </p:cNvPr>
          <p:cNvSpPr txBox="1">
            <a:spLocks noChangeArrowheads="1"/>
          </p:cNvSpPr>
          <p:nvPr/>
        </p:nvSpPr>
        <p:spPr bwMode="auto">
          <a:xfrm>
            <a:off x="8132764" y="55737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424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グループ化 49"/>
          <p:cNvGrpSpPr>
            <a:grpSpLocks/>
          </p:cNvGrpSpPr>
          <p:nvPr/>
        </p:nvGrpSpPr>
        <p:grpSpPr bwMode="auto">
          <a:xfrm>
            <a:off x="76200" y="1795464"/>
            <a:ext cx="5068888" cy="2166937"/>
            <a:chOff x="125144" y="1576273"/>
            <a:chExt cx="5069681" cy="2168314"/>
          </a:xfrm>
        </p:grpSpPr>
        <p:graphicFrame>
          <p:nvGraphicFramePr>
            <p:cNvPr id="7185" name="オブジェクト 277"/>
            <p:cNvGraphicFramePr>
              <a:graphicFrameLocks noChangeAspect="1"/>
            </p:cNvGraphicFramePr>
            <p:nvPr/>
          </p:nvGraphicFramePr>
          <p:xfrm>
            <a:off x="234970" y="2569560"/>
            <a:ext cx="1863385" cy="1123450"/>
          </p:xfrm>
          <a:graphic>
            <a:graphicData uri="http://schemas.openxmlformats.org/presentationml/2006/ole">
              <mc:AlternateContent xmlns:mc="http://schemas.openxmlformats.org/markup-compatibility/2006">
                <mc:Choice xmlns:v="urn:schemas-microsoft-com:vml" Requires="v">
                  <p:oleObj name="MDLDrawObject Class" r:id="rId3" imgW="2811624" imgH="1562054" progId="MDLDrawOLE.MDLDrawObject.1">
                    <p:embed/>
                  </p:oleObj>
                </mc:Choice>
                <mc:Fallback>
                  <p:oleObj name="MDLDrawObject Class" r:id="rId3" imgW="2811624" imgH="1562054" progId="MDLDrawOLE.MDLDrawObject.1">
                    <p:embed/>
                    <p:pic>
                      <p:nvPicPr>
                        <p:cNvPr id="7185" name="オブジェクト 2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70" y="2569560"/>
                          <a:ext cx="1863385" cy="112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86" name="オブジェクト 279"/>
            <p:cNvGraphicFramePr>
              <a:graphicFrameLocks noChangeAspect="1"/>
            </p:cNvGraphicFramePr>
            <p:nvPr/>
          </p:nvGraphicFramePr>
          <p:xfrm>
            <a:off x="125144" y="1603689"/>
            <a:ext cx="1860323" cy="1183321"/>
          </p:xfrm>
          <a:graphic>
            <a:graphicData uri="http://schemas.openxmlformats.org/presentationml/2006/ole">
              <mc:AlternateContent xmlns:mc="http://schemas.openxmlformats.org/markup-compatibility/2006">
                <mc:Choice xmlns:v="urn:schemas-microsoft-com:vml" Requires="v">
                  <p:oleObj name="MDLDrawObject Class" r:id="rId5" imgW="2819504" imgH="1569904" progId="MDLDrawOLE.MDLDrawObject.1">
                    <p:embed/>
                  </p:oleObj>
                </mc:Choice>
                <mc:Fallback>
                  <p:oleObj name="MDLDrawObject Class" r:id="rId5" imgW="2819504" imgH="1569904" progId="MDLDrawOLE.MDLDrawObject.1">
                    <p:embed/>
                    <p:pic>
                      <p:nvPicPr>
                        <p:cNvPr id="7186" name="オブジェクト 2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44" y="1603689"/>
                          <a:ext cx="1860323" cy="118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テキスト ボックス 281"/>
            <p:cNvSpPr txBox="1">
              <a:spLocks noChangeArrowheads="1"/>
            </p:cNvSpPr>
            <p:nvPr/>
          </p:nvSpPr>
          <p:spPr bwMode="auto">
            <a:xfrm>
              <a:off x="1115757" y="1576273"/>
              <a:ext cx="1043001" cy="36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solidFill>
                      <a:srgbClr val="4F81BD"/>
                    </a:solidFill>
                  </a:ln>
                  <a:solidFill>
                    <a:prstClr val="black"/>
                  </a:solidFill>
                  <a:effectLst/>
                  <a:uLnTx/>
                  <a:uFillTx/>
                  <a:latin typeface="Calibri"/>
                  <a:ea typeface="メイリオ" pitchFamily="50" charset="-128"/>
                  <a:cs typeface="Arial" charset="0"/>
                </a:rPr>
                <a:t>(+)</a:t>
              </a:r>
              <a:r>
                <a:rPr kumimoji="0" lang="en-US" altLang="ja-JP" sz="1400" b="1" i="0" u="none" strike="noStrike" kern="1200" cap="none" spc="0" normalizeH="0" baseline="0" noProof="0" dirty="0">
                  <a:ln>
                    <a:solidFill>
                      <a:srgbClr val="4F81BD"/>
                    </a:solidFill>
                  </a:ln>
                  <a:solidFill>
                    <a:prstClr val="black"/>
                  </a:solidFill>
                  <a:effectLst/>
                  <a:uLnTx/>
                  <a:uFillTx/>
                  <a:latin typeface="Calibri"/>
                  <a:ea typeface="メイリオ" pitchFamily="50" charset="-128"/>
                  <a:cs typeface="Arial" charset="0"/>
                </a:rPr>
                <a:t>-CB183</a:t>
              </a:r>
              <a:endParaRPr kumimoji="0" lang="ja-JP" altLang="en-US" sz="1400" b="1" i="0" u="none" strike="noStrike" kern="1200" cap="none" spc="0" normalizeH="0" baseline="0" noProof="0" dirty="0">
                <a:ln>
                  <a:solidFill>
                    <a:srgbClr val="4F81BD"/>
                  </a:solidFill>
                </a:ln>
                <a:solidFill>
                  <a:prstClr val="black"/>
                </a:solidFill>
                <a:effectLst/>
                <a:uLnTx/>
                <a:uFillTx/>
                <a:latin typeface="Calibri"/>
                <a:ea typeface="メイリオ" pitchFamily="50" charset="-128"/>
                <a:cs typeface="Arial" charset="0"/>
              </a:endParaRPr>
            </a:p>
          </p:txBody>
        </p:sp>
        <p:sp>
          <p:nvSpPr>
            <p:cNvPr id="17" name="テキスト ボックス 282"/>
            <p:cNvSpPr txBox="1">
              <a:spLocks noChangeArrowheads="1"/>
            </p:cNvSpPr>
            <p:nvPr/>
          </p:nvSpPr>
          <p:spPr bwMode="auto">
            <a:xfrm>
              <a:off x="1055431" y="3244303"/>
              <a:ext cx="1123964" cy="36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solidFill>
                      <a:srgbClr val="C0504D"/>
                    </a:solidFill>
                  </a:ln>
                  <a:solidFill>
                    <a:prstClr val="black"/>
                  </a:solidFill>
                  <a:effectLst/>
                  <a:uLnTx/>
                  <a:uFillTx/>
                  <a:latin typeface="Calibri"/>
                  <a:ea typeface="メイリオ" pitchFamily="50" charset="-128"/>
                  <a:cs typeface="Arial" charset="0"/>
                </a:rPr>
                <a:t>(-)</a:t>
              </a:r>
              <a:r>
                <a:rPr kumimoji="0" lang="en-US" altLang="ja-JP" sz="1400" b="1" i="0" u="none" strike="noStrike" kern="1200" cap="none" spc="0" normalizeH="0" baseline="0" noProof="0" dirty="0">
                  <a:ln>
                    <a:solidFill>
                      <a:srgbClr val="C0504D"/>
                    </a:solidFill>
                  </a:ln>
                  <a:solidFill>
                    <a:prstClr val="black"/>
                  </a:solidFill>
                  <a:effectLst/>
                  <a:uLnTx/>
                  <a:uFillTx/>
                  <a:latin typeface="Calibri"/>
                  <a:ea typeface="メイリオ" pitchFamily="50" charset="-128"/>
                  <a:cs typeface="Arial" charset="0"/>
                </a:rPr>
                <a:t>-CB183</a:t>
              </a:r>
              <a:endParaRPr kumimoji="0" lang="ja-JP" altLang="en-US" sz="1400" b="1" i="0" u="none" strike="noStrike" kern="1200" cap="none" spc="0" normalizeH="0" baseline="0" noProof="0" dirty="0">
                <a:ln>
                  <a:solidFill>
                    <a:srgbClr val="C0504D"/>
                  </a:solidFill>
                </a:ln>
                <a:solidFill>
                  <a:prstClr val="black"/>
                </a:solidFill>
                <a:effectLst/>
                <a:uLnTx/>
                <a:uFillTx/>
                <a:latin typeface="Calibri"/>
                <a:ea typeface="メイリオ" pitchFamily="50" charset="-128"/>
                <a:cs typeface="Arial" charset="0"/>
              </a:endParaRPr>
            </a:p>
          </p:txBody>
        </p:sp>
        <p:graphicFrame>
          <p:nvGraphicFramePr>
            <p:cNvPr id="7189" name="オブジェクト 304"/>
            <p:cNvGraphicFramePr>
              <a:graphicFrameLocks noChangeAspect="1"/>
            </p:cNvGraphicFramePr>
            <p:nvPr/>
          </p:nvGraphicFramePr>
          <p:xfrm>
            <a:off x="2907684" y="1634625"/>
            <a:ext cx="2152607" cy="1187022"/>
          </p:xfrm>
          <a:graphic>
            <a:graphicData uri="http://schemas.openxmlformats.org/presentationml/2006/ole">
              <mc:AlternateContent xmlns:mc="http://schemas.openxmlformats.org/markup-compatibility/2006">
                <mc:Choice xmlns:v="urn:schemas-microsoft-com:vml" Requires="v">
                  <p:oleObj name="MDLDrawObject Class" r:id="rId7" imgW="3040536" imgH="1676492" progId="MDLDrawOLE.MDLDrawObject.1">
                    <p:embed/>
                  </p:oleObj>
                </mc:Choice>
                <mc:Fallback>
                  <p:oleObj name="MDLDrawObject Class" r:id="rId7" imgW="3040536" imgH="1676492" progId="MDLDrawOLE.MDLDrawObject.1">
                    <p:embed/>
                    <p:pic>
                      <p:nvPicPr>
                        <p:cNvPr id="7189" name="オブジェクト 3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7684" y="1634625"/>
                          <a:ext cx="2152607" cy="118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90" name="オブジェクト 305"/>
            <p:cNvGraphicFramePr>
              <a:graphicFrameLocks noChangeAspect="1"/>
            </p:cNvGraphicFramePr>
            <p:nvPr/>
          </p:nvGraphicFramePr>
          <p:xfrm>
            <a:off x="2962801" y="2536153"/>
            <a:ext cx="2191607" cy="1208434"/>
          </p:xfrm>
          <a:graphic>
            <a:graphicData uri="http://schemas.openxmlformats.org/presentationml/2006/ole">
              <mc:AlternateContent xmlns:mc="http://schemas.openxmlformats.org/markup-compatibility/2006">
                <mc:Choice xmlns:v="urn:schemas-microsoft-com:vml" Requires="v">
                  <p:oleObj name="MDLDrawObject Class" r:id="rId9" imgW="3040536" imgH="1676492" progId="MDLDrawOLE.MDLDrawObject.1">
                    <p:embed/>
                  </p:oleObj>
                </mc:Choice>
                <mc:Fallback>
                  <p:oleObj name="MDLDrawObject Class" r:id="rId9" imgW="3040536" imgH="1676492" progId="MDLDrawOLE.MDLDrawObject.1">
                    <p:embed/>
                    <p:pic>
                      <p:nvPicPr>
                        <p:cNvPr id="7190" name="オブジェクト 3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801" y="2536153"/>
                          <a:ext cx="2191607" cy="12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テキスト ボックス 306"/>
            <p:cNvSpPr txBox="1">
              <a:spLocks noChangeArrowheads="1"/>
            </p:cNvSpPr>
            <p:nvPr/>
          </p:nvSpPr>
          <p:spPr bwMode="auto">
            <a:xfrm>
              <a:off x="3875406" y="2273628"/>
              <a:ext cx="1319419" cy="30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3</a:t>
              </a:r>
              <a:r>
                <a:rPr kumimoji="0" lang="en-US" altLang="ja-JP" sz="1400" b="0" i="0" u="none" strike="noStrike" kern="1200" cap="none" spc="0" normalizeH="0" baseline="0" noProof="0" dirty="0">
                  <a:ln>
                    <a:noFill/>
                  </a:ln>
                  <a:solidFill>
                    <a:prstClr val="black"/>
                  </a:solidFill>
                  <a:effectLst/>
                  <a:uLnTx/>
                  <a:uFillTx/>
                  <a:latin typeface="Calibri"/>
                  <a:ea typeface="メイリオ" pitchFamily="50" charset="-128"/>
                  <a:cs typeface="Arial" charset="0"/>
                </a:rPr>
                <a:t>′</a:t>
              </a:r>
              <a:r>
                <a:rPr kumimoji="0" lang="en-US" altLang="ja-JP" sz="14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-OH-CB183</a:t>
              </a:r>
              <a:endParaRPr kumimoji="0" lang="ja-JP" altLang="en-US" sz="1400" b="0" i="0" u="none" strike="noStrike" kern="1200" cap="none" spc="0" normalizeH="0" baseline="0" noProof="0" dirty="0">
                <a:ln>
                  <a:noFill/>
                </a:ln>
                <a:solidFill>
                  <a:prstClr val="black"/>
                </a:solidFill>
                <a:effectLst/>
                <a:uLnTx/>
                <a:uFillTx/>
                <a:latin typeface="Calibri"/>
                <a:ea typeface="メイリオ" pitchFamily="50" charset="-128"/>
                <a:cs typeface="Arial" charset="0"/>
              </a:endParaRPr>
            </a:p>
          </p:txBody>
        </p:sp>
        <p:sp>
          <p:nvSpPr>
            <p:cNvPr id="21" name="テキスト ボックス 307"/>
            <p:cNvSpPr txBox="1">
              <a:spLocks noChangeArrowheads="1"/>
            </p:cNvSpPr>
            <p:nvPr/>
          </p:nvSpPr>
          <p:spPr bwMode="auto">
            <a:xfrm>
              <a:off x="3875406" y="3329987"/>
              <a:ext cx="1319419" cy="30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5-OH-CB183</a:t>
              </a:r>
            </a:p>
          </p:txBody>
        </p:sp>
        <p:sp>
          <p:nvSpPr>
            <p:cNvPr id="22" name="右矢印 21"/>
            <p:cNvSpPr/>
            <p:nvPr/>
          </p:nvSpPr>
          <p:spPr>
            <a:xfrm rot="19446923">
              <a:off x="1620803" y="2395944"/>
              <a:ext cx="1362288" cy="29069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3" name="直線矢印コネクタ 22"/>
            <p:cNvCxnSpPr/>
            <p:nvPr/>
          </p:nvCxnSpPr>
          <p:spPr>
            <a:xfrm>
              <a:off x="1576346" y="2162432"/>
              <a:ext cx="1386105" cy="762484"/>
            </a:xfrm>
            <a:prstGeom prst="straightConnector1">
              <a:avLst/>
            </a:prstGeom>
            <a:ln w="63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a:off x="1617627" y="2054414"/>
              <a:ext cx="1330533" cy="0"/>
            </a:xfrm>
            <a:prstGeom prst="straightConnector1">
              <a:avLst/>
            </a:prstGeom>
            <a:ln w="38100">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a:off x="1697015" y="3050409"/>
              <a:ext cx="1265436" cy="0"/>
            </a:xfrm>
            <a:prstGeom prst="straightConnector1">
              <a:avLst/>
            </a:prstGeom>
            <a:ln w="2857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45" name="正方形/長方形 44"/>
          <p:cNvSpPr/>
          <p:nvPr/>
        </p:nvSpPr>
        <p:spPr>
          <a:xfrm>
            <a:off x="152401" y="4560888"/>
            <a:ext cx="8766175" cy="13843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1. </a:t>
            </a:r>
            <a:r>
              <a:rPr kumimoji="0" lang="en-US" altLang="ja-JP" sz="1200" b="1" i="0" u="none" strike="noStrike" kern="1200" cap="none" spc="0" normalizeH="0" baseline="0" noProof="0" dirty="0" err="1">
                <a:ln>
                  <a:noFill/>
                </a:ln>
                <a:solidFill>
                  <a:prstClr val="black"/>
                </a:solidFill>
                <a:effectLst/>
                <a:uLnTx/>
                <a:uFillTx/>
                <a:latin typeface="Calibri"/>
                <a:ea typeface="メイリオ" pitchFamily="50" charset="-128"/>
                <a:cs typeface="Arial" charset="0"/>
              </a:rPr>
              <a:t>Konishi</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Y, </a:t>
            </a:r>
            <a:r>
              <a:rPr kumimoji="0" lang="en-US" altLang="ja-JP" sz="1200" b="1" i="0" u="none" strike="noStrike" kern="1200" cap="none" spc="0" normalizeH="0" baseline="0" noProof="0" dirty="0" err="1">
                <a:ln>
                  <a:noFill/>
                </a:ln>
                <a:solidFill>
                  <a:prstClr val="black"/>
                </a:solidFill>
                <a:effectLst/>
                <a:uLnTx/>
                <a:uFillTx/>
                <a:latin typeface="Calibri"/>
                <a:ea typeface="メイリオ" pitchFamily="50" charset="-128"/>
                <a:cs typeface="Arial" charset="0"/>
              </a:rPr>
              <a:t>Kakimoto</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K, </a:t>
            </a:r>
            <a:r>
              <a:rPr kumimoji="0" lang="en-US" altLang="ja-JP" sz="1200" b="1" i="0" u="none" strike="noStrike" kern="1200" cap="none" spc="0" normalizeH="0" baseline="0" noProof="0" dirty="0" err="1">
                <a:ln>
                  <a:noFill/>
                </a:ln>
                <a:solidFill>
                  <a:prstClr val="black"/>
                </a:solidFill>
                <a:effectLst/>
                <a:uLnTx/>
                <a:uFillTx/>
                <a:latin typeface="Calibri"/>
                <a:ea typeface="メイリオ" pitchFamily="50" charset="-128"/>
                <a:cs typeface="Arial" charset="0"/>
              </a:rPr>
              <a:t>Nagayoshi</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H, and Nakano T (2016), </a:t>
            </a:r>
            <a:r>
              <a:rPr kumimoji="0" lang="en-US" altLang="ja-JP" sz="1200" b="1" i="1" u="none" strike="noStrike" kern="1200" cap="none" spc="0" normalizeH="0" baseline="0" noProof="0" dirty="0">
                <a:ln>
                  <a:noFill/>
                </a:ln>
                <a:solidFill>
                  <a:prstClr val="black"/>
                </a:solidFill>
                <a:effectLst/>
                <a:uLnTx/>
                <a:uFillTx/>
                <a:latin typeface="Calibri"/>
                <a:ea typeface="メイリオ" pitchFamily="50" charset="-128"/>
                <a:cs typeface="Arial" charset="0"/>
              </a:rPr>
              <a:t>Environmental Science and Pollution Research, </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23:2027-2032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2. Inui H, Itoh T, Yamamoto K,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Ikushiro</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S, and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Sakaki</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T (2014), </a:t>
            </a:r>
            <a:r>
              <a:rPr kumimoji="0" lang="en-US" altLang="ja-JP" sz="1200" b="1" i="1"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International Journal of Molecular Sciences</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15(8):14044-14057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3. </a:t>
            </a:r>
            <a:r>
              <a:rPr kumimoji="0" lang="en-US" altLang="ja-JP" sz="12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Arial" charset="0"/>
              </a:rPr>
              <a:t>Uwimana</a:t>
            </a: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 E, Li X, and </a:t>
            </a:r>
            <a:r>
              <a:rPr kumimoji="0" lang="en-US" altLang="ja-JP" sz="12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Arial" charset="0"/>
              </a:rPr>
              <a:t>Lehmler</a:t>
            </a: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 H (2016) </a:t>
            </a:r>
            <a:r>
              <a:rPr kumimoji="0" lang="en-US" altLang="ja-JP" sz="1200" b="1"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Chemical Research in Toxicology</a:t>
            </a: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rPr>
              <a:t>, 29:2108-2110</a:t>
            </a:r>
            <a:endParaRPr kumimoji="0" lang="ja-JP"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4. </a:t>
            </a:r>
            <a:r>
              <a:rPr kumimoji="0" lang="en-US" altLang="ja-JP" sz="1200" b="1" i="0" u="none" strike="noStrike" kern="1200" cap="none" spc="0" normalizeH="0" baseline="0" noProof="0" dirty="0" err="1">
                <a:ln>
                  <a:noFill/>
                </a:ln>
                <a:solidFill>
                  <a:prstClr val="black"/>
                </a:solidFill>
                <a:effectLst/>
                <a:uLnTx/>
                <a:uFillTx/>
                <a:latin typeface="Calibri"/>
                <a:ea typeface="メイリオ" pitchFamily="50" charset="-128"/>
                <a:cs typeface="Arial" charset="0"/>
              </a:rPr>
              <a:t>Ohta</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C, </a:t>
            </a:r>
            <a:r>
              <a:rPr kumimoji="0" lang="en-US" altLang="ja-JP" sz="1200" b="1" i="0" u="none" strike="noStrike" kern="1200" cap="none" spc="0" normalizeH="0" baseline="0" noProof="0" dirty="0" err="1">
                <a:ln>
                  <a:noFill/>
                </a:ln>
                <a:solidFill>
                  <a:prstClr val="black"/>
                </a:solidFill>
                <a:effectLst/>
                <a:uLnTx/>
                <a:uFillTx/>
                <a:latin typeface="Calibri"/>
                <a:ea typeface="メイリオ" pitchFamily="50" charset="-128"/>
                <a:cs typeface="Arial" charset="0"/>
              </a:rPr>
              <a:t>Haraguchi</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K, Kato Y, Matsuoka M, Endo T, and Koga N (2007), </a:t>
            </a:r>
            <a:r>
              <a:rPr kumimoji="0" lang="en-US" altLang="ja-JP" sz="1200" b="1" i="1" u="none" strike="noStrike" kern="1200" cap="none" spc="0" normalizeH="0" baseline="0" noProof="0" dirty="0" err="1">
                <a:ln>
                  <a:noFill/>
                </a:ln>
                <a:solidFill>
                  <a:prstClr val="black"/>
                </a:solidFill>
                <a:effectLst/>
                <a:uLnTx/>
                <a:uFillTx/>
                <a:latin typeface="Calibri"/>
                <a:ea typeface="メイリオ" pitchFamily="50" charset="-128"/>
                <a:cs typeface="Arial" charset="0"/>
              </a:rPr>
              <a:t>Organohalogen</a:t>
            </a:r>
            <a:r>
              <a:rPr kumimoji="0" lang="en-US" altLang="ja-JP" sz="1200" b="1" i="1" u="none" strike="noStrike" kern="1200" cap="none" spc="0" normalizeH="0" baseline="0" noProof="0" dirty="0">
                <a:ln>
                  <a:noFill/>
                </a:ln>
                <a:solidFill>
                  <a:prstClr val="black"/>
                </a:solidFill>
                <a:effectLst/>
                <a:uLnTx/>
                <a:uFillTx/>
                <a:latin typeface="Calibri"/>
                <a:ea typeface="メイリオ" pitchFamily="50" charset="-128"/>
                <a:cs typeface="Arial" charset="0"/>
              </a:rPr>
              <a:t> Compounds,</a:t>
            </a:r>
            <a:r>
              <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69:1761–1764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5.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Mise</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S,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Haga</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Y, Itoh T, Kato A, Fukuda I,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Goto</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E, Yamamoto K,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Yabu</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M, Matsumura C, Nakano T, </a:t>
            </a:r>
            <a:r>
              <a:rPr kumimoji="0"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charset="0"/>
              </a:rPr>
              <a:t>Sakaki</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T,</a:t>
            </a:r>
            <a:r>
              <a:rPr kumimoji="0"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and Inui H (2016), </a:t>
            </a:r>
            <a:b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b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0" lang="en-US" altLang="ja-JP" sz="1200" b="1" i="1"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Toxicological Sciences</a:t>
            </a:r>
            <a:r>
              <a:rPr kumimoji="0"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152(2):340-348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Calibri"/>
              <a:ea typeface="メイリオ" pitchFamily="50" charset="-128"/>
              <a:cs typeface="Arial" charset="0"/>
            </a:endParaRPr>
          </a:p>
        </p:txBody>
      </p:sp>
      <p:sp>
        <p:nvSpPr>
          <p:cNvPr id="9" name="正方形/長方形 8"/>
          <p:cNvSpPr/>
          <p:nvPr/>
        </p:nvSpPr>
        <p:spPr>
          <a:xfrm>
            <a:off x="-330200" y="3913189"/>
            <a:ext cx="9626600" cy="3714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173" name="Subtitle 2"/>
          <p:cNvSpPr>
            <a:spLocks noGrp="1"/>
          </p:cNvSpPr>
          <p:nvPr>
            <p:ph type="subTitle" idx="1"/>
          </p:nvPr>
        </p:nvSpPr>
        <p:spPr>
          <a:xfrm>
            <a:off x="180976" y="990600"/>
            <a:ext cx="4314825" cy="457200"/>
          </a:xfrm>
        </p:spPr>
        <p:txBody>
          <a:bodyPr/>
          <a:lstStyle/>
          <a:p>
            <a:pPr algn="l" eaLnBrk="1" hangingPunct="1"/>
            <a:r>
              <a:rPr lang="en-US" altLang="en-US" sz="2800" b="1" u="sng">
                <a:solidFill>
                  <a:schemeClr val="tx1"/>
                </a:solidFill>
              </a:rPr>
              <a:t>Summary and Conclusions</a:t>
            </a:r>
          </a:p>
        </p:txBody>
      </p:sp>
      <p:sp>
        <p:nvSpPr>
          <p:cNvPr id="7174" name="テキスト ボックス 5"/>
          <p:cNvSpPr txBox="1">
            <a:spLocks noChangeArrowheads="1"/>
          </p:cNvSpPr>
          <p:nvPr/>
        </p:nvSpPr>
        <p:spPr bwMode="auto">
          <a:xfrm>
            <a:off x="153989" y="4248150"/>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0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References</a:t>
            </a:r>
            <a:endParaRPr kumimoji="1" lang="ja-JP" altLang="en-US" sz="2000" b="1"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7175" name="テキスト ボックス 2"/>
          <p:cNvSpPr txBox="1">
            <a:spLocks noChangeArrowheads="1"/>
          </p:cNvSpPr>
          <p:nvPr/>
        </p:nvSpPr>
        <p:spPr bwMode="auto">
          <a:xfrm>
            <a:off x="176214" y="1395414"/>
            <a:ext cx="525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Proposed metabolic pathways of (</a:t>
            </a:r>
            <a:r>
              <a:rPr kumimoji="0" lang="en-US" altLang="ja-JP" sz="1800" b="1"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Arial" panose="020B0604020202020204" pitchFamily="34" charset="0"/>
              </a:rPr>
              <a:t>±</a:t>
            </a: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)-CB183</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7176" name="テキスト ボックス 5"/>
          <p:cNvSpPr txBox="1">
            <a:spLocks noChangeArrowheads="1"/>
          </p:cNvSpPr>
          <p:nvPr/>
        </p:nvSpPr>
        <p:spPr bwMode="auto">
          <a:xfrm>
            <a:off x="-228600" y="3951289"/>
            <a:ext cx="9525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panose="020B0604020202020204" pitchFamily="34" charset="0"/>
              </a:rPr>
              <a:t>Difference of toxicity between each atropisomer of CB183 due to enantioselective metabolism </a:t>
            </a:r>
          </a:p>
        </p:txBody>
      </p:sp>
      <p:grpSp>
        <p:nvGrpSpPr>
          <p:cNvPr id="7177" name="グループ化 13"/>
          <p:cNvGrpSpPr>
            <a:grpSpLocks/>
          </p:cNvGrpSpPr>
          <p:nvPr/>
        </p:nvGrpSpPr>
        <p:grpSpPr bwMode="auto">
          <a:xfrm>
            <a:off x="4546600" y="1295401"/>
            <a:ext cx="4648200" cy="2646363"/>
            <a:chOff x="4660900" y="930240"/>
            <a:chExt cx="4648200" cy="2646065"/>
          </a:xfrm>
        </p:grpSpPr>
        <p:sp>
          <p:nvSpPr>
            <p:cNvPr id="27" name="テキスト ボックス 51"/>
            <p:cNvSpPr txBox="1">
              <a:spLocks noChangeArrowheads="1"/>
            </p:cNvSpPr>
            <p:nvPr/>
          </p:nvSpPr>
          <p:spPr bwMode="auto">
            <a:xfrm>
              <a:off x="4660900" y="930240"/>
              <a:ext cx="4648200" cy="264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t>
              </a:r>
              <a:r>
                <a:rPr kumimoji="0"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t>
              </a:r>
              <a:r>
                <a:rPr kumimoji="0" lang="en-US" altLang="ja-JP" sz="16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)-CB183 </a:t>
              </a:r>
              <a:r>
                <a:rPr kumimoji="0"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t>
              </a:r>
              <a:r>
                <a:rPr kumimoji="0"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0" lang="en-US" altLang="ja-JP" sz="16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3′-OH-CB183</a:t>
              </a:r>
              <a:r>
                <a:rPr kumimoji="0" lang="ja-JP" altLang="en-US" sz="16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 </a:t>
              </a:r>
              <a:r>
                <a:rPr kumimoji="0" lang="en-US" altLang="ja-JP" sz="1600" b="1" i="0" u="none" strike="noStrike" kern="1200" cap="none" spc="0" normalizeH="0" baseline="0" noProof="0" dirty="0">
                  <a:ln>
                    <a:noFill/>
                  </a:ln>
                  <a:solidFill>
                    <a:prstClr val="black"/>
                  </a:solidFill>
                  <a:effectLst/>
                  <a:uLnTx/>
                  <a:uFillTx/>
                  <a:latin typeface="Calibri"/>
                  <a:ea typeface="メイリオ" pitchFamily="50" charset="-128"/>
                  <a:cs typeface="Arial" charset="0"/>
                </a:rPr>
                <a:t>and 5-OH-CB183</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a:t>
              </a: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Detection</a:t>
              </a:r>
              <a:r>
                <a:rPr kumimoji="0" lang="en-US" altLang="ja-JP" sz="1600" b="1" i="0" u="none" strike="noStrike" kern="1200" cap="none" spc="0" normalizeH="0" baseline="0" noProof="0" dirty="0">
                  <a:ln>
                    <a:noFill/>
                  </a:ln>
                  <a:solidFill>
                    <a:srgbClr val="C0504D"/>
                  </a:solidFill>
                  <a:effectLst/>
                  <a:uLnTx/>
                  <a:uFillTx/>
                  <a:latin typeface="Calibri" pitchFamily="34" charset="0"/>
                  <a:ea typeface="ＭＳ Ｐゴシック" panose="020B0600070205080204" pitchFamily="50" charset="-128"/>
                  <a:cs typeface="Arial" charset="0"/>
                </a:rPr>
                <a:t> </a:t>
              </a: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in rats administered by </a:t>
              </a:r>
              <a:b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b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                   phenobarbital (CYP2B inducer)</a:t>
              </a:r>
              <a:r>
                <a:rPr kumimoji="0" lang="en-US" altLang="ja-JP" sz="1600" b="1" i="0" u="none" strike="noStrike" kern="1200" cap="none" spc="0" normalizeH="0" baseline="30000" noProof="0" dirty="0">
                  <a:ln>
                    <a:noFill/>
                  </a:ln>
                  <a:solidFill>
                    <a:srgbClr val="FF0000"/>
                  </a:solidFill>
                  <a:effectLst/>
                  <a:uLnTx/>
                  <a:uFillTx/>
                  <a:latin typeface="Calibri" pitchFamily="34" charset="0"/>
                  <a:ea typeface="ＭＳ Ｐゴシック" panose="020B0600070205080204" pitchFamily="50" charset="-128"/>
                  <a:cs typeface="Arial" charset="0"/>
                </a:rPr>
                <a:t>4</a:t>
              </a: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 </a:t>
              </a:r>
              <a:endParaRPr kumimoji="0" lang="en-US" altLang="ja-JP" sz="1600" b="1" i="0" u="none" strike="noStrike" kern="1200" cap="none" spc="0" normalizeH="0" baseline="0" noProof="0" dirty="0">
                <a:ln>
                  <a:noFill/>
                </a:ln>
                <a:solidFill>
                  <a:srgbClr val="FF0000"/>
                </a:solidFill>
                <a:effectLst/>
                <a:uLnTx/>
                <a:uFillTx/>
                <a:latin typeface="Calibri"/>
                <a:ea typeface="メイリオ"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t>
              </a:r>
              <a:r>
                <a:rPr kumimoji="1"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Hydroxylated metabolites : </a:t>
              </a:r>
              <a:r>
                <a:rPr kumimoji="1" lang="en-US" altLang="ja-JP" sz="20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C0504D"/>
                    </a:solidFill>
                  </a:ln>
                  <a:solidFill>
                    <a:prstClr val="black"/>
                  </a:solidFill>
                  <a:effectLst/>
                  <a:uLnTx/>
                  <a:uFillTx/>
                  <a:latin typeface="Calibri" pitchFamily="34" charset="0"/>
                  <a:ea typeface="ＭＳ Ｐゴシック" panose="020B0600070205080204" pitchFamily="50" charset="-128"/>
                  <a:cs typeface="Arial" charset="0"/>
                </a:rPr>
                <a:t>-CB183 </a:t>
              </a:r>
              <a:r>
                <a:rPr kumimoji="1"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&gt; </a:t>
              </a:r>
              <a:r>
                <a:rPr kumimoji="1" lang="en-US" altLang="ja-JP" sz="20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a:t>
              </a:r>
              <a:r>
                <a:rPr kumimoji="1" lang="en-US" altLang="ja-JP" sz="1600" b="1" i="0" u="none" strike="noStrike" kern="1200" cap="none" spc="0" normalizeH="0" baseline="0" noProof="0" dirty="0">
                  <a:ln>
                    <a:solidFill>
                      <a:srgbClr val="4F81BD"/>
                    </a:solidFill>
                  </a:ln>
                  <a:solidFill>
                    <a:prstClr val="black"/>
                  </a:solidFill>
                  <a:effectLst/>
                  <a:uLnTx/>
                  <a:uFillTx/>
                  <a:latin typeface="Calibri" pitchFamily="34" charset="0"/>
                  <a:ea typeface="ＭＳ Ｐゴシック" panose="020B0600070205080204" pitchFamily="50" charset="-128"/>
                  <a:cs typeface="Arial" charset="0"/>
                </a:rPr>
                <a:t>-CB183</a:t>
              </a: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                   </a:t>
              </a:r>
              <a:r>
                <a:rPr kumimoji="1" lang="en-US" altLang="ja-JP" sz="16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Arial" charset="0"/>
                </a:rPr>
                <a:t>Accumulation of (+)-CB183 in human </a:t>
              </a:r>
              <a:br>
                <a:rPr kumimoji="1" lang="en-US" altLang="ja-JP" sz="16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Arial" charset="0"/>
                </a:rPr>
              </a:br>
              <a:r>
                <a:rPr kumimoji="1" lang="en-US" altLang="ja-JP" sz="16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Arial" charset="0"/>
                </a:rPr>
                <a:t>                   breast milk than (-)-CB183</a:t>
              </a:r>
              <a:r>
                <a:rPr kumimoji="0" lang="en-US" altLang="ja-JP" sz="1600" b="1" i="0" u="none" strike="noStrike" kern="1200" cap="none" spc="0" normalizeH="0" baseline="30000" noProof="0" dirty="0">
                  <a:ln>
                    <a:noFill/>
                  </a:ln>
                  <a:solidFill>
                    <a:srgbClr val="FF0000"/>
                  </a:solidFill>
                  <a:effectLst/>
                  <a:uLnTx/>
                  <a:uFillTx/>
                  <a:latin typeface="Calibri"/>
                  <a:ea typeface="ＭＳ Ｐゴシック" panose="020B0600070205080204" pitchFamily="50" charset="-128"/>
                  <a:cs typeface="Arial" charset="0"/>
                </a:rPr>
                <a:t>1</a:t>
              </a:r>
              <a:r>
                <a:rPr kumimoji="0" lang="en-US" altLang="ja-JP" sz="16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Arial" charset="0"/>
                </a:rPr>
                <a:t> </a:t>
              </a:r>
              <a:endParaRPr kumimoji="0" lang="en-US" altLang="ja-JP" sz="1600" b="1" i="0" u="none" strike="noStrike" kern="1200" cap="none" spc="0" normalizeH="0" baseline="30000" noProof="0" dirty="0">
                <a:ln>
                  <a:noFill/>
                </a:ln>
                <a:solidFill>
                  <a:srgbClr val="FF0000"/>
                </a:solidFill>
                <a:effectLst/>
                <a:uLnTx/>
                <a:uFillTx/>
                <a:latin typeface="Calibri"/>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charset="0"/>
                </a:rPr>
                <a:t>・</a:t>
              </a:r>
              <a:r>
                <a:rPr kumimoji="0" lang="ja-JP" altLang="en-US"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a:t>
              </a:r>
              <a:r>
                <a:rPr kumimoji="0"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No metabolism by rat CYP2B1</a:t>
              </a:r>
              <a:r>
                <a:rPr kumimoji="0" lang="ja-JP" altLang="en-US"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a:t>
              </a:r>
              <a:endParaRPr kumimoji="0"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a:t>
              </a:r>
              <a:r>
                <a:rPr kumimoji="0" lang="ja-JP" altLang="en-US"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rPr>
                <a:t> </a:t>
              </a: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The smaller cavity of rat CYP2B1 than </a:t>
              </a:r>
              <a:b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b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                    that of human CYP2B6</a:t>
              </a:r>
              <a:r>
                <a:rPr kumimoji="0" lang="en-US" altLang="ja-JP" sz="1600" b="1" i="0" u="none" strike="noStrike" kern="1200" cap="none" spc="0" normalizeH="0" baseline="30000" noProof="0" dirty="0">
                  <a:ln>
                    <a:noFill/>
                  </a:ln>
                  <a:solidFill>
                    <a:srgbClr val="FF0000"/>
                  </a:solidFill>
                  <a:effectLst/>
                  <a:uLnTx/>
                  <a:uFillTx/>
                  <a:latin typeface="Calibri" pitchFamily="34" charset="0"/>
                  <a:ea typeface="ＭＳ Ｐゴシック" panose="020B0600070205080204" pitchFamily="50" charset="-128"/>
                  <a:cs typeface="Arial" charset="0"/>
                </a:rPr>
                <a:t>5</a:t>
              </a:r>
              <a:r>
                <a:rPr kumimoji="0"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anose="020B0600070205080204" pitchFamily="50" charset="-128"/>
                  <a:cs typeface="Arial" charset="0"/>
                </a:rPr>
                <a:t> </a:t>
              </a:r>
              <a:endParaRPr kumimoji="0"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Arial" charset="0"/>
              </a:endParaRPr>
            </a:p>
          </p:txBody>
        </p:sp>
        <p:sp>
          <p:nvSpPr>
            <p:cNvPr id="8" name="正方形/長方形 7"/>
            <p:cNvSpPr/>
            <p:nvPr/>
          </p:nvSpPr>
          <p:spPr>
            <a:xfrm>
              <a:off x="4800600" y="939764"/>
              <a:ext cx="4191000" cy="2150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44" name="正方形/長方形 6"/>
          <p:cNvSpPr/>
          <p:nvPr/>
        </p:nvSpPr>
        <p:spPr bwMode="auto">
          <a:xfrm>
            <a:off x="4897261" y="3368544"/>
            <a:ext cx="535653" cy="175066"/>
          </a:xfrm>
          <a:custGeom>
            <a:avLst/>
            <a:gdLst>
              <a:gd name="connsiteX0" fmla="*/ 0 w 914400"/>
              <a:gd name="connsiteY0" fmla="*/ 0 h 151925"/>
              <a:gd name="connsiteX1" fmla="*/ 914400 w 914400"/>
              <a:gd name="connsiteY1" fmla="*/ 0 h 151925"/>
              <a:gd name="connsiteX2" fmla="*/ 914400 w 914400"/>
              <a:gd name="connsiteY2" fmla="*/ 151925 h 151925"/>
              <a:gd name="connsiteX3" fmla="*/ 0 w 914400"/>
              <a:gd name="connsiteY3" fmla="*/ 151925 h 151925"/>
              <a:gd name="connsiteX4" fmla="*/ 0 w 914400"/>
              <a:gd name="connsiteY4" fmla="*/ 0 h 151925"/>
              <a:gd name="connsiteX0" fmla="*/ 0 w 1000125"/>
              <a:gd name="connsiteY0" fmla="*/ 0 h 151925"/>
              <a:gd name="connsiteX1" fmla="*/ 914400 w 1000125"/>
              <a:gd name="connsiteY1" fmla="*/ 0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0 h 151925"/>
              <a:gd name="connsiteX1" fmla="*/ 914400 w 1000125"/>
              <a:gd name="connsiteY1" fmla="*/ 3175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41878 h 193803"/>
              <a:gd name="connsiteX1" fmla="*/ 914400 w 1000125"/>
              <a:gd name="connsiteY1" fmla="*/ 45053 h 193803"/>
              <a:gd name="connsiteX2" fmla="*/ 1000125 w 1000125"/>
              <a:gd name="connsiteY2" fmla="*/ 193803 h 193803"/>
              <a:gd name="connsiteX3" fmla="*/ 0 w 1000125"/>
              <a:gd name="connsiteY3" fmla="*/ 193803 h 193803"/>
              <a:gd name="connsiteX4" fmla="*/ 0 w 1000125"/>
              <a:gd name="connsiteY4" fmla="*/ 41878 h 193803"/>
              <a:gd name="connsiteX0" fmla="*/ 0 w 1038225"/>
              <a:gd name="connsiteY0" fmla="*/ 41478 h 196578"/>
              <a:gd name="connsiteX1" fmla="*/ 914400 w 1038225"/>
              <a:gd name="connsiteY1" fmla="*/ 44653 h 196578"/>
              <a:gd name="connsiteX2" fmla="*/ 1038225 w 1038225"/>
              <a:gd name="connsiteY2" fmla="*/ 196578 h 196578"/>
              <a:gd name="connsiteX3" fmla="*/ 0 w 1038225"/>
              <a:gd name="connsiteY3" fmla="*/ 193403 h 196578"/>
              <a:gd name="connsiteX4" fmla="*/ 0 w 1038225"/>
              <a:gd name="connsiteY4" fmla="*/ 41478 h 196578"/>
              <a:gd name="connsiteX0" fmla="*/ 0 w 1083223"/>
              <a:gd name="connsiteY0" fmla="*/ 41127 h 199046"/>
              <a:gd name="connsiteX1" fmla="*/ 914400 w 1083223"/>
              <a:gd name="connsiteY1" fmla="*/ 44302 h 199046"/>
              <a:gd name="connsiteX2" fmla="*/ 1083223 w 1083223"/>
              <a:gd name="connsiteY2" fmla="*/ 199045 h 199046"/>
              <a:gd name="connsiteX3" fmla="*/ 0 w 1083223"/>
              <a:gd name="connsiteY3" fmla="*/ 193052 h 199046"/>
              <a:gd name="connsiteX4" fmla="*/ 0 w 1083223"/>
              <a:gd name="connsiteY4" fmla="*/ 41127 h 199046"/>
              <a:gd name="connsiteX0" fmla="*/ 0 w 1128221"/>
              <a:gd name="connsiteY0" fmla="*/ 41832 h 194114"/>
              <a:gd name="connsiteX1" fmla="*/ 914400 w 1128221"/>
              <a:gd name="connsiteY1" fmla="*/ 45007 h 194114"/>
              <a:gd name="connsiteX2" fmla="*/ 1128221 w 1128221"/>
              <a:gd name="connsiteY2" fmla="*/ 194114 h 194114"/>
              <a:gd name="connsiteX3" fmla="*/ 0 w 1128221"/>
              <a:gd name="connsiteY3" fmla="*/ 193757 h 194114"/>
              <a:gd name="connsiteX4" fmla="*/ 0 w 1128221"/>
              <a:gd name="connsiteY4" fmla="*/ 41832 h 194114"/>
              <a:gd name="connsiteX0" fmla="*/ 0 w 1128221"/>
              <a:gd name="connsiteY0" fmla="*/ 41832 h 196576"/>
              <a:gd name="connsiteX1" fmla="*/ 914400 w 1128221"/>
              <a:gd name="connsiteY1" fmla="*/ 45007 h 196576"/>
              <a:gd name="connsiteX2" fmla="*/ 1128221 w 1128221"/>
              <a:gd name="connsiteY2" fmla="*/ 194114 h 196576"/>
              <a:gd name="connsiteX3" fmla="*/ 54996 w 1128221"/>
              <a:gd name="connsiteY3" fmla="*/ 196576 h 196576"/>
              <a:gd name="connsiteX4" fmla="*/ 0 w 1128221"/>
              <a:gd name="connsiteY4" fmla="*/ 41832 h 196576"/>
              <a:gd name="connsiteX0" fmla="*/ 0 w 1148220"/>
              <a:gd name="connsiteY0" fmla="*/ 41832 h 196576"/>
              <a:gd name="connsiteX1" fmla="*/ 914400 w 1148220"/>
              <a:gd name="connsiteY1" fmla="*/ 45007 h 196576"/>
              <a:gd name="connsiteX2" fmla="*/ 1148220 w 1148220"/>
              <a:gd name="connsiteY2" fmla="*/ 194114 h 196576"/>
              <a:gd name="connsiteX3" fmla="*/ 54996 w 1148220"/>
              <a:gd name="connsiteY3" fmla="*/ 196576 h 196576"/>
              <a:gd name="connsiteX4" fmla="*/ 0 w 1148220"/>
              <a:gd name="connsiteY4" fmla="*/ 41832 h 196576"/>
              <a:gd name="connsiteX0" fmla="*/ 0 w 1148220"/>
              <a:gd name="connsiteY0" fmla="*/ 39377 h 194121"/>
              <a:gd name="connsiteX1" fmla="*/ 894401 w 1148220"/>
              <a:gd name="connsiteY1" fmla="*/ 45370 h 194121"/>
              <a:gd name="connsiteX2" fmla="*/ 1148220 w 1148220"/>
              <a:gd name="connsiteY2" fmla="*/ 191659 h 194121"/>
              <a:gd name="connsiteX3" fmla="*/ 54996 w 1148220"/>
              <a:gd name="connsiteY3" fmla="*/ 194121 h 194121"/>
              <a:gd name="connsiteX4" fmla="*/ 0 w 1148220"/>
              <a:gd name="connsiteY4" fmla="*/ 39377 h 194121"/>
              <a:gd name="connsiteX0" fmla="*/ 0 w 1148220"/>
              <a:gd name="connsiteY0" fmla="*/ 56794 h 211538"/>
              <a:gd name="connsiteX1" fmla="*/ 894401 w 1148220"/>
              <a:gd name="connsiteY1" fmla="*/ 62787 h 211538"/>
              <a:gd name="connsiteX2" fmla="*/ 1148220 w 1148220"/>
              <a:gd name="connsiteY2" fmla="*/ 209076 h 211538"/>
              <a:gd name="connsiteX3" fmla="*/ 54996 w 1148220"/>
              <a:gd name="connsiteY3" fmla="*/ 211538 h 211538"/>
              <a:gd name="connsiteX4" fmla="*/ 0 w 1148220"/>
              <a:gd name="connsiteY4" fmla="*/ 56794 h 21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220" h="211538">
                <a:moveTo>
                  <a:pt x="0" y="56794"/>
                </a:moveTo>
                <a:lnTo>
                  <a:pt x="894401" y="62787"/>
                </a:lnTo>
                <a:cubicBezTo>
                  <a:pt x="845827" y="-123579"/>
                  <a:pt x="1119645" y="159493"/>
                  <a:pt x="1148220" y="209076"/>
                </a:cubicBezTo>
                <a:lnTo>
                  <a:pt x="54996" y="211538"/>
                </a:lnTo>
                <a:lnTo>
                  <a:pt x="0" y="56794"/>
                </a:lnTo>
                <a:close/>
              </a:path>
            </a:pathLst>
          </a:custGeom>
          <a:solidFill>
            <a:schemeClr val="accent6">
              <a:lumMod val="75000"/>
            </a:schemeClr>
          </a:solidFill>
          <a:ln>
            <a:noFill/>
          </a:ln>
          <a:scene3d>
            <a:camera prst="orthographicFront">
              <a:rot lat="0" lon="2159998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正方形/長方形 6"/>
          <p:cNvSpPr/>
          <p:nvPr/>
        </p:nvSpPr>
        <p:spPr bwMode="auto">
          <a:xfrm>
            <a:off x="4877991" y="1855120"/>
            <a:ext cx="535653" cy="175066"/>
          </a:xfrm>
          <a:custGeom>
            <a:avLst/>
            <a:gdLst>
              <a:gd name="connsiteX0" fmla="*/ 0 w 914400"/>
              <a:gd name="connsiteY0" fmla="*/ 0 h 151925"/>
              <a:gd name="connsiteX1" fmla="*/ 914400 w 914400"/>
              <a:gd name="connsiteY1" fmla="*/ 0 h 151925"/>
              <a:gd name="connsiteX2" fmla="*/ 914400 w 914400"/>
              <a:gd name="connsiteY2" fmla="*/ 151925 h 151925"/>
              <a:gd name="connsiteX3" fmla="*/ 0 w 914400"/>
              <a:gd name="connsiteY3" fmla="*/ 151925 h 151925"/>
              <a:gd name="connsiteX4" fmla="*/ 0 w 914400"/>
              <a:gd name="connsiteY4" fmla="*/ 0 h 151925"/>
              <a:gd name="connsiteX0" fmla="*/ 0 w 1000125"/>
              <a:gd name="connsiteY0" fmla="*/ 0 h 151925"/>
              <a:gd name="connsiteX1" fmla="*/ 914400 w 1000125"/>
              <a:gd name="connsiteY1" fmla="*/ 0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0 h 151925"/>
              <a:gd name="connsiteX1" fmla="*/ 914400 w 1000125"/>
              <a:gd name="connsiteY1" fmla="*/ 3175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41878 h 193803"/>
              <a:gd name="connsiteX1" fmla="*/ 914400 w 1000125"/>
              <a:gd name="connsiteY1" fmla="*/ 45053 h 193803"/>
              <a:gd name="connsiteX2" fmla="*/ 1000125 w 1000125"/>
              <a:gd name="connsiteY2" fmla="*/ 193803 h 193803"/>
              <a:gd name="connsiteX3" fmla="*/ 0 w 1000125"/>
              <a:gd name="connsiteY3" fmla="*/ 193803 h 193803"/>
              <a:gd name="connsiteX4" fmla="*/ 0 w 1000125"/>
              <a:gd name="connsiteY4" fmla="*/ 41878 h 193803"/>
              <a:gd name="connsiteX0" fmla="*/ 0 w 1038225"/>
              <a:gd name="connsiteY0" fmla="*/ 41478 h 196578"/>
              <a:gd name="connsiteX1" fmla="*/ 914400 w 1038225"/>
              <a:gd name="connsiteY1" fmla="*/ 44653 h 196578"/>
              <a:gd name="connsiteX2" fmla="*/ 1038225 w 1038225"/>
              <a:gd name="connsiteY2" fmla="*/ 196578 h 196578"/>
              <a:gd name="connsiteX3" fmla="*/ 0 w 1038225"/>
              <a:gd name="connsiteY3" fmla="*/ 193403 h 196578"/>
              <a:gd name="connsiteX4" fmla="*/ 0 w 1038225"/>
              <a:gd name="connsiteY4" fmla="*/ 41478 h 196578"/>
              <a:gd name="connsiteX0" fmla="*/ 0 w 1083223"/>
              <a:gd name="connsiteY0" fmla="*/ 41127 h 199046"/>
              <a:gd name="connsiteX1" fmla="*/ 914400 w 1083223"/>
              <a:gd name="connsiteY1" fmla="*/ 44302 h 199046"/>
              <a:gd name="connsiteX2" fmla="*/ 1083223 w 1083223"/>
              <a:gd name="connsiteY2" fmla="*/ 199045 h 199046"/>
              <a:gd name="connsiteX3" fmla="*/ 0 w 1083223"/>
              <a:gd name="connsiteY3" fmla="*/ 193052 h 199046"/>
              <a:gd name="connsiteX4" fmla="*/ 0 w 1083223"/>
              <a:gd name="connsiteY4" fmla="*/ 41127 h 199046"/>
              <a:gd name="connsiteX0" fmla="*/ 0 w 1128221"/>
              <a:gd name="connsiteY0" fmla="*/ 41832 h 194114"/>
              <a:gd name="connsiteX1" fmla="*/ 914400 w 1128221"/>
              <a:gd name="connsiteY1" fmla="*/ 45007 h 194114"/>
              <a:gd name="connsiteX2" fmla="*/ 1128221 w 1128221"/>
              <a:gd name="connsiteY2" fmla="*/ 194114 h 194114"/>
              <a:gd name="connsiteX3" fmla="*/ 0 w 1128221"/>
              <a:gd name="connsiteY3" fmla="*/ 193757 h 194114"/>
              <a:gd name="connsiteX4" fmla="*/ 0 w 1128221"/>
              <a:gd name="connsiteY4" fmla="*/ 41832 h 194114"/>
              <a:gd name="connsiteX0" fmla="*/ 0 w 1128221"/>
              <a:gd name="connsiteY0" fmla="*/ 41832 h 196576"/>
              <a:gd name="connsiteX1" fmla="*/ 914400 w 1128221"/>
              <a:gd name="connsiteY1" fmla="*/ 45007 h 196576"/>
              <a:gd name="connsiteX2" fmla="*/ 1128221 w 1128221"/>
              <a:gd name="connsiteY2" fmla="*/ 194114 h 196576"/>
              <a:gd name="connsiteX3" fmla="*/ 54996 w 1128221"/>
              <a:gd name="connsiteY3" fmla="*/ 196576 h 196576"/>
              <a:gd name="connsiteX4" fmla="*/ 0 w 1128221"/>
              <a:gd name="connsiteY4" fmla="*/ 41832 h 196576"/>
              <a:gd name="connsiteX0" fmla="*/ 0 w 1148220"/>
              <a:gd name="connsiteY0" fmla="*/ 41832 h 196576"/>
              <a:gd name="connsiteX1" fmla="*/ 914400 w 1148220"/>
              <a:gd name="connsiteY1" fmla="*/ 45007 h 196576"/>
              <a:gd name="connsiteX2" fmla="*/ 1148220 w 1148220"/>
              <a:gd name="connsiteY2" fmla="*/ 194114 h 196576"/>
              <a:gd name="connsiteX3" fmla="*/ 54996 w 1148220"/>
              <a:gd name="connsiteY3" fmla="*/ 196576 h 196576"/>
              <a:gd name="connsiteX4" fmla="*/ 0 w 1148220"/>
              <a:gd name="connsiteY4" fmla="*/ 41832 h 196576"/>
              <a:gd name="connsiteX0" fmla="*/ 0 w 1148220"/>
              <a:gd name="connsiteY0" fmla="*/ 39377 h 194121"/>
              <a:gd name="connsiteX1" fmla="*/ 894401 w 1148220"/>
              <a:gd name="connsiteY1" fmla="*/ 45370 h 194121"/>
              <a:gd name="connsiteX2" fmla="*/ 1148220 w 1148220"/>
              <a:gd name="connsiteY2" fmla="*/ 191659 h 194121"/>
              <a:gd name="connsiteX3" fmla="*/ 54996 w 1148220"/>
              <a:gd name="connsiteY3" fmla="*/ 194121 h 194121"/>
              <a:gd name="connsiteX4" fmla="*/ 0 w 1148220"/>
              <a:gd name="connsiteY4" fmla="*/ 39377 h 194121"/>
              <a:gd name="connsiteX0" fmla="*/ 0 w 1148220"/>
              <a:gd name="connsiteY0" fmla="*/ 56794 h 211538"/>
              <a:gd name="connsiteX1" fmla="*/ 894401 w 1148220"/>
              <a:gd name="connsiteY1" fmla="*/ 62787 h 211538"/>
              <a:gd name="connsiteX2" fmla="*/ 1148220 w 1148220"/>
              <a:gd name="connsiteY2" fmla="*/ 209076 h 211538"/>
              <a:gd name="connsiteX3" fmla="*/ 54996 w 1148220"/>
              <a:gd name="connsiteY3" fmla="*/ 211538 h 211538"/>
              <a:gd name="connsiteX4" fmla="*/ 0 w 1148220"/>
              <a:gd name="connsiteY4" fmla="*/ 56794 h 21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220" h="211538">
                <a:moveTo>
                  <a:pt x="0" y="56794"/>
                </a:moveTo>
                <a:lnTo>
                  <a:pt x="894401" y="62787"/>
                </a:lnTo>
                <a:cubicBezTo>
                  <a:pt x="845827" y="-123579"/>
                  <a:pt x="1119645" y="159493"/>
                  <a:pt x="1148220" y="209076"/>
                </a:cubicBezTo>
                <a:lnTo>
                  <a:pt x="54996" y="211538"/>
                </a:lnTo>
                <a:lnTo>
                  <a:pt x="0" y="56794"/>
                </a:lnTo>
                <a:close/>
              </a:path>
            </a:pathLst>
          </a:custGeom>
          <a:solidFill>
            <a:schemeClr val="accent6">
              <a:lumMod val="75000"/>
            </a:schemeClr>
          </a:solidFill>
          <a:ln>
            <a:noFill/>
          </a:ln>
          <a:scene3d>
            <a:camera prst="orthographicFront">
              <a:rot lat="0" lon="2159998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6"/>
          <p:cNvSpPr/>
          <p:nvPr/>
        </p:nvSpPr>
        <p:spPr bwMode="auto">
          <a:xfrm>
            <a:off x="4897261" y="2649663"/>
            <a:ext cx="535653" cy="175066"/>
          </a:xfrm>
          <a:custGeom>
            <a:avLst/>
            <a:gdLst>
              <a:gd name="connsiteX0" fmla="*/ 0 w 914400"/>
              <a:gd name="connsiteY0" fmla="*/ 0 h 151925"/>
              <a:gd name="connsiteX1" fmla="*/ 914400 w 914400"/>
              <a:gd name="connsiteY1" fmla="*/ 0 h 151925"/>
              <a:gd name="connsiteX2" fmla="*/ 914400 w 914400"/>
              <a:gd name="connsiteY2" fmla="*/ 151925 h 151925"/>
              <a:gd name="connsiteX3" fmla="*/ 0 w 914400"/>
              <a:gd name="connsiteY3" fmla="*/ 151925 h 151925"/>
              <a:gd name="connsiteX4" fmla="*/ 0 w 914400"/>
              <a:gd name="connsiteY4" fmla="*/ 0 h 151925"/>
              <a:gd name="connsiteX0" fmla="*/ 0 w 1000125"/>
              <a:gd name="connsiteY0" fmla="*/ 0 h 151925"/>
              <a:gd name="connsiteX1" fmla="*/ 914400 w 1000125"/>
              <a:gd name="connsiteY1" fmla="*/ 0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0 h 151925"/>
              <a:gd name="connsiteX1" fmla="*/ 914400 w 1000125"/>
              <a:gd name="connsiteY1" fmla="*/ 3175 h 151925"/>
              <a:gd name="connsiteX2" fmla="*/ 1000125 w 1000125"/>
              <a:gd name="connsiteY2" fmla="*/ 151925 h 151925"/>
              <a:gd name="connsiteX3" fmla="*/ 0 w 1000125"/>
              <a:gd name="connsiteY3" fmla="*/ 151925 h 151925"/>
              <a:gd name="connsiteX4" fmla="*/ 0 w 1000125"/>
              <a:gd name="connsiteY4" fmla="*/ 0 h 151925"/>
              <a:gd name="connsiteX0" fmla="*/ 0 w 1000125"/>
              <a:gd name="connsiteY0" fmla="*/ 41878 h 193803"/>
              <a:gd name="connsiteX1" fmla="*/ 914400 w 1000125"/>
              <a:gd name="connsiteY1" fmla="*/ 45053 h 193803"/>
              <a:gd name="connsiteX2" fmla="*/ 1000125 w 1000125"/>
              <a:gd name="connsiteY2" fmla="*/ 193803 h 193803"/>
              <a:gd name="connsiteX3" fmla="*/ 0 w 1000125"/>
              <a:gd name="connsiteY3" fmla="*/ 193803 h 193803"/>
              <a:gd name="connsiteX4" fmla="*/ 0 w 1000125"/>
              <a:gd name="connsiteY4" fmla="*/ 41878 h 193803"/>
              <a:gd name="connsiteX0" fmla="*/ 0 w 1038225"/>
              <a:gd name="connsiteY0" fmla="*/ 41478 h 196578"/>
              <a:gd name="connsiteX1" fmla="*/ 914400 w 1038225"/>
              <a:gd name="connsiteY1" fmla="*/ 44653 h 196578"/>
              <a:gd name="connsiteX2" fmla="*/ 1038225 w 1038225"/>
              <a:gd name="connsiteY2" fmla="*/ 196578 h 196578"/>
              <a:gd name="connsiteX3" fmla="*/ 0 w 1038225"/>
              <a:gd name="connsiteY3" fmla="*/ 193403 h 196578"/>
              <a:gd name="connsiteX4" fmla="*/ 0 w 1038225"/>
              <a:gd name="connsiteY4" fmla="*/ 41478 h 196578"/>
              <a:gd name="connsiteX0" fmla="*/ 0 w 1083223"/>
              <a:gd name="connsiteY0" fmla="*/ 41127 h 199046"/>
              <a:gd name="connsiteX1" fmla="*/ 914400 w 1083223"/>
              <a:gd name="connsiteY1" fmla="*/ 44302 h 199046"/>
              <a:gd name="connsiteX2" fmla="*/ 1083223 w 1083223"/>
              <a:gd name="connsiteY2" fmla="*/ 199045 h 199046"/>
              <a:gd name="connsiteX3" fmla="*/ 0 w 1083223"/>
              <a:gd name="connsiteY3" fmla="*/ 193052 h 199046"/>
              <a:gd name="connsiteX4" fmla="*/ 0 w 1083223"/>
              <a:gd name="connsiteY4" fmla="*/ 41127 h 199046"/>
              <a:gd name="connsiteX0" fmla="*/ 0 w 1128221"/>
              <a:gd name="connsiteY0" fmla="*/ 41832 h 194114"/>
              <a:gd name="connsiteX1" fmla="*/ 914400 w 1128221"/>
              <a:gd name="connsiteY1" fmla="*/ 45007 h 194114"/>
              <a:gd name="connsiteX2" fmla="*/ 1128221 w 1128221"/>
              <a:gd name="connsiteY2" fmla="*/ 194114 h 194114"/>
              <a:gd name="connsiteX3" fmla="*/ 0 w 1128221"/>
              <a:gd name="connsiteY3" fmla="*/ 193757 h 194114"/>
              <a:gd name="connsiteX4" fmla="*/ 0 w 1128221"/>
              <a:gd name="connsiteY4" fmla="*/ 41832 h 194114"/>
              <a:gd name="connsiteX0" fmla="*/ 0 w 1128221"/>
              <a:gd name="connsiteY0" fmla="*/ 41832 h 196576"/>
              <a:gd name="connsiteX1" fmla="*/ 914400 w 1128221"/>
              <a:gd name="connsiteY1" fmla="*/ 45007 h 196576"/>
              <a:gd name="connsiteX2" fmla="*/ 1128221 w 1128221"/>
              <a:gd name="connsiteY2" fmla="*/ 194114 h 196576"/>
              <a:gd name="connsiteX3" fmla="*/ 54996 w 1128221"/>
              <a:gd name="connsiteY3" fmla="*/ 196576 h 196576"/>
              <a:gd name="connsiteX4" fmla="*/ 0 w 1128221"/>
              <a:gd name="connsiteY4" fmla="*/ 41832 h 196576"/>
              <a:gd name="connsiteX0" fmla="*/ 0 w 1148220"/>
              <a:gd name="connsiteY0" fmla="*/ 41832 h 196576"/>
              <a:gd name="connsiteX1" fmla="*/ 914400 w 1148220"/>
              <a:gd name="connsiteY1" fmla="*/ 45007 h 196576"/>
              <a:gd name="connsiteX2" fmla="*/ 1148220 w 1148220"/>
              <a:gd name="connsiteY2" fmla="*/ 194114 h 196576"/>
              <a:gd name="connsiteX3" fmla="*/ 54996 w 1148220"/>
              <a:gd name="connsiteY3" fmla="*/ 196576 h 196576"/>
              <a:gd name="connsiteX4" fmla="*/ 0 w 1148220"/>
              <a:gd name="connsiteY4" fmla="*/ 41832 h 196576"/>
              <a:gd name="connsiteX0" fmla="*/ 0 w 1148220"/>
              <a:gd name="connsiteY0" fmla="*/ 39377 h 194121"/>
              <a:gd name="connsiteX1" fmla="*/ 894401 w 1148220"/>
              <a:gd name="connsiteY1" fmla="*/ 45370 h 194121"/>
              <a:gd name="connsiteX2" fmla="*/ 1148220 w 1148220"/>
              <a:gd name="connsiteY2" fmla="*/ 191659 h 194121"/>
              <a:gd name="connsiteX3" fmla="*/ 54996 w 1148220"/>
              <a:gd name="connsiteY3" fmla="*/ 194121 h 194121"/>
              <a:gd name="connsiteX4" fmla="*/ 0 w 1148220"/>
              <a:gd name="connsiteY4" fmla="*/ 39377 h 194121"/>
              <a:gd name="connsiteX0" fmla="*/ 0 w 1148220"/>
              <a:gd name="connsiteY0" fmla="*/ 56794 h 211538"/>
              <a:gd name="connsiteX1" fmla="*/ 894401 w 1148220"/>
              <a:gd name="connsiteY1" fmla="*/ 62787 h 211538"/>
              <a:gd name="connsiteX2" fmla="*/ 1148220 w 1148220"/>
              <a:gd name="connsiteY2" fmla="*/ 209076 h 211538"/>
              <a:gd name="connsiteX3" fmla="*/ 54996 w 1148220"/>
              <a:gd name="connsiteY3" fmla="*/ 211538 h 211538"/>
              <a:gd name="connsiteX4" fmla="*/ 0 w 1148220"/>
              <a:gd name="connsiteY4" fmla="*/ 56794 h 21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220" h="211538">
                <a:moveTo>
                  <a:pt x="0" y="56794"/>
                </a:moveTo>
                <a:lnTo>
                  <a:pt x="894401" y="62787"/>
                </a:lnTo>
                <a:cubicBezTo>
                  <a:pt x="845827" y="-123579"/>
                  <a:pt x="1119645" y="159493"/>
                  <a:pt x="1148220" y="209076"/>
                </a:cubicBezTo>
                <a:lnTo>
                  <a:pt x="54996" y="211538"/>
                </a:lnTo>
                <a:lnTo>
                  <a:pt x="0" y="56794"/>
                </a:lnTo>
                <a:close/>
              </a:path>
            </a:pathLst>
          </a:custGeom>
          <a:solidFill>
            <a:schemeClr val="accent6">
              <a:lumMod val="75000"/>
            </a:schemeClr>
          </a:solidFill>
          <a:ln>
            <a:noFill/>
          </a:ln>
          <a:scene3d>
            <a:camera prst="orthographicFront">
              <a:rot lat="0" lon="2159998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181" name="テキスト ボックス 41">
            <a:hlinkClick r:id="" action="ppaction://hlinkshowjump?jump=previousslide"/>
          </p:cNvPr>
          <p:cNvSpPr txBox="1">
            <a:spLocks noChangeArrowheads="1"/>
          </p:cNvSpPr>
          <p:nvPr/>
        </p:nvSpPr>
        <p:spPr bwMode="auto">
          <a:xfrm>
            <a:off x="319088" y="5638800"/>
            <a:ext cx="74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BACK</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
        <p:nvSpPr>
          <p:cNvPr id="7182" name="テキスト ボックス 42">
            <a:hlinkClick r:id="" action="ppaction://hlinkshowjump?jump=firstslide"/>
          </p:cNvPr>
          <p:cNvSpPr txBox="1">
            <a:spLocks noChangeArrowheads="1"/>
          </p:cNvSpPr>
          <p:nvPr/>
        </p:nvSpPr>
        <p:spPr bwMode="auto">
          <a:xfrm>
            <a:off x="8132764" y="5649914"/>
            <a:ext cx="85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rPr>
              <a:t>NEXT</a:t>
            </a:r>
            <a:endParaRPr kumimoji="1" lang="ja-JP" altLang="en-US" sz="1800" b="0" i="0" u="sng"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513944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idx="4294967295"/>
          </p:nvPr>
        </p:nvSpPr>
        <p:spPr>
          <a:xfrm>
            <a:off x="0" y="1863272"/>
            <a:ext cx="9144000" cy="3046988"/>
          </a:xfrm>
        </p:spPr>
        <p:txBody>
          <a:bodyPr/>
          <a:lstStyle/>
          <a:p>
            <a:pPr algn="ctr"/>
            <a:r>
              <a:rPr lang="en-US" altLang="ja-JP" sz="4800" b="1" dirty="0">
                <a:latin typeface="Times New Roman" panose="02020603050405020304" pitchFamily="18" charset="0"/>
                <a:ea typeface="ＭＳ 明朝" panose="02020609040205080304" pitchFamily="17" charset="-128"/>
              </a:rPr>
              <a:t>Enantioselective</a:t>
            </a:r>
            <a:r>
              <a:rPr lang="ja-JP" altLang="en-US" sz="4800" b="1" dirty="0">
                <a:latin typeface="Times New Roman" panose="02020603050405020304" pitchFamily="18" charset="0"/>
                <a:ea typeface="ＭＳ 明朝" panose="02020609040205080304" pitchFamily="17" charset="-128"/>
              </a:rPr>
              <a:t> </a:t>
            </a:r>
            <a:r>
              <a:rPr lang="en-US" altLang="ja-JP" sz="4800" b="1" dirty="0">
                <a:latin typeface="Times New Roman" panose="02020603050405020304" pitchFamily="18" charset="0"/>
                <a:ea typeface="ＭＳ 明朝" panose="02020609040205080304" pitchFamily="17" charset="-128"/>
              </a:rPr>
              <a:t>oxidation</a:t>
            </a:r>
            <a:br>
              <a:rPr lang="en-US" altLang="ja-JP" sz="4800" b="1" dirty="0">
                <a:latin typeface="Times New Roman" panose="02020603050405020304" pitchFamily="18" charset="0"/>
                <a:ea typeface="ＭＳ 明朝" panose="02020609040205080304" pitchFamily="17" charset="-128"/>
              </a:rPr>
            </a:b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by cytochrome P450</a:t>
            </a:r>
            <a:r>
              <a:rPr lang="ja-JP" altLang="en-US" sz="4800" b="1" dirty="0">
                <a:latin typeface="Times New Roman" panose="02020603050405020304" pitchFamily="18" charset="0"/>
                <a:ea typeface="ＭＳ 明朝" panose="02020609040205080304" pitchFamily="17" charset="-128"/>
              </a:rPr>
              <a:t> </a:t>
            </a:r>
            <a:br>
              <a:rPr lang="en-US" altLang="ja-JP" sz="4800" b="1" dirty="0">
                <a:latin typeface="Times New Roman" panose="02020603050405020304" pitchFamily="18" charset="0"/>
                <a:ea typeface="ＭＳ 明朝" panose="02020609040205080304" pitchFamily="17" charset="-128"/>
              </a:rPr>
            </a:br>
            <a:endParaRPr lang="en-US" altLang="ja-JP" sz="48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4079849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64" y="857250"/>
            <a:ext cx="7521274" cy="5143500"/>
          </a:xfrm>
          <a:prstGeom prst="rect">
            <a:avLst/>
          </a:prstGeom>
        </p:spPr>
      </p:pic>
    </p:spTree>
    <p:extLst>
      <p:ext uri="{BB962C8B-B14F-4D97-AF65-F5344CB8AC3E}">
        <p14:creationId xmlns:p14="http://schemas.microsoft.com/office/powerpoint/2010/main" val="2542881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idx="4294967295"/>
          </p:nvPr>
        </p:nvSpPr>
        <p:spPr>
          <a:xfrm>
            <a:off x="0" y="1954786"/>
            <a:ext cx="9144000" cy="3785652"/>
          </a:xfrm>
        </p:spPr>
        <p:txBody>
          <a:bodyPr/>
          <a:lstStyle/>
          <a:p>
            <a:pPr algn="ctr"/>
            <a:r>
              <a:rPr lang="en-US" altLang="ja-JP" sz="4800" b="1" dirty="0">
                <a:latin typeface="Times New Roman" panose="02020603050405020304" pitchFamily="18" charset="0"/>
                <a:ea typeface="ＭＳ 明朝" panose="02020609040205080304" pitchFamily="17" charset="-128"/>
              </a:rPr>
              <a:t>Enantioselective</a:t>
            </a:r>
            <a:r>
              <a:rPr lang="ja-JP" altLang="en-US" sz="4800" b="1" dirty="0">
                <a:latin typeface="Times New Roman" panose="02020603050405020304" pitchFamily="18" charset="0"/>
                <a:ea typeface="ＭＳ 明朝" panose="02020609040205080304" pitchFamily="17" charset="-128"/>
              </a:rPr>
              <a:t> </a:t>
            </a:r>
            <a:r>
              <a:rPr lang="en-US" altLang="ja-JP" sz="4800" b="1" dirty="0">
                <a:latin typeface="Times New Roman" panose="02020603050405020304" pitchFamily="18" charset="0"/>
                <a:ea typeface="ＭＳ 明朝" panose="02020609040205080304" pitchFamily="17" charset="-128"/>
              </a:rPr>
              <a:t>toxicity : PCB 95</a:t>
            </a:r>
            <a:br>
              <a:rPr lang="en-US" altLang="ja-JP" sz="4800" b="1" dirty="0">
                <a:latin typeface="Times New Roman" panose="02020603050405020304" pitchFamily="18" charset="0"/>
                <a:ea typeface="ＭＳ 明朝" panose="02020609040205080304" pitchFamily="17" charset="-128"/>
              </a:rPr>
            </a:b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Ryanodine Receptors (</a:t>
            </a:r>
            <a:r>
              <a:rPr lang="en-US" altLang="ja-JP" sz="4800" b="1" dirty="0" err="1">
                <a:latin typeface="Times New Roman" panose="02020603050405020304" pitchFamily="18" charset="0"/>
                <a:ea typeface="ＭＳ 明朝" panose="02020609040205080304" pitchFamily="17" charset="-128"/>
              </a:rPr>
              <a:t>RyRs</a:t>
            </a:r>
            <a:r>
              <a:rPr lang="en-US" altLang="ja-JP" sz="4800" b="1" dirty="0">
                <a:latin typeface="Times New Roman" panose="02020603050405020304" pitchFamily="18" charset="0"/>
                <a:ea typeface="ＭＳ 明朝" panose="02020609040205080304" pitchFamily="17" charset="-128"/>
              </a:rPr>
              <a:t>)</a:t>
            </a:r>
            <a:br>
              <a:rPr lang="en-US" altLang="ja-JP" sz="4800" b="1" dirty="0">
                <a:latin typeface="Times New Roman" panose="02020603050405020304" pitchFamily="18" charset="0"/>
                <a:ea typeface="ＭＳ 明朝" panose="02020609040205080304" pitchFamily="17" charset="-128"/>
              </a:rPr>
            </a:b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Hippocampal Neuronal Networks</a:t>
            </a:r>
          </a:p>
        </p:txBody>
      </p:sp>
    </p:spTree>
    <p:extLst>
      <p:ext uri="{BB962C8B-B14F-4D97-AF65-F5344CB8AC3E}">
        <p14:creationId xmlns:p14="http://schemas.microsoft.com/office/powerpoint/2010/main" val="186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2057"/>
            <a:ext cx="9144000" cy="4913886"/>
          </a:xfrm>
          <a:prstGeom prst="rect">
            <a:avLst/>
          </a:prstGeom>
        </p:spPr>
      </p:pic>
    </p:spTree>
    <p:extLst>
      <p:ext uri="{BB962C8B-B14F-4D97-AF65-F5344CB8AC3E}">
        <p14:creationId xmlns:p14="http://schemas.microsoft.com/office/powerpoint/2010/main" val="3051509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01" y="1173480"/>
            <a:ext cx="7763773" cy="4114800"/>
          </a:xfrm>
          <a:prstGeom prst="rect">
            <a:avLst/>
          </a:prstGeom>
        </p:spPr>
      </p:pic>
    </p:spTree>
    <p:extLst>
      <p:ext uri="{BB962C8B-B14F-4D97-AF65-F5344CB8AC3E}">
        <p14:creationId xmlns:p14="http://schemas.microsoft.com/office/powerpoint/2010/main" val="792688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90979" y="196259"/>
            <a:ext cx="5175001" cy="5673001"/>
          </a:xfrm>
          <a:prstGeom prst="rect">
            <a:avLst/>
          </a:prstGeom>
        </p:spPr>
      </p:pic>
    </p:spTree>
    <p:extLst>
      <p:ext uri="{BB962C8B-B14F-4D97-AF65-F5344CB8AC3E}">
        <p14:creationId xmlns:p14="http://schemas.microsoft.com/office/powerpoint/2010/main" val="3812006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a:extLst>
              <a:ext uri="{FF2B5EF4-FFF2-40B4-BE49-F238E27FC236}">
                <a16:creationId xmlns:a16="http://schemas.microsoft.com/office/drawing/2014/main" id="{9311D162-E7A5-44FE-B39D-D88F98603C19}"/>
              </a:ext>
            </a:extLst>
          </p:cNvPr>
          <p:cNvSpPr>
            <a:spLocks noGrp="1" noChangeArrowheads="1"/>
          </p:cNvSpPr>
          <p:nvPr>
            <p:ph type="ctrTitle" idx="4294967295"/>
          </p:nvPr>
        </p:nvSpPr>
        <p:spPr>
          <a:xfrm>
            <a:off x="838200" y="381000"/>
            <a:ext cx="8305800" cy="6035675"/>
          </a:xfrm>
        </p:spPr>
        <p:txBody>
          <a:bodyPr>
            <a:normAutofit fontScale="90000"/>
          </a:bodyPr>
          <a:lstStyle/>
          <a:p>
            <a:pPr eaLnBrk="1" hangingPunct="1">
              <a:lnSpc>
                <a:spcPct val="75000"/>
              </a:lnSpc>
            </a:pPr>
            <a:r>
              <a:rPr lang="en-US" altLang="ja-JP" sz="4000" b="1" dirty="0">
                <a:latin typeface="Times New Roman" panose="02020603050405020304" pitchFamily="18" charset="0"/>
                <a:ea typeface="ＭＳ 明朝" panose="02020609040205080304" pitchFamily="17" charset="-128"/>
              </a:rPr>
              <a:t>    PCB</a:t>
            </a:r>
            <a:r>
              <a:rPr lang="ja-JP" altLang="en-US" sz="4000" b="1" dirty="0">
                <a:latin typeface="Times New Roman" panose="02020603050405020304" pitchFamily="18" charset="0"/>
                <a:ea typeface="ＭＳ 明朝" panose="02020609040205080304" pitchFamily="17" charset="-128"/>
              </a:rPr>
              <a:t>異性体の分離（</a:t>
            </a:r>
            <a:r>
              <a:rPr lang="en-US" altLang="ja-JP" sz="4000" b="1" dirty="0">
                <a:latin typeface="Times New Roman" panose="02020603050405020304" pitchFamily="18" charset="0"/>
                <a:ea typeface="ＭＳ 明朝" panose="02020609040205080304" pitchFamily="17" charset="-128"/>
              </a:rPr>
              <a:t>HT8-PCB)</a:t>
            </a:r>
            <a:br>
              <a:rPr lang="en-US" altLang="ja-JP" sz="4000" b="1" dirty="0">
                <a:latin typeface="Times New Roman" panose="02020603050405020304" pitchFamily="18" charset="0"/>
                <a:ea typeface="ＭＳ 明朝" panose="02020609040205080304" pitchFamily="17" charset="-128"/>
              </a:rPr>
            </a:br>
            <a:br>
              <a:rPr lang="en-US" altLang="ja-JP" sz="4000" b="1" dirty="0">
                <a:latin typeface="Times New Roman" panose="02020603050405020304" pitchFamily="18" charset="0"/>
                <a:ea typeface="ＭＳ 明朝" panose="02020609040205080304" pitchFamily="17" charset="-128"/>
              </a:rPr>
            </a:br>
            <a:r>
              <a:rPr lang="ja-JP" altLang="en-US" sz="4000" b="1" dirty="0">
                <a:latin typeface="Times New Roman" panose="02020603050405020304" pitchFamily="18" charset="0"/>
                <a:ea typeface="ＭＳ 明朝" panose="02020609040205080304" pitchFamily="17" charset="-128"/>
              </a:rPr>
              <a:t>塩素数</a:t>
            </a:r>
            <a:r>
              <a:rPr lang="en-US" altLang="ja-JP" sz="4000" b="1" dirty="0">
                <a:latin typeface="Times New Roman" panose="02020603050405020304" pitchFamily="18" charset="0"/>
                <a:ea typeface="ＭＳ 明朝" panose="02020609040205080304" pitchFamily="17" charset="-128"/>
              </a:rPr>
              <a:t>     </a:t>
            </a:r>
            <a:r>
              <a:rPr lang="ja-JP" altLang="en-US" sz="4000" b="1" dirty="0">
                <a:latin typeface="Times New Roman" panose="02020603050405020304" pitchFamily="18" charset="0"/>
                <a:ea typeface="ＭＳ 明朝" panose="02020609040205080304" pitchFamily="17" charset="-128"/>
              </a:rPr>
              <a:t>異性体数　分離ピーク数</a:t>
            </a:r>
            <a:r>
              <a:rPr lang="en-US" altLang="ja-JP" sz="4000" b="1" dirty="0">
                <a:latin typeface="Times New Roman" panose="02020603050405020304" pitchFamily="18" charset="0"/>
                <a:ea typeface="ＭＳ 明朝" panose="02020609040205080304" pitchFamily="17" charset="-128"/>
              </a:rPr>
              <a:t>     </a:t>
            </a:r>
            <a:br>
              <a:rPr lang="en-US" altLang="ja-JP" sz="4000" b="1" u="sng"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1	              3	                     3</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2	            12	                   10</a:t>
            </a:r>
            <a:br>
              <a:rPr lang="en-US" altLang="ja-JP" sz="4000" b="1" dirty="0">
                <a:latin typeface="Times New Roman" panose="02020603050405020304" pitchFamily="18" charset="0"/>
                <a:ea typeface="ＭＳ 明朝" panose="02020609040205080304" pitchFamily="17" charset="-128"/>
              </a:rPr>
            </a:br>
            <a:r>
              <a:rPr lang="en-US" altLang="ja-JP" sz="4000" b="1" dirty="0">
                <a:solidFill>
                  <a:srgbClr val="FF0000"/>
                </a:solidFill>
                <a:latin typeface="Times New Roman" panose="02020603050405020304" pitchFamily="18" charset="0"/>
                <a:ea typeface="ＭＳ 明朝" panose="02020609040205080304" pitchFamily="17" charset="-128"/>
              </a:rPr>
              <a:t>3	            24	                   23</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4	            42	                   39</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5	            46	                   38</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6	            42	                   40</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7	            24	                   23</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8	            12	                   12</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9	              3	                     3</a:t>
            </a:r>
            <a:br>
              <a:rPr lang="en-US" altLang="ja-JP" sz="4000" b="1"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10	       </a:t>
            </a:r>
            <a:r>
              <a:rPr lang="ja-JP" altLang="en-US" sz="4000" b="1" dirty="0">
                <a:latin typeface="Times New Roman" panose="02020603050405020304" pitchFamily="18" charset="0"/>
                <a:ea typeface="ＭＳ 明朝" panose="02020609040205080304" pitchFamily="17" charset="-128"/>
              </a:rPr>
              <a:t>  </a:t>
            </a:r>
            <a:r>
              <a:rPr lang="en-US" altLang="ja-JP" sz="4000" b="1" dirty="0">
                <a:latin typeface="Times New Roman" panose="02020603050405020304" pitchFamily="18" charset="0"/>
                <a:ea typeface="ＭＳ 明朝" panose="02020609040205080304" pitchFamily="17" charset="-128"/>
              </a:rPr>
              <a:t>     1	                     1  </a:t>
            </a:r>
            <a:br>
              <a:rPr lang="en-US" altLang="ja-JP" sz="4000" b="1" dirty="0">
                <a:latin typeface="Times New Roman" panose="02020603050405020304" pitchFamily="18" charset="0"/>
                <a:ea typeface="ＭＳ 明朝" panose="02020609040205080304" pitchFamily="17" charset="-128"/>
              </a:rPr>
            </a:br>
            <a:r>
              <a:rPr lang="en-US" altLang="ja-JP" sz="4000" b="1" u="sng" dirty="0">
                <a:latin typeface="Times New Roman" panose="02020603050405020304" pitchFamily="18" charset="0"/>
                <a:ea typeface="ＭＳ 明朝" panose="02020609040205080304" pitchFamily="17" charset="-128"/>
              </a:rPr>
              <a:t>    </a:t>
            </a:r>
            <a:br>
              <a:rPr lang="en-US" altLang="ja-JP" sz="4000" b="1" u="sng" dirty="0">
                <a:latin typeface="Times New Roman" panose="02020603050405020304" pitchFamily="18" charset="0"/>
                <a:ea typeface="ＭＳ 明朝" panose="02020609040205080304" pitchFamily="17" charset="-128"/>
              </a:rPr>
            </a:br>
            <a:r>
              <a:rPr lang="en-US" altLang="ja-JP" sz="4000" b="1" dirty="0">
                <a:latin typeface="Times New Roman" panose="02020603050405020304" pitchFamily="18" charset="0"/>
                <a:ea typeface="ＭＳ 明朝" panose="02020609040205080304" pitchFamily="17" charset="-128"/>
              </a:rPr>
              <a:t> </a:t>
            </a:r>
            <a:r>
              <a:rPr lang="ja-JP" altLang="en-US" sz="4000" b="1" dirty="0">
                <a:latin typeface="Times New Roman" panose="02020603050405020304" pitchFamily="18" charset="0"/>
                <a:ea typeface="ＭＳ 明朝" panose="02020609040205080304" pitchFamily="17" charset="-128"/>
              </a:rPr>
              <a:t>計</a:t>
            </a:r>
            <a:r>
              <a:rPr lang="en-US" altLang="ja-JP" sz="4000" b="1" dirty="0">
                <a:latin typeface="Times New Roman" panose="02020603050405020304" pitchFamily="18" charset="0"/>
                <a:ea typeface="ＭＳ 明朝" panose="02020609040205080304" pitchFamily="17" charset="-128"/>
              </a:rPr>
              <a:t>       </a:t>
            </a:r>
            <a:r>
              <a:rPr lang="ja-JP" altLang="en-US" sz="4000" b="1" dirty="0">
                <a:latin typeface="Times New Roman" panose="02020603050405020304" pitchFamily="18" charset="0"/>
                <a:ea typeface="ＭＳ 明朝" panose="02020609040205080304" pitchFamily="17" charset="-128"/>
              </a:rPr>
              <a:t>　　</a:t>
            </a:r>
            <a:r>
              <a:rPr lang="en-US" altLang="ja-JP" sz="4000" b="1" dirty="0">
                <a:latin typeface="Times New Roman" panose="02020603050405020304" pitchFamily="18" charset="0"/>
                <a:ea typeface="ＭＳ 明朝" panose="02020609040205080304" pitchFamily="17" charset="-128"/>
              </a:rPr>
              <a:t>209	                 192</a:t>
            </a:r>
          </a:p>
        </p:txBody>
      </p:sp>
      <p:cxnSp>
        <p:nvCxnSpPr>
          <p:cNvPr id="3" name="直線コネクタ 2">
            <a:extLst>
              <a:ext uri="{FF2B5EF4-FFF2-40B4-BE49-F238E27FC236}">
                <a16:creationId xmlns:a16="http://schemas.microsoft.com/office/drawing/2014/main" id="{DCDCEB35-6524-4557-8646-5BC196EEC0D2}"/>
              </a:ext>
            </a:extLst>
          </p:cNvPr>
          <p:cNvCxnSpPr/>
          <p:nvPr/>
        </p:nvCxnSpPr>
        <p:spPr>
          <a:xfrm>
            <a:off x="794479" y="5846164"/>
            <a:ext cx="7809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06FD2245-0FCB-4F83-A6C8-3D473052AB91}"/>
              </a:ext>
            </a:extLst>
          </p:cNvPr>
          <p:cNvCxnSpPr/>
          <p:nvPr/>
        </p:nvCxnSpPr>
        <p:spPr>
          <a:xfrm>
            <a:off x="811969" y="886916"/>
            <a:ext cx="7809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090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0340" y="361182"/>
            <a:ext cx="8557847"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Under these more realistic exposure conditions, </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nanomolar</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aS</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-PCB 95 proved to be most potent toward altering electrically evoked Ca2+ transient amplitude.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However, all three forms of PCB 95 tested differentially altered spontaneous synchronous Ca2+ oscillations (SCO dynamics) depending on concentration, which is likely the result of their divergent influences the three </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RyR</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isoforms expressed in the brain that differentially impacted neuronal network maturity and connectivity during the 12-day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This interpretation is plausible given that both RyR1 and RyR2 have been shown to influence activity dependent plasticity and synaptogenesis by exposure to </a:t>
            </a:r>
            <a:r>
              <a:rPr kumimoji="1"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rac</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-PCB 95 and many of these effects showed a non monotonic concentration effect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relationship that could be driven by the enantiomeric selectivity described here.</a:t>
            </a:r>
            <a:endPar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9933154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idx="4294967295"/>
          </p:nvPr>
        </p:nvSpPr>
        <p:spPr>
          <a:xfrm>
            <a:off x="0" y="525209"/>
            <a:ext cx="9144000" cy="1569660"/>
          </a:xfrm>
        </p:spPr>
        <p:txBody>
          <a:bodyPr/>
          <a:lstStyle/>
          <a:p>
            <a:pPr algn="ctr"/>
            <a:r>
              <a:rPr lang="en-US" altLang="ja-JP" sz="4800" b="1" dirty="0">
                <a:latin typeface="Times New Roman" panose="02020603050405020304" pitchFamily="18" charset="0"/>
                <a:ea typeface="ＭＳ 明朝" panose="02020609040205080304" pitchFamily="17" charset="-128"/>
              </a:rPr>
              <a:t>Effect of OH-PCB</a:t>
            </a:r>
            <a:br>
              <a:rPr lang="en-US" altLang="ja-JP" sz="4800" b="1" dirty="0">
                <a:latin typeface="Times New Roman" panose="02020603050405020304" pitchFamily="18" charset="0"/>
                <a:ea typeface="ＭＳ 明朝" panose="02020609040205080304" pitchFamily="17" charset="-128"/>
              </a:rPr>
            </a:br>
            <a:r>
              <a:rPr lang="en-US" altLang="ja-JP" sz="4800" b="1" dirty="0">
                <a:latin typeface="Times New Roman" panose="02020603050405020304" pitchFamily="18" charset="0"/>
                <a:ea typeface="ＭＳ 明朝" panose="02020609040205080304" pitchFamily="17" charset="-128"/>
              </a:rPr>
              <a:t>on development of PC 12 cells</a:t>
            </a:r>
          </a:p>
        </p:txBody>
      </p:sp>
      <p:sp>
        <p:nvSpPr>
          <p:cNvPr id="3" name="Rectangle 2"/>
          <p:cNvSpPr txBox="1">
            <a:spLocks noChangeArrowheads="1"/>
          </p:cNvSpPr>
          <p:nvPr/>
        </p:nvSpPr>
        <p:spPr bwMode="auto">
          <a:xfrm>
            <a:off x="0" y="2954148"/>
            <a:ext cx="9144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l" rtl="0" fontAlgn="base">
              <a:spcBef>
                <a:spcPct val="0"/>
              </a:spcBef>
              <a:spcAft>
                <a:spcPct val="0"/>
              </a:spcAft>
              <a:defRPr kumimoji="1" sz="4400" kern="12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l"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800" b="1" i="0" u="none" strike="noStrike" kern="1200" cap="none" spc="0" normalizeH="0" baseline="0" noProof="0" dirty="0">
                <a:ln>
                  <a:noFill/>
                </a:ln>
                <a:solidFill>
                  <a:srgbClr val="FFCC00"/>
                </a:solidFill>
                <a:effectLst/>
                <a:uLnTx/>
                <a:uFillTx/>
                <a:latin typeface="Times New Roman" panose="02020603050405020304" pitchFamily="18" charset="0"/>
                <a:ea typeface="ＭＳ 明朝" panose="02020609040205080304" pitchFamily="17" charset="-128"/>
                <a:cs typeface="+mj-cs"/>
              </a:rPr>
              <a:t>the effect of OH-PCB on neuronal </a:t>
            </a:r>
            <a:br>
              <a:rPr kumimoji="1" lang="en-US" altLang="ja-JP" sz="4800" b="1" i="0" u="none" strike="noStrike" kern="1200" cap="none" spc="0" normalizeH="0" baseline="0" noProof="0" dirty="0">
                <a:ln>
                  <a:noFill/>
                </a:ln>
                <a:solidFill>
                  <a:srgbClr val="FFCC00"/>
                </a:solidFill>
                <a:effectLst/>
                <a:uLnTx/>
                <a:uFillTx/>
                <a:latin typeface="Times New Roman" panose="02020603050405020304" pitchFamily="18" charset="0"/>
                <a:ea typeface="ＭＳ 明朝" panose="02020609040205080304" pitchFamily="17" charset="-128"/>
                <a:cs typeface="+mj-cs"/>
              </a:rPr>
            </a:br>
            <a:r>
              <a:rPr kumimoji="1" lang="en-US" altLang="ja-JP" sz="4800" b="1" i="0" u="none" strike="noStrike" kern="1200" cap="none" spc="0" normalizeH="0" baseline="0" noProof="0" dirty="0">
                <a:ln>
                  <a:noFill/>
                </a:ln>
                <a:solidFill>
                  <a:srgbClr val="FFCC00"/>
                </a:solidFill>
                <a:effectLst/>
                <a:uLnTx/>
                <a:uFillTx/>
                <a:latin typeface="Times New Roman" panose="02020603050405020304" pitchFamily="18" charset="0"/>
                <a:ea typeface="ＭＳ 明朝" panose="02020609040205080304" pitchFamily="17" charset="-128"/>
                <a:cs typeface="+mj-cs"/>
              </a:rPr>
              <a:t>development is not dependent </a:t>
            </a:r>
            <a:br>
              <a:rPr kumimoji="1" lang="en-US" altLang="ja-JP" sz="4800" b="1" i="0" u="none" strike="noStrike" kern="1200" cap="none" spc="0" normalizeH="0" baseline="0" noProof="0" dirty="0">
                <a:ln>
                  <a:noFill/>
                </a:ln>
                <a:solidFill>
                  <a:srgbClr val="FFCC00"/>
                </a:solidFill>
                <a:effectLst/>
                <a:uLnTx/>
                <a:uFillTx/>
                <a:latin typeface="Times New Roman" panose="02020603050405020304" pitchFamily="18" charset="0"/>
                <a:ea typeface="ＭＳ 明朝" panose="02020609040205080304" pitchFamily="17" charset="-128"/>
                <a:cs typeface="+mj-cs"/>
              </a:rPr>
            </a:br>
            <a:r>
              <a:rPr kumimoji="1" lang="en-US" altLang="ja-JP" sz="4800" b="1" i="0" u="none" strike="noStrike" kern="1200" cap="none" spc="0" normalizeH="0" baseline="0" noProof="0" dirty="0">
                <a:ln>
                  <a:noFill/>
                </a:ln>
                <a:solidFill>
                  <a:srgbClr val="FFCC00"/>
                </a:solidFill>
                <a:effectLst/>
                <a:uLnTx/>
                <a:uFillTx/>
                <a:latin typeface="Times New Roman" panose="02020603050405020304" pitchFamily="18" charset="0"/>
                <a:ea typeface="ＭＳ 明朝" panose="02020609040205080304" pitchFamily="17" charset="-128"/>
                <a:cs typeface="+mj-cs"/>
              </a:rPr>
              <a:t>on the chlorine number but on the chemical structure</a:t>
            </a:r>
          </a:p>
        </p:txBody>
      </p:sp>
    </p:spTree>
    <p:extLst>
      <p:ext uri="{BB962C8B-B14F-4D97-AF65-F5344CB8AC3E}">
        <p14:creationId xmlns:p14="http://schemas.microsoft.com/office/powerpoint/2010/main" val="10664329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2170"/>
            <a:ext cx="9144000" cy="1846921"/>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801744"/>
          </a:xfrm>
          <a:prstGeom prst="rect">
            <a:avLst/>
          </a:prstGeom>
        </p:spPr>
      </p:pic>
      <p:cxnSp>
        <p:nvCxnSpPr>
          <p:cNvPr id="5" name="直線コネクタ 4"/>
          <p:cNvCxnSpPr/>
          <p:nvPr/>
        </p:nvCxnSpPr>
        <p:spPr>
          <a:xfrm>
            <a:off x="7002379" y="4716379"/>
            <a:ext cx="214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700341" y="4930945"/>
            <a:ext cx="4443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700341" y="5159091"/>
            <a:ext cx="3613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7487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29" y="0"/>
            <a:ext cx="6957119" cy="5686314"/>
          </a:xfrm>
          <a:prstGeom prst="rect">
            <a:avLst/>
          </a:prstGeom>
        </p:spPr>
      </p:pic>
      <p:sp>
        <p:nvSpPr>
          <p:cNvPr id="3" name="テキスト ボックス 2"/>
          <p:cNvSpPr txBox="1"/>
          <p:nvPr/>
        </p:nvSpPr>
        <p:spPr>
          <a:xfrm>
            <a:off x="1" y="5955632"/>
            <a:ext cx="87950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Effects of OH-PCBs on neuronal growth factor (NGF)-dependent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neurite outgrowth in PC12 cells.</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3551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8" y="1077686"/>
            <a:ext cx="8977048" cy="3135085"/>
          </a:xfrm>
          <a:prstGeom prst="rect">
            <a:avLst/>
          </a:prstGeom>
        </p:spPr>
      </p:pic>
      <p:sp>
        <p:nvSpPr>
          <p:cNvPr id="3" name="テキスト ボックス 2"/>
          <p:cNvSpPr txBox="1"/>
          <p:nvPr/>
        </p:nvSpPr>
        <p:spPr>
          <a:xfrm>
            <a:off x="664029" y="4822371"/>
            <a:ext cx="792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Cell shape models treated with OH-PCB and DMSO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Data are means ± standard error of the mean (SEM) of three separate experiments. Statistical significance: *P &lt; 0.05 and **P &lt; 0.01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4888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850" y="106680"/>
            <a:ext cx="5942798" cy="5394643"/>
          </a:xfrm>
          <a:prstGeom prst="rect">
            <a:avLst/>
          </a:prstGeom>
        </p:spPr>
      </p:pic>
      <p:sp>
        <p:nvSpPr>
          <p:cNvPr id="5" name="正方形/長方形 4"/>
          <p:cNvSpPr/>
          <p:nvPr/>
        </p:nvSpPr>
        <p:spPr>
          <a:xfrm>
            <a:off x="0" y="5585544"/>
            <a:ext cx="9144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Effects of (T3) and L-thyroxine (T4) on neuronal growth factor (NGF)-dependent neurite outgrowth in PC12 cells. </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41695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511"/>
            <a:ext cx="9144000" cy="5638098"/>
          </a:xfrm>
          <a:prstGeom prst="rect">
            <a:avLst/>
          </a:prstGeom>
        </p:spPr>
      </p:pic>
      <p:sp>
        <p:nvSpPr>
          <p:cNvPr id="3" name="正方形/長方形 2"/>
          <p:cNvSpPr/>
          <p:nvPr/>
        </p:nvSpPr>
        <p:spPr>
          <a:xfrm>
            <a:off x="12029" y="5691388"/>
            <a:ext cx="9144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lower chlorinated OH-PCBs promote NGF-induced neurite elongation</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Tree>
    <p:extLst>
      <p:ext uri="{BB962C8B-B14F-4D97-AF65-F5344CB8AC3E}">
        <p14:creationId xmlns:p14="http://schemas.microsoft.com/office/powerpoint/2010/main" val="20942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260"/>
            <a:ext cx="9144000" cy="4900440"/>
          </a:xfrm>
          <a:prstGeom prst="rect">
            <a:avLst/>
          </a:prstGeom>
        </p:spPr>
      </p:pic>
    </p:spTree>
    <p:extLst>
      <p:ext uri="{BB962C8B-B14F-4D97-AF65-F5344CB8AC3E}">
        <p14:creationId xmlns:p14="http://schemas.microsoft.com/office/powerpoint/2010/main" val="2965060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5"/>
          <p:cNvSpPr txBox="1">
            <a:spLocks noChangeArrowheads="1"/>
          </p:cNvSpPr>
          <p:nvPr/>
        </p:nvSpPr>
        <p:spPr bwMode="auto">
          <a:xfrm>
            <a:off x="1115616" y="116632"/>
            <a:ext cx="7144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Number of congeners used for identification</a:t>
            </a:r>
            <a:endParaRPr kumimoji="1" lang="ja-JP" altLang="en-US" sz="2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6" name="Text Box 17"/>
          <p:cNvSpPr txBox="1">
            <a:spLocks noChangeArrowheads="1"/>
          </p:cNvSpPr>
          <p:nvPr/>
        </p:nvSpPr>
        <p:spPr bwMode="auto">
          <a:xfrm>
            <a:off x="4716016" y="6006480"/>
            <a:ext cx="24997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itchFamily="18" charset="0"/>
                <a:ea typeface="ＭＳ Ｐゴシック" charset="-128"/>
                <a:cs typeface="Arial" charset="0"/>
              </a:rPr>
              <a:t>3-OH-4,4’,6-TrCB</a:t>
            </a:r>
          </a:p>
        </p:txBody>
      </p:sp>
      <p:pic>
        <p:nvPicPr>
          <p:cNvPr id="7"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038" y="5733257"/>
            <a:ext cx="1811767"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 12"/>
          <p:cNvGraphicFramePr>
            <a:graphicFrameLocks noGrp="1"/>
          </p:cNvGraphicFramePr>
          <p:nvPr/>
        </p:nvGraphicFramePr>
        <p:xfrm>
          <a:off x="251520" y="1556792"/>
          <a:ext cx="8412088" cy="3888224"/>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994293">
                  <a:extLst>
                    <a:ext uri="{9D8B030D-6E8A-4147-A177-3AD203B41FA5}">
                      <a16:colId xmlns:a16="http://schemas.microsoft.com/office/drawing/2014/main" val="20002"/>
                    </a:ext>
                  </a:extLst>
                </a:gridCol>
                <a:gridCol w="1051511">
                  <a:extLst>
                    <a:ext uri="{9D8B030D-6E8A-4147-A177-3AD203B41FA5}">
                      <a16:colId xmlns:a16="http://schemas.microsoft.com/office/drawing/2014/main" val="20003"/>
                    </a:ext>
                  </a:extLst>
                </a:gridCol>
                <a:gridCol w="1051511">
                  <a:extLst>
                    <a:ext uri="{9D8B030D-6E8A-4147-A177-3AD203B41FA5}">
                      <a16:colId xmlns:a16="http://schemas.microsoft.com/office/drawing/2014/main" val="20004"/>
                    </a:ext>
                  </a:extLst>
                </a:gridCol>
                <a:gridCol w="1051511">
                  <a:extLst>
                    <a:ext uri="{9D8B030D-6E8A-4147-A177-3AD203B41FA5}">
                      <a16:colId xmlns:a16="http://schemas.microsoft.com/office/drawing/2014/main" val="20005"/>
                    </a:ext>
                  </a:extLst>
                </a:gridCol>
                <a:gridCol w="1051511">
                  <a:extLst>
                    <a:ext uri="{9D8B030D-6E8A-4147-A177-3AD203B41FA5}">
                      <a16:colId xmlns:a16="http://schemas.microsoft.com/office/drawing/2014/main" val="20006"/>
                    </a:ext>
                  </a:extLst>
                </a:gridCol>
                <a:gridCol w="1051511">
                  <a:extLst>
                    <a:ext uri="{9D8B030D-6E8A-4147-A177-3AD203B41FA5}">
                      <a16:colId xmlns:a16="http://schemas.microsoft.com/office/drawing/2014/main" val="20007"/>
                    </a:ext>
                  </a:extLst>
                </a:gridCol>
              </a:tblGrid>
              <a:tr h="576064">
                <a:tc>
                  <a:txBody>
                    <a:bodyPr/>
                    <a:lstStyle/>
                    <a:p>
                      <a:endParaRPr kumimoji="1" lang="ja-JP" altLang="en-US" dirty="0"/>
                    </a:p>
                  </a:txBody>
                  <a:tcPr/>
                </a:tc>
                <a:tc>
                  <a:txBody>
                    <a:bodyPr/>
                    <a:lstStyle/>
                    <a:p>
                      <a:pPr algn="ctr"/>
                      <a:r>
                        <a:rPr kumimoji="1" lang="en-US" altLang="ja-JP" dirty="0"/>
                        <a:t>OH-</a:t>
                      </a:r>
                      <a:r>
                        <a:rPr kumimoji="1" lang="en-US" altLang="ja-JP" dirty="0" err="1"/>
                        <a:t>MoCBs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DiCBs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TrCBs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TeCBs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PeCBs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HxCBs</a:t>
                      </a:r>
                      <a:endParaRPr kumimoji="1" lang="ja-JP"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OH-</a:t>
                      </a:r>
                      <a:r>
                        <a:rPr kumimoji="1" lang="en-US" altLang="ja-JP" dirty="0" err="1"/>
                        <a:t>HpCBs</a:t>
                      </a:r>
                      <a:endParaRPr kumimoji="1" lang="ja-JP" altLang="en-US" dirty="0"/>
                    </a:p>
                  </a:txBody>
                  <a:tcPr anchor="ctr"/>
                </a:tc>
                <a:extLst>
                  <a:ext uri="{0D108BD9-81ED-4DB2-BD59-A6C34878D82A}">
                    <a16:rowId xmlns:a16="http://schemas.microsoft.com/office/drawing/2014/main" val="10000"/>
                  </a:ext>
                </a:extLst>
              </a:tr>
              <a:tr h="602696">
                <a:tc>
                  <a:txBody>
                    <a:bodyPr/>
                    <a:lstStyle/>
                    <a:p>
                      <a:pPr algn="ctr"/>
                      <a:r>
                        <a:rPr kumimoji="1" lang="en-US" altLang="ja-JP" dirty="0"/>
                        <a:t>ACCU</a:t>
                      </a:r>
                      <a:endParaRPr kumimoji="1" lang="ja-JP" altLang="en-US" dirty="0"/>
                    </a:p>
                  </a:txBody>
                  <a:tcPr anchor="ctr"/>
                </a:tc>
                <a:tc>
                  <a:txBody>
                    <a:bodyPr/>
                    <a:lstStyle/>
                    <a:p>
                      <a:pPr algn="ctr"/>
                      <a:r>
                        <a:rPr kumimoji="1" lang="en-US" altLang="ja-JP" dirty="0"/>
                        <a:t>4</a:t>
                      </a:r>
                      <a:endParaRPr kumimoji="1" lang="ja-JP" altLang="en-US" dirty="0"/>
                    </a:p>
                  </a:txBody>
                  <a:tcPr anchor="ctr"/>
                </a:tc>
                <a:tc>
                  <a:txBody>
                    <a:bodyPr/>
                    <a:lstStyle/>
                    <a:p>
                      <a:pPr algn="ctr"/>
                      <a:r>
                        <a:rPr kumimoji="1" lang="en-US" altLang="ja-JP" dirty="0"/>
                        <a:t>6</a:t>
                      </a:r>
                      <a:endParaRPr kumimoji="1" lang="ja-JP" altLang="en-US" dirty="0"/>
                    </a:p>
                  </a:txBody>
                  <a:tcPr anchor="ctr"/>
                </a:tc>
                <a:tc>
                  <a:txBody>
                    <a:bodyPr/>
                    <a:lstStyle/>
                    <a:p>
                      <a:pPr algn="ctr"/>
                      <a:r>
                        <a:rPr kumimoji="1" lang="en-US" altLang="ja-JP" dirty="0"/>
                        <a:t>6</a:t>
                      </a:r>
                      <a:endParaRPr kumimoji="1" lang="ja-JP" altLang="en-US" dirty="0"/>
                    </a:p>
                  </a:txBody>
                  <a:tcPr anchor="ctr"/>
                </a:tc>
                <a:tc>
                  <a:txBody>
                    <a:bodyPr/>
                    <a:lstStyle/>
                    <a:p>
                      <a:pPr algn="ctr"/>
                      <a:r>
                        <a:rPr kumimoji="1" lang="en-US" altLang="ja-JP" dirty="0"/>
                        <a:t>9</a:t>
                      </a:r>
                      <a:endParaRPr kumimoji="1" lang="ja-JP" altLang="en-US" dirty="0"/>
                    </a:p>
                  </a:txBody>
                  <a:tcPr anchor="ctr"/>
                </a:tc>
                <a:tc>
                  <a:txBody>
                    <a:bodyPr/>
                    <a:lstStyle/>
                    <a:p>
                      <a:pPr algn="ctr"/>
                      <a:r>
                        <a:rPr kumimoji="1" lang="en-US" altLang="ja-JP" dirty="0"/>
                        <a:t>7</a:t>
                      </a:r>
                      <a:endParaRPr kumimoji="1" lang="ja-JP" altLang="en-US" dirty="0"/>
                    </a:p>
                  </a:txBody>
                  <a:tcPr anchor="ctr"/>
                </a:tc>
                <a:tc>
                  <a:txBody>
                    <a:bodyPr/>
                    <a:lstStyle/>
                    <a:p>
                      <a:pPr algn="ctr"/>
                      <a:r>
                        <a:rPr kumimoji="1" lang="en-US" altLang="ja-JP" dirty="0"/>
                        <a:t>2</a:t>
                      </a:r>
                      <a:endParaRPr kumimoji="1" lang="ja-JP" altLang="en-US" dirty="0"/>
                    </a:p>
                  </a:txBody>
                  <a:tcPr anchor="ctr"/>
                </a:tc>
                <a:tc>
                  <a:txBody>
                    <a:bodyPr/>
                    <a:lstStyle/>
                    <a:p>
                      <a:pPr algn="ctr"/>
                      <a:endParaRPr kumimoji="1" lang="ja-JP" altLang="en-US"/>
                    </a:p>
                  </a:txBody>
                  <a:tcPr anchor="ctr"/>
                </a:tc>
                <a:extLst>
                  <a:ext uri="{0D108BD9-81ED-4DB2-BD59-A6C34878D82A}">
                    <a16:rowId xmlns:a16="http://schemas.microsoft.com/office/drawing/2014/main" val="10001"/>
                  </a:ext>
                </a:extLst>
              </a:tr>
              <a:tr h="602696">
                <a:tc>
                  <a:txBody>
                    <a:bodyPr/>
                    <a:lstStyle/>
                    <a:p>
                      <a:pPr algn="ctr"/>
                      <a:r>
                        <a:rPr kumimoji="1" lang="en-US" altLang="ja-JP" dirty="0"/>
                        <a:t>CIL</a:t>
                      </a:r>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tc>
                  <a:txBody>
                    <a:bodyPr/>
                    <a:lstStyle/>
                    <a:p>
                      <a:pPr algn="ctr"/>
                      <a:r>
                        <a:rPr kumimoji="1" lang="en-US" altLang="ja-JP" dirty="0"/>
                        <a:t>2</a:t>
                      </a:r>
                      <a:endParaRPr kumimoji="1" lang="ja-JP" altLang="en-US" dirty="0"/>
                    </a:p>
                  </a:txBody>
                  <a:tcPr anchor="ctr"/>
                </a:tc>
                <a:tc>
                  <a:txBody>
                    <a:bodyPr/>
                    <a:lstStyle/>
                    <a:p>
                      <a:pPr algn="ctr"/>
                      <a:r>
                        <a:rPr kumimoji="1" lang="en-US" altLang="ja-JP" dirty="0"/>
                        <a:t>4</a:t>
                      </a:r>
                      <a:endParaRPr kumimoji="1" lang="ja-JP" altLang="en-US" dirty="0"/>
                    </a:p>
                  </a:txBody>
                  <a:tcPr anchor="ctr"/>
                </a:tc>
                <a:tc>
                  <a:txBody>
                    <a:bodyPr/>
                    <a:lstStyle/>
                    <a:p>
                      <a:pPr algn="ctr"/>
                      <a:r>
                        <a:rPr kumimoji="1" lang="en-US" altLang="ja-JP" dirty="0"/>
                        <a:t>2</a:t>
                      </a:r>
                      <a:endParaRPr kumimoji="1" lang="ja-JP" altLang="en-US" dirty="0"/>
                    </a:p>
                  </a:txBody>
                  <a:tcPr anchor="ctr"/>
                </a:tc>
                <a:extLst>
                  <a:ext uri="{0D108BD9-81ED-4DB2-BD59-A6C34878D82A}">
                    <a16:rowId xmlns:a16="http://schemas.microsoft.com/office/drawing/2014/main" val="10002"/>
                  </a:ext>
                </a:extLst>
              </a:tr>
              <a:tr h="799976">
                <a:tc>
                  <a:txBody>
                    <a:bodyPr/>
                    <a:lstStyle/>
                    <a:p>
                      <a:pPr algn="ctr"/>
                      <a:r>
                        <a:rPr kumimoji="1" lang="en-US" altLang="ja-JP" dirty="0"/>
                        <a:t>Wellington</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r>
                        <a:rPr kumimoji="1" lang="en-US" altLang="ja-JP" dirty="0"/>
                        <a:t>2</a:t>
                      </a:r>
                      <a:endParaRPr kumimoji="1" lang="ja-JP" altLang="en-US" dirty="0"/>
                    </a:p>
                  </a:txBody>
                  <a:tcPr anchor="ctr"/>
                </a:tc>
                <a:tc>
                  <a:txBody>
                    <a:bodyPr/>
                    <a:lstStyle/>
                    <a:p>
                      <a:pPr algn="ctr"/>
                      <a:r>
                        <a:rPr kumimoji="1" lang="en-US" altLang="ja-JP" dirty="0"/>
                        <a:t>12</a:t>
                      </a:r>
                      <a:endParaRPr kumimoji="1" lang="ja-JP" altLang="en-US" dirty="0"/>
                    </a:p>
                  </a:txBody>
                  <a:tcPr anchor="ctr"/>
                </a:tc>
                <a:tc>
                  <a:txBody>
                    <a:bodyPr/>
                    <a:lstStyle/>
                    <a:p>
                      <a:pPr algn="ctr"/>
                      <a:r>
                        <a:rPr kumimoji="1" lang="en-US" altLang="ja-JP" dirty="0"/>
                        <a:t>14</a:t>
                      </a:r>
                      <a:endParaRPr kumimoji="1" lang="ja-JP" altLang="en-US" dirty="0"/>
                    </a:p>
                  </a:txBody>
                  <a:tcPr anchor="ctr"/>
                </a:tc>
                <a:tc>
                  <a:txBody>
                    <a:bodyPr/>
                    <a:lstStyle/>
                    <a:p>
                      <a:pPr algn="ctr"/>
                      <a:r>
                        <a:rPr kumimoji="1" lang="en-US" altLang="ja-JP" dirty="0"/>
                        <a:t>18</a:t>
                      </a:r>
                      <a:endParaRPr kumimoji="1" lang="ja-JP" altLang="en-US" dirty="0"/>
                    </a:p>
                  </a:txBody>
                  <a:tcPr anchor="ctr"/>
                </a:tc>
                <a:extLst>
                  <a:ext uri="{0D108BD9-81ED-4DB2-BD59-A6C34878D82A}">
                    <a16:rowId xmlns:a16="http://schemas.microsoft.com/office/drawing/2014/main" val="10003"/>
                  </a:ext>
                </a:extLst>
              </a:tr>
              <a:tr h="602696">
                <a:tc>
                  <a:txBody>
                    <a:bodyPr/>
                    <a:lstStyle/>
                    <a:p>
                      <a:pPr algn="ctr"/>
                      <a:r>
                        <a:rPr kumimoji="1" lang="en-US" altLang="ja-JP" dirty="0"/>
                        <a:t>From Dr. Okumura T.</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r>
                        <a:rPr kumimoji="1" lang="en-US" altLang="ja-JP" dirty="0"/>
                        <a:t>38</a:t>
                      </a:r>
                      <a:endParaRPr kumimoji="1" lang="ja-JP" altLang="en-US" dirty="0"/>
                    </a:p>
                  </a:txBody>
                  <a:tcPr anchor="ctr"/>
                </a:tc>
                <a:tc>
                  <a:txBody>
                    <a:bodyPr/>
                    <a:lstStyle/>
                    <a:p>
                      <a:pPr algn="ctr"/>
                      <a:r>
                        <a:rPr kumimoji="1" lang="en-US" altLang="ja-JP" dirty="0"/>
                        <a:t>33</a:t>
                      </a:r>
                      <a:endParaRPr kumimoji="1" lang="ja-JP" altLang="en-US" dirty="0"/>
                    </a:p>
                  </a:txBody>
                  <a:tcPr anchor="ctr"/>
                </a:tc>
                <a:tc>
                  <a:txBody>
                    <a:bodyPr/>
                    <a:lstStyle/>
                    <a:p>
                      <a:pPr algn="ctr"/>
                      <a:r>
                        <a:rPr kumimoji="1" lang="en-US" altLang="ja-JP" dirty="0"/>
                        <a:t>11</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10004"/>
                  </a:ext>
                </a:extLst>
              </a:tr>
              <a:tr h="602696">
                <a:tc>
                  <a:txBody>
                    <a:bodyPr/>
                    <a:lstStyle/>
                    <a:p>
                      <a:pPr algn="ctr"/>
                      <a:endParaRPr kumimoji="1" lang="ja-JP" altLang="en-US" dirty="0"/>
                    </a:p>
                  </a:txBody>
                  <a:tcPr anchor="ctr"/>
                </a:tc>
                <a:tc>
                  <a:txBody>
                    <a:bodyPr/>
                    <a:lstStyle/>
                    <a:p>
                      <a:pPr algn="ctr"/>
                      <a:r>
                        <a:rPr kumimoji="1" lang="en-US" altLang="ja-JP" dirty="0"/>
                        <a:t>4</a:t>
                      </a:r>
                      <a:endParaRPr kumimoji="1" lang="ja-JP" altLang="en-US" dirty="0"/>
                    </a:p>
                  </a:txBody>
                  <a:tcPr anchor="ctr"/>
                </a:tc>
                <a:tc>
                  <a:txBody>
                    <a:bodyPr/>
                    <a:lstStyle/>
                    <a:p>
                      <a:pPr algn="ctr"/>
                      <a:r>
                        <a:rPr kumimoji="1" lang="en-US" altLang="ja-JP" dirty="0"/>
                        <a:t>6</a:t>
                      </a:r>
                      <a:endParaRPr kumimoji="1" lang="ja-JP" altLang="en-US" dirty="0"/>
                    </a:p>
                  </a:txBody>
                  <a:tcPr anchor="ctr"/>
                </a:tc>
                <a:tc>
                  <a:txBody>
                    <a:bodyPr/>
                    <a:lstStyle/>
                    <a:p>
                      <a:pPr algn="ctr"/>
                      <a:r>
                        <a:rPr kumimoji="1" lang="en-US" altLang="ja-JP" dirty="0"/>
                        <a:t>44</a:t>
                      </a:r>
                      <a:endParaRPr kumimoji="1" lang="ja-JP" altLang="en-US" dirty="0"/>
                    </a:p>
                  </a:txBody>
                  <a:tcPr anchor="ctr"/>
                </a:tc>
                <a:tc>
                  <a:txBody>
                    <a:bodyPr/>
                    <a:lstStyle/>
                    <a:p>
                      <a:pPr algn="ctr"/>
                      <a:r>
                        <a:rPr kumimoji="1" lang="en-US" altLang="ja-JP" dirty="0"/>
                        <a:t>44</a:t>
                      </a:r>
                      <a:endParaRPr kumimoji="1" lang="ja-JP" altLang="en-US" dirty="0"/>
                    </a:p>
                  </a:txBody>
                  <a:tcPr anchor="ctr"/>
                </a:tc>
                <a:tc>
                  <a:txBody>
                    <a:bodyPr/>
                    <a:lstStyle/>
                    <a:p>
                      <a:pPr algn="ctr"/>
                      <a:r>
                        <a:rPr kumimoji="1" lang="en-US" altLang="ja-JP" dirty="0"/>
                        <a:t>32</a:t>
                      </a:r>
                      <a:endParaRPr kumimoji="1" lang="ja-JP" altLang="en-US" dirty="0"/>
                    </a:p>
                  </a:txBody>
                  <a:tcPr anchor="ctr"/>
                </a:tc>
                <a:tc>
                  <a:txBody>
                    <a:bodyPr/>
                    <a:lstStyle/>
                    <a:p>
                      <a:pPr algn="ctr"/>
                      <a:r>
                        <a:rPr kumimoji="1" lang="en-US" altLang="ja-JP" dirty="0"/>
                        <a:t>20</a:t>
                      </a:r>
                      <a:endParaRPr kumimoji="1" lang="ja-JP" altLang="en-US" dirty="0"/>
                    </a:p>
                  </a:txBody>
                  <a:tcPr anchor="ctr"/>
                </a:tc>
                <a:tc>
                  <a:txBody>
                    <a:bodyPr/>
                    <a:lstStyle/>
                    <a:p>
                      <a:pPr algn="ctr"/>
                      <a:r>
                        <a:rPr kumimoji="1" lang="en-US" altLang="ja-JP" dirty="0"/>
                        <a:t>20</a:t>
                      </a:r>
                      <a:endParaRPr kumimoji="1" lang="ja-JP" altLang="en-US" dirty="0"/>
                    </a:p>
                  </a:txBody>
                  <a:tcPr anchor="ctr"/>
                </a:tc>
                <a:extLst>
                  <a:ext uri="{0D108BD9-81ED-4DB2-BD59-A6C34878D82A}">
                    <a16:rowId xmlns:a16="http://schemas.microsoft.com/office/drawing/2014/main" val="10005"/>
                  </a:ext>
                </a:extLst>
              </a:tr>
            </a:tbl>
          </a:graphicData>
        </a:graphic>
      </p:graphicFrame>
      <p:sp>
        <p:nvSpPr>
          <p:cNvPr id="14" name="正方形/長方形 13"/>
          <p:cNvSpPr/>
          <p:nvPr/>
        </p:nvSpPr>
        <p:spPr>
          <a:xfrm>
            <a:off x="395536" y="692696"/>
            <a:ext cx="8640959"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rPr>
              <a:t>OH-PCB congeners were identified by 88 commercial standard solutions and 82 synthesized standard solutions. </a:t>
            </a:r>
            <a:endParaRPr kumimoji="0" lang="ja-JP" altLang="en-US"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endParaRPr>
          </a:p>
        </p:txBody>
      </p:sp>
      <p:cxnSp>
        <p:nvCxnSpPr>
          <p:cNvPr id="3" name="直線コネクタ 2"/>
          <p:cNvCxnSpPr/>
          <p:nvPr/>
        </p:nvCxnSpPr>
        <p:spPr>
          <a:xfrm>
            <a:off x="251520" y="1595701"/>
            <a:ext cx="1224136" cy="60916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451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5"/>
          <p:cNvSpPr txBox="1">
            <a:spLocks noChangeArrowheads="1"/>
          </p:cNvSpPr>
          <p:nvPr/>
        </p:nvSpPr>
        <p:spPr bwMode="auto">
          <a:xfrm>
            <a:off x="2132268" y="44624"/>
            <a:ext cx="4960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About PCB transport workers</a:t>
            </a:r>
            <a:endParaRPr kumimoji="1" lang="ja-JP" altLang="en-US" sz="2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2" name="Rectangle 9"/>
          <p:cNvSpPr>
            <a:spLocks noChangeArrowheads="1"/>
          </p:cNvSpPr>
          <p:nvPr/>
        </p:nvSpPr>
        <p:spPr bwMode="auto">
          <a:xfrm>
            <a:off x="35496" y="750183"/>
            <a:ext cx="910850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rPr>
              <a:t>Three Japanese workers who transport PCBs regularly were selected for this study. Their duties included not only PCB transport but also transferring PCB waste from the original storage container (A) to a container designed for PCB transport (B). Furthermore, their work also included writing report and photo documentation. To monitor the working condition</a:t>
            </a:r>
            <a:r>
              <a:rPr kumimoji="0"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rPr>
              <a:t> </a:t>
            </a:r>
            <a:r>
              <a:rPr kumimoji="0"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rPr>
              <a:t>and sample air in their workplace, two researchers familiar with PCBs entered the same room during Working period 1. </a:t>
            </a:r>
          </a:p>
        </p:txBody>
      </p:sp>
      <p:pic>
        <p:nvPicPr>
          <p:cNvPr id="819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733" y="5667656"/>
            <a:ext cx="1239595" cy="9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12" descr="C:\Users\m009162\科研費ー尿\ESPR, Haga et al. (2014)\PCB移し替え作業時写真\PAP_02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3882827"/>
            <a:ext cx="195103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線矢印コネクタ 27"/>
          <p:cNvCxnSpPr/>
          <p:nvPr/>
        </p:nvCxnSpPr>
        <p:spPr>
          <a:xfrm flipV="1">
            <a:off x="4179888" y="4005064"/>
            <a:ext cx="1831975" cy="209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V="1">
            <a:off x="4387453" y="4975028"/>
            <a:ext cx="937022" cy="1635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01" name="正方形/長方形 5"/>
          <p:cNvSpPr>
            <a:spLocks noChangeArrowheads="1"/>
          </p:cNvSpPr>
          <p:nvPr/>
        </p:nvSpPr>
        <p:spPr bwMode="auto">
          <a:xfrm>
            <a:off x="1173440" y="4357489"/>
            <a:ext cx="3326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(A) Original storage container  </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02" name="正方形/長方形 6"/>
          <p:cNvSpPr>
            <a:spLocks noChangeArrowheads="1"/>
          </p:cNvSpPr>
          <p:nvPr/>
        </p:nvSpPr>
        <p:spPr bwMode="auto">
          <a:xfrm>
            <a:off x="1187624" y="4975027"/>
            <a:ext cx="3249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(B) Container designed for PCB transport</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03" name="正方形/長方形 8"/>
          <p:cNvSpPr>
            <a:spLocks noChangeArrowheads="1"/>
          </p:cNvSpPr>
          <p:nvPr/>
        </p:nvSpPr>
        <p:spPr bwMode="auto">
          <a:xfrm>
            <a:off x="1709738" y="4005064"/>
            <a:ext cx="238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Times New Roman" pitchFamily="18" charset="0"/>
              </a:rPr>
              <a:t>PCB transport worker</a:t>
            </a:r>
          </a:p>
        </p:txBody>
      </p:sp>
      <p:cxnSp>
        <p:nvCxnSpPr>
          <p:cNvPr id="33" name="直線矢印コネクタ 32"/>
          <p:cNvCxnSpPr/>
          <p:nvPr/>
        </p:nvCxnSpPr>
        <p:spPr>
          <a:xfrm>
            <a:off x="4437063" y="4543227"/>
            <a:ext cx="102393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05" name="正方形/長方形 5"/>
          <p:cNvSpPr>
            <a:spLocks noChangeArrowheads="1"/>
          </p:cNvSpPr>
          <p:nvPr/>
        </p:nvSpPr>
        <p:spPr bwMode="auto">
          <a:xfrm>
            <a:off x="3050778" y="6093296"/>
            <a:ext cx="2673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PCB-containing material</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pic>
        <p:nvPicPr>
          <p:cNvPr id="8206" name="Picture 24"/>
          <p:cNvPicPr>
            <a:picLocks noChangeAspect="1" noChangeArrowheads="1"/>
          </p:cNvPicPr>
          <p:nvPr/>
        </p:nvPicPr>
        <p:blipFill rotWithShape="1">
          <a:blip r:embed="rId5">
            <a:extLst>
              <a:ext uri="{28A0092B-C50C-407E-A947-70E740481C1C}">
                <a14:useLocalDpi xmlns:a14="http://schemas.microsoft.com/office/drawing/2010/main" val="0"/>
              </a:ext>
            </a:extLst>
          </a:blip>
          <a:srcRect l="-1" r="13885"/>
          <a:stretch/>
        </p:blipFill>
        <p:spPr bwMode="auto">
          <a:xfrm>
            <a:off x="6815138" y="4265414"/>
            <a:ext cx="756000" cy="8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7" name="Picture 26" descr="http://msp.c.yimg.jp/yjimage?q=WboO6zQXyLGYjb25.vv_27gDnTf2pFWWyvuJ7sVpHEhUZlahTlOTpSGnlalqLt8oPt8LsGm3YowFUuhPFP4lYziytzFRFadwKTMyvCrf7wFk3YnkDm_yUY6xy3EX37_dpYZ4rE.nLMXE_KffqMQS&amp;sig=13a2e6tod&amp;x=252&amp;y=2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1788" y="4406702"/>
            <a:ext cx="8699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線矢印コネクタ 42"/>
          <p:cNvCxnSpPr/>
          <p:nvPr/>
        </p:nvCxnSpPr>
        <p:spPr>
          <a:xfrm flipV="1">
            <a:off x="4765675" y="4909939"/>
            <a:ext cx="695325" cy="9673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88118" y="3882827"/>
            <a:ext cx="8761413" cy="29305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216" name="正方形/長方形 3"/>
          <p:cNvSpPr>
            <a:spLocks noChangeArrowheads="1"/>
          </p:cNvSpPr>
          <p:nvPr/>
        </p:nvSpPr>
        <p:spPr bwMode="auto">
          <a:xfrm>
            <a:off x="307975" y="4001889"/>
            <a:ext cx="9124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Duties</a:t>
            </a:r>
            <a:endParaRPr kumimoji="1" lang="ja-JP" altLang="en-US" sz="20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17" name="正方形/長方形 5"/>
          <p:cNvSpPr>
            <a:spLocks noChangeArrowheads="1"/>
          </p:cNvSpPr>
          <p:nvPr/>
        </p:nvSpPr>
        <p:spPr bwMode="auto">
          <a:xfrm>
            <a:off x="6388248" y="6445076"/>
            <a:ext cx="1208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Transport</a:t>
            </a:r>
            <a:endParaRPr kumimoji="1" lang="ja-JP" altLang="en-US" sz="1800" b="0" i="0" u="sng"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18" name="正方形/長方形 50"/>
          <p:cNvSpPr>
            <a:spLocks noChangeArrowheads="1"/>
          </p:cNvSpPr>
          <p:nvPr/>
        </p:nvSpPr>
        <p:spPr bwMode="auto">
          <a:xfrm>
            <a:off x="5165700" y="5343327"/>
            <a:ext cx="1206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Transfer</a:t>
            </a:r>
            <a:endParaRPr kumimoji="1" lang="ja-JP" altLang="en-US" sz="1800" b="0" i="0" u="sng"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19" name="正方形/長方形 51"/>
          <p:cNvSpPr>
            <a:spLocks noChangeArrowheads="1"/>
          </p:cNvSpPr>
          <p:nvPr/>
        </p:nvSpPr>
        <p:spPr bwMode="auto">
          <a:xfrm>
            <a:off x="7394575" y="5435376"/>
            <a:ext cx="993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Arial" charset="0"/>
                <a:ea typeface="ＭＳ Ｐゴシック" charset="-128"/>
                <a:cs typeface="Arial" charset="0"/>
              </a:rPr>
              <a:t>Record</a:t>
            </a:r>
            <a:endParaRPr kumimoji="1" lang="ja-JP" altLang="en-US" sz="1800" b="0" i="0" u="sng"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8220" name="正方形/長方形 3"/>
          <p:cNvSpPr>
            <a:spLocks noChangeArrowheads="1"/>
          </p:cNvSpPr>
          <p:nvPr/>
        </p:nvSpPr>
        <p:spPr bwMode="auto">
          <a:xfrm>
            <a:off x="3450977" y="2771636"/>
            <a:ext cx="556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(Working period 1: Feb. 24, 2012 from 9:30 to 16:45)</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32" name="正方形/長方形 3"/>
          <p:cNvSpPr>
            <a:spLocks noChangeArrowheads="1"/>
          </p:cNvSpPr>
          <p:nvPr/>
        </p:nvSpPr>
        <p:spPr bwMode="auto">
          <a:xfrm>
            <a:off x="3469820" y="3104380"/>
            <a:ext cx="556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(Working period 2: Feb. 27, 2012 from 9:30 to 16:45)</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34" name="正方形/長方形 3"/>
          <p:cNvSpPr>
            <a:spLocks noChangeArrowheads="1"/>
          </p:cNvSpPr>
          <p:nvPr/>
        </p:nvSpPr>
        <p:spPr bwMode="auto">
          <a:xfrm>
            <a:off x="3472640" y="3419708"/>
            <a:ext cx="55667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Times New Roman" pitchFamily="18" charset="0"/>
              </a:rPr>
              <a:t>(Working period 3:  Apr. 10, 2014 from 9:30 to 16:45)</a:t>
            </a:r>
            <a:endParaRPr kumimoji="1" lang="ja-JP" altLang="en-US" sz="18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sp>
        <p:nvSpPr>
          <p:cNvPr id="4" name="正方形/長方形 3"/>
          <p:cNvSpPr/>
          <p:nvPr/>
        </p:nvSpPr>
        <p:spPr>
          <a:xfrm>
            <a:off x="8058725" y="5085184"/>
            <a:ext cx="76174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pitchFamily="50" charset="-128"/>
                <a:cs typeface="Times New Roman" pitchFamily="18" charset="0"/>
              </a:rPr>
              <a:t>photo</a:t>
            </a:r>
            <a:endParaRPr kumimoji="0" lang="ja-JP" altLang="en-US" sz="18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1687484203"/>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rtsy">
  <a:themeElements>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lnDef>
  </a:objectDefaults>
  <a:extraClrSchemeLst>
    <a:extraClrScheme>
      <a:clrScheme name="Artsy 1">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2">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4">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5">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6">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 2013 - 2022</Template>
  <TotalTime>1436</TotalTime>
  <Words>8638</Words>
  <Application>Microsoft Office PowerPoint</Application>
  <PresentationFormat>画面に合わせる (4:3)</PresentationFormat>
  <Paragraphs>1487</Paragraphs>
  <Slides>103</Slides>
  <Notes>83</Notes>
  <HiddenSlides>2</HiddenSlides>
  <MMClips>0</MMClips>
  <ScaleCrop>false</ScaleCrop>
  <HeadingPairs>
    <vt:vector size="8" baseType="variant">
      <vt:variant>
        <vt:lpstr>使用されているフォント</vt:lpstr>
      </vt:variant>
      <vt:variant>
        <vt:i4>18</vt:i4>
      </vt:variant>
      <vt:variant>
        <vt:lpstr>テーマ</vt:lpstr>
      </vt:variant>
      <vt:variant>
        <vt:i4>14</vt:i4>
      </vt:variant>
      <vt:variant>
        <vt:lpstr>埋め込まれた OLE サーバー</vt:lpstr>
      </vt:variant>
      <vt:variant>
        <vt:i4>5</vt:i4>
      </vt:variant>
      <vt:variant>
        <vt:lpstr>スライド タイトル</vt:lpstr>
      </vt:variant>
      <vt:variant>
        <vt:i4>103</vt:i4>
      </vt:variant>
    </vt:vector>
  </HeadingPairs>
  <TitlesOfParts>
    <vt:vector size="140" baseType="lpstr">
      <vt:lpstr>HGP創英角ﾎﾟｯﾌﾟ体</vt:lpstr>
      <vt:lpstr>HGS創英角ﾎﾟｯﾌﾟ体</vt:lpstr>
      <vt:lpstr>Microsoft YaHei UI</vt:lpstr>
      <vt:lpstr>ＭＳ Ｐゴシック</vt:lpstr>
      <vt:lpstr>ＭＳ Ｐ明朝</vt:lpstr>
      <vt:lpstr>ＭＳ 明朝</vt:lpstr>
      <vt:lpstr>游ゴシック</vt:lpstr>
      <vt:lpstr>Arial</vt:lpstr>
      <vt:lpstr>Arial Black</vt:lpstr>
      <vt:lpstr>Calibri</vt:lpstr>
      <vt:lpstr>Calibri Light</vt:lpstr>
      <vt:lpstr>Century</vt:lpstr>
      <vt:lpstr>Constantia</vt:lpstr>
      <vt:lpstr>Franklin Gothic Medium</vt:lpstr>
      <vt:lpstr>Symbol</vt:lpstr>
      <vt:lpstr>Times New Roman</vt:lpstr>
      <vt:lpstr>Wingdings</vt:lpstr>
      <vt:lpstr>Wingdings 2</vt:lpstr>
      <vt:lpstr>Office テーマ</vt:lpstr>
      <vt:lpstr>1_Artsy</vt:lpstr>
      <vt:lpstr>1_Office テーマ</vt:lpstr>
      <vt:lpstr>1_Office ​​テーマ</vt:lpstr>
      <vt:lpstr>3_Office テーマ</vt:lpstr>
      <vt:lpstr>1_Network</vt:lpstr>
      <vt:lpstr>4_Office テーマ</vt:lpstr>
      <vt:lpstr>1_標準デザイン</vt:lpstr>
      <vt:lpstr>1_リゾート</vt:lpstr>
      <vt:lpstr>Office Theme</vt:lpstr>
      <vt:lpstr>2_Office テーマ</vt:lpstr>
      <vt:lpstr>5_Office テーマ</vt:lpstr>
      <vt:lpstr>1_Office Theme</vt:lpstr>
      <vt:lpstr>Motyw pakietu Office</vt:lpstr>
      <vt:lpstr>CS ChemDraw Drawing</vt:lpstr>
      <vt:lpstr>Chart</vt:lpstr>
      <vt:lpstr>グラフ</vt:lpstr>
      <vt:lpstr>Chem3D XML</vt:lpstr>
      <vt:lpstr>MDLDrawObject Class</vt:lpstr>
      <vt:lpstr>PowerPoint プレゼンテーション</vt:lpstr>
      <vt:lpstr>PCB 使用量（日本）</vt:lpstr>
      <vt:lpstr>PowerPoint プレゼンテーション</vt:lpstr>
      <vt:lpstr>PowerPoint プレゼンテーション</vt:lpstr>
      <vt:lpstr>PowerPoint プレゼンテーション</vt:lpstr>
      <vt:lpstr>PowerPoint プレゼンテーション</vt:lpstr>
      <vt:lpstr>HT8-PCBカラムを用いた PCB全異性体分析の開発</vt:lpstr>
      <vt:lpstr>PowerPoint プレゼンテーション</vt:lpstr>
      <vt:lpstr>    PCB異性体の分離（HT8-PCB)  塩素数     異性体数　分離ピーク数      1               3                      3 2             12                    10 3             24                    23 4             42                    39 5             46                    38 6             42                    40 7             24                    23 8             12                    12 9               3                      3 10               1                      1         計       　　209                  192</vt:lpstr>
      <vt:lpstr>PowerPoint プレゼンテーション</vt:lpstr>
      <vt:lpstr>PowerPoint プレゼンテーション</vt:lpstr>
      <vt:lpstr>環境および生体試料中の PCB異性体組成</vt:lpstr>
      <vt:lpstr>PowerPoint プレゼンテーション</vt:lpstr>
      <vt:lpstr>PowerPoint プレゼンテーション</vt:lpstr>
      <vt:lpstr>環境大気中の PCB異性体組成</vt:lpstr>
      <vt:lpstr>PowerPoint プレゼンテーション</vt:lpstr>
      <vt:lpstr>生体試料（血液）中の PCB異性体組成</vt:lpstr>
      <vt:lpstr>PowerPoint プレゼンテーション</vt:lpstr>
      <vt:lpstr>PowerPoint プレゼンテーション</vt:lpstr>
      <vt:lpstr>PowerPoint プレゼンテーション</vt:lpstr>
      <vt:lpstr>PowerPoint プレゼンテーション</vt:lpstr>
      <vt:lpstr> PCB 製品の異性体組成</vt:lpstr>
      <vt:lpstr>PowerPoint プレゼンテーション</vt:lpstr>
      <vt:lpstr>環境試料中の PCB異性体組成</vt:lpstr>
      <vt:lpstr>海水とムラサキイガイ中の PCB異性体組成</vt:lpstr>
      <vt:lpstr>PowerPoint プレゼンテーション</vt:lpstr>
      <vt:lpstr>生体および燃焼起源の 試料中異性体組成 （TrCB、TeCB）</vt:lpstr>
      <vt:lpstr>PowerPoint プレゼンテーション</vt:lpstr>
      <vt:lpstr>特異的な異性体組成の排出源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塩素化ベンゼンラジカルの カップリングによって 生成するPCB異性体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Understanding   metabolic fate of PCB 118 can provide important information   toward evaluating its toxicity.  </vt:lpstr>
      <vt:lpstr>PowerPoint プレゼンテーション</vt:lpstr>
      <vt:lpstr>PowerPoint プレゼンテーション</vt:lpstr>
      <vt:lpstr>PowerPoint プレゼンテーション</vt:lpstr>
      <vt:lpstr>PowerPoint プレゼンテーション</vt:lpstr>
      <vt:lpstr>Metabolism of chiral polychlorinated biphenyls by mammalian cytochrome P450 monooxygenases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Enantioselective oxidation  by cytochrome P450  </vt:lpstr>
      <vt:lpstr>PowerPoint プレゼンテーション</vt:lpstr>
      <vt:lpstr>Enantioselective toxicity : PCB 95  Ryanodine Receptors (RyRs)  Hippocampal Neuronal Networks</vt:lpstr>
      <vt:lpstr>PowerPoint プレゼンテーション</vt:lpstr>
      <vt:lpstr>PowerPoint プレゼンテーション</vt:lpstr>
      <vt:lpstr>PowerPoint プレゼンテーション</vt:lpstr>
      <vt:lpstr>PowerPoint プレゼンテーション</vt:lpstr>
      <vt:lpstr>Effect of OH-PCB on development of PC 12 cells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Nakano Takeshi</dc:creator>
  <cp:lastModifiedBy>Nakano Takeshi</cp:lastModifiedBy>
  <cp:revision>7</cp:revision>
  <cp:lastPrinted>2023-01-24T12:17:02Z</cp:lastPrinted>
  <dcterms:created xsi:type="dcterms:W3CDTF">2023-01-23T12:49:30Z</dcterms:created>
  <dcterms:modified xsi:type="dcterms:W3CDTF">2023-01-31T11:33:55Z</dcterms:modified>
</cp:coreProperties>
</file>