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878" r:id="rId2"/>
  </p:sldMasterIdLst>
  <p:notesMasterIdLst>
    <p:notesMasterId r:id="rId98"/>
  </p:notesMasterIdLst>
  <p:sldIdLst>
    <p:sldId id="331" r:id="rId3"/>
    <p:sldId id="289" r:id="rId4"/>
    <p:sldId id="332" r:id="rId5"/>
    <p:sldId id="333" r:id="rId6"/>
    <p:sldId id="339" r:id="rId7"/>
    <p:sldId id="338" r:id="rId8"/>
    <p:sldId id="383" r:id="rId9"/>
    <p:sldId id="334" r:id="rId10"/>
    <p:sldId id="380" r:id="rId11"/>
    <p:sldId id="335" r:id="rId12"/>
    <p:sldId id="381" r:id="rId13"/>
    <p:sldId id="336" r:id="rId14"/>
    <p:sldId id="382" r:id="rId15"/>
    <p:sldId id="337" r:id="rId16"/>
    <p:sldId id="346" r:id="rId17"/>
    <p:sldId id="349" r:id="rId18"/>
    <p:sldId id="348" r:id="rId19"/>
    <p:sldId id="350" r:id="rId20"/>
    <p:sldId id="386" r:id="rId21"/>
    <p:sldId id="352" r:id="rId22"/>
    <p:sldId id="353" r:id="rId23"/>
    <p:sldId id="354" r:id="rId24"/>
    <p:sldId id="355" r:id="rId25"/>
    <p:sldId id="387" r:id="rId26"/>
    <p:sldId id="356" r:id="rId27"/>
    <p:sldId id="388" r:id="rId28"/>
    <p:sldId id="389" r:id="rId29"/>
    <p:sldId id="390" r:id="rId30"/>
    <p:sldId id="391" r:id="rId31"/>
    <p:sldId id="277" r:id="rId32"/>
    <p:sldId id="258"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384" r:id="rId50"/>
    <p:sldId id="347" r:id="rId51"/>
    <p:sldId id="385" r:id="rId52"/>
    <p:sldId id="351" r:id="rId53"/>
    <p:sldId id="392" r:id="rId54"/>
    <p:sldId id="357" r:id="rId55"/>
    <p:sldId id="330" r:id="rId56"/>
    <p:sldId id="256"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328" r:id="rId96"/>
    <p:sldId id="329" r:id="rId97"/>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6"/>
    <a:srgbClr val="000099"/>
    <a:srgbClr val="CDCDDE"/>
    <a:srgbClr val="F3F9FA"/>
    <a:srgbClr val="E7F3F4"/>
    <a:srgbClr val="FF0066"/>
    <a:srgbClr val="003399"/>
    <a:srgbClr val="D1D1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5" autoAdjust="0"/>
    <p:restoredTop sz="66756" autoAdjust="0"/>
  </p:normalViewPr>
  <p:slideViewPr>
    <p:cSldViewPr>
      <p:cViewPr varScale="1">
        <p:scale>
          <a:sx n="45" d="100"/>
          <a:sy n="45" d="100"/>
        </p:scale>
        <p:origin x="216" y="3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1DE061-2C22-E801-B6A2-9D9CD21D8304}"/>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ja-JP"/>
          </a:p>
        </p:txBody>
      </p:sp>
      <p:sp>
        <p:nvSpPr>
          <p:cNvPr id="6147" name="Rectangle 3">
            <a:extLst>
              <a:ext uri="{FF2B5EF4-FFF2-40B4-BE49-F238E27FC236}">
                <a16:creationId xmlns:a16="http://schemas.microsoft.com/office/drawing/2014/main" id="{D69E3C11-5ED0-019D-619C-1382946958DC}"/>
              </a:ext>
            </a:extLst>
          </p:cNvPr>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endParaRPr lang="en-US" altLang="ja-JP"/>
          </a:p>
        </p:txBody>
      </p:sp>
      <p:sp>
        <p:nvSpPr>
          <p:cNvPr id="7172" name="Rectangle 4">
            <a:extLst>
              <a:ext uri="{FF2B5EF4-FFF2-40B4-BE49-F238E27FC236}">
                <a16:creationId xmlns:a16="http://schemas.microsoft.com/office/drawing/2014/main" id="{CFB4B723-B275-7705-7164-A09E92D1C598}"/>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A6890B89-3E1D-6694-4B11-708A0FB05999}"/>
              </a:ext>
            </a:extLst>
          </p:cNvPr>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a:extLst>
              <a:ext uri="{FF2B5EF4-FFF2-40B4-BE49-F238E27FC236}">
                <a16:creationId xmlns:a16="http://schemas.microsoft.com/office/drawing/2014/main" id="{0F8CB450-72A0-FCA2-7450-C8D3C7FA5885}"/>
              </a:ext>
            </a:extLst>
          </p:cNvPr>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defRPr>
            </a:lvl1pPr>
          </a:lstStyle>
          <a:p>
            <a:pPr>
              <a:defRPr/>
            </a:pPr>
            <a:endParaRPr lang="en-US" altLang="ja-JP"/>
          </a:p>
        </p:txBody>
      </p:sp>
      <p:sp>
        <p:nvSpPr>
          <p:cNvPr id="6151" name="Rectangle 7">
            <a:extLst>
              <a:ext uri="{FF2B5EF4-FFF2-40B4-BE49-F238E27FC236}">
                <a16:creationId xmlns:a16="http://schemas.microsoft.com/office/drawing/2014/main" id="{166891AC-A89D-2C1D-8B41-FB752C1C60A9}"/>
              </a:ext>
            </a:extLst>
          </p:cNvPr>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5DB081-89B7-4A6A-82EE-D70F2B1E1CF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a:extLst>
              <a:ext uri="{FF2B5EF4-FFF2-40B4-BE49-F238E27FC236}">
                <a16:creationId xmlns:a16="http://schemas.microsoft.com/office/drawing/2014/main" id="{0AC290F1-C0F8-8959-D4E7-4FC63F0BCDE0}"/>
              </a:ext>
            </a:extLst>
          </p:cNvPr>
          <p:cNvSpPr>
            <a:spLocks noGrp="1" noRot="1" noChangeAspect="1" noChangeArrowheads="1" noTextEdit="1"/>
          </p:cNvSpPr>
          <p:nvPr>
            <p:ph type="sldImg"/>
          </p:nvPr>
        </p:nvSpPr>
        <p:spPr>
          <a:ln/>
        </p:spPr>
      </p:sp>
      <p:sp>
        <p:nvSpPr>
          <p:cNvPr id="9219" name="ノート プレースホルダ 2">
            <a:extLst>
              <a:ext uri="{FF2B5EF4-FFF2-40B4-BE49-F238E27FC236}">
                <a16:creationId xmlns:a16="http://schemas.microsoft.com/office/drawing/2014/main" id="{16344C3B-09C1-2B10-3360-D16BF26BF6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２０１６年、日本環境化学会の当時の鈴木編集長から依頼を受けて、デクロランプラスの特集号を企画しました。</a:t>
            </a:r>
            <a:endParaRPr lang="en-US" altLang="ja-JP" dirty="0">
              <a:latin typeface="Arial" panose="020B0604020202020204" pitchFamily="34" charset="0"/>
            </a:endParaRPr>
          </a:p>
          <a:p>
            <a:r>
              <a:rPr lang="ja-JP" altLang="en-US" dirty="0">
                <a:latin typeface="Arial" panose="020B0604020202020204" pitchFamily="34" charset="0"/>
              </a:rPr>
              <a:t>共著者としての論文も含めて、２０分で簡単に概要を説明させていただきます。なお、後半には海外の論文もいくつか紹介しておりますので、ご覧ください。</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a:effectLst/>
              </a:rPr>
              <a:t>In 2016, 7years ago, we planned a special issue on Dechlorane Plus at the request of editor-in-chief Dr. Suzuki of the Japan Society for Environmental Chemistry. I will give a brief overview in 20 minutes, including the paper I am a co-author. Please note that in the latter half of the article, we have introduced some papers from overseas, so please take a look.</a:t>
            </a:r>
          </a:p>
          <a:p>
            <a:endParaRPr lang="en-US" altLang="ja-JP" dirty="0">
              <a:effectLst/>
              <a:latin typeface="Arial" panose="020B0604020202020204" pitchFamily="34" charset="0"/>
            </a:endParaRPr>
          </a:p>
          <a:p>
            <a:endParaRPr lang="ja-JP" altLang="en-US" dirty="0">
              <a:latin typeface="Arial" panose="020B0604020202020204" pitchFamily="34" charset="0"/>
            </a:endParaRPr>
          </a:p>
        </p:txBody>
      </p:sp>
      <p:sp>
        <p:nvSpPr>
          <p:cNvPr id="9220" name="スライド番号プレースホルダ 3">
            <a:extLst>
              <a:ext uri="{FF2B5EF4-FFF2-40B4-BE49-F238E27FC236}">
                <a16:creationId xmlns:a16="http://schemas.microsoft.com/office/drawing/2014/main" id="{2DED54A3-EB98-FDCF-331B-339072F9DC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4CD380-31FF-4456-8EF5-464C930E1FC3}" type="slidenum">
              <a:rPr lang="en-US" altLang="ja-JP" smtClean="0">
                <a:ea typeface="ＭＳ Ｐゴシック" panose="020B0600070205080204" pitchFamily="50" charset="-128"/>
              </a:rPr>
              <a:pPr>
                <a:spcBef>
                  <a:spcPct val="0"/>
                </a:spcBef>
              </a:pPr>
              <a:t>0</a:t>
            </a:fld>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a:extLst>
              <a:ext uri="{FF2B5EF4-FFF2-40B4-BE49-F238E27FC236}">
                <a16:creationId xmlns:a16="http://schemas.microsoft.com/office/drawing/2014/main" id="{48FD0D05-9FB7-3FE1-00F6-DD3D7EF88467}"/>
              </a:ext>
            </a:extLst>
          </p:cNvPr>
          <p:cNvSpPr>
            <a:spLocks noGrp="1" noRot="1" noChangeAspect="1" noChangeArrowheads="1" noTextEdit="1"/>
          </p:cNvSpPr>
          <p:nvPr>
            <p:ph type="sldImg"/>
          </p:nvPr>
        </p:nvSpPr>
        <p:spPr>
          <a:ln/>
        </p:spPr>
      </p:sp>
      <p:sp>
        <p:nvSpPr>
          <p:cNvPr id="19459" name="ノート プレースホルダ 2">
            <a:extLst>
              <a:ext uri="{FF2B5EF4-FFF2-40B4-BE49-F238E27FC236}">
                <a16:creationId xmlns:a16="http://schemas.microsoft.com/office/drawing/2014/main" id="{8018B495-8A03-2C34-B53C-684B1C0B3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MS</a:t>
            </a:r>
            <a:r>
              <a:rPr lang="ja-JP" altLang="en-US" dirty="0">
                <a:latin typeface="Arial" panose="020B0604020202020204" pitchFamily="34" charset="0"/>
              </a:rPr>
              <a:t>分解能の違いによる差はあまり見られなかった。</a:t>
            </a:r>
            <a:endParaRPr lang="en-US" altLang="ja-JP" dirty="0">
              <a:latin typeface="Arial" panose="020B0604020202020204" pitchFamily="34" charset="0"/>
            </a:endParaRPr>
          </a:p>
          <a:p>
            <a:r>
              <a:rPr lang="en-US" altLang="ja-JP" dirty="0">
                <a:effectLst/>
              </a:rPr>
              <a:t>There were not many differences due to differences in MS resolution.</a:t>
            </a:r>
            <a:endParaRPr lang="ja-JP" altLang="en-US" dirty="0">
              <a:latin typeface="Arial" panose="020B0604020202020204" pitchFamily="34" charset="0"/>
            </a:endParaRPr>
          </a:p>
        </p:txBody>
      </p:sp>
      <p:sp>
        <p:nvSpPr>
          <p:cNvPr id="19460" name="スライド番号プレースホルダ 3">
            <a:extLst>
              <a:ext uri="{FF2B5EF4-FFF2-40B4-BE49-F238E27FC236}">
                <a16:creationId xmlns:a16="http://schemas.microsoft.com/office/drawing/2014/main" id="{5E90BE53-6C82-F5A8-6661-96556A951B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6F8777F-C48F-46D1-B204-F328681E4466}"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is a chlorinated flame retardant developed as an alternative for </a:t>
            </a:r>
            <a:r>
              <a:rPr lang="en-US" altLang="ja-JP" dirty="0" err="1"/>
              <a:t>Mirex</a:t>
            </a:r>
            <a:r>
              <a:rPr lang="en-US" altLang="ja-JP" dirty="0"/>
              <a:t> (Dechlorane) in the1960s, and was detected by Hoh et al. in the environment for the first time in 2006. Thereafter DP as an emerging substance began to be investigated around the world, but the data was not available in Japan until 2011. We investigated contamination levels of DP in the various environmental media in Japan using a high-resolution gas chromatograph/ mass spectrometer (HRGC/HRMS). The DP concentrations detected in Japan were 0.24-230 ng/g-dry in sediments, 1.7 ng/g-dry in soil, 74-270 ng/g-dry in outdoor dust (deposits adhering to windows and road sediments), 2.9-42 ng/g-dry in indoor dust, 0.082-1.2 ng/g-dry in plant leaves, and 5.5-8.0 </a:t>
            </a:r>
            <a:r>
              <a:rPr lang="en-US" altLang="ja-JP" dirty="0" err="1"/>
              <a:t>pg</a:t>
            </a:r>
            <a:r>
              <a:rPr lang="en-US" altLang="ja-JP" dirty="0"/>
              <a:t>/g-wet in vegetables. These results of our investigation indicated that various environmental matrices had been contaminated with DP, which was detected in high concentrations in deposits adhering to the outside of windows in Japan. In this study, it was found that DP concentrations of sediments in Japan were higher than in foreign countries, but levels in other media were comparable to other countries. DP concentrations in outdoor dust were higher than indoor dust, and it is suggested that DP mostly exists in outdoor environments in Japan. </a:t>
            </a:r>
            <a:r>
              <a:rPr lang="en-US" altLang="ja-JP" dirty="0" err="1"/>
              <a:t>Mirex</a:t>
            </a:r>
            <a:r>
              <a:rPr lang="en-US" altLang="ja-JP" dirty="0"/>
              <a:t> was present at low levels in most of the samples. </a:t>
            </a:r>
            <a:r>
              <a:rPr lang="en-US" altLang="ja-JP" dirty="0" err="1"/>
              <a:t>Mirex</a:t>
            </a:r>
            <a:r>
              <a:rPr lang="en-US" altLang="ja-JP" dirty="0"/>
              <a:t> was not used as a pesticide in Japan; therefore it may have been used as a flame retardant, Dechlorane. In outdoor samples (dust, soil and sediments), the ratio of an anti isomer of DP (</a:t>
            </a:r>
            <a:r>
              <a:rPr lang="en-US" altLang="ja-JP" dirty="0" err="1"/>
              <a:t>fanti</a:t>
            </a:r>
            <a:r>
              <a:rPr lang="en-US" altLang="ja-JP" dirty="0"/>
              <a:t>) was slightly higher than in commercial DP. 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64763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30DAB241-41D8-AED4-75CE-2E889D0A23E4}"/>
              </a:ext>
            </a:extLst>
          </p:cNvPr>
          <p:cNvSpPr>
            <a:spLocks noGrp="1" noRot="1" noChangeAspect="1" noChangeArrowheads="1" noTextEdit="1"/>
          </p:cNvSpPr>
          <p:nvPr>
            <p:ph type="sldImg"/>
          </p:nvPr>
        </p:nvSpPr>
        <p:spPr>
          <a:ln/>
        </p:spPr>
      </p:sp>
      <p:sp>
        <p:nvSpPr>
          <p:cNvPr id="21507" name="ノート プレースホルダ 2">
            <a:extLst>
              <a:ext uri="{FF2B5EF4-FFF2-40B4-BE49-F238E27FC236}">
                <a16:creationId xmlns:a16="http://schemas.microsoft.com/office/drawing/2014/main" id="{F47CF9D4-C2A4-81E4-B76B-97B87965B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野菜以外は、</a:t>
            </a:r>
            <a:r>
              <a:rPr lang="en-US" altLang="ja-JP" dirty="0">
                <a:latin typeface="Arial" panose="020B0604020202020204" pitchFamily="34" charset="0"/>
              </a:rPr>
              <a:t>ng/g-dry</a:t>
            </a:r>
            <a:r>
              <a:rPr lang="ja-JP" altLang="en-US" dirty="0">
                <a:latin typeface="Arial" panose="020B0604020202020204" pitchFamily="34" charset="0"/>
              </a:rPr>
              <a:t>で表記しています。野菜は</a:t>
            </a:r>
            <a:r>
              <a:rPr lang="en-US" altLang="ja-JP" dirty="0" err="1">
                <a:latin typeface="Arial" panose="020B0604020202020204" pitchFamily="34" charset="0"/>
              </a:rPr>
              <a:t>pg</a:t>
            </a:r>
            <a:r>
              <a:rPr lang="en-US" altLang="ja-JP" dirty="0">
                <a:latin typeface="Arial" panose="020B0604020202020204" pitchFamily="34" charset="0"/>
              </a:rPr>
              <a:t>/g-wet</a:t>
            </a:r>
            <a:r>
              <a:rPr lang="ja-JP" altLang="en-US" dirty="0">
                <a:latin typeface="Arial" panose="020B0604020202020204" pitchFamily="34" charset="0"/>
              </a:rPr>
              <a:t>です。</a:t>
            </a:r>
            <a:endParaRPr lang="en-US" altLang="ja-JP" dirty="0">
              <a:latin typeface="Arial" panose="020B0604020202020204" pitchFamily="34" charset="0"/>
            </a:endParaRPr>
          </a:p>
          <a:p>
            <a:r>
              <a:rPr lang="en-US" altLang="ja-JP" dirty="0">
                <a:effectLst/>
              </a:rPr>
              <a:t>All items other than vegetables are expressed in ng/g-dry. </a:t>
            </a:r>
          </a:p>
          <a:p>
            <a:r>
              <a:rPr lang="en-US" altLang="ja-JP" dirty="0">
                <a:effectLst/>
              </a:rPr>
              <a:t>The vegetables on the right side are </a:t>
            </a:r>
            <a:r>
              <a:rPr lang="en-US" altLang="ja-JP" dirty="0" err="1">
                <a:effectLst/>
              </a:rPr>
              <a:t>pg</a:t>
            </a:r>
            <a:r>
              <a:rPr lang="en-US" altLang="ja-JP" dirty="0">
                <a:effectLst/>
              </a:rPr>
              <a:t>/g-wet.</a:t>
            </a:r>
          </a:p>
          <a:p>
            <a:r>
              <a:rPr lang="ja-JP" altLang="en-US" dirty="0">
                <a:latin typeface="Arial" panose="020B0604020202020204" pitchFamily="34" charset="0"/>
              </a:rPr>
              <a:t>底質、土壌、屋内ダスト、植物の葉、野菜いずれも、これまでに報告された結果と同レベルです。</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a:effectLst/>
              </a:rPr>
              <a:t>Results for sediment, soil, indoor dust, plant leaves, and vegetables are all at the same level </a:t>
            </a:r>
          </a:p>
          <a:p>
            <a:r>
              <a:rPr lang="en-US" altLang="ja-JP" dirty="0">
                <a:effectLst/>
              </a:rPr>
              <a:t>as previously reported results.</a:t>
            </a:r>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7346C5AF-D7DC-2BF2-CD92-33FFC45ACC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6B9E89-0F39-4857-933E-AEFBCD973301}"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is a chlorinated flame retardant developed as an alternative for </a:t>
            </a:r>
            <a:r>
              <a:rPr lang="en-US" altLang="ja-JP" dirty="0" err="1"/>
              <a:t>Mirex</a:t>
            </a:r>
            <a:r>
              <a:rPr lang="en-US" altLang="ja-JP" dirty="0"/>
              <a:t> (Dechlorane) in the1960s, and was detected by Hoh et al. in the environment for the first time in 2006. Thereafter DP as an emerging substance began to be investigated around the world, but the data was not available in Japan until 2011. We investigated contamination levels of DP in the various environmental media in Japan using a high-resolution gas chromatograph/ mass spectrometer (HRGC/HRMS). The DP concentrations detected in Japan were 0.24-230 ng/g-dry in sediments, 1.7 ng/g-dry in soil, 74-270 ng/g-dry in outdoor dust (deposits adhering to windows and road sediments), 2.9-42 ng/g-dry in indoor dust, 0.082-1.2 ng/g-dry in plant leaves, and 5.5-8.0 </a:t>
            </a:r>
            <a:r>
              <a:rPr lang="en-US" altLang="ja-JP" dirty="0" err="1"/>
              <a:t>pg</a:t>
            </a:r>
            <a:r>
              <a:rPr lang="en-US" altLang="ja-JP" dirty="0"/>
              <a:t>/g-wet in vegetables. These results of our investigation indicated that various environmental matrices had been contaminated with DP, which was detected in high concentrations in deposits adhering to the outside of windows in Japan. In this study, it was found that DP concentrations of sediments in Japan were higher than in foreign countries, but levels in other media were comparable to other countries. DP concentrations in outdoor dust were higher than indoor dust, and it is suggested that DP mostly exists in outdoor environments in Japan. </a:t>
            </a:r>
            <a:r>
              <a:rPr lang="en-US" altLang="ja-JP" dirty="0" err="1"/>
              <a:t>Mirex</a:t>
            </a:r>
            <a:r>
              <a:rPr lang="en-US" altLang="ja-JP" dirty="0"/>
              <a:t> was present at low levels in most of the samples. </a:t>
            </a:r>
            <a:r>
              <a:rPr lang="en-US" altLang="ja-JP" dirty="0" err="1"/>
              <a:t>Mirex</a:t>
            </a:r>
            <a:r>
              <a:rPr lang="en-US" altLang="ja-JP" dirty="0"/>
              <a:t> was not used as a pesticide in Japan; therefore it may have been used as a flame retardant, Dechlorane. In outdoor samples (dust, soil and sediments), the ratio of an anti isomer of DP (</a:t>
            </a:r>
            <a:r>
              <a:rPr lang="en-US" altLang="ja-JP" dirty="0" err="1"/>
              <a:t>fanti</a:t>
            </a:r>
            <a:r>
              <a:rPr lang="en-US" altLang="ja-JP" dirty="0"/>
              <a:t>) was slightly higher than in commercial DP. 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35164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a:extLst>
              <a:ext uri="{FF2B5EF4-FFF2-40B4-BE49-F238E27FC236}">
                <a16:creationId xmlns:a16="http://schemas.microsoft.com/office/drawing/2014/main" id="{7D6435AF-2574-1800-5360-8B4BCCF56711}"/>
              </a:ext>
            </a:extLst>
          </p:cNvPr>
          <p:cNvSpPr>
            <a:spLocks noGrp="1" noRot="1" noChangeAspect="1" noChangeArrowheads="1" noTextEdit="1"/>
          </p:cNvSpPr>
          <p:nvPr>
            <p:ph type="sldImg"/>
          </p:nvPr>
        </p:nvSpPr>
        <p:spPr>
          <a:ln/>
        </p:spPr>
      </p:sp>
      <p:sp>
        <p:nvSpPr>
          <p:cNvPr id="23555" name="ノート プレースホルダ 2">
            <a:extLst>
              <a:ext uri="{FF2B5EF4-FFF2-40B4-BE49-F238E27FC236}">
                <a16:creationId xmlns:a16="http://schemas.microsoft.com/office/drawing/2014/main" id="{70D8041E-9A31-63D1-CABD-70AD359882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Depend on sediment, soil, outdoor dust, </a:t>
            </a:r>
          </a:p>
          <a:p>
            <a:endParaRPr lang="en-US" altLang="ja-JP" dirty="0">
              <a:latin typeface="Arial" panose="020B0604020202020204" pitchFamily="34" charset="0"/>
            </a:endParaRPr>
          </a:p>
          <a:p>
            <a:r>
              <a:rPr lang="en-US" altLang="ja-JP" dirty="0"/>
              <a:t>the ratio of an anti isomer of DP (</a:t>
            </a:r>
            <a:r>
              <a:rPr lang="en-US" altLang="ja-JP" dirty="0" err="1"/>
              <a:t>fanti</a:t>
            </a:r>
            <a:r>
              <a:rPr lang="en-US" altLang="ja-JP" dirty="0"/>
              <a:t>) was slightly higher than in commercial DP. </a:t>
            </a:r>
          </a:p>
          <a:p>
            <a:r>
              <a:rPr lang="en-US" altLang="ja-JP" dirty="0"/>
              <a:t>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3556" name="スライド番号プレースホルダ 3">
            <a:extLst>
              <a:ext uri="{FF2B5EF4-FFF2-40B4-BE49-F238E27FC236}">
                <a16:creationId xmlns:a16="http://schemas.microsoft.com/office/drawing/2014/main" id="{76F755A4-DBCA-21D1-3E5A-551C40F67F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431BA06-8FB4-42B2-9A74-BF9B46287E22}" type="slidenum">
              <a:rPr lang="en-US" altLang="ja-JP" smtClean="0">
                <a:ea typeface="ＭＳ Ｐゴシック" panose="020B0600070205080204" pitchFamily="50" charset="-128"/>
              </a:rPr>
              <a:pPr>
                <a:spcBef>
                  <a:spcPct val="0"/>
                </a:spcBef>
              </a:pPr>
              <a:t>13</a:t>
            </a:fld>
            <a:endParaRPr lang="en-US" altLang="ja-JP">
              <a:ea typeface="ＭＳ Ｐゴシック" panose="020B0600070205080204"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a:extLst>
              <a:ext uri="{FF2B5EF4-FFF2-40B4-BE49-F238E27FC236}">
                <a16:creationId xmlns:a16="http://schemas.microsoft.com/office/drawing/2014/main" id="{7AB4AE80-8EC1-8092-E5B5-4BD4D6340716}"/>
              </a:ext>
            </a:extLst>
          </p:cNvPr>
          <p:cNvSpPr>
            <a:spLocks noGrp="1" noRot="1" noChangeAspect="1" noChangeArrowheads="1" noTextEdit="1"/>
          </p:cNvSpPr>
          <p:nvPr>
            <p:ph type="sldImg"/>
          </p:nvPr>
        </p:nvSpPr>
        <p:spPr>
          <a:ln/>
        </p:spPr>
      </p:sp>
      <p:sp>
        <p:nvSpPr>
          <p:cNvPr id="33795" name="ノート プレースホルダ 2">
            <a:extLst>
              <a:ext uri="{FF2B5EF4-FFF2-40B4-BE49-F238E27FC236}">
                <a16:creationId xmlns:a16="http://schemas.microsoft.com/office/drawing/2014/main" id="{B66525CD-9033-DD01-B8B5-0FD5C7C3E6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454545"/>
                </a:solidFill>
                <a:effectLst/>
                <a:latin typeface="robotoregular"/>
              </a:rPr>
              <a:t>We examined the possibility of analysis of Dechlorane Plus (DP) and related compounds in ambient air by using High Volume Air Sampler (HVAS) installing quartz fiber filter (QFF) and polyurethane foam (PUF), which is usually used for ambient-air-dioxin analysis. Results of recovery test showed that the QFF and PUF can trap most of targets including </a:t>
            </a:r>
            <a:r>
              <a:rPr lang="en-US" altLang="ja-JP" b="0" i="1" dirty="0">
                <a:solidFill>
                  <a:srgbClr val="454545"/>
                </a:solidFill>
                <a:effectLst/>
                <a:latin typeface="robotoregular"/>
              </a:rPr>
              <a:t>anti</a:t>
            </a:r>
            <a:r>
              <a:rPr lang="en-US" altLang="ja-JP" b="0" i="0" dirty="0">
                <a:solidFill>
                  <a:srgbClr val="454545"/>
                </a:solidFill>
                <a:effectLst/>
                <a:latin typeface="robotoregular"/>
              </a:rPr>
              <a:t>-DP, </a:t>
            </a:r>
            <a:r>
              <a:rPr lang="en-US" altLang="ja-JP" b="0" i="1" dirty="0">
                <a:solidFill>
                  <a:srgbClr val="454545"/>
                </a:solidFill>
                <a:effectLst/>
                <a:latin typeface="robotoregular"/>
              </a:rPr>
              <a:t>syn</a:t>
            </a:r>
            <a:r>
              <a:rPr lang="en-US" altLang="ja-JP" b="0" i="0" dirty="0">
                <a:solidFill>
                  <a:srgbClr val="454545"/>
                </a:solidFill>
                <a:effectLst/>
                <a:latin typeface="robotoregular"/>
              </a:rPr>
              <a:t>-DP, Dechlorane 601, Dechlorane 602 (Dec-602), Dechlorane 603 (Dec-603), Dechlorane 604, Dechlorane 604 Component B, </a:t>
            </a:r>
            <a:r>
              <a:rPr lang="en-US" altLang="ja-JP" b="0" i="0" dirty="0" err="1">
                <a:solidFill>
                  <a:srgbClr val="454545"/>
                </a:solidFill>
                <a:effectLst/>
                <a:latin typeface="robotoregular"/>
              </a:rPr>
              <a:t>Chlordene</a:t>
            </a:r>
            <a:r>
              <a:rPr lang="en-US" altLang="ja-JP" b="0" i="0" dirty="0">
                <a:solidFill>
                  <a:srgbClr val="454545"/>
                </a:solidFill>
                <a:effectLst/>
                <a:latin typeface="robotoregular"/>
              </a:rPr>
              <a:t> Plus (CP), </a:t>
            </a:r>
            <a:r>
              <a:rPr lang="en-US" altLang="ja-JP" b="0" i="0" dirty="0" err="1">
                <a:solidFill>
                  <a:srgbClr val="454545"/>
                </a:solidFill>
                <a:effectLst/>
                <a:latin typeface="robotoregular"/>
              </a:rPr>
              <a:t>Dibromoaldrin</a:t>
            </a:r>
            <a:r>
              <a:rPr lang="en-US" altLang="ja-JP" b="0" i="0" dirty="0">
                <a:solidFill>
                  <a:srgbClr val="454545"/>
                </a:solidFill>
                <a:effectLst/>
                <a:latin typeface="robotoregular"/>
              </a:rPr>
              <a:t>, </a:t>
            </a:r>
            <a:r>
              <a:rPr lang="en-US" altLang="ja-JP" b="0" i="0" dirty="0" err="1">
                <a:solidFill>
                  <a:srgbClr val="454545"/>
                </a:solidFill>
                <a:effectLst/>
                <a:latin typeface="robotoregular"/>
              </a:rPr>
              <a:t>Dibromochlordene</a:t>
            </a:r>
            <a:r>
              <a:rPr lang="en-US" altLang="ja-JP" b="0" i="0" dirty="0">
                <a:solidFill>
                  <a:srgbClr val="454545"/>
                </a:solidFill>
                <a:effectLst/>
                <a:latin typeface="robotoregular"/>
              </a:rPr>
              <a:t>, and </a:t>
            </a:r>
            <a:r>
              <a:rPr lang="en-US" altLang="ja-JP" b="0" i="0" dirty="0" err="1">
                <a:solidFill>
                  <a:srgbClr val="454545"/>
                </a:solidFill>
                <a:effectLst/>
                <a:latin typeface="robotoregular"/>
              </a:rPr>
              <a:t>Hexachloro</a:t>
            </a:r>
            <a:r>
              <a:rPr lang="en-US" altLang="ja-JP" b="0" i="0" dirty="0">
                <a:solidFill>
                  <a:srgbClr val="454545"/>
                </a:solidFill>
                <a:effectLst/>
                <a:latin typeface="robotoregular"/>
              </a:rPr>
              <a:t>(phenyl)norbornene. </a:t>
            </a:r>
          </a:p>
          <a:p>
            <a:endParaRPr lang="en-US" altLang="ja-JP" b="0" i="0" dirty="0">
              <a:solidFill>
                <a:srgbClr val="454545"/>
              </a:solidFill>
              <a:effectLst/>
              <a:latin typeface="robotoregular"/>
            </a:endParaRPr>
          </a:p>
          <a:p>
            <a:r>
              <a:rPr lang="en-US" altLang="ja-JP" b="0" i="0" dirty="0">
                <a:solidFill>
                  <a:srgbClr val="454545"/>
                </a:solidFill>
                <a:effectLst/>
                <a:latin typeface="robotoregular"/>
              </a:rPr>
              <a:t>In addition, we analyzed 24 stock extracts of ambient air samples collected by using the HVAS in </a:t>
            </a:r>
            <a:r>
              <a:rPr lang="en-US" altLang="ja-JP" b="0" i="0" dirty="0" err="1">
                <a:solidFill>
                  <a:srgbClr val="454545"/>
                </a:solidFill>
                <a:effectLst/>
                <a:latin typeface="robotoregular"/>
              </a:rPr>
              <a:t>Kazo</a:t>
            </a:r>
            <a:r>
              <a:rPr lang="en-US" altLang="ja-JP" b="0" i="0" dirty="0">
                <a:solidFill>
                  <a:srgbClr val="454545"/>
                </a:solidFill>
                <a:effectLst/>
                <a:latin typeface="robotoregular"/>
              </a:rPr>
              <a:t>, Saitama in fiscal year 2013. Two DP isomers (</a:t>
            </a:r>
            <a:r>
              <a:rPr lang="en-US" altLang="ja-JP" b="0" i="1" dirty="0">
                <a:solidFill>
                  <a:srgbClr val="454545"/>
                </a:solidFill>
                <a:effectLst/>
                <a:latin typeface="robotoregular"/>
              </a:rPr>
              <a:t>anti</a:t>
            </a:r>
            <a:r>
              <a:rPr lang="en-US" altLang="ja-JP" b="0" i="0" dirty="0">
                <a:solidFill>
                  <a:srgbClr val="454545"/>
                </a:solidFill>
                <a:effectLst/>
                <a:latin typeface="robotoregular"/>
              </a:rPr>
              <a:t> and </a:t>
            </a:r>
            <a:r>
              <a:rPr lang="en-US" altLang="ja-JP" b="0" i="1" dirty="0">
                <a:solidFill>
                  <a:srgbClr val="454545"/>
                </a:solidFill>
                <a:effectLst/>
                <a:latin typeface="robotoregular"/>
              </a:rPr>
              <a:t>syn</a:t>
            </a:r>
            <a:r>
              <a:rPr lang="en-US" altLang="ja-JP" b="0" i="0" dirty="0">
                <a:solidFill>
                  <a:srgbClr val="454545"/>
                </a:solidFill>
                <a:effectLst/>
                <a:latin typeface="robotoregular"/>
              </a:rPr>
              <a:t>) were detected in all 24 samples. Concentrations of ΣDP (</a:t>
            </a:r>
            <a:r>
              <a:rPr lang="en-US" altLang="ja-JP" b="0" i="1" dirty="0" err="1">
                <a:solidFill>
                  <a:srgbClr val="454545"/>
                </a:solidFill>
                <a:effectLst/>
                <a:latin typeface="robotoregular"/>
              </a:rPr>
              <a:t>anti</a:t>
            </a:r>
            <a:r>
              <a:rPr lang="en-US" altLang="ja-JP" b="0" i="0" dirty="0" err="1">
                <a:solidFill>
                  <a:srgbClr val="454545"/>
                </a:solidFill>
                <a:effectLst/>
                <a:latin typeface="robotoregular"/>
              </a:rPr>
              <a:t>-DP+</a:t>
            </a:r>
            <a:r>
              <a:rPr lang="en-US" altLang="ja-JP" b="0" i="1" dirty="0" err="1">
                <a:solidFill>
                  <a:srgbClr val="454545"/>
                </a:solidFill>
                <a:effectLst/>
                <a:latin typeface="robotoregular"/>
              </a:rPr>
              <a:t>syn</a:t>
            </a:r>
            <a:r>
              <a:rPr lang="en-US" altLang="ja-JP" b="0" i="0" dirty="0" err="1">
                <a:solidFill>
                  <a:srgbClr val="454545"/>
                </a:solidFill>
                <a:effectLst/>
                <a:latin typeface="robotoregular"/>
              </a:rPr>
              <a:t>-DP</a:t>
            </a:r>
            <a:r>
              <a:rPr lang="en-US" altLang="ja-JP" b="0" i="0" dirty="0">
                <a:solidFill>
                  <a:srgbClr val="454545"/>
                </a:solidFill>
                <a:effectLst/>
                <a:latin typeface="robotoregular"/>
              </a:rPr>
              <a:t>) ranged from 1.2 to 6.7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(average: 3.9±1.3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No seasonal variation of ΣDP concentrations was found. </a:t>
            </a:r>
            <a:r>
              <a:rPr lang="en-US" altLang="ja-JP" b="0" i="1" dirty="0" err="1">
                <a:solidFill>
                  <a:srgbClr val="454545"/>
                </a:solidFill>
                <a:effectLst/>
                <a:latin typeface="robotoregular"/>
              </a:rPr>
              <a:t>f</a:t>
            </a:r>
            <a:r>
              <a:rPr lang="en-US" altLang="ja-JP" b="0" i="1" baseline="-25000" dirty="0" err="1">
                <a:solidFill>
                  <a:srgbClr val="454545"/>
                </a:solidFill>
                <a:effectLst/>
                <a:latin typeface="inherit"/>
              </a:rPr>
              <a:t>anti</a:t>
            </a:r>
            <a:r>
              <a:rPr lang="en-US" altLang="ja-JP" b="0" i="0" dirty="0">
                <a:solidFill>
                  <a:srgbClr val="454545"/>
                </a:solidFill>
                <a:effectLst/>
                <a:latin typeface="robotoregular"/>
              </a:rPr>
              <a:t> (</a:t>
            </a:r>
            <a:r>
              <a:rPr lang="en-US" altLang="ja-JP" b="0" i="1" dirty="0">
                <a:solidFill>
                  <a:srgbClr val="454545"/>
                </a:solidFill>
                <a:effectLst/>
                <a:latin typeface="robotoregular"/>
              </a:rPr>
              <a:t>anti</a:t>
            </a:r>
            <a:r>
              <a:rPr lang="en-US" altLang="ja-JP" b="0" i="0" dirty="0">
                <a:solidFill>
                  <a:srgbClr val="454545"/>
                </a:solidFill>
                <a:effectLst/>
                <a:latin typeface="robotoregular"/>
              </a:rPr>
              <a:t>-DP/ΣDP) values were substantially constant at the value of technical DP composition, suggesting the DP in the air samples was originated from DP products in the neighborhood. As for the DP related compounds, only Dec-602, Dec-603 and CP were detected in the range of ND (not detected) ~0.09, ND~0.05 and ND~0.13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respectively. To the best of our knowledge, this is the first study to report Dec-602, Dec-603 and CP in the environment in Japan.</a:t>
            </a:r>
            <a:endParaRPr lang="ja-JP" altLang="en-US" dirty="0">
              <a:latin typeface="Arial" panose="020B0604020202020204" pitchFamily="34" charset="0"/>
            </a:endParaRPr>
          </a:p>
        </p:txBody>
      </p:sp>
      <p:sp>
        <p:nvSpPr>
          <p:cNvPr id="33796" name="スライド番号プレースホルダ 3">
            <a:extLst>
              <a:ext uri="{FF2B5EF4-FFF2-40B4-BE49-F238E27FC236}">
                <a16:creationId xmlns:a16="http://schemas.microsoft.com/office/drawing/2014/main" id="{F4F731F6-5486-08FD-E804-E1B3829462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C6BED52-893F-46BB-BE62-76B197DBB7EA}" type="slidenum">
              <a:rPr lang="en-US" altLang="ja-JP" smtClean="0">
                <a:ea typeface="ＭＳ Ｐゴシック" panose="020B0600070205080204" pitchFamily="50" charset="-128"/>
              </a:rPr>
              <a:pPr>
                <a:spcBef>
                  <a:spcPct val="0"/>
                </a:spcBef>
              </a:pPr>
              <a:t>14</a:t>
            </a:fld>
            <a:endParaRPr lang="en-US" altLang="ja-JP">
              <a:ea typeface="ＭＳ Ｐゴシック" panose="020B0600070205080204"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a:extLst>
              <a:ext uri="{FF2B5EF4-FFF2-40B4-BE49-F238E27FC236}">
                <a16:creationId xmlns:a16="http://schemas.microsoft.com/office/drawing/2014/main" id="{C7A1387F-433B-857B-0C7A-92900373E329}"/>
              </a:ext>
            </a:extLst>
          </p:cNvPr>
          <p:cNvSpPr>
            <a:spLocks noGrp="1" noRot="1" noChangeAspect="1" noChangeArrowheads="1" noTextEdit="1"/>
          </p:cNvSpPr>
          <p:nvPr>
            <p:ph type="sldImg"/>
          </p:nvPr>
        </p:nvSpPr>
        <p:spPr>
          <a:ln/>
        </p:spPr>
      </p:sp>
      <p:sp>
        <p:nvSpPr>
          <p:cNvPr id="37891" name="ノート プレースホルダ 2">
            <a:extLst>
              <a:ext uri="{FF2B5EF4-FFF2-40B4-BE49-F238E27FC236}">
                <a16:creationId xmlns:a16="http://schemas.microsoft.com/office/drawing/2014/main" id="{9C776F2F-6F8C-128D-62DE-8CB507F144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454545"/>
                </a:solidFill>
                <a:effectLst/>
                <a:latin typeface="robotoregular"/>
              </a:rPr>
              <a:t>We examined the possibility of analysis of Dechlorane Plus (DP) and related compounds in ambient air by using High Volume Air Sampler (HVAS) installing quartz fiber filter (QFF) and polyurethane foam (PUF), which is usually used for ambient-air-dioxin analysis. Results of recovery test showed that the QFF and PUF can trap most of targets including </a:t>
            </a:r>
            <a:r>
              <a:rPr lang="en-US" altLang="ja-JP" b="0" i="1" dirty="0">
                <a:solidFill>
                  <a:srgbClr val="454545"/>
                </a:solidFill>
                <a:effectLst/>
                <a:latin typeface="robotoregular"/>
              </a:rPr>
              <a:t>anti</a:t>
            </a:r>
            <a:r>
              <a:rPr lang="en-US" altLang="ja-JP" b="0" i="0" dirty="0">
                <a:solidFill>
                  <a:srgbClr val="454545"/>
                </a:solidFill>
                <a:effectLst/>
                <a:latin typeface="robotoregular"/>
              </a:rPr>
              <a:t>-DP, </a:t>
            </a:r>
            <a:r>
              <a:rPr lang="en-US" altLang="ja-JP" b="0" i="1" dirty="0">
                <a:solidFill>
                  <a:srgbClr val="454545"/>
                </a:solidFill>
                <a:effectLst/>
                <a:latin typeface="robotoregular"/>
              </a:rPr>
              <a:t>syn</a:t>
            </a:r>
            <a:r>
              <a:rPr lang="en-US" altLang="ja-JP" b="0" i="0" dirty="0">
                <a:solidFill>
                  <a:srgbClr val="454545"/>
                </a:solidFill>
                <a:effectLst/>
                <a:latin typeface="robotoregular"/>
              </a:rPr>
              <a:t>-DP, Dechlorane 601, Dechlorane 602 (Dec-602), Dechlorane 603 (Dec-603), Dechlorane 604, Dechlorane 604 Component B, </a:t>
            </a:r>
            <a:r>
              <a:rPr lang="en-US" altLang="ja-JP" b="0" i="0" dirty="0" err="1">
                <a:solidFill>
                  <a:srgbClr val="454545"/>
                </a:solidFill>
                <a:effectLst/>
                <a:latin typeface="robotoregular"/>
              </a:rPr>
              <a:t>Chlordene</a:t>
            </a:r>
            <a:r>
              <a:rPr lang="en-US" altLang="ja-JP" b="0" i="0" dirty="0">
                <a:solidFill>
                  <a:srgbClr val="454545"/>
                </a:solidFill>
                <a:effectLst/>
                <a:latin typeface="robotoregular"/>
              </a:rPr>
              <a:t> Plus (CP), </a:t>
            </a:r>
            <a:r>
              <a:rPr lang="en-US" altLang="ja-JP" b="0" i="0" dirty="0" err="1">
                <a:solidFill>
                  <a:srgbClr val="454545"/>
                </a:solidFill>
                <a:effectLst/>
                <a:latin typeface="robotoregular"/>
              </a:rPr>
              <a:t>Dibromoaldrin</a:t>
            </a:r>
            <a:r>
              <a:rPr lang="en-US" altLang="ja-JP" b="0" i="0" dirty="0">
                <a:solidFill>
                  <a:srgbClr val="454545"/>
                </a:solidFill>
                <a:effectLst/>
                <a:latin typeface="robotoregular"/>
              </a:rPr>
              <a:t>, </a:t>
            </a:r>
            <a:r>
              <a:rPr lang="en-US" altLang="ja-JP" b="0" i="0" dirty="0" err="1">
                <a:solidFill>
                  <a:srgbClr val="454545"/>
                </a:solidFill>
                <a:effectLst/>
                <a:latin typeface="robotoregular"/>
              </a:rPr>
              <a:t>Dibromochlordene</a:t>
            </a:r>
            <a:r>
              <a:rPr lang="en-US" altLang="ja-JP" b="0" i="0" dirty="0">
                <a:solidFill>
                  <a:srgbClr val="454545"/>
                </a:solidFill>
                <a:effectLst/>
                <a:latin typeface="robotoregular"/>
              </a:rPr>
              <a:t>, and </a:t>
            </a:r>
            <a:r>
              <a:rPr lang="en-US" altLang="ja-JP" b="0" i="0" dirty="0" err="1">
                <a:solidFill>
                  <a:srgbClr val="454545"/>
                </a:solidFill>
                <a:effectLst/>
                <a:latin typeface="robotoregular"/>
              </a:rPr>
              <a:t>Hexachloro</a:t>
            </a:r>
            <a:r>
              <a:rPr lang="en-US" altLang="ja-JP" b="0" i="0" dirty="0">
                <a:solidFill>
                  <a:srgbClr val="454545"/>
                </a:solidFill>
                <a:effectLst/>
                <a:latin typeface="robotoregular"/>
              </a:rPr>
              <a:t>(phenyl)norbornene. </a:t>
            </a:r>
          </a:p>
          <a:p>
            <a:r>
              <a:rPr lang="en-US" altLang="ja-JP" b="0" i="0" dirty="0">
                <a:solidFill>
                  <a:srgbClr val="454545"/>
                </a:solidFill>
                <a:effectLst/>
                <a:latin typeface="robotoregular"/>
              </a:rPr>
              <a:t>In addition, we analyzed 24 stock extracts of ambient air samples collected by using the HVAS in </a:t>
            </a:r>
            <a:r>
              <a:rPr lang="en-US" altLang="ja-JP" b="0" i="0" dirty="0" err="1">
                <a:solidFill>
                  <a:srgbClr val="454545"/>
                </a:solidFill>
                <a:effectLst/>
                <a:latin typeface="robotoregular"/>
              </a:rPr>
              <a:t>Kazo</a:t>
            </a:r>
            <a:r>
              <a:rPr lang="en-US" altLang="ja-JP" b="0" i="0" dirty="0">
                <a:solidFill>
                  <a:srgbClr val="454545"/>
                </a:solidFill>
                <a:effectLst/>
                <a:latin typeface="robotoregular"/>
              </a:rPr>
              <a:t>, Saitama in fiscal year 2013. Two DP isomers (</a:t>
            </a:r>
            <a:r>
              <a:rPr lang="en-US" altLang="ja-JP" b="0" i="1" dirty="0">
                <a:solidFill>
                  <a:srgbClr val="454545"/>
                </a:solidFill>
                <a:effectLst/>
                <a:latin typeface="robotoregular"/>
              </a:rPr>
              <a:t>anti</a:t>
            </a:r>
            <a:r>
              <a:rPr lang="en-US" altLang="ja-JP" b="0" i="0" dirty="0">
                <a:solidFill>
                  <a:srgbClr val="454545"/>
                </a:solidFill>
                <a:effectLst/>
                <a:latin typeface="robotoregular"/>
              </a:rPr>
              <a:t> and </a:t>
            </a:r>
            <a:r>
              <a:rPr lang="en-US" altLang="ja-JP" b="0" i="1" dirty="0">
                <a:solidFill>
                  <a:srgbClr val="454545"/>
                </a:solidFill>
                <a:effectLst/>
                <a:latin typeface="robotoregular"/>
              </a:rPr>
              <a:t>syn</a:t>
            </a:r>
            <a:r>
              <a:rPr lang="en-US" altLang="ja-JP" b="0" i="0" dirty="0">
                <a:solidFill>
                  <a:srgbClr val="454545"/>
                </a:solidFill>
                <a:effectLst/>
                <a:latin typeface="robotoregular"/>
              </a:rPr>
              <a:t>) were detected in all 24 samples. Concentrations of ΣDP (</a:t>
            </a:r>
            <a:r>
              <a:rPr lang="en-US" altLang="ja-JP" b="0" i="1" dirty="0" err="1">
                <a:solidFill>
                  <a:srgbClr val="454545"/>
                </a:solidFill>
                <a:effectLst/>
                <a:latin typeface="robotoregular"/>
              </a:rPr>
              <a:t>anti</a:t>
            </a:r>
            <a:r>
              <a:rPr lang="en-US" altLang="ja-JP" b="0" i="0" dirty="0" err="1">
                <a:solidFill>
                  <a:srgbClr val="454545"/>
                </a:solidFill>
                <a:effectLst/>
                <a:latin typeface="robotoregular"/>
              </a:rPr>
              <a:t>-DP+</a:t>
            </a:r>
            <a:r>
              <a:rPr lang="en-US" altLang="ja-JP" b="0" i="1" dirty="0" err="1">
                <a:solidFill>
                  <a:srgbClr val="454545"/>
                </a:solidFill>
                <a:effectLst/>
                <a:latin typeface="robotoregular"/>
              </a:rPr>
              <a:t>syn</a:t>
            </a:r>
            <a:r>
              <a:rPr lang="en-US" altLang="ja-JP" b="0" i="0" dirty="0" err="1">
                <a:solidFill>
                  <a:srgbClr val="454545"/>
                </a:solidFill>
                <a:effectLst/>
                <a:latin typeface="robotoregular"/>
              </a:rPr>
              <a:t>-DP</a:t>
            </a:r>
            <a:r>
              <a:rPr lang="en-US" altLang="ja-JP" b="0" i="0" dirty="0">
                <a:solidFill>
                  <a:srgbClr val="454545"/>
                </a:solidFill>
                <a:effectLst/>
                <a:latin typeface="robotoregular"/>
              </a:rPr>
              <a:t>) ranged from 1.2 to 6.7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(average: 3.9±1.3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No seasonal variation of ΣDP concentrations was found. </a:t>
            </a:r>
            <a:r>
              <a:rPr lang="en-US" altLang="ja-JP" b="0" i="1" dirty="0" err="1">
                <a:solidFill>
                  <a:srgbClr val="454545"/>
                </a:solidFill>
                <a:effectLst/>
                <a:latin typeface="robotoregular"/>
              </a:rPr>
              <a:t>f</a:t>
            </a:r>
            <a:r>
              <a:rPr lang="en-US" altLang="ja-JP" b="0" i="1" baseline="-25000" dirty="0" err="1">
                <a:solidFill>
                  <a:srgbClr val="454545"/>
                </a:solidFill>
                <a:effectLst/>
                <a:latin typeface="inherit"/>
              </a:rPr>
              <a:t>anti</a:t>
            </a:r>
            <a:r>
              <a:rPr lang="en-US" altLang="ja-JP" b="0" i="0" dirty="0">
                <a:solidFill>
                  <a:srgbClr val="454545"/>
                </a:solidFill>
                <a:effectLst/>
                <a:latin typeface="robotoregular"/>
              </a:rPr>
              <a:t> (</a:t>
            </a:r>
            <a:r>
              <a:rPr lang="en-US" altLang="ja-JP" b="0" i="1" dirty="0">
                <a:solidFill>
                  <a:srgbClr val="454545"/>
                </a:solidFill>
                <a:effectLst/>
                <a:latin typeface="robotoregular"/>
              </a:rPr>
              <a:t>anti</a:t>
            </a:r>
            <a:r>
              <a:rPr lang="en-US" altLang="ja-JP" b="0" i="0" dirty="0">
                <a:solidFill>
                  <a:srgbClr val="454545"/>
                </a:solidFill>
                <a:effectLst/>
                <a:latin typeface="robotoregular"/>
              </a:rPr>
              <a:t>-DP/ΣDP) values were substantially constant at the value of technical DP composition, suggesting the DP in the air samples was originated from DP products in the neighborhood. As for the DP related compounds, only Dec-602, Dec-603 and CP were detected in the range of ND (not detected) ~0.09, ND~0.05 and ND~0.13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respectively. To the best of our knowledge, this is the first study to report Dec-602, Dec-603 and CP in the environment in Japan.</a:t>
            </a:r>
            <a:endParaRPr lang="ja-JP" altLang="en-US" dirty="0">
              <a:latin typeface="Arial" panose="020B0604020202020204" pitchFamily="34" charset="0"/>
            </a:endParaRPr>
          </a:p>
          <a:p>
            <a:endParaRPr lang="ja-JP" altLang="en-US" dirty="0">
              <a:latin typeface="Arial" panose="020B0604020202020204" pitchFamily="34" charset="0"/>
            </a:endParaRPr>
          </a:p>
        </p:txBody>
      </p:sp>
      <p:sp>
        <p:nvSpPr>
          <p:cNvPr id="37892" name="スライド番号プレースホルダ 3">
            <a:extLst>
              <a:ext uri="{FF2B5EF4-FFF2-40B4-BE49-F238E27FC236}">
                <a16:creationId xmlns:a16="http://schemas.microsoft.com/office/drawing/2014/main" id="{A4961372-4711-D290-D5C0-6A25F0D61A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5676AF1-8B82-4078-90B3-8099FD930292}"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FDD0F44E-0506-ED73-E23D-F0157B76FD30}"/>
              </a:ext>
            </a:extLst>
          </p:cNvPr>
          <p:cNvSpPr>
            <a:spLocks noGrp="1" noRot="1" noChangeAspect="1" noChangeArrowheads="1" noTextEdit="1"/>
          </p:cNvSpPr>
          <p:nvPr>
            <p:ph type="sldImg"/>
          </p:nvPr>
        </p:nvSpPr>
        <p:spPr>
          <a:ln/>
        </p:spPr>
      </p:sp>
      <p:sp>
        <p:nvSpPr>
          <p:cNvPr id="36867" name="ノート プレースホルダ 2">
            <a:extLst>
              <a:ext uri="{FF2B5EF4-FFF2-40B4-BE49-F238E27FC236}">
                <a16:creationId xmlns:a16="http://schemas.microsoft.com/office/drawing/2014/main" id="{0893D42D-A534-111D-DDB3-EFD913207C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454545"/>
                </a:solidFill>
                <a:effectLst/>
                <a:latin typeface="robotoregular"/>
              </a:rPr>
              <a:t>We examined the possibility of analysis of Dechlorane Plus (DP) and related compounds in ambient air by using High Volume Air Sampler (HVAS) installing quartz fiber filter (QFF) and polyurethane foam (PUF), which is usually used for ambient-air-dioxin analysis. </a:t>
            </a:r>
          </a:p>
          <a:p>
            <a:endParaRPr lang="en-US" altLang="ja-JP" b="0" i="0" dirty="0">
              <a:solidFill>
                <a:srgbClr val="454545"/>
              </a:solidFill>
              <a:effectLst/>
              <a:latin typeface="robotoregular"/>
            </a:endParaRPr>
          </a:p>
          <a:p>
            <a:r>
              <a:rPr lang="en-US" altLang="ja-JP" b="0" i="0" dirty="0">
                <a:solidFill>
                  <a:srgbClr val="454545"/>
                </a:solidFill>
                <a:effectLst/>
                <a:latin typeface="robotoregular"/>
              </a:rPr>
              <a:t>Results of recovery test showed that the QFF and PUF can trap most of targets including </a:t>
            </a:r>
            <a:r>
              <a:rPr lang="en-US" altLang="ja-JP" b="0" i="1" dirty="0">
                <a:solidFill>
                  <a:srgbClr val="454545"/>
                </a:solidFill>
                <a:effectLst/>
                <a:latin typeface="robotoregular"/>
              </a:rPr>
              <a:t>anti</a:t>
            </a:r>
            <a:r>
              <a:rPr lang="en-US" altLang="ja-JP" b="0" i="0" dirty="0">
                <a:solidFill>
                  <a:srgbClr val="454545"/>
                </a:solidFill>
                <a:effectLst/>
                <a:latin typeface="robotoregular"/>
              </a:rPr>
              <a:t>-DP, </a:t>
            </a:r>
            <a:r>
              <a:rPr lang="en-US" altLang="ja-JP" b="0" i="1" dirty="0">
                <a:solidFill>
                  <a:srgbClr val="454545"/>
                </a:solidFill>
                <a:effectLst/>
                <a:latin typeface="robotoregular"/>
              </a:rPr>
              <a:t>syn</a:t>
            </a:r>
            <a:r>
              <a:rPr lang="en-US" altLang="ja-JP" b="0" i="0" dirty="0">
                <a:solidFill>
                  <a:srgbClr val="454545"/>
                </a:solidFill>
                <a:effectLst/>
                <a:latin typeface="robotoregular"/>
              </a:rPr>
              <a:t>-DP, Dechlorane 601, Dechlorane 602 (Dec-602), Dechlorane 603 (Dec-603), Dechlorane 604, Dechlorane 604 Component B, </a:t>
            </a:r>
            <a:r>
              <a:rPr lang="en-US" altLang="ja-JP" b="0" i="0" dirty="0" err="1">
                <a:solidFill>
                  <a:srgbClr val="454545"/>
                </a:solidFill>
                <a:effectLst/>
                <a:latin typeface="robotoregular"/>
              </a:rPr>
              <a:t>Chlordene</a:t>
            </a:r>
            <a:r>
              <a:rPr lang="en-US" altLang="ja-JP" b="0" i="0" dirty="0">
                <a:solidFill>
                  <a:srgbClr val="454545"/>
                </a:solidFill>
                <a:effectLst/>
                <a:latin typeface="robotoregular"/>
              </a:rPr>
              <a:t> Plus (CP), </a:t>
            </a:r>
            <a:r>
              <a:rPr lang="en-US" altLang="ja-JP" b="0" i="0" dirty="0" err="1">
                <a:solidFill>
                  <a:srgbClr val="454545"/>
                </a:solidFill>
                <a:effectLst/>
                <a:latin typeface="robotoregular"/>
              </a:rPr>
              <a:t>Dibromoaldrin</a:t>
            </a:r>
            <a:r>
              <a:rPr lang="en-US" altLang="ja-JP" b="0" i="0" dirty="0">
                <a:solidFill>
                  <a:srgbClr val="454545"/>
                </a:solidFill>
                <a:effectLst/>
                <a:latin typeface="robotoregular"/>
              </a:rPr>
              <a:t>, </a:t>
            </a:r>
            <a:r>
              <a:rPr lang="en-US" altLang="ja-JP" b="0" i="0" dirty="0" err="1">
                <a:solidFill>
                  <a:srgbClr val="454545"/>
                </a:solidFill>
                <a:effectLst/>
                <a:latin typeface="robotoregular"/>
              </a:rPr>
              <a:t>Dibromochlordene</a:t>
            </a:r>
            <a:r>
              <a:rPr lang="en-US" altLang="ja-JP" b="0" i="0" dirty="0">
                <a:solidFill>
                  <a:srgbClr val="454545"/>
                </a:solidFill>
                <a:effectLst/>
                <a:latin typeface="robotoregular"/>
              </a:rPr>
              <a:t>, and </a:t>
            </a:r>
            <a:r>
              <a:rPr lang="en-US" altLang="ja-JP" b="0" i="0" dirty="0" err="1">
                <a:solidFill>
                  <a:srgbClr val="454545"/>
                </a:solidFill>
                <a:effectLst/>
                <a:latin typeface="robotoregular"/>
              </a:rPr>
              <a:t>Hexachloro</a:t>
            </a:r>
            <a:r>
              <a:rPr lang="en-US" altLang="ja-JP" b="0" i="0" dirty="0">
                <a:solidFill>
                  <a:srgbClr val="454545"/>
                </a:solidFill>
                <a:effectLst/>
                <a:latin typeface="robotoregular"/>
              </a:rPr>
              <a:t>(phenyl)norbornene. </a:t>
            </a:r>
          </a:p>
          <a:p>
            <a:endParaRPr lang="en-US" altLang="ja-JP" b="0" i="0" dirty="0">
              <a:solidFill>
                <a:srgbClr val="454545"/>
              </a:solidFill>
              <a:effectLst/>
              <a:latin typeface="robotoregular"/>
            </a:endParaRPr>
          </a:p>
          <a:p>
            <a:endParaRPr lang="en-US" altLang="ja-JP" b="0" i="0" dirty="0">
              <a:solidFill>
                <a:srgbClr val="454545"/>
              </a:solidFill>
              <a:effectLst/>
              <a:latin typeface="robotoregular"/>
            </a:endParaRPr>
          </a:p>
          <a:p>
            <a:r>
              <a:rPr lang="en-US" altLang="ja-JP" b="0" i="0" dirty="0">
                <a:solidFill>
                  <a:srgbClr val="454545"/>
                </a:solidFill>
                <a:effectLst/>
                <a:latin typeface="robotoregular"/>
              </a:rPr>
              <a:t>In addition, we analyzed 24 stock extracts of ambient air samples collected by using the HVAS in </a:t>
            </a:r>
            <a:r>
              <a:rPr lang="en-US" altLang="ja-JP" b="0" i="0" dirty="0" err="1">
                <a:solidFill>
                  <a:srgbClr val="454545"/>
                </a:solidFill>
                <a:effectLst/>
                <a:latin typeface="robotoregular"/>
              </a:rPr>
              <a:t>Kazo</a:t>
            </a:r>
            <a:r>
              <a:rPr lang="en-US" altLang="ja-JP" b="0" i="0" dirty="0">
                <a:solidFill>
                  <a:srgbClr val="454545"/>
                </a:solidFill>
                <a:effectLst/>
                <a:latin typeface="robotoregular"/>
              </a:rPr>
              <a:t>, Saitama in fiscal year 2013. Two DP isomers (</a:t>
            </a:r>
            <a:r>
              <a:rPr lang="en-US" altLang="ja-JP" b="0" i="1" dirty="0">
                <a:solidFill>
                  <a:srgbClr val="454545"/>
                </a:solidFill>
                <a:effectLst/>
                <a:latin typeface="robotoregular"/>
              </a:rPr>
              <a:t>anti</a:t>
            </a:r>
            <a:r>
              <a:rPr lang="en-US" altLang="ja-JP" b="0" i="0" dirty="0">
                <a:solidFill>
                  <a:srgbClr val="454545"/>
                </a:solidFill>
                <a:effectLst/>
                <a:latin typeface="robotoregular"/>
              </a:rPr>
              <a:t> and </a:t>
            </a:r>
            <a:r>
              <a:rPr lang="en-US" altLang="ja-JP" b="0" i="1" dirty="0">
                <a:solidFill>
                  <a:srgbClr val="454545"/>
                </a:solidFill>
                <a:effectLst/>
                <a:latin typeface="robotoregular"/>
              </a:rPr>
              <a:t>syn</a:t>
            </a:r>
            <a:r>
              <a:rPr lang="en-US" altLang="ja-JP" b="0" i="0" dirty="0">
                <a:solidFill>
                  <a:srgbClr val="454545"/>
                </a:solidFill>
                <a:effectLst/>
                <a:latin typeface="robotoregular"/>
              </a:rPr>
              <a:t>) were detected in all 24 samples. Concentrations of ΣDP (</a:t>
            </a:r>
            <a:r>
              <a:rPr lang="en-US" altLang="ja-JP" b="0" i="1" dirty="0" err="1">
                <a:solidFill>
                  <a:srgbClr val="454545"/>
                </a:solidFill>
                <a:effectLst/>
                <a:latin typeface="robotoregular"/>
              </a:rPr>
              <a:t>anti</a:t>
            </a:r>
            <a:r>
              <a:rPr lang="en-US" altLang="ja-JP" b="0" i="0" dirty="0" err="1">
                <a:solidFill>
                  <a:srgbClr val="454545"/>
                </a:solidFill>
                <a:effectLst/>
                <a:latin typeface="robotoregular"/>
              </a:rPr>
              <a:t>-DP+</a:t>
            </a:r>
            <a:r>
              <a:rPr lang="en-US" altLang="ja-JP" b="0" i="1" dirty="0" err="1">
                <a:solidFill>
                  <a:srgbClr val="454545"/>
                </a:solidFill>
                <a:effectLst/>
                <a:latin typeface="robotoregular"/>
              </a:rPr>
              <a:t>syn</a:t>
            </a:r>
            <a:r>
              <a:rPr lang="en-US" altLang="ja-JP" b="0" i="0" dirty="0" err="1">
                <a:solidFill>
                  <a:srgbClr val="454545"/>
                </a:solidFill>
                <a:effectLst/>
                <a:latin typeface="robotoregular"/>
              </a:rPr>
              <a:t>-DP</a:t>
            </a:r>
            <a:r>
              <a:rPr lang="en-US" altLang="ja-JP" b="0" i="0" dirty="0">
                <a:solidFill>
                  <a:srgbClr val="454545"/>
                </a:solidFill>
                <a:effectLst/>
                <a:latin typeface="robotoregular"/>
              </a:rPr>
              <a:t>) ranged from 1.2 to 6.7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(average: 3.9±1.3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No seasonal variation of ΣDP concentrations was found. </a:t>
            </a:r>
            <a:r>
              <a:rPr lang="en-US" altLang="ja-JP" b="0" i="1" dirty="0" err="1">
                <a:solidFill>
                  <a:srgbClr val="454545"/>
                </a:solidFill>
                <a:effectLst/>
                <a:latin typeface="robotoregular"/>
              </a:rPr>
              <a:t>f</a:t>
            </a:r>
            <a:r>
              <a:rPr lang="en-US" altLang="ja-JP" b="0" i="1" baseline="-25000" dirty="0" err="1">
                <a:solidFill>
                  <a:srgbClr val="454545"/>
                </a:solidFill>
                <a:effectLst/>
                <a:latin typeface="inherit"/>
              </a:rPr>
              <a:t>anti</a:t>
            </a:r>
            <a:r>
              <a:rPr lang="en-US" altLang="ja-JP" b="0" i="0" dirty="0">
                <a:solidFill>
                  <a:srgbClr val="454545"/>
                </a:solidFill>
                <a:effectLst/>
                <a:latin typeface="robotoregular"/>
              </a:rPr>
              <a:t> (</a:t>
            </a:r>
            <a:r>
              <a:rPr lang="en-US" altLang="ja-JP" b="0" i="1" dirty="0">
                <a:solidFill>
                  <a:srgbClr val="454545"/>
                </a:solidFill>
                <a:effectLst/>
                <a:latin typeface="robotoregular"/>
              </a:rPr>
              <a:t>anti</a:t>
            </a:r>
            <a:r>
              <a:rPr lang="en-US" altLang="ja-JP" b="0" i="0" dirty="0">
                <a:solidFill>
                  <a:srgbClr val="454545"/>
                </a:solidFill>
                <a:effectLst/>
                <a:latin typeface="robotoregular"/>
              </a:rPr>
              <a:t>-DP/ΣDP) values were substantially constant at the value of technical DP composition, suggesting the DP in the air samples was originated from DP products in the neighborhood. As for the DP related compounds, only Dec-602, Dec-603 and CP were detected in the range of ND (not detected) ~0.09, ND~0.05 and ND~0.13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respectively. To the best of our knowledge, this is the first study to report Dec-602, Dec-603 and CP in the environment in Japan.</a:t>
            </a:r>
            <a:endParaRPr lang="ja-JP" altLang="en-US" dirty="0">
              <a:latin typeface="Arial" panose="020B0604020202020204" pitchFamily="34" charset="0"/>
            </a:endParaRPr>
          </a:p>
          <a:p>
            <a:endParaRPr lang="ja-JP" altLang="en-US" dirty="0">
              <a:latin typeface="Arial" panose="020B0604020202020204" pitchFamily="34" charset="0"/>
            </a:endParaRPr>
          </a:p>
        </p:txBody>
      </p:sp>
      <p:sp>
        <p:nvSpPr>
          <p:cNvPr id="36868" name="スライド番号プレースホルダ 3">
            <a:extLst>
              <a:ext uri="{FF2B5EF4-FFF2-40B4-BE49-F238E27FC236}">
                <a16:creationId xmlns:a16="http://schemas.microsoft.com/office/drawing/2014/main" id="{900ED580-C166-D8F5-37DF-3FE36D1097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79696DC-874F-4583-AC58-6C2E8CB4F149}"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a:extLst>
              <a:ext uri="{FF2B5EF4-FFF2-40B4-BE49-F238E27FC236}">
                <a16:creationId xmlns:a16="http://schemas.microsoft.com/office/drawing/2014/main" id="{289BE4CF-F610-0A38-3679-41068234C9BA}"/>
              </a:ext>
            </a:extLst>
          </p:cNvPr>
          <p:cNvSpPr>
            <a:spLocks noGrp="1" noRot="1" noChangeAspect="1" noChangeArrowheads="1" noTextEdit="1"/>
          </p:cNvSpPr>
          <p:nvPr>
            <p:ph type="sldImg"/>
          </p:nvPr>
        </p:nvSpPr>
        <p:spPr>
          <a:ln/>
        </p:spPr>
      </p:sp>
      <p:sp>
        <p:nvSpPr>
          <p:cNvPr id="38915" name="ノート プレースホルダ 2">
            <a:extLst>
              <a:ext uri="{FF2B5EF4-FFF2-40B4-BE49-F238E27FC236}">
                <a16:creationId xmlns:a16="http://schemas.microsoft.com/office/drawing/2014/main" id="{57F52901-C9C8-16C1-A365-C218E177E9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8916" name="スライド番号プレースホルダ 3">
            <a:extLst>
              <a:ext uri="{FF2B5EF4-FFF2-40B4-BE49-F238E27FC236}">
                <a16:creationId xmlns:a16="http://schemas.microsoft.com/office/drawing/2014/main" id="{CADCB1A8-C509-2AE2-E4EE-3E5E6EA02F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11E5CF-40D6-43AC-8C62-FE0F4DA1B2CD}"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Several types of chemicals are added to resins for enhancement of their physicochemical properties. Among added chemicals, halogenated flame retardants (FRs) including </a:t>
            </a:r>
            <a:r>
              <a:rPr lang="en-US" altLang="ja-JP" dirty="0" err="1"/>
              <a:t>tetrabromobisphenol</a:t>
            </a:r>
            <a:r>
              <a:rPr lang="en-US" altLang="ja-JP" dirty="0"/>
              <a:t> A (TBBPA) were major additives. Recently, Dechlorane Plus (DP), that was used in commercial applications, has been paid attention as not only FRs but also environmental pollutants, though few information of DP are available. Consequently, we prepared resin samples [</a:t>
            </a:r>
            <a:r>
              <a:rPr lang="en-US" altLang="ja-JP" dirty="0" err="1"/>
              <a:t>acrylonitrilebutadiene</a:t>
            </a:r>
            <a:r>
              <a:rPr lang="en-US" altLang="ja-JP" dirty="0"/>
              <a:t>-styrene (ABS) and polycarbonate (PC) resins] containing DP at 500 mg/kg as plastic disks, and evaluated the change in concentration of DP on the disks exposed by accelerated weathering tests which were performed in accordance with the JIS K7350-2. As a result of the weathering tests assumed to be similar to the sunlight exposure of approximately half a year, the concentration of DP in ABS resin decreased approximately 10 % despite the fact that the concentration of DP in PC resin did not change. On the other hand, the concentration of TBBPA added to the disks as a reference changed and decreased approximately 30 to 40 % in both resins. For element analyses, there were no significant differences in chlorine concentration based on DP and bromine concentration based on TBBPA between original and weathered resins. Therefore, it seemed that DP, TBBPA, and occurred degradation products did stay in the disks in spite of performing the weathering tests. From the results in this study, a possibility of release to the environment on DP and TBBPA in resins may be not considerable, while it is necessary to perform additional studies in order to evaluate the possibilities of elution to the hydrosphere of fine particles of the resin and of release to the atmospheric environment by incineration processes. Key words: Dechlorane Plus, </a:t>
            </a:r>
            <a:r>
              <a:rPr lang="en-US" altLang="ja-JP" dirty="0" err="1"/>
              <a:t>tetrabromobisphenol</a:t>
            </a:r>
            <a:r>
              <a:rPr lang="en-US" altLang="ja-JP" dirty="0"/>
              <a:t> A, acrylonitrile-butadiene-styrene, polycarbonate, weathering test</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6662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D18B9CA9-3C98-697A-5776-8BE446B87AD2}"/>
              </a:ext>
            </a:extLst>
          </p:cNvPr>
          <p:cNvSpPr>
            <a:spLocks noGrp="1" noRot="1" noChangeAspect="1" noChangeArrowheads="1" noTextEdit="1"/>
          </p:cNvSpPr>
          <p:nvPr>
            <p:ph type="sldImg"/>
          </p:nvPr>
        </p:nvSpPr>
        <p:spPr>
          <a:ln/>
        </p:spPr>
      </p:sp>
      <p:sp>
        <p:nvSpPr>
          <p:cNvPr id="11267" name="ノート プレースホルダ 2">
            <a:extLst>
              <a:ext uri="{FF2B5EF4-FFF2-40B4-BE49-F238E27FC236}">
                <a16:creationId xmlns:a16="http://schemas.microsoft.com/office/drawing/2014/main" id="{2B6D00B5-1CC8-4832-3E9B-C731F25D9B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まずはじめに、</a:t>
            </a:r>
          </a:p>
        </p:txBody>
      </p:sp>
      <p:sp>
        <p:nvSpPr>
          <p:cNvPr id="11268" name="スライド番号プレースホルダ 3">
            <a:extLst>
              <a:ext uri="{FF2B5EF4-FFF2-40B4-BE49-F238E27FC236}">
                <a16:creationId xmlns:a16="http://schemas.microsoft.com/office/drawing/2014/main" id="{7EFA6BD6-5136-E207-0C90-AB235534E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33C82EA-B386-4C43-9AD5-B8D22D4D0E05}" type="slidenum">
              <a:rPr lang="en-US" altLang="ja-JP" smtClean="0">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a:extLst>
              <a:ext uri="{FF2B5EF4-FFF2-40B4-BE49-F238E27FC236}">
                <a16:creationId xmlns:a16="http://schemas.microsoft.com/office/drawing/2014/main" id="{5B808234-9417-898A-ABD9-4F7E95B21E5F}"/>
              </a:ext>
            </a:extLst>
          </p:cNvPr>
          <p:cNvSpPr>
            <a:spLocks noGrp="1" noRot="1" noChangeAspect="1" noChangeArrowheads="1" noTextEdit="1"/>
          </p:cNvSpPr>
          <p:nvPr>
            <p:ph type="sldImg"/>
          </p:nvPr>
        </p:nvSpPr>
        <p:spPr>
          <a:ln/>
        </p:spPr>
      </p:sp>
      <p:sp>
        <p:nvSpPr>
          <p:cNvPr id="40963" name="ノート プレースホルダ 2">
            <a:extLst>
              <a:ext uri="{FF2B5EF4-FFF2-40B4-BE49-F238E27FC236}">
                <a16:creationId xmlns:a16="http://schemas.microsoft.com/office/drawing/2014/main" id="{1C267583-1263-BB15-2B36-80E0D2793D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a chlorinated flame retardant, was determined in the sediment samples collected in </a:t>
            </a:r>
            <a:r>
              <a:rPr lang="en-US" altLang="ja-JP" dirty="0" err="1"/>
              <a:t>twentynine</a:t>
            </a:r>
            <a:r>
              <a:rPr lang="en-US" altLang="ja-JP" dirty="0"/>
              <a:t> sampling sites in the northern Shikoku Island along the coast of the </a:t>
            </a:r>
            <a:r>
              <a:rPr lang="en-US" altLang="ja-JP" dirty="0" err="1"/>
              <a:t>Seto</a:t>
            </a:r>
            <a:r>
              <a:rPr lang="en-US" altLang="ja-JP" dirty="0"/>
              <a:t> Inland Sea, from 2012 to 2013. Dechlorane (</a:t>
            </a:r>
            <a:r>
              <a:rPr lang="en-US" altLang="ja-JP" dirty="0" err="1"/>
              <a:t>Mirex</a:t>
            </a:r>
            <a:r>
              <a:rPr lang="en-US" altLang="ja-JP" dirty="0"/>
              <a:t>) and PCBs were also measured in this study comparing with the concentrations of DP in the same samples. Concentrations of DP detected in the sediment samples were significantly higher than those of </a:t>
            </a:r>
            <a:r>
              <a:rPr lang="en-US" altLang="ja-JP" dirty="0" err="1"/>
              <a:t>Mirex</a:t>
            </a:r>
            <a:r>
              <a:rPr lang="en-US" altLang="ja-JP" dirty="0"/>
              <a:t>. On the other hand, statistically slight difference was found between the concentrations of DP and PCBs, indicating significant environmental load and residue of DP in coastal sediments of this region. Principal component analysis based on the analytical results indicated that the chemical manufacture facility, E-waste recycling facility and the waste dumping site would be potential contamination sources of DP. To our knowledge, this is the first paper on DP accumulation in coastal sediments, which showed PCB residues at comparable concentrations, in the northern Shikoku Island</a:t>
            </a:r>
            <a:endParaRPr lang="ja-JP" altLang="en-US" dirty="0">
              <a:latin typeface="Arial" panose="020B0604020202020204" pitchFamily="34" charset="0"/>
            </a:endParaRPr>
          </a:p>
        </p:txBody>
      </p:sp>
      <p:sp>
        <p:nvSpPr>
          <p:cNvPr id="40964" name="スライド番号プレースホルダ 3">
            <a:extLst>
              <a:ext uri="{FF2B5EF4-FFF2-40B4-BE49-F238E27FC236}">
                <a16:creationId xmlns:a16="http://schemas.microsoft.com/office/drawing/2014/main" id="{C86167DF-6005-EFE1-5A02-CB57E4EE7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6C6AEFC-261E-4B20-AF47-9DE5F4339FCD}"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36E9364D-6873-00B8-8C97-E026C907A93C}"/>
              </a:ext>
            </a:extLst>
          </p:cNvPr>
          <p:cNvSpPr>
            <a:spLocks noGrp="1" noRot="1" noChangeAspect="1" noChangeArrowheads="1" noTextEdit="1"/>
          </p:cNvSpPr>
          <p:nvPr>
            <p:ph type="sldImg"/>
          </p:nvPr>
        </p:nvSpPr>
        <p:spPr>
          <a:ln/>
        </p:spPr>
      </p:sp>
      <p:sp>
        <p:nvSpPr>
          <p:cNvPr id="41987" name="ノート プレースホルダ 2">
            <a:extLst>
              <a:ext uri="{FF2B5EF4-FFF2-40B4-BE49-F238E27FC236}">
                <a16:creationId xmlns:a16="http://schemas.microsoft.com/office/drawing/2014/main" id="{2B9E38B4-D5D7-5BC9-1621-41224F7FBA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1988" name="スライド番号プレースホルダ 3">
            <a:extLst>
              <a:ext uri="{FF2B5EF4-FFF2-40B4-BE49-F238E27FC236}">
                <a16:creationId xmlns:a16="http://schemas.microsoft.com/office/drawing/2014/main" id="{74879017-E9ED-5FCA-B4A7-11D3E3802C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C3AAD07-DFAC-4504-A93C-405F6A9B6252}" type="slidenum">
              <a:rPr lang="en-US" altLang="ja-JP" smtClean="0">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a:extLst>
              <a:ext uri="{FF2B5EF4-FFF2-40B4-BE49-F238E27FC236}">
                <a16:creationId xmlns:a16="http://schemas.microsoft.com/office/drawing/2014/main" id="{717808EB-A650-99F3-8970-B3DAFC8C0EE1}"/>
              </a:ext>
            </a:extLst>
          </p:cNvPr>
          <p:cNvSpPr>
            <a:spLocks noGrp="1" noRot="1" noChangeAspect="1" noChangeArrowheads="1" noTextEdit="1"/>
          </p:cNvSpPr>
          <p:nvPr>
            <p:ph type="sldImg"/>
          </p:nvPr>
        </p:nvSpPr>
        <p:spPr>
          <a:ln/>
        </p:spPr>
      </p:sp>
      <p:sp>
        <p:nvSpPr>
          <p:cNvPr id="43011" name="ノート プレースホルダ 2">
            <a:extLst>
              <a:ext uri="{FF2B5EF4-FFF2-40B4-BE49-F238E27FC236}">
                <a16:creationId xmlns:a16="http://schemas.microsoft.com/office/drawing/2014/main" id="{35593D37-485C-598E-222A-D50434C3E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3012" name="スライド番号プレースホルダ 3">
            <a:extLst>
              <a:ext uri="{FF2B5EF4-FFF2-40B4-BE49-F238E27FC236}">
                <a16:creationId xmlns:a16="http://schemas.microsoft.com/office/drawing/2014/main" id="{525E7E24-E952-18C2-3995-96A9106D2D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FC7B320-5D04-4C85-8656-91EE434FCF89}"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a:extLst>
              <a:ext uri="{FF2B5EF4-FFF2-40B4-BE49-F238E27FC236}">
                <a16:creationId xmlns:a16="http://schemas.microsoft.com/office/drawing/2014/main" id="{D19C3580-12CE-6FCE-E5A8-C2ACE27C6C47}"/>
              </a:ext>
            </a:extLst>
          </p:cNvPr>
          <p:cNvSpPr>
            <a:spLocks noGrp="1" noRot="1" noChangeAspect="1" noChangeArrowheads="1" noTextEdit="1"/>
          </p:cNvSpPr>
          <p:nvPr>
            <p:ph type="sldImg"/>
          </p:nvPr>
        </p:nvSpPr>
        <p:spPr>
          <a:ln/>
        </p:spPr>
      </p:sp>
      <p:sp>
        <p:nvSpPr>
          <p:cNvPr id="44035" name="ノート プレースホルダ 2">
            <a:extLst>
              <a:ext uri="{FF2B5EF4-FFF2-40B4-BE49-F238E27FC236}">
                <a16:creationId xmlns:a16="http://schemas.microsoft.com/office/drawing/2014/main" id="{CD6B0CD2-08AD-5C7B-5C79-2E223DF705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四国北部海域底質で</a:t>
            </a:r>
            <a:r>
              <a:rPr lang="en-US" altLang="ja-JP" dirty="0">
                <a:latin typeface="Arial" panose="020B0604020202020204" pitchFamily="34" charset="0"/>
              </a:rPr>
              <a:t>0.033-100ng/g-dry</a:t>
            </a:r>
            <a:r>
              <a:rPr lang="ja-JP" altLang="en-US" dirty="0">
                <a:latin typeface="Arial" panose="020B0604020202020204" pitchFamily="34" charset="0"/>
              </a:rPr>
              <a:t>、大阪都市河川と同程度のレベル</a:t>
            </a:r>
            <a:endParaRPr lang="en-US" altLang="ja-JP" dirty="0">
              <a:latin typeface="Arial" panose="020B0604020202020204" pitchFamily="34" charset="0"/>
            </a:endParaRPr>
          </a:p>
          <a:p>
            <a:endParaRPr lang="en-US" altLang="ja-JP" dirty="0">
              <a:latin typeface="Arial" panose="020B0604020202020204" pitchFamily="34" charset="0"/>
            </a:endParaRPr>
          </a:p>
          <a:p>
            <a:r>
              <a:rPr lang="en-US" altLang="ja-JP" dirty="0"/>
              <a:t>0.033-100ng/g-dry in the sediment of northern Shikoku sediments, </a:t>
            </a:r>
          </a:p>
          <a:p>
            <a:endParaRPr lang="en-US" altLang="ja-JP" dirty="0"/>
          </a:p>
          <a:p>
            <a:r>
              <a:rPr lang="en-US" altLang="ja-JP" dirty="0"/>
              <a:t>the similar level as in Osaka urban rivers.</a:t>
            </a:r>
            <a:endParaRPr lang="ja-JP" altLang="en-US" dirty="0">
              <a:latin typeface="Arial" panose="020B0604020202020204" pitchFamily="34" charset="0"/>
            </a:endParaRPr>
          </a:p>
        </p:txBody>
      </p:sp>
      <p:sp>
        <p:nvSpPr>
          <p:cNvPr id="44036" name="スライド番号プレースホルダ 3">
            <a:extLst>
              <a:ext uri="{FF2B5EF4-FFF2-40B4-BE49-F238E27FC236}">
                <a16:creationId xmlns:a16="http://schemas.microsoft.com/office/drawing/2014/main" id="{BE2122F7-10C9-666B-5234-D8B10AC417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E768650-EEC0-47D7-A5E6-F67110FC9A0F}"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Several types of chemicals are added to resins for enhancement of their physicochemical properties. Among added chemicals, halogenated flame retardants (FRs) including </a:t>
            </a:r>
            <a:r>
              <a:rPr lang="en-US" altLang="ja-JP" dirty="0" err="1"/>
              <a:t>tetrabromobisphenol</a:t>
            </a:r>
            <a:r>
              <a:rPr lang="en-US" altLang="ja-JP" dirty="0"/>
              <a:t> A (TBBPA) were major additives. Recently, Dechlorane Plus (DP), that was used in commercial applications, has been paid attention as not only FRs but also environmental pollutants, though few information of DP are available. Consequently, we prepared resin samples [</a:t>
            </a:r>
            <a:r>
              <a:rPr lang="en-US" altLang="ja-JP" dirty="0" err="1"/>
              <a:t>acrylonitrilebutadiene</a:t>
            </a:r>
            <a:r>
              <a:rPr lang="en-US" altLang="ja-JP" dirty="0"/>
              <a:t>-styrene (ABS) and polycarbonate (PC) resins] containing DP at 500 mg/kg as plastic disks, and evaluated the change in concentration of DP on the disks exposed by accelerated weathering tests which were performed in accordance with the JIS K7350-2. As a result of the weathering tests assumed to be similar to the sunlight exposure of approximately half a year, the concentration of DP in ABS resin decreased approximately 10 % despite the fact that the concentration of DP in PC resin did not change. On the other hand, the concentration of TBBPA added to the disks as a reference changed and decreased approximately 30 to 40 % in both resins. For element analyses, there were no significant differences in chlorine concentration based on DP and bromine concentration based on TBBPA between original and weathered resins. Therefore, it seemed that DP, TBBPA, and occurred degradation products did stay in the disks in spite of performing the weathering tests. From the results in this study, a possibility of release to the environment on DP and TBBPA in resins may be not considerable, while it is necessary to perform additional studies in order to evaluate the possibilities of elution to the hydrosphere of fine particles of the resin and of release to the atmospheric environment by incineration processes. Key words: Dechlorane Plus, </a:t>
            </a:r>
            <a:r>
              <a:rPr lang="en-US" altLang="ja-JP" dirty="0" err="1"/>
              <a:t>tetrabromobisphenol</a:t>
            </a:r>
            <a:r>
              <a:rPr lang="en-US" altLang="ja-JP" dirty="0"/>
              <a:t> A, acrylonitrile-butadiene-styrene, polycarbonate, weathering test</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858555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6D12A154-5051-8F4D-85AA-6FC9FE0C41C3}"/>
              </a:ext>
            </a:extLst>
          </p:cNvPr>
          <p:cNvSpPr>
            <a:spLocks noGrp="1" noRot="1" noChangeAspect="1" noChangeArrowheads="1" noTextEdit="1"/>
          </p:cNvSpPr>
          <p:nvPr>
            <p:ph type="sldImg"/>
          </p:nvPr>
        </p:nvSpPr>
        <p:spPr>
          <a:ln/>
        </p:spPr>
      </p:sp>
      <p:sp>
        <p:nvSpPr>
          <p:cNvPr id="45059" name="ノート プレースホルダ 2">
            <a:extLst>
              <a:ext uri="{FF2B5EF4-FFF2-40B4-BE49-F238E27FC236}">
                <a16:creationId xmlns:a16="http://schemas.microsoft.com/office/drawing/2014/main" id="{2E0C02FB-7571-591E-868F-8EE3FCBD5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000000"/>
                </a:solidFill>
                <a:effectLst/>
                <a:latin typeface="Arial" panose="020B0604020202020204" pitchFamily="34" charset="0"/>
              </a:rPr>
              <a:t>The particle size distributions of dechloranes were determined. For collecting PM, an Andersen air sampler equipped with five-stage quartz fiber filters and a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equipped with six-stage Teflon and inertial SUS fiber filters were used. Particulate matter (PM) was collected in April 2014 by Andersen air sampler and October 2014 and January 2015 by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The samples were analyzed for Dechlorane Plus (DP), Dechlorane602, Dechlorane603, and Dechlorane604 Component A using gas chromatography high-resolution mass spectrometry. The almost all nanoparticles smaller than 100 nm are reported to reach and deposit in lung periphery, so it is important to reveal the concentration of these dechloranes in nanoparticles. In our study, only DP was detected in PM. DP was detected from all the filter samples. In this study, the particle size distribution of DP was revealed for the first time and the approximately 70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2.5 µm fractions and 10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0.1 µm fractions of PM samples.</a:t>
            </a: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CAB077AF-A512-5202-EE84-5BFA932EF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92FE70-7E71-45E4-8741-F58559AE9218}"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6D12A154-5051-8F4D-85AA-6FC9FE0C41C3}"/>
              </a:ext>
            </a:extLst>
          </p:cNvPr>
          <p:cNvSpPr>
            <a:spLocks noGrp="1" noRot="1" noChangeAspect="1" noChangeArrowheads="1" noTextEdit="1"/>
          </p:cNvSpPr>
          <p:nvPr>
            <p:ph type="sldImg"/>
          </p:nvPr>
        </p:nvSpPr>
        <p:spPr>
          <a:ln/>
        </p:spPr>
      </p:sp>
      <p:sp>
        <p:nvSpPr>
          <p:cNvPr id="45059" name="ノート プレースホルダ 2">
            <a:extLst>
              <a:ext uri="{FF2B5EF4-FFF2-40B4-BE49-F238E27FC236}">
                <a16:creationId xmlns:a16="http://schemas.microsoft.com/office/drawing/2014/main" id="{2E0C02FB-7571-591E-868F-8EE3FCBD5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000000"/>
                </a:solidFill>
                <a:effectLst/>
                <a:latin typeface="Arial" panose="020B0604020202020204" pitchFamily="34" charset="0"/>
              </a:rPr>
              <a:t>The particle size distributions of dechloranes were determined. For collecting PM, an Andersen air sampler equipped with five-stage quartz fiber filters and a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equipped with six-stage Teflon and inertial SUS fiber filters were used. Particulate matter (PM) was collected in April 2014 by Andersen air sampler and October 2014 and January 2015 by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The samples were analyzed for Dechlorane Plus (DP), Dechlorane602, Dechlorane603, and Dechlorane604 Component A using gas chromatography high-resolution mass spectrometry. The almost all nanoparticles smaller than 100 nm are reported to reach and deposit in lung periphery, so it is important to reveal the concentration of these dechloranes in nanoparticles. In our study, only DP was detected in PM. DP was detected from all the filter samples. In this study, the particle size distribution of DP was revealed for the first time and the approximately 70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2.5 µm fractions and 10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0.1 µm fractions of PM samples.</a:t>
            </a: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CAB077AF-A512-5202-EE84-5BFA932EF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92FE70-7E71-45E4-8741-F58559AE9218}" type="slidenum">
              <a:rPr lang="en-US" altLang="ja-JP" smtClean="0">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586380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6D12A154-5051-8F4D-85AA-6FC9FE0C41C3}"/>
              </a:ext>
            </a:extLst>
          </p:cNvPr>
          <p:cNvSpPr>
            <a:spLocks noGrp="1" noRot="1" noChangeAspect="1" noChangeArrowheads="1" noTextEdit="1"/>
          </p:cNvSpPr>
          <p:nvPr>
            <p:ph type="sldImg"/>
          </p:nvPr>
        </p:nvSpPr>
        <p:spPr>
          <a:ln/>
        </p:spPr>
      </p:sp>
      <p:sp>
        <p:nvSpPr>
          <p:cNvPr id="45059" name="ノート プレースホルダ 2">
            <a:extLst>
              <a:ext uri="{FF2B5EF4-FFF2-40B4-BE49-F238E27FC236}">
                <a16:creationId xmlns:a16="http://schemas.microsoft.com/office/drawing/2014/main" id="{2E0C02FB-7571-591E-868F-8EE3FCBD5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000000"/>
                </a:solidFill>
                <a:effectLst/>
                <a:latin typeface="Arial" panose="020B0604020202020204" pitchFamily="34" charset="0"/>
              </a:rPr>
              <a:t>The particle size distributions of dechloranes were determined. For collecting PM, an Andersen air sampler equipped with five-stage quartz fiber filters and a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equipped with six-stage Teflon and inertial SUS fiber filters were used. Particulate matter (PM) was collected in April 2014 by Andersen air sampler and October 2014 and January 2015 by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The samples were analyzed for Dechlorane Plus (DP), Dechlorane602, Dechlorane603, and Dechlorane604 Component A using gas chromatography high-resolution mass spectrometry. The almost all nanoparticles smaller than 100 nm are reported to reach and deposit in lung periphery, so it is important to reveal the concentration of these dechloranes in nanoparticles. In our study, only DP was detected in PM. DP was detected from all the filter samples. In this study, the particle size distribution of DP was revealed for the first time and the approximately 70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2.5 µm fractions and 10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0.1 µm fractions of PM samples.</a:t>
            </a: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CAB077AF-A512-5202-EE84-5BFA932EF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92FE70-7E71-45E4-8741-F58559AE9218}"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39375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6D12A154-5051-8F4D-85AA-6FC9FE0C41C3}"/>
              </a:ext>
            </a:extLst>
          </p:cNvPr>
          <p:cNvSpPr>
            <a:spLocks noGrp="1" noRot="1" noChangeAspect="1" noChangeArrowheads="1" noTextEdit="1"/>
          </p:cNvSpPr>
          <p:nvPr>
            <p:ph type="sldImg"/>
          </p:nvPr>
        </p:nvSpPr>
        <p:spPr>
          <a:ln/>
        </p:spPr>
      </p:sp>
      <p:sp>
        <p:nvSpPr>
          <p:cNvPr id="45059" name="ノート プレースホルダ 2">
            <a:extLst>
              <a:ext uri="{FF2B5EF4-FFF2-40B4-BE49-F238E27FC236}">
                <a16:creationId xmlns:a16="http://schemas.microsoft.com/office/drawing/2014/main" id="{2E0C02FB-7571-591E-868F-8EE3FCBD5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0" i="0" dirty="0">
                <a:solidFill>
                  <a:srgbClr val="000000"/>
                </a:solidFill>
                <a:effectLst/>
                <a:latin typeface="Arial" panose="020B0604020202020204" pitchFamily="34" charset="0"/>
              </a:rPr>
              <a:t>The particle size distributions of dechloranes were determined. For collecting PM, an Andersen air sampler equipped with five-stage quartz fiber filters and a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equipped with six-stage Teflon and inertial SUS fiber filters were used. Particulate matter (PM) was collected in April 2014 by Andersen air sampler and October 2014 and January 2015 by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The samples were analyzed for Dechlorane Plus (DP), Dechlorane602, Dechlorane603, and Dechlorane604 Component A using gas chromatography high-resolution mass spectrometry. The almost all nanoparticles smaller than 100 nm are reported to reach and deposit in lung periphery, so it is important to reveal the concentration of these dechloranes in nanoparticles. In our study, only DP was detected in PM. DP was detected from all the filter samples. In this study, the particle size distribution of DP was revealed for the first time and the approximately 70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2.5 µm fractions and 10 </a:t>
            </a:r>
            <a:r>
              <a:rPr lang="ja-JP" altLang="en-US" b="0" i="0" dirty="0">
                <a:solidFill>
                  <a:srgbClr val="000000"/>
                </a:solidFill>
                <a:effectLst/>
                <a:latin typeface="Arial" panose="020B0604020202020204" pitchFamily="34" charset="0"/>
              </a:rPr>
              <a:t>％ </a:t>
            </a:r>
            <a:r>
              <a:rPr lang="en-US" altLang="ja-JP" b="0" i="0" dirty="0">
                <a:solidFill>
                  <a:srgbClr val="000000"/>
                </a:solidFill>
                <a:effectLst/>
                <a:latin typeface="Arial" panose="020B0604020202020204" pitchFamily="34" charset="0"/>
              </a:rPr>
              <a:t>of DP exist in </a:t>
            </a:r>
            <a:r>
              <a:rPr lang="ja-JP" altLang="en-US" b="0" i="0" dirty="0">
                <a:solidFill>
                  <a:srgbClr val="000000"/>
                </a:solidFill>
                <a:effectLst/>
                <a:latin typeface="Arial" panose="020B0604020202020204" pitchFamily="34" charset="0"/>
              </a:rPr>
              <a:t>＜</a:t>
            </a:r>
            <a:r>
              <a:rPr lang="en-US" altLang="ja-JP" b="0" i="0" dirty="0">
                <a:solidFill>
                  <a:srgbClr val="000000"/>
                </a:solidFill>
                <a:effectLst/>
                <a:latin typeface="Arial" panose="020B0604020202020204" pitchFamily="34" charset="0"/>
              </a:rPr>
              <a:t>0.1 µm fractions of PM samples.</a:t>
            </a: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CAB077AF-A512-5202-EE84-5BFA932EF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92FE70-7E71-45E4-8741-F58559AE9218}" type="slidenum">
              <a:rPr lang="en-US" altLang="ja-JP" smtClean="0">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23068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6D12A154-5051-8F4D-85AA-6FC9FE0C41C3}"/>
              </a:ext>
            </a:extLst>
          </p:cNvPr>
          <p:cNvSpPr>
            <a:spLocks noGrp="1" noRot="1" noChangeAspect="1" noChangeArrowheads="1" noTextEdit="1"/>
          </p:cNvSpPr>
          <p:nvPr>
            <p:ph type="sldImg"/>
          </p:nvPr>
        </p:nvSpPr>
        <p:spPr>
          <a:ln/>
        </p:spPr>
      </p:sp>
      <p:sp>
        <p:nvSpPr>
          <p:cNvPr id="45059" name="ノート プレースホルダ 2">
            <a:extLst>
              <a:ext uri="{FF2B5EF4-FFF2-40B4-BE49-F238E27FC236}">
                <a16:creationId xmlns:a16="http://schemas.microsoft.com/office/drawing/2014/main" id="{2E0C02FB-7571-591E-868F-8EE3FCBD5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大気粉塵（</a:t>
            </a:r>
            <a:r>
              <a:rPr lang="en-US" altLang="ja-JP" dirty="0"/>
              <a:t>PM</a:t>
            </a:r>
            <a:r>
              <a:rPr lang="ja-JP" altLang="en-US" dirty="0"/>
              <a:t>）中デクロラン類の粒径毎濃度分布を明らかにし た。分析対象としたデクロラン類のうちデクロラン・プラス（</a:t>
            </a:r>
            <a:r>
              <a:rPr lang="en-US" altLang="ja-JP" dirty="0"/>
              <a:t>DP</a:t>
            </a:r>
            <a:r>
              <a:rPr lang="ja-JP" altLang="en-US" dirty="0"/>
              <a:t>） のみが検出された。</a:t>
            </a:r>
            <a:r>
              <a:rPr lang="en-US" altLang="ja-JP" dirty="0"/>
              <a:t>10</a:t>
            </a:r>
            <a:r>
              <a:rPr lang="ja-JP" altLang="en-US" dirty="0"/>
              <a:t>月に採取した </a:t>
            </a:r>
            <a:r>
              <a:rPr lang="en-US" altLang="ja-JP" dirty="0"/>
              <a:t>PM </a:t>
            </a:r>
            <a:r>
              <a:rPr lang="ja-JP" altLang="en-US" dirty="0"/>
              <a:t>に比べ </a:t>
            </a:r>
            <a:r>
              <a:rPr lang="en-US" altLang="ja-JP" dirty="0"/>
              <a:t>1 </a:t>
            </a:r>
            <a:r>
              <a:rPr lang="ja-JP" altLang="en-US" dirty="0"/>
              <a:t>月に採取した試 料では特に，</a:t>
            </a:r>
            <a:r>
              <a:rPr lang="en-US" altLang="ja-JP" dirty="0"/>
              <a:t>2.5 </a:t>
            </a:r>
            <a:r>
              <a:rPr lang="ja-JP" altLang="en-US" dirty="0"/>
              <a:t>～ </a:t>
            </a:r>
            <a:r>
              <a:rPr lang="en-US" altLang="ja-JP" dirty="0"/>
              <a:t>1.0 µm</a:t>
            </a:r>
            <a:r>
              <a:rPr lang="ja-JP" altLang="en-US" dirty="0"/>
              <a:t>，</a:t>
            </a:r>
            <a:r>
              <a:rPr lang="en-US" altLang="ja-JP" dirty="0"/>
              <a:t>1.0 </a:t>
            </a:r>
            <a:r>
              <a:rPr lang="ja-JP" altLang="en-US" dirty="0"/>
              <a:t>～ </a:t>
            </a:r>
            <a:r>
              <a:rPr lang="en-US" altLang="ja-JP" dirty="0"/>
              <a:t>0.5 µm</a:t>
            </a:r>
            <a:r>
              <a:rPr lang="ja-JP" altLang="en-US" dirty="0"/>
              <a:t>，</a:t>
            </a:r>
            <a:r>
              <a:rPr lang="en-US" altLang="ja-JP" dirty="0"/>
              <a:t>0.5 </a:t>
            </a:r>
            <a:r>
              <a:rPr lang="ja-JP" altLang="en-US" dirty="0"/>
              <a:t>～ </a:t>
            </a:r>
            <a:r>
              <a:rPr lang="en-US" altLang="ja-JP" dirty="0"/>
              <a:t>0.1 µm </a:t>
            </a:r>
            <a:r>
              <a:rPr lang="ja-JP" altLang="en-US" dirty="0"/>
              <a:t>の，大気 中で長距離移動性を有する粒子において </a:t>
            </a:r>
            <a:r>
              <a:rPr lang="en-US" altLang="ja-JP" dirty="0"/>
              <a:t>PM </a:t>
            </a:r>
            <a:r>
              <a:rPr lang="ja-JP" altLang="en-US" dirty="0"/>
              <a:t>濃度分布の上昇がみ られ，</a:t>
            </a:r>
            <a:r>
              <a:rPr lang="en-US" altLang="ja-JP" dirty="0"/>
              <a:t>DP </a:t>
            </a:r>
            <a:r>
              <a:rPr lang="ja-JP" altLang="en-US" dirty="0"/>
              <a:t>濃度分布も</a:t>
            </a:r>
            <a:r>
              <a:rPr lang="en-US" altLang="ja-JP" dirty="0"/>
              <a:t>2.5 </a:t>
            </a:r>
            <a:r>
              <a:rPr lang="ja-JP" altLang="en-US" dirty="0"/>
              <a:t>～ </a:t>
            </a:r>
            <a:r>
              <a:rPr lang="en-US" altLang="ja-JP" dirty="0"/>
              <a:t>1.0 µm </a:t>
            </a:r>
            <a:r>
              <a:rPr lang="ja-JP" altLang="en-US" dirty="0"/>
              <a:t>において上昇がみられた。＜</a:t>
            </a:r>
            <a:r>
              <a:rPr lang="en-US" altLang="ja-JP" dirty="0"/>
              <a:t>0.1 µm </a:t>
            </a:r>
            <a:r>
              <a:rPr lang="ja-JP" altLang="en-US" dirty="0"/>
              <a:t>の画分には他の画分に比較し高い濃度ではないものの </a:t>
            </a:r>
            <a:r>
              <a:rPr lang="en-US" altLang="ja-JP" dirty="0"/>
              <a:t>DP </a:t>
            </a:r>
            <a:r>
              <a:rPr lang="ja-JP" altLang="en-US" dirty="0"/>
              <a:t>が存 在していることが明らかとなった。</a:t>
            </a:r>
            <a:r>
              <a:rPr lang="en-US" altLang="ja-JP" dirty="0"/>
              <a:t>PM0.1</a:t>
            </a:r>
            <a:r>
              <a:rPr lang="ja-JP" altLang="en-US" dirty="0"/>
              <a:t>大気サンプラーにて採取 した </a:t>
            </a:r>
            <a:r>
              <a:rPr lang="en-US" altLang="ja-JP" dirty="0"/>
              <a:t>PM </a:t>
            </a:r>
            <a:r>
              <a:rPr lang="ja-JP" altLang="en-US" dirty="0"/>
              <a:t>中の </a:t>
            </a:r>
            <a:r>
              <a:rPr lang="en-US" altLang="ja-JP" dirty="0"/>
              <a:t>DP </a:t>
            </a:r>
            <a:r>
              <a:rPr lang="ja-JP" altLang="en-US" dirty="0"/>
              <a:t>は平均で</a:t>
            </a:r>
            <a:r>
              <a:rPr lang="en-US" altLang="ja-JP" dirty="0"/>
              <a:t>68</a:t>
            </a:r>
            <a:r>
              <a:rPr lang="ja-JP" altLang="en-US" dirty="0"/>
              <a:t>％が</a:t>
            </a:r>
            <a:r>
              <a:rPr lang="en-US" altLang="ja-JP" dirty="0"/>
              <a:t>2.5 µm </a:t>
            </a:r>
            <a:r>
              <a:rPr lang="ja-JP" altLang="en-US" dirty="0"/>
              <a:t>以下の画分に存在し，</a:t>
            </a:r>
            <a:r>
              <a:rPr lang="en-US" altLang="ja-JP" dirty="0"/>
              <a:t>13</a:t>
            </a:r>
            <a:r>
              <a:rPr lang="ja-JP" altLang="en-US" dirty="0"/>
              <a:t>％ が</a:t>
            </a:r>
            <a:r>
              <a:rPr lang="en-US" altLang="ja-JP" dirty="0"/>
              <a:t>0.1 µm </a:t>
            </a:r>
            <a:r>
              <a:rPr lang="ja-JP" altLang="en-US" dirty="0"/>
              <a:t>以下の画分に存在することが明らかとなった</a:t>
            </a: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CAB077AF-A512-5202-EE84-5BFA932EF3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F92FE70-7E71-45E4-8741-F58559AE9218}" type="slidenum">
              <a:rPr lang="en-US" altLang="ja-JP" smtClean="0">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08022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a:extLst>
              <a:ext uri="{FF2B5EF4-FFF2-40B4-BE49-F238E27FC236}">
                <a16:creationId xmlns:a16="http://schemas.microsoft.com/office/drawing/2014/main" id="{D2C2C7FA-E852-99B2-A0F2-29D926857DAB}"/>
              </a:ext>
            </a:extLst>
          </p:cNvPr>
          <p:cNvSpPr>
            <a:spLocks noGrp="1" noRot="1" noChangeAspect="1" noChangeArrowheads="1" noTextEdit="1"/>
          </p:cNvSpPr>
          <p:nvPr>
            <p:ph type="sldImg"/>
          </p:nvPr>
        </p:nvSpPr>
        <p:spPr>
          <a:ln/>
        </p:spPr>
      </p:sp>
      <p:sp>
        <p:nvSpPr>
          <p:cNvPr id="13315" name="ノート プレースホルダ 2">
            <a:extLst>
              <a:ext uri="{FF2B5EF4-FFF2-40B4-BE49-F238E27FC236}">
                <a16:creationId xmlns:a16="http://schemas.microsoft.com/office/drawing/2014/main" id="{822CB7E0-0822-9C99-8B1B-57E428FDD5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3316" name="スライド番号プレースホルダ 3">
            <a:extLst>
              <a:ext uri="{FF2B5EF4-FFF2-40B4-BE49-F238E27FC236}">
                <a16:creationId xmlns:a16="http://schemas.microsoft.com/office/drawing/2014/main" id="{62F9EAC8-4805-4D0C-9E6C-F2A827CA2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E77570-1CD5-4869-AE79-64FA5C926151}"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a:extLst>
              <a:ext uri="{FF2B5EF4-FFF2-40B4-BE49-F238E27FC236}">
                <a16:creationId xmlns:a16="http://schemas.microsoft.com/office/drawing/2014/main" id="{DF45B115-658A-C2DC-FE7B-98403659F987}"/>
              </a:ext>
            </a:extLst>
          </p:cNvPr>
          <p:cNvSpPr>
            <a:spLocks noGrp="1" noRot="1" noChangeAspect="1" noChangeArrowheads="1" noTextEdit="1"/>
          </p:cNvSpPr>
          <p:nvPr>
            <p:ph type="sldImg"/>
          </p:nvPr>
        </p:nvSpPr>
        <p:spPr>
          <a:ln/>
        </p:spPr>
      </p:sp>
      <p:sp>
        <p:nvSpPr>
          <p:cNvPr id="136195" name="ノート プレースホルダ 2">
            <a:extLst>
              <a:ext uri="{FF2B5EF4-FFF2-40B4-BE49-F238E27FC236}">
                <a16:creationId xmlns:a16="http://schemas.microsoft.com/office/drawing/2014/main" id="{8384CA81-8932-9590-4FCA-DD900837B8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ja-JP" dirty="0">
                <a:effectLst/>
              </a:rPr>
              <a:t>Dechlorane Plus (DP) is a chlorine-based flame retardant that has been manufactured for the past 40 years. It is designated as a high-volume chemical (HPV) by the US-EPA, and more than 450 tons are produced annually. Overseas, cases have been reported in which it has been detected in various environmental media such as lake bottom sediment, fish and shellfish, and the atmosphere. In Japan, surveys of sediment, soil, indoor dust, and outdoor deposits around urban areas have revealed that outdoor deposits have relatively high concentrations of 74 to 270 ng/g-dry. However, there are still many unknowns regarding its concentration and behavior in the environment. This time, we investigated the GC/MS measurement method with the aim of measuring DP in the ambient air. Two types of MS were investigated: a magnetic field type (HRMS: EI mode, resolution 10,000, hereinafter referred to as HRMS-EI) and a quadrupole type (LRMS: NCI mode, hereinafter referred to as LRMS-NCI). As a result of the measurements, DP was detected in the ambient air, and as far as we know, this is the first report of its detection in the ambient air in Japan.</a:t>
            </a:r>
            <a:endParaRPr lang="en-US" altLang="ja-JP" sz="1200" dirty="0">
              <a:solidFill>
                <a:srgbClr val="000099"/>
              </a:solidFill>
            </a:endParaRPr>
          </a:p>
          <a:p>
            <a:pPr eaLnBrk="1" hangingPunct="1">
              <a:defRPr/>
            </a:pPr>
            <a:endParaRPr lang="en-US" altLang="ja-JP" sz="1200" dirty="0">
              <a:solidFill>
                <a:srgbClr val="000099"/>
              </a:solidFill>
            </a:endParaRPr>
          </a:p>
          <a:p>
            <a:pPr eaLnBrk="1" hangingPunct="1">
              <a:defRPr/>
            </a:pPr>
            <a:endParaRPr lang="en-US" altLang="ja-JP" sz="1200" dirty="0">
              <a:solidFill>
                <a:srgbClr val="000099"/>
              </a:solidFill>
            </a:endParaRPr>
          </a:p>
          <a:p>
            <a:pPr eaLnBrk="1" hangingPunct="1">
              <a:defRPr/>
            </a:pPr>
            <a:r>
              <a:rPr lang="en-US" altLang="ja-JP" sz="1200" dirty="0">
                <a:solidFill>
                  <a:srgbClr val="000099"/>
                </a:solidFill>
              </a:rPr>
              <a:t>Dechlorane Plus</a:t>
            </a:r>
            <a:r>
              <a:rPr lang="ja-JP" altLang="en-US" sz="1200" dirty="0">
                <a:solidFill>
                  <a:srgbClr val="000099"/>
                </a:solidFill>
              </a:rPr>
              <a:t>（</a:t>
            </a:r>
            <a:r>
              <a:rPr lang="en-US" altLang="ja-JP" sz="1200" dirty="0">
                <a:solidFill>
                  <a:srgbClr val="000099"/>
                </a:solidFill>
              </a:rPr>
              <a:t>DP</a:t>
            </a:r>
            <a:r>
              <a:rPr lang="ja-JP" altLang="en-US" sz="1200" dirty="0">
                <a:solidFill>
                  <a:srgbClr val="000099"/>
                </a:solidFill>
              </a:rPr>
              <a:t>）は過去</a:t>
            </a:r>
            <a:r>
              <a:rPr lang="en-US" altLang="ja-JP" sz="1200" dirty="0">
                <a:solidFill>
                  <a:srgbClr val="000099"/>
                </a:solidFill>
              </a:rPr>
              <a:t>40</a:t>
            </a:r>
            <a:r>
              <a:rPr lang="ja-JP" altLang="en-US" sz="1200" dirty="0">
                <a:solidFill>
                  <a:srgbClr val="000099"/>
                </a:solidFill>
              </a:rPr>
              <a:t>年間にわたり製造されてきた塩素系難燃剤である。</a:t>
            </a:r>
            <a:r>
              <a:rPr lang="en-US" altLang="ja-JP" sz="1200" dirty="0">
                <a:solidFill>
                  <a:srgbClr val="000099"/>
                </a:solidFill>
              </a:rPr>
              <a:t>US-EPA</a:t>
            </a:r>
            <a:r>
              <a:rPr lang="ja-JP" altLang="en-US" sz="1200" dirty="0">
                <a:solidFill>
                  <a:srgbClr val="000099"/>
                </a:solidFill>
              </a:rPr>
              <a:t>では高生産量化学物質（</a:t>
            </a:r>
            <a:r>
              <a:rPr lang="en-US" altLang="ja-JP" sz="1200" dirty="0">
                <a:solidFill>
                  <a:srgbClr val="000099"/>
                </a:solidFill>
              </a:rPr>
              <a:t>HPV</a:t>
            </a:r>
            <a:r>
              <a:rPr lang="ja-JP" altLang="en-US" sz="1200" dirty="0">
                <a:solidFill>
                  <a:srgbClr val="000099"/>
                </a:solidFill>
              </a:rPr>
              <a:t>）に指定されており、年間</a:t>
            </a:r>
            <a:r>
              <a:rPr lang="en-US" altLang="ja-JP" sz="1200" dirty="0">
                <a:solidFill>
                  <a:srgbClr val="000099"/>
                </a:solidFill>
              </a:rPr>
              <a:t>450 t</a:t>
            </a:r>
            <a:r>
              <a:rPr lang="ja-JP" altLang="en-US" sz="1200" dirty="0">
                <a:solidFill>
                  <a:srgbClr val="000099"/>
                </a:solidFill>
              </a:rPr>
              <a:t>以上が製造されている。海外では湖沼底質、魚類や貝類、大気等様々な環境媒体から検出されている事例が報告されている。国内では都市域周辺の底質、土壌、屋内のダストおよび屋外沈着物を調査した結果、屋外沈着物は</a:t>
            </a:r>
            <a:r>
              <a:rPr lang="en-US" altLang="ja-JP" sz="1200" dirty="0">
                <a:solidFill>
                  <a:srgbClr val="000099"/>
                </a:solidFill>
              </a:rPr>
              <a:t>74</a:t>
            </a:r>
            <a:r>
              <a:rPr lang="ja-JP" altLang="en-US" sz="1200" dirty="0">
                <a:solidFill>
                  <a:srgbClr val="000099"/>
                </a:solidFill>
              </a:rPr>
              <a:t>～</a:t>
            </a:r>
            <a:r>
              <a:rPr lang="en-US" altLang="ja-JP" sz="1200" dirty="0">
                <a:solidFill>
                  <a:srgbClr val="000099"/>
                </a:solidFill>
              </a:rPr>
              <a:t>270 ng/g-dry</a:t>
            </a:r>
            <a:r>
              <a:rPr lang="ja-JP" altLang="en-US" sz="1200" dirty="0">
                <a:solidFill>
                  <a:srgbClr val="000099"/>
                </a:solidFill>
              </a:rPr>
              <a:t>といった比較的濃度であることがわかってきている。しかしながら、環境中の濃度や挙動については未だ不明な点が多い。</a:t>
            </a:r>
            <a:endParaRPr lang="en-US" altLang="ja-JP" sz="1200" dirty="0">
              <a:solidFill>
                <a:srgbClr val="000099"/>
              </a:solidFill>
            </a:endParaRPr>
          </a:p>
          <a:p>
            <a:pPr eaLnBrk="1" hangingPunct="1">
              <a:defRPr/>
            </a:pPr>
            <a:endParaRPr lang="en-US" altLang="ja-JP" sz="1200" dirty="0">
              <a:solidFill>
                <a:srgbClr val="000099"/>
              </a:solidFill>
            </a:endParaRPr>
          </a:p>
          <a:p>
            <a:pPr eaLnBrk="1" hangingPunct="1">
              <a:defRPr/>
            </a:pPr>
            <a:r>
              <a:rPr lang="ja-JP" altLang="en-US" sz="1200" dirty="0">
                <a:solidFill>
                  <a:srgbClr val="000099"/>
                </a:solidFill>
              </a:rPr>
              <a:t>　今回、我々は環境大気中の</a:t>
            </a:r>
            <a:r>
              <a:rPr lang="en-US" altLang="ja-JP" sz="1200" dirty="0">
                <a:solidFill>
                  <a:srgbClr val="000099"/>
                </a:solidFill>
              </a:rPr>
              <a:t>DP</a:t>
            </a:r>
            <a:r>
              <a:rPr lang="ja-JP" altLang="en-US" sz="1200" dirty="0">
                <a:solidFill>
                  <a:srgbClr val="000099"/>
                </a:solidFill>
              </a:rPr>
              <a:t>を測定することを目的として、</a:t>
            </a:r>
            <a:r>
              <a:rPr lang="en-US" altLang="ja-JP" sz="1200" dirty="0">
                <a:solidFill>
                  <a:srgbClr val="000099"/>
                </a:solidFill>
              </a:rPr>
              <a:t>GC/MS</a:t>
            </a:r>
            <a:r>
              <a:rPr lang="ja-JP" altLang="en-US" sz="1200" dirty="0">
                <a:solidFill>
                  <a:srgbClr val="000099"/>
                </a:solidFill>
              </a:rPr>
              <a:t>の測定方法について検討を行った。</a:t>
            </a:r>
            <a:r>
              <a:rPr lang="en-US" altLang="ja-JP" sz="1200" dirty="0">
                <a:solidFill>
                  <a:srgbClr val="000099"/>
                </a:solidFill>
              </a:rPr>
              <a:t>MS</a:t>
            </a:r>
            <a:r>
              <a:rPr lang="ja-JP" altLang="en-US" sz="1200" dirty="0">
                <a:solidFill>
                  <a:srgbClr val="000099"/>
                </a:solidFill>
              </a:rPr>
              <a:t>は磁場型（</a:t>
            </a:r>
            <a:r>
              <a:rPr lang="en-US" altLang="ja-JP" sz="1200" dirty="0">
                <a:solidFill>
                  <a:srgbClr val="000099"/>
                </a:solidFill>
              </a:rPr>
              <a:t>HRMS</a:t>
            </a:r>
            <a:r>
              <a:rPr lang="ja-JP" altLang="en-US" sz="1200" dirty="0">
                <a:solidFill>
                  <a:srgbClr val="000099"/>
                </a:solidFill>
              </a:rPr>
              <a:t>：</a:t>
            </a:r>
            <a:r>
              <a:rPr lang="en-US" altLang="ja-JP" sz="1200" dirty="0">
                <a:solidFill>
                  <a:srgbClr val="000099"/>
                </a:solidFill>
              </a:rPr>
              <a:t>EI</a:t>
            </a:r>
            <a:r>
              <a:rPr lang="ja-JP" altLang="en-US" sz="1200" dirty="0">
                <a:solidFill>
                  <a:srgbClr val="000099"/>
                </a:solidFill>
              </a:rPr>
              <a:t>モード、分解能</a:t>
            </a:r>
            <a:r>
              <a:rPr lang="en-US" altLang="ja-JP" sz="1200" dirty="0">
                <a:solidFill>
                  <a:srgbClr val="000099"/>
                </a:solidFill>
              </a:rPr>
              <a:t>10,000</a:t>
            </a:r>
            <a:r>
              <a:rPr lang="ja-JP" altLang="en-US" sz="1200" dirty="0">
                <a:solidFill>
                  <a:srgbClr val="000099"/>
                </a:solidFill>
              </a:rPr>
              <a:t>、以下</a:t>
            </a:r>
            <a:r>
              <a:rPr lang="en-US" altLang="ja-JP" sz="1200" dirty="0">
                <a:solidFill>
                  <a:srgbClr val="000099"/>
                </a:solidFill>
              </a:rPr>
              <a:t>HRMS-EI</a:t>
            </a:r>
            <a:r>
              <a:rPr lang="ja-JP" altLang="en-US" sz="1200" dirty="0">
                <a:solidFill>
                  <a:srgbClr val="000099"/>
                </a:solidFill>
              </a:rPr>
              <a:t>）及び四重極型（</a:t>
            </a:r>
            <a:r>
              <a:rPr lang="en-US" altLang="ja-JP" sz="1200" dirty="0">
                <a:solidFill>
                  <a:srgbClr val="000099"/>
                </a:solidFill>
              </a:rPr>
              <a:t>LRMS</a:t>
            </a:r>
            <a:r>
              <a:rPr lang="ja-JP" altLang="en-US" sz="1200" dirty="0">
                <a:solidFill>
                  <a:srgbClr val="000099"/>
                </a:solidFill>
              </a:rPr>
              <a:t>：</a:t>
            </a:r>
            <a:r>
              <a:rPr lang="en-US" altLang="ja-JP" sz="1200" dirty="0">
                <a:solidFill>
                  <a:srgbClr val="000099"/>
                </a:solidFill>
              </a:rPr>
              <a:t>NCI</a:t>
            </a:r>
            <a:r>
              <a:rPr lang="ja-JP" altLang="en-US" sz="1200" dirty="0">
                <a:solidFill>
                  <a:srgbClr val="000099"/>
                </a:solidFill>
              </a:rPr>
              <a:t>モード、以下</a:t>
            </a:r>
            <a:r>
              <a:rPr lang="en-US" altLang="ja-JP" sz="1200" dirty="0">
                <a:solidFill>
                  <a:srgbClr val="000099"/>
                </a:solidFill>
              </a:rPr>
              <a:t>LRMS-NCI</a:t>
            </a:r>
            <a:r>
              <a:rPr lang="ja-JP" altLang="en-US" sz="1200" dirty="0">
                <a:solidFill>
                  <a:srgbClr val="000099"/>
                </a:solidFill>
              </a:rPr>
              <a:t>）の</a:t>
            </a:r>
            <a:r>
              <a:rPr lang="en-US" altLang="ja-JP" sz="1200" dirty="0">
                <a:solidFill>
                  <a:srgbClr val="000099"/>
                </a:solidFill>
              </a:rPr>
              <a:t>2</a:t>
            </a:r>
            <a:r>
              <a:rPr lang="ja-JP" altLang="en-US" sz="1200" dirty="0">
                <a:solidFill>
                  <a:srgbClr val="000099"/>
                </a:solidFill>
              </a:rPr>
              <a:t>機種で検討した。測定の結果、環境大気から</a:t>
            </a:r>
            <a:r>
              <a:rPr lang="en-US" altLang="ja-JP" sz="1200" dirty="0">
                <a:solidFill>
                  <a:srgbClr val="000099"/>
                </a:solidFill>
              </a:rPr>
              <a:t>DP</a:t>
            </a:r>
            <a:r>
              <a:rPr lang="ja-JP" altLang="en-US" sz="1200" dirty="0">
                <a:solidFill>
                  <a:srgbClr val="000099"/>
                </a:solidFill>
              </a:rPr>
              <a:t>が検出され、知る限り環境大気では国内初検出の報告である。</a:t>
            </a:r>
          </a:p>
          <a:p>
            <a:endParaRPr lang="ja-JP" altLang="en-US" dirty="0">
              <a:latin typeface="Arial" panose="020B0604020202020204" pitchFamily="34" charset="0"/>
            </a:endParaRPr>
          </a:p>
        </p:txBody>
      </p:sp>
      <p:sp>
        <p:nvSpPr>
          <p:cNvPr id="136196" name="スライド番号プレースホルダ 3">
            <a:extLst>
              <a:ext uri="{FF2B5EF4-FFF2-40B4-BE49-F238E27FC236}">
                <a16:creationId xmlns:a16="http://schemas.microsoft.com/office/drawing/2014/main" id="{11B4D3DD-7B8B-857E-D970-A8129EFD33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1CC3D43-F180-488A-A463-DEF0408CD8B8}" type="slidenum">
              <a:rPr lang="en-US" altLang="ja-JP" smtClean="0">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a:extLst>
              <a:ext uri="{FF2B5EF4-FFF2-40B4-BE49-F238E27FC236}">
                <a16:creationId xmlns:a16="http://schemas.microsoft.com/office/drawing/2014/main" id="{D242AEC6-705E-224D-9D1E-709B7917C49E}"/>
              </a:ext>
            </a:extLst>
          </p:cNvPr>
          <p:cNvSpPr>
            <a:spLocks noGrp="1" noRot="1" noChangeAspect="1" noChangeArrowheads="1" noTextEdit="1"/>
          </p:cNvSpPr>
          <p:nvPr>
            <p:ph type="sldImg"/>
          </p:nvPr>
        </p:nvSpPr>
        <p:spPr>
          <a:ln/>
        </p:spPr>
      </p:sp>
      <p:sp>
        <p:nvSpPr>
          <p:cNvPr id="138243" name="ノート プレースホルダ 2">
            <a:extLst>
              <a:ext uri="{FF2B5EF4-FFF2-40B4-BE49-F238E27FC236}">
                <a16:creationId xmlns:a16="http://schemas.microsoft.com/office/drawing/2014/main" id="{681FFB30-8061-3C5F-7206-FD297B48E3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38244" name="スライド番号プレースホルダ 3">
            <a:extLst>
              <a:ext uri="{FF2B5EF4-FFF2-40B4-BE49-F238E27FC236}">
                <a16:creationId xmlns:a16="http://schemas.microsoft.com/office/drawing/2014/main" id="{94F16E8E-A7A2-A6F5-036E-FD0F0516E8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417336-DC00-4B8F-8138-146502B7A4DE}" type="slidenum">
              <a:rPr lang="en-US" altLang="ja-JP" smtClean="0">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a:extLst>
              <a:ext uri="{FF2B5EF4-FFF2-40B4-BE49-F238E27FC236}">
                <a16:creationId xmlns:a16="http://schemas.microsoft.com/office/drawing/2014/main" id="{BF8AA9F7-2467-070C-ABB1-37E718BD8C47}"/>
              </a:ext>
            </a:extLst>
          </p:cNvPr>
          <p:cNvSpPr>
            <a:spLocks noGrp="1" noRot="1" noChangeAspect="1" noChangeArrowheads="1" noTextEdit="1"/>
          </p:cNvSpPr>
          <p:nvPr>
            <p:ph type="sldImg"/>
          </p:nvPr>
        </p:nvSpPr>
        <p:spPr>
          <a:ln/>
        </p:spPr>
      </p:sp>
      <p:sp>
        <p:nvSpPr>
          <p:cNvPr id="140291" name="ノート プレースホルダ 2">
            <a:extLst>
              <a:ext uri="{FF2B5EF4-FFF2-40B4-BE49-F238E27FC236}">
                <a16:creationId xmlns:a16="http://schemas.microsoft.com/office/drawing/2014/main" id="{2052757E-D573-FF79-E4D6-16B17C9D66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40292" name="スライド番号プレースホルダ 3">
            <a:extLst>
              <a:ext uri="{FF2B5EF4-FFF2-40B4-BE49-F238E27FC236}">
                <a16:creationId xmlns:a16="http://schemas.microsoft.com/office/drawing/2014/main" id="{D1FB8E39-28EE-3E20-BF6F-E19E7A615D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206D9B-39EC-429E-8B67-019A19832070}"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a:extLst>
              <a:ext uri="{FF2B5EF4-FFF2-40B4-BE49-F238E27FC236}">
                <a16:creationId xmlns:a16="http://schemas.microsoft.com/office/drawing/2014/main" id="{055D4C80-1C5A-1238-62D1-CA596E6C108A}"/>
              </a:ext>
            </a:extLst>
          </p:cNvPr>
          <p:cNvSpPr>
            <a:spLocks noGrp="1" noRot="1" noChangeAspect="1" noChangeArrowheads="1" noTextEdit="1"/>
          </p:cNvSpPr>
          <p:nvPr>
            <p:ph type="sldImg"/>
          </p:nvPr>
        </p:nvSpPr>
        <p:spPr>
          <a:ln/>
        </p:spPr>
      </p:sp>
      <p:sp>
        <p:nvSpPr>
          <p:cNvPr id="142339" name="ノート プレースホルダ 2">
            <a:extLst>
              <a:ext uri="{FF2B5EF4-FFF2-40B4-BE49-F238E27FC236}">
                <a16:creationId xmlns:a16="http://schemas.microsoft.com/office/drawing/2014/main" id="{A212AB47-255A-8B57-A272-9BE3134302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42340" name="スライド番号プレースホルダ 3">
            <a:extLst>
              <a:ext uri="{FF2B5EF4-FFF2-40B4-BE49-F238E27FC236}">
                <a16:creationId xmlns:a16="http://schemas.microsoft.com/office/drawing/2014/main" id="{12531A80-2264-C8B7-739F-6EE9627E7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7585C-6142-475E-9EA6-2E0128FC9C9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a:extLst>
              <a:ext uri="{FF2B5EF4-FFF2-40B4-BE49-F238E27FC236}">
                <a16:creationId xmlns:a16="http://schemas.microsoft.com/office/drawing/2014/main" id="{BF085FDD-F45E-8250-8259-917749AAFA91}"/>
              </a:ext>
            </a:extLst>
          </p:cNvPr>
          <p:cNvSpPr>
            <a:spLocks noGrp="1" noRot="1" noChangeAspect="1" noChangeArrowheads="1" noTextEdit="1"/>
          </p:cNvSpPr>
          <p:nvPr>
            <p:ph type="sldImg"/>
          </p:nvPr>
        </p:nvSpPr>
        <p:spPr>
          <a:ln/>
        </p:spPr>
      </p:sp>
      <p:sp>
        <p:nvSpPr>
          <p:cNvPr id="144387" name="ノート プレースホルダ 2">
            <a:extLst>
              <a:ext uri="{FF2B5EF4-FFF2-40B4-BE49-F238E27FC236}">
                <a16:creationId xmlns:a16="http://schemas.microsoft.com/office/drawing/2014/main" id="{BF8CF632-4F30-C0D3-8E5A-34E1F0D4A3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44388" name="スライド番号プレースホルダ 3">
            <a:extLst>
              <a:ext uri="{FF2B5EF4-FFF2-40B4-BE49-F238E27FC236}">
                <a16:creationId xmlns:a16="http://schemas.microsoft.com/office/drawing/2014/main" id="{198E9D98-CEF1-36A7-197A-70B9B22F1C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A1C631-BB71-4F58-AE3D-5455E171F2F2}"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a:extLst>
              <a:ext uri="{FF2B5EF4-FFF2-40B4-BE49-F238E27FC236}">
                <a16:creationId xmlns:a16="http://schemas.microsoft.com/office/drawing/2014/main" id="{6B8C806D-DF0E-B70C-E280-AA3BFC2E14CF}"/>
              </a:ext>
            </a:extLst>
          </p:cNvPr>
          <p:cNvSpPr>
            <a:spLocks noGrp="1" noRot="1" noChangeAspect="1" noChangeArrowheads="1" noTextEdit="1"/>
          </p:cNvSpPr>
          <p:nvPr>
            <p:ph type="sldImg"/>
          </p:nvPr>
        </p:nvSpPr>
        <p:spPr>
          <a:ln/>
        </p:spPr>
      </p:sp>
      <p:sp>
        <p:nvSpPr>
          <p:cNvPr id="146435" name="ノート プレースホルダ 2">
            <a:extLst>
              <a:ext uri="{FF2B5EF4-FFF2-40B4-BE49-F238E27FC236}">
                <a16:creationId xmlns:a16="http://schemas.microsoft.com/office/drawing/2014/main" id="{C2F0A6BC-6A40-564F-389C-F33D1C42DD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rPr>
              <a:t>Fragmentation</a:t>
            </a:r>
          </a:p>
          <a:p>
            <a:endParaRPr lang="ja-JP" altLang="en-US" dirty="0">
              <a:latin typeface="Arial" panose="020B0604020202020204" pitchFamily="34" charset="0"/>
            </a:endParaRPr>
          </a:p>
        </p:txBody>
      </p:sp>
      <p:sp>
        <p:nvSpPr>
          <p:cNvPr id="146436" name="スライド番号プレースホルダ 3">
            <a:extLst>
              <a:ext uri="{FF2B5EF4-FFF2-40B4-BE49-F238E27FC236}">
                <a16:creationId xmlns:a16="http://schemas.microsoft.com/office/drawing/2014/main" id="{DCBD3B8B-5B7F-FB09-2D65-61C910DF95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424AD2-F239-4EAA-86D8-E4E5B459E370}"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a:extLst>
              <a:ext uri="{FF2B5EF4-FFF2-40B4-BE49-F238E27FC236}">
                <a16:creationId xmlns:a16="http://schemas.microsoft.com/office/drawing/2014/main" id="{C5E99623-68D5-F738-611F-13908D2B20D8}"/>
              </a:ext>
            </a:extLst>
          </p:cNvPr>
          <p:cNvSpPr>
            <a:spLocks noGrp="1" noRot="1" noChangeAspect="1" noChangeArrowheads="1" noTextEdit="1"/>
          </p:cNvSpPr>
          <p:nvPr>
            <p:ph type="sldImg"/>
          </p:nvPr>
        </p:nvSpPr>
        <p:spPr>
          <a:ln/>
        </p:spPr>
      </p:sp>
      <p:sp>
        <p:nvSpPr>
          <p:cNvPr id="148483" name="ノート プレースホルダ 2">
            <a:extLst>
              <a:ext uri="{FF2B5EF4-FFF2-40B4-BE49-F238E27FC236}">
                <a16:creationId xmlns:a16="http://schemas.microsoft.com/office/drawing/2014/main" id="{0F919B03-A232-98A1-10ED-4AB17C469C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48484" name="スライド番号プレースホルダ 3">
            <a:extLst>
              <a:ext uri="{FF2B5EF4-FFF2-40B4-BE49-F238E27FC236}">
                <a16:creationId xmlns:a16="http://schemas.microsoft.com/office/drawing/2014/main" id="{C7E3BFE1-1229-5A0E-1DCC-5966354D90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8BB29-42BE-4B8C-B045-2FF261792726}"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a:extLst>
              <a:ext uri="{FF2B5EF4-FFF2-40B4-BE49-F238E27FC236}">
                <a16:creationId xmlns:a16="http://schemas.microsoft.com/office/drawing/2014/main" id="{490C203F-E660-67E7-FF2D-866FAB156F07}"/>
              </a:ext>
            </a:extLst>
          </p:cNvPr>
          <p:cNvSpPr>
            <a:spLocks noGrp="1" noRot="1" noChangeAspect="1" noChangeArrowheads="1" noTextEdit="1"/>
          </p:cNvSpPr>
          <p:nvPr>
            <p:ph type="sldImg"/>
          </p:nvPr>
        </p:nvSpPr>
        <p:spPr>
          <a:ln/>
        </p:spPr>
      </p:sp>
      <p:sp>
        <p:nvSpPr>
          <p:cNvPr id="150531" name="ノート プレースホルダ 2">
            <a:extLst>
              <a:ext uri="{FF2B5EF4-FFF2-40B4-BE49-F238E27FC236}">
                <a16:creationId xmlns:a16="http://schemas.microsoft.com/office/drawing/2014/main" id="{B398B6A2-381B-7957-7BF2-5A6293DCFD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0532" name="スライド番号プレースホルダ 3">
            <a:extLst>
              <a:ext uri="{FF2B5EF4-FFF2-40B4-BE49-F238E27FC236}">
                <a16:creationId xmlns:a16="http://schemas.microsoft.com/office/drawing/2014/main" id="{63BBF5C6-0023-2C37-8689-A56BB30F7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C34D10-92C7-4962-8CF5-A9F0BF057632}"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a:extLst>
              <a:ext uri="{FF2B5EF4-FFF2-40B4-BE49-F238E27FC236}">
                <a16:creationId xmlns:a16="http://schemas.microsoft.com/office/drawing/2014/main" id="{C2188E47-934D-8963-B13A-60A3A6BA52A8}"/>
              </a:ext>
            </a:extLst>
          </p:cNvPr>
          <p:cNvSpPr>
            <a:spLocks noGrp="1" noRot="1" noChangeAspect="1" noChangeArrowheads="1" noTextEdit="1"/>
          </p:cNvSpPr>
          <p:nvPr>
            <p:ph type="sldImg"/>
          </p:nvPr>
        </p:nvSpPr>
        <p:spPr>
          <a:ln/>
        </p:spPr>
      </p:sp>
      <p:sp>
        <p:nvSpPr>
          <p:cNvPr id="152579" name="ノート プレースホルダ 2">
            <a:extLst>
              <a:ext uri="{FF2B5EF4-FFF2-40B4-BE49-F238E27FC236}">
                <a16:creationId xmlns:a16="http://schemas.microsoft.com/office/drawing/2014/main" id="{DDD92DD0-E009-3D15-EF23-C5100809B4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2580" name="スライド番号プレースホルダ 3">
            <a:extLst>
              <a:ext uri="{FF2B5EF4-FFF2-40B4-BE49-F238E27FC236}">
                <a16:creationId xmlns:a16="http://schemas.microsoft.com/office/drawing/2014/main" id="{8AFCC1E5-C8AD-9633-D49E-BC33411A55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B19E2C-1E99-4CF6-A2AD-957BEA925A96}"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a:extLst>
              <a:ext uri="{FF2B5EF4-FFF2-40B4-BE49-F238E27FC236}">
                <a16:creationId xmlns:a16="http://schemas.microsoft.com/office/drawing/2014/main" id="{7745DE6D-DABC-EE2F-B695-0889B1CC3EB3}"/>
              </a:ext>
            </a:extLst>
          </p:cNvPr>
          <p:cNvSpPr>
            <a:spLocks noGrp="1" noRot="1" noChangeAspect="1" noChangeArrowheads="1" noTextEdit="1"/>
          </p:cNvSpPr>
          <p:nvPr>
            <p:ph type="sldImg"/>
          </p:nvPr>
        </p:nvSpPr>
        <p:spPr>
          <a:ln/>
        </p:spPr>
      </p:sp>
      <p:sp>
        <p:nvSpPr>
          <p:cNvPr id="154627" name="ノート プレースホルダ 2">
            <a:extLst>
              <a:ext uri="{FF2B5EF4-FFF2-40B4-BE49-F238E27FC236}">
                <a16:creationId xmlns:a16="http://schemas.microsoft.com/office/drawing/2014/main" id="{C1C32055-4E04-085D-9ADC-6331905015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4628" name="スライド番号プレースホルダ 3">
            <a:extLst>
              <a:ext uri="{FF2B5EF4-FFF2-40B4-BE49-F238E27FC236}">
                <a16:creationId xmlns:a16="http://schemas.microsoft.com/office/drawing/2014/main" id="{B67EE042-FB67-06D7-C427-818C09DABD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39EE49-6549-445D-87C2-E6EFF9F685D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a:extLst>
              <a:ext uri="{FF2B5EF4-FFF2-40B4-BE49-F238E27FC236}">
                <a16:creationId xmlns:a16="http://schemas.microsoft.com/office/drawing/2014/main" id="{FD8A2E8D-96C8-3B60-78DC-657D84834269}"/>
              </a:ext>
            </a:extLst>
          </p:cNvPr>
          <p:cNvSpPr>
            <a:spLocks noGrp="1" noRot="1" noChangeAspect="1" noChangeArrowheads="1" noTextEdit="1"/>
          </p:cNvSpPr>
          <p:nvPr>
            <p:ph type="sldImg"/>
          </p:nvPr>
        </p:nvSpPr>
        <p:spPr>
          <a:ln/>
        </p:spPr>
      </p:sp>
      <p:sp>
        <p:nvSpPr>
          <p:cNvPr id="15363" name="ノート プレースホルダ 2">
            <a:extLst>
              <a:ext uri="{FF2B5EF4-FFF2-40B4-BE49-F238E27FC236}">
                <a16:creationId xmlns:a16="http://schemas.microsoft.com/office/drawing/2014/main" id="{C8FE1F1A-A80B-C196-ED27-C7FFB32B7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364" name="スライド番号プレースホルダ 3">
            <a:extLst>
              <a:ext uri="{FF2B5EF4-FFF2-40B4-BE49-F238E27FC236}">
                <a16:creationId xmlns:a16="http://schemas.microsoft.com/office/drawing/2014/main" id="{175F7A3C-8E23-CBE2-8A6B-7A603DDC0E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561C82C-C097-4580-9D24-518197047876}" type="slidenum">
              <a:rPr lang="en-US" altLang="ja-JP" smtClean="0">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a:extLst>
              <a:ext uri="{FF2B5EF4-FFF2-40B4-BE49-F238E27FC236}">
                <a16:creationId xmlns:a16="http://schemas.microsoft.com/office/drawing/2014/main" id="{80962F25-5931-66F1-74BD-186EDF09E073}"/>
              </a:ext>
            </a:extLst>
          </p:cNvPr>
          <p:cNvSpPr>
            <a:spLocks noGrp="1" noRot="1" noChangeAspect="1" noChangeArrowheads="1" noTextEdit="1"/>
          </p:cNvSpPr>
          <p:nvPr>
            <p:ph type="sldImg"/>
          </p:nvPr>
        </p:nvSpPr>
        <p:spPr>
          <a:ln/>
        </p:spPr>
      </p:sp>
      <p:sp>
        <p:nvSpPr>
          <p:cNvPr id="156675" name="ノート プレースホルダ 2">
            <a:extLst>
              <a:ext uri="{FF2B5EF4-FFF2-40B4-BE49-F238E27FC236}">
                <a16:creationId xmlns:a16="http://schemas.microsoft.com/office/drawing/2014/main" id="{3ADF3B17-8B6D-B365-9BB5-0324AF2F64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6676" name="スライド番号プレースホルダ 3">
            <a:extLst>
              <a:ext uri="{FF2B5EF4-FFF2-40B4-BE49-F238E27FC236}">
                <a16:creationId xmlns:a16="http://schemas.microsoft.com/office/drawing/2014/main" id="{277D28B9-D4D5-D79F-2C14-255613648D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1FE20E-B835-405E-BDB8-E004E6EE5A00}"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a:extLst>
              <a:ext uri="{FF2B5EF4-FFF2-40B4-BE49-F238E27FC236}">
                <a16:creationId xmlns:a16="http://schemas.microsoft.com/office/drawing/2014/main" id="{D83C876C-3623-4B89-77B1-3ADE9B9AFDF3}"/>
              </a:ext>
            </a:extLst>
          </p:cNvPr>
          <p:cNvSpPr>
            <a:spLocks noGrp="1" noRot="1" noChangeAspect="1" noChangeArrowheads="1" noTextEdit="1"/>
          </p:cNvSpPr>
          <p:nvPr>
            <p:ph type="sldImg"/>
          </p:nvPr>
        </p:nvSpPr>
        <p:spPr>
          <a:ln/>
        </p:spPr>
      </p:sp>
      <p:sp>
        <p:nvSpPr>
          <p:cNvPr id="158723" name="ノート プレースホルダ 2">
            <a:extLst>
              <a:ext uri="{FF2B5EF4-FFF2-40B4-BE49-F238E27FC236}">
                <a16:creationId xmlns:a16="http://schemas.microsoft.com/office/drawing/2014/main" id="{263DFAFC-5848-3C54-E0C5-64F0E138E4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58724" name="スライド番号プレースホルダ 3">
            <a:extLst>
              <a:ext uri="{FF2B5EF4-FFF2-40B4-BE49-F238E27FC236}">
                <a16:creationId xmlns:a16="http://schemas.microsoft.com/office/drawing/2014/main" id="{DADB71AD-B2C1-C3EF-0D5C-8BAFD6D1A9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ED3DB-F305-43F6-A58C-3B9D6874B78D}"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a:extLst>
              <a:ext uri="{FF2B5EF4-FFF2-40B4-BE49-F238E27FC236}">
                <a16:creationId xmlns:a16="http://schemas.microsoft.com/office/drawing/2014/main" id="{8ACECFF3-44A5-B3BF-A521-5675318C9355}"/>
              </a:ext>
            </a:extLst>
          </p:cNvPr>
          <p:cNvSpPr>
            <a:spLocks noGrp="1" noRot="1" noChangeAspect="1" noChangeArrowheads="1" noTextEdit="1"/>
          </p:cNvSpPr>
          <p:nvPr>
            <p:ph type="sldImg"/>
          </p:nvPr>
        </p:nvSpPr>
        <p:spPr>
          <a:ln/>
        </p:spPr>
      </p:sp>
      <p:sp>
        <p:nvSpPr>
          <p:cNvPr id="160771" name="ノート プレースホルダ 2">
            <a:extLst>
              <a:ext uri="{FF2B5EF4-FFF2-40B4-BE49-F238E27FC236}">
                <a16:creationId xmlns:a16="http://schemas.microsoft.com/office/drawing/2014/main" id="{220129D1-71D5-EDF2-3565-E922503B0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60772" name="スライド番号プレースホルダ 3">
            <a:extLst>
              <a:ext uri="{FF2B5EF4-FFF2-40B4-BE49-F238E27FC236}">
                <a16:creationId xmlns:a16="http://schemas.microsoft.com/office/drawing/2014/main" id="{B8FF46C3-F642-E29C-45DF-C56815D076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947C7C-701C-458B-9892-AC458BAE2F25}"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 1">
            <a:extLst>
              <a:ext uri="{FF2B5EF4-FFF2-40B4-BE49-F238E27FC236}">
                <a16:creationId xmlns:a16="http://schemas.microsoft.com/office/drawing/2014/main" id="{0AD78CC4-E01A-94D8-4D86-4EAD26CAD9E9}"/>
              </a:ext>
            </a:extLst>
          </p:cNvPr>
          <p:cNvSpPr>
            <a:spLocks noGrp="1" noRot="1" noChangeAspect="1" noChangeArrowheads="1" noTextEdit="1"/>
          </p:cNvSpPr>
          <p:nvPr>
            <p:ph type="sldImg"/>
          </p:nvPr>
        </p:nvSpPr>
        <p:spPr>
          <a:ln/>
        </p:spPr>
      </p:sp>
      <p:sp>
        <p:nvSpPr>
          <p:cNvPr id="162819" name="ノート プレースホルダ 2">
            <a:extLst>
              <a:ext uri="{FF2B5EF4-FFF2-40B4-BE49-F238E27FC236}">
                <a16:creationId xmlns:a16="http://schemas.microsoft.com/office/drawing/2014/main" id="{5019AC82-0FB3-3217-2729-2CF5CE652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62820" name="スライド番号プレースホルダ 3">
            <a:extLst>
              <a:ext uri="{FF2B5EF4-FFF2-40B4-BE49-F238E27FC236}">
                <a16:creationId xmlns:a16="http://schemas.microsoft.com/office/drawing/2014/main" id="{E37BA3C8-BC7E-BCAB-E628-A775DD8C09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D5F4E5-6254-473E-9965-AB5DDE92EED8}"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 1">
            <a:extLst>
              <a:ext uri="{FF2B5EF4-FFF2-40B4-BE49-F238E27FC236}">
                <a16:creationId xmlns:a16="http://schemas.microsoft.com/office/drawing/2014/main" id="{F5289F78-D6C5-D419-3278-552D65F9D086}"/>
              </a:ext>
            </a:extLst>
          </p:cNvPr>
          <p:cNvSpPr>
            <a:spLocks noGrp="1" noRot="1" noChangeAspect="1" noChangeArrowheads="1" noTextEdit="1"/>
          </p:cNvSpPr>
          <p:nvPr>
            <p:ph type="sldImg"/>
          </p:nvPr>
        </p:nvSpPr>
        <p:spPr>
          <a:ln/>
        </p:spPr>
      </p:sp>
      <p:sp>
        <p:nvSpPr>
          <p:cNvPr id="164867" name="ノート プレースホルダ 2">
            <a:extLst>
              <a:ext uri="{FF2B5EF4-FFF2-40B4-BE49-F238E27FC236}">
                <a16:creationId xmlns:a16="http://schemas.microsoft.com/office/drawing/2014/main" id="{361FFDD5-063A-5B78-BD02-40286DF8CE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64868" name="スライド番号プレースホルダ 3">
            <a:extLst>
              <a:ext uri="{FF2B5EF4-FFF2-40B4-BE49-F238E27FC236}">
                <a16:creationId xmlns:a16="http://schemas.microsoft.com/office/drawing/2014/main" id="{07BCEBD8-37AE-BF0F-3A70-09746570B2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9BCDAD-EED6-4957-81E5-2E8642B7699C}"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 1">
            <a:extLst>
              <a:ext uri="{FF2B5EF4-FFF2-40B4-BE49-F238E27FC236}">
                <a16:creationId xmlns:a16="http://schemas.microsoft.com/office/drawing/2014/main" id="{3EADC987-5FE6-2575-19E7-7E04D233AF62}"/>
              </a:ext>
            </a:extLst>
          </p:cNvPr>
          <p:cNvSpPr>
            <a:spLocks noGrp="1" noRot="1" noChangeAspect="1" noChangeArrowheads="1" noTextEdit="1"/>
          </p:cNvSpPr>
          <p:nvPr>
            <p:ph type="sldImg"/>
          </p:nvPr>
        </p:nvSpPr>
        <p:spPr>
          <a:ln/>
        </p:spPr>
      </p:sp>
      <p:sp>
        <p:nvSpPr>
          <p:cNvPr id="166915" name="ノート プレースホルダ 2">
            <a:extLst>
              <a:ext uri="{FF2B5EF4-FFF2-40B4-BE49-F238E27FC236}">
                <a16:creationId xmlns:a16="http://schemas.microsoft.com/office/drawing/2014/main" id="{A6AA870E-56AB-3C6E-5E46-D035806FCC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66916" name="スライド番号プレースホルダ 3">
            <a:extLst>
              <a:ext uri="{FF2B5EF4-FFF2-40B4-BE49-F238E27FC236}">
                <a16:creationId xmlns:a16="http://schemas.microsoft.com/office/drawing/2014/main" id="{12A177B1-46DF-9771-8DC3-A8B58B245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826C2E-89BB-485E-80E5-F372747B85FB}"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a:extLst>
              <a:ext uri="{FF2B5EF4-FFF2-40B4-BE49-F238E27FC236}">
                <a16:creationId xmlns:a16="http://schemas.microsoft.com/office/drawing/2014/main" id="{1ABD7C0D-2AFA-265C-6EAD-02E638E500F0}"/>
              </a:ext>
            </a:extLst>
          </p:cNvPr>
          <p:cNvSpPr>
            <a:spLocks noGrp="1" noRot="1" noChangeAspect="1" noChangeArrowheads="1" noTextEdit="1"/>
          </p:cNvSpPr>
          <p:nvPr>
            <p:ph type="sldImg"/>
          </p:nvPr>
        </p:nvSpPr>
        <p:spPr>
          <a:ln/>
        </p:spPr>
      </p:sp>
      <p:sp>
        <p:nvSpPr>
          <p:cNvPr id="168963" name="ノート プレースホルダ 2">
            <a:extLst>
              <a:ext uri="{FF2B5EF4-FFF2-40B4-BE49-F238E27FC236}">
                <a16:creationId xmlns:a16="http://schemas.microsoft.com/office/drawing/2014/main" id="{45C31F5E-BAA6-B12C-326A-C1BB022F04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68964" name="スライド番号プレースホルダ 3">
            <a:extLst>
              <a:ext uri="{FF2B5EF4-FFF2-40B4-BE49-F238E27FC236}">
                <a16:creationId xmlns:a16="http://schemas.microsoft.com/office/drawing/2014/main" id="{13C0C9B0-6373-2F29-8CA9-1114F44D2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7A3056-01DE-4A0C-B386-305440D9225E}"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a:extLst>
              <a:ext uri="{FF2B5EF4-FFF2-40B4-BE49-F238E27FC236}">
                <a16:creationId xmlns:a16="http://schemas.microsoft.com/office/drawing/2014/main" id="{81D3CD2A-9FFE-834E-255D-5B2FFB65FB04}"/>
              </a:ext>
            </a:extLst>
          </p:cNvPr>
          <p:cNvSpPr>
            <a:spLocks noGrp="1" noRot="1" noChangeAspect="1" noChangeArrowheads="1" noTextEdit="1"/>
          </p:cNvSpPr>
          <p:nvPr>
            <p:ph type="sldImg"/>
          </p:nvPr>
        </p:nvSpPr>
        <p:spPr>
          <a:ln/>
        </p:spPr>
      </p:sp>
      <p:sp>
        <p:nvSpPr>
          <p:cNvPr id="171011" name="ノート プレースホルダ 2">
            <a:extLst>
              <a:ext uri="{FF2B5EF4-FFF2-40B4-BE49-F238E27FC236}">
                <a16:creationId xmlns:a16="http://schemas.microsoft.com/office/drawing/2014/main" id="{25DEB26B-C07B-4374-0188-5570C96342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71012" name="スライド番号プレースホルダ 3">
            <a:extLst>
              <a:ext uri="{FF2B5EF4-FFF2-40B4-BE49-F238E27FC236}">
                <a16:creationId xmlns:a16="http://schemas.microsoft.com/office/drawing/2014/main" id="{E0D11890-843A-EC0B-BFE9-2593E8AC1E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294DC1-149B-4641-B585-0F783AF0759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47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29158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90ED41FD-F6A9-32AB-A178-5298422189BC}"/>
              </a:ext>
            </a:extLst>
          </p:cNvPr>
          <p:cNvSpPr>
            <a:spLocks noGrp="1" noRot="1" noChangeAspect="1" noChangeArrowheads="1" noTextEdit="1"/>
          </p:cNvSpPr>
          <p:nvPr>
            <p:ph type="sldImg"/>
          </p:nvPr>
        </p:nvSpPr>
        <p:spPr>
          <a:ln/>
        </p:spPr>
      </p:sp>
      <p:sp>
        <p:nvSpPr>
          <p:cNvPr id="35843" name="ノート プレースホルダ 2">
            <a:extLst>
              <a:ext uri="{FF2B5EF4-FFF2-40B4-BE49-F238E27FC236}">
                <a16:creationId xmlns:a16="http://schemas.microsoft.com/office/drawing/2014/main" id="{8484F6E4-EE49-C6C3-7F3F-8BC13ACF29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5844" name="スライド番号プレースホルダ 3">
            <a:extLst>
              <a:ext uri="{FF2B5EF4-FFF2-40B4-BE49-F238E27FC236}">
                <a16:creationId xmlns:a16="http://schemas.microsoft.com/office/drawing/2014/main" id="{B3C5C1BD-DC99-D7B7-6F18-C5D3DE249F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543332-0878-4F19-9F9C-3B7BCC865334}" type="slidenum">
              <a:rPr lang="en-US" altLang="ja-JP" smtClean="0">
                <a:ea typeface="ＭＳ Ｐゴシック" panose="020B0600070205080204" pitchFamily="50" charset="-128"/>
              </a:rPr>
              <a:pPr>
                <a:spcBef>
                  <a:spcPct val="0"/>
                </a:spcBef>
              </a:pPr>
              <a:t>48</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is a chlorinated flame retardant developed as an alternative for </a:t>
            </a:r>
            <a:r>
              <a:rPr lang="en-US" altLang="ja-JP" dirty="0" err="1"/>
              <a:t>Mirex</a:t>
            </a:r>
            <a:r>
              <a:rPr lang="en-US" altLang="ja-JP" dirty="0"/>
              <a:t> (Dechlorane) in the1960s, and was detected by Hoh et al. in the environment for the first time in 2006. Thereafter DP as an emerging substance began to be investigated around the world, but the data was not available in Japan until 2011. We investigated contamination levels of DP in the various environmental media in Japan using a high-resolution gas chromatograph/ mass spectrometer (HRGC/HRMS). The DP concentrations detected in Japan were 0.24-230 ng/g-dry in sediments, 1.7 ng/g-dry in soil, 74-270 ng/g-dry in outdoor dust (deposits adhering to windows and road sediments), 2.9-42 ng/g-dry in indoor dust, 0.082-1.2 ng/g-dry in plant leaves, and 5.5-8.0 </a:t>
            </a:r>
            <a:r>
              <a:rPr lang="en-US" altLang="ja-JP" dirty="0" err="1"/>
              <a:t>pg</a:t>
            </a:r>
            <a:r>
              <a:rPr lang="en-US" altLang="ja-JP" dirty="0"/>
              <a:t>/g-wet in vegetables. These results of our investigation indicated that various environmental matrices had been contaminated with DP, which was detected in high concentrations in deposits adhering to the outside of windows in Japan. In this study, it was found that DP concentrations of sediments in Japan were higher than in foreign countries, but levels in other media were comparable to other countries. DP concentrations in outdoor dust were higher than indoor dust, and it is suggested that DP mostly exists in outdoor environments in Japan. </a:t>
            </a:r>
            <a:r>
              <a:rPr lang="en-US" altLang="ja-JP" dirty="0" err="1"/>
              <a:t>Mirex</a:t>
            </a:r>
            <a:r>
              <a:rPr lang="en-US" altLang="ja-JP" dirty="0"/>
              <a:t> was present at low levels in most of the samples. </a:t>
            </a:r>
            <a:r>
              <a:rPr lang="en-US" altLang="ja-JP" dirty="0" err="1"/>
              <a:t>Mirex</a:t>
            </a:r>
            <a:r>
              <a:rPr lang="en-US" altLang="ja-JP" dirty="0"/>
              <a:t> was not used as a pesticide in Japan; therefore it may have been used as a flame retardant, Dechlorane. In outdoor samples (dust, soil and sediments), the ratio of an anti isomer of DP (</a:t>
            </a:r>
            <a:r>
              <a:rPr lang="en-US" altLang="ja-JP" dirty="0" err="1"/>
              <a:t>fanti</a:t>
            </a:r>
            <a:r>
              <a:rPr lang="en-US" altLang="ja-JP" dirty="0"/>
              <a:t>) was slightly higher than in commercial DP. 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Several types of chemicals are added to resins for enhancement of their physicochemical properties. Among added chemicals, halogenated flame retardants (FRs) including </a:t>
            </a:r>
            <a:r>
              <a:rPr lang="en-US" altLang="ja-JP" dirty="0" err="1"/>
              <a:t>tetrabromobisphenol</a:t>
            </a:r>
            <a:r>
              <a:rPr lang="en-US" altLang="ja-JP" dirty="0"/>
              <a:t> A (TBBPA) were major additives. Recently, Dechlorane Plus (DP), that was used in commercial applications, has been paid attention as not only FRs but also environmental pollutants, though few information of DP are available. Consequently, we prepared resin samples [</a:t>
            </a:r>
            <a:r>
              <a:rPr lang="en-US" altLang="ja-JP" dirty="0" err="1"/>
              <a:t>acrylonitrilebutadiene</a:t>
            </a:r>
            <a:r>
              <a:rPr lang="en-US" altLang="ja-JP" dirty="0"/>
              <a:t>-styrene (ABS) and polycarbonate (PC) resins] containing DP at 500 mg/kg as plastic disks, and evaluated the change in concentration of DP on the disks exposed by accelerated weathering tests which were performed in accordance with the JIS K7350-2. As a result of the weathering tests assumed to be similar to the sunlight exposure of approximately half a year, the concentration of DP in ABS resin decreased approximately 10 % despite the fact that the concentration of DP in PC resin did not change. On the other hand, the concentration of TBBPA added to the disks as a reference changed and decreased approximately 30 to 40 % in both resins. For element analyses, there were no significant differences in chlorine concentration based on DP and bromine concentration based on TBBPA between original and weathered resins. Therefore, it seemed that DP, TBBPA, and occurred degradation products did stay in the disks in spite of performing the weathering tests. From the results in this study, a possibility of release to the environment on DP and TBBPA in resins may be not considerable, while it is necessary to perform additional studies in order to evaluate the possibilities of elution to the hydrosphere of fine particles of the resin and of release to the atmospheric environment by incineration processes. Key words: Dechlorane Plus, </a:t>
            </a:r>
            <a:r>
              <a:rPr lang="en-US" altLang="ja-JP" dirty="0" err="1"/>
              <a:t>tetrabromobisphenol</a:t>
            </a:r>
            <a:r>
              <a:rPr lang="en-US" altLang="ja-JP" dirty="0"/>
              <a:t> A, acrylonitrile-butadiene-styrene, polycarbonate, weathering test</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49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43804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a:extLst>
              <a:ext uri="{FF2B5EF4-FFF2-40B4-BE49-F238E27FC236}">
                <a16:creationId xmlns:a16="http://schemas.microsoft.com/office/drawing/2014/main" id="{A1DD1623-27B9-E616-E887-B6064DC5FF6B}"/>
              </a:ext>
            </a:extLst>
          </p:cNvPr>
          <p:cNvSpPr>
            <a:spLocks noGrp="1" noRot="1" noChangeAspect="1" noChangeArrowheads="1" noTextEdit="1"/>
          </p:cNvSpPr>
          <p:nvPr>
            <p:ph type="sldImg"/>
          </p:nvPr>
        </p:nvSpPr>
        <p:spPr>
          <a:ln/>
        </p:spPr>
      </p:sp>
      <p:sp>
        <p:nvSpPr>
          <p:cNvPr id="39939" name="ノート プレースホルダ 2">
            <a:extLst>
              <a:ext uri="{FF2B5EF4-FFF2-40B4-BE49-F238E27FC236}">
                <a16:creationId xmlns:a16="http://schemas.microsoft.com/office/drawing/2014/main" id="{96520FC1-719E-C052-2B33-BA6E5EA7E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Several types of chemicals are added to resins for enhancement of their physicochemical properties. Among added chemicals, halogenated flame retardants (FRs) including </a:t>
            </a:r>
            <a:r>
              <a:rPr lang="en-US" altLang="ja-JP" dirty="0" err="1"/>
              <a:t>tetrabromobisphenol</a:t>
            </a:r>
            <a:r>
              <a:rPr lang="en-US" altLang="ja-JP" dirty="0"/>
              <a:t> A (TBBPA) were major additives. Recently, Dechlorane Plus (DP), that was used in commercial applications, has been paid attention as not only FRs but also environmental pollutants, though few information of DP are available. Consequently, we prepared resin samples [</a:t>
            </a:r>
            <a:r>
              <a:rPr lang="en-US" altLang="ja-JP" dirty="0" err="1"/>
              <a:t>acrylonitrilebutadiene</a:t>
            </a:r>
            <a:r>
              <a:rPr lang="en-US" altLang="ja-JP" dirty="0"/>
              <a:t>-styrene (ABS) and polycarbonate (PC) resins] containing DP at 500 mg/kg as plastic disks, and evaluated the change in concentration of DP on the disks exposed by accelerated weathering tests which were performed in accordance with the JIS K7350-2. As a result of the weathering tests assumed to be similar to the sunlight exposure of approximately half a year, the concentration of DP in ABS resin decreased approximately 10 % despite the fact that the concentration of DP in PC resin did not change. On the other hand, the concentration of TBBPA added to the disks as a reference changed and decreased approximately 30 to 40 % in both resins. For element analyses, there were no significant differences in chlorine concentration based on DP and bromine concentration based on TBBPA between original and weathered resins. Therefore, it seemed that DP, TBBPA, and occurred degradation products did stay in the disks in spite of performing the weathering tests. From the results in this study, a possibility of release to the environment on DP and TBBPA in resins may be not considerable, while it is necessary to perform additional studies in order to evaluate the possibilities of elution to the hydrosphere of fine particles of the resin and of release to the atmospheric environment by incineration processes. Key words: Dechlorane Plus, </a:t>
            </a:r>
            <a:r>
              <a:rPr lang="en-US" altLang="ja-JP" dirty="0" err="1"/>
              <a:t>tetrabromobisphenol</a:t>
            </a:r>
            <a:r>
              <a:rPr lang="en-US" altLang="ja-JP" dirty="0"/>
              <a:t> A, acrylonitrile-butadiene-styrene, polycarbonate, weathering test</a:t>
            </a:r>
            <a:endParaRPr lang="ja-JP" altLang="en-US" dirty="0">
              <a:latin typeface="Arial" panose="020B0604020202020204" pitchFamily="34" charset="0"/>
            </a:endParaRPr>
          </a:p>
          <a:p>
            <a:endParaRPr lang="ja-JP" altLang="en-US" dirty="0">
              <a:latin typeface="Arial" panose="020B0604020202020204" pitchFamily="34" charset="0"/>
            </a:endParaRPr>
          </a:p>
        </p:txBody>
      </p:sp>
      <p:sp>
        <p:nvSpPr>
          <p:cNvPr id="39940" name="スライド番号プレースホルダ 3">
            <a:extLst>
              <a:ext uri="{FF2B5EF4-FFF2-40B4-BE49-F238E27FC236}">
                <a16:creationId xmlns:a16="http://schemas.microsoft.com/office/drawing/2014/main" id="{78CBA5DC-96D3-866A-7BFF-8A75343AEF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0F76F24-84E4-4931-9D1E-22A2923CF7F1}" type="slidenum">
              <a:rPr lang="en-US" altLang="ja-JP" smtClean="0">
                <a:ea typeface="ＭＳ Ｐゴシック" panose="020B0600070205080204" pitchFamily="50" charset="-128"/>
              </a:rPr>
              <a:pPr>
                <a:spcBef>
                  <a:spcPct val="0"/>
                </a:spcBef>
              </a:pPr>
              <a:t>50</a:t>
            </a:fld>
            <a:endParaRPr lang="en-US" altLang="ja-JP">
              <a:ea typeface="ＭＳ Ｐゴシック" panose="020B0600070205080204" pitchFamily="50"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51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5665921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a:extLst>
              <a:ext uri="{FF2B5EF4-FFF2-40B4-BE49-F238E27FC236}">
                <a16:creationId xmlns:a16="http://schemas.microsoft.com/office/drawing/2014/main" id="{91565013-240D-058E-1974-D7AC38F591DF}"/>
              </a:ext>
            </a:extLst>
          </p:cNvPr>
          <p:cNvSpPr>
            <a:spLocks noGrp="1" noRot="1" noChangeAspect="1" noChangeArrowheads="1" noTextEdit="1"/>
          </p:cNvSpPr>
          <p:nvPr>
            <p:ph type="sldImg"/>
          </p:nvPr>
        </p:nvSpPr>
        <p:spPr>
          <a:ln/>
        </p:spPr>
      </p:sp>
      <p:sp>
        <p:nvSpPr>
          <p:cNvPr id="46083" name="ノート プレースホルダ 2">
            <a:extLst>
              <a:ext uri="{FF2B5EF4-FFF2-40B4-BE49-F238E27FC236}">
                <a16:creationId xmlns:a16="http://schemas.microsoft.com/office/drawing/2014/main" id="{37164DA6-5573-1999-0B1C-4295BB7F5D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46084" name="スライド番号プレースホルダ 3">
            <a:extLst>
              <a:ext uri="{FF2B5EF4-FFF2-40B4-BE49-F238E27FC236}">
                <a16:creationId xmlns:a16="http://schemas.microsoft.com/office/drawing/2014/main" id="{51E19837-2ED1-F4BF-7B8A-6D3B1F1347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9040B84-1A20-49D3-B859-414E97CA5ACA}" type="slidenum">
              <a:rPr lang="en-US" altLang="ja-JP" smtClean="0">
                <a:ea typeface="ＭＳ Ｐゴシック" panose="020B0600070205080204" pitchFamily="50" charset="-128"/>
              </a:rPr>
              <a:pPr>
                <a:spcBef>
                  <a:spcPct val="0"/>
                </a:spcBef>
              </a:pPr>
              <a:t>52</a:t>
            </a:fld>
            <a:endParaRPr lang="en-US" altLang="ja-JP">
              <a:ea typeface="ＭＳ Ｐゴシック" panose="020B0600070205080204" pitchFamily="50"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a:extLst>
              <a:ext uri="{FF2B5EF4-FFF2-40B4-BE49-F238E27FC236}">
                <a16:creationId xmlns:a16="http://schemas.microsoft.com/office/drawing/2014/main" id="{43AA3C99-6CB4-2B35-62F9-6E71DC313EE1}"/>
              </a:ext>
            </a:extLst>
          </p:cNvPr>
          <p:cNvSpPr>
            <a:spLocks noGrp="1" noRot="1" noChangeAspect="1" noChangeArrowheads="1" noTextEdit="1"/>
          </p:cNvSpPr>
          <p:nvPr>
            <p:ph type="sldImg"/>
          </p:nvPr>
        </p:nvSpPr>
        <p:spPr>
          <a:ln/>
        </p:spPr>
      </p:sp>
      <p:sp>
        <p:nvSpPr>
          <p:cNvPr id="48131" name="ノート プレースホルダ 2">
            <a:extLst>
              <a:ext uri="{FF2B5EF4-FFF2-40B4-BE49-F238E27FC236}">
                <a16:creationId xmlns:a16="http://schemas.microsoft.com/office/drawing/2014/main" id="{58CEB8E0-026D-2CEC-DB30-2F963FBDA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Gulliv-R"/>
              </a:rPr>
              <a:t>We report measurements of polybrominated diphenyl ethers and of emerging flame retardants in the</a:t>
            </a:r>
          </a:p>
          <a:p>
            <a:r>
              <a:rPr lang="en-US" altLang="ja-JP" sz="1800">
                <a:latin typeface="AdvGulliv-R"/>
              </a:rPr>
              <a:t>plasma of nestling bald eagles sampled from early May to late June of 2005. Concentrations of total PBDEs</a:t>
            </a:r>
          </a:p>
          <a:p>
            <a:r>
              <a:rPr lang="en-US" altLang="ja-JP" sz="1800">
                <a:latin typeface="AdvGulliv-R"/>
              </a:rPr>
              <a:t>ranged from 0.35 ng g1 ww to 29.3 ng g1 ww (average = 5.7 ± 1.9 ng g1 ww). The most abundant congeners</a:t>
            </a:r>
          </a:p>
          <a:p>
            <a:r>
              <a:rPr lang="en-US" altLang="ja-JP" sz="1800">
                <a:latin typeface="AdvGulliv-R"/>
              </a:rPr>
              <a:t>were BDE-47, BDE-99, and BDE-100. The fully brominated congener, BDE-209, was detected in</a:t>
            </a:r>
          </a:p>
          <a:p>
            <a:r>
              <a:rPr lang="en-US" altLang="ja-JP" sz="1800">
                <a:latin typeface="AdvGulliv-R"/>
              </a:rPr>
              <a:t>approximately one third of the samples at an average concentration of 1.2 ± 0.72 ng g1 ww. Several</a:t>
            </a:r>
          </a:p>
          <a:p>
            <a:r>
              <a:rPr lang="en-US" altLang="ja-JP" sz="1800">
                <a:latin typeface="AdvGulliv-R"/>
              </a:rPr>
              <a:t>emerging flame retardants, such as pentabromoethylbenzene (PBEB), hexabromocyclododecanes</a:t>
            </a:r>
          </a:p>
          <a:p>
            <a:r>
              <a:rPr lang="en-US" altLang="ja-JP" sz="1800">
                <a:latin typeface="AdvGulliv-R"/>
              </a:rPr>
              <a:t>(HBCDs), and Dechlorane Plus (DP), were detected in these samples. Polychlorinated biphenyls (PCBs)</a:t>
            </a:r>
          </a:p>
          <a:p>
            <a:r>
              <a:rPr lang="en-US" altLang="ja-JP" sz="1800">
                <a:latin typeface="AdvGulliv-R"/>
              </a:rPr>
              <a:t>and organochlorine pesticides were also detected at levels close to those previously published. A statistically</a:t>
            </a:r>
          </a:p>
          <a:p>
            <a:r>
              <a:rPr lang="en-US" altLang="ja-JP" sz="1800">
                <a:latin typeface="AdvGulliv-R"/>
              </a:rPr>
              <a:t>significant relationship was found between total PBDE concentrations and total PCB and </a:t>
            </a:r>
            <a:r>
              <a:rPr lang="en-US" altLang="ja-JP" sz="1800">
                <a:latin typeface="AdvGulliv-I"/>
              </a:rPr>
              <a:t>p</a:t>
            </a:r>
            <a:r>
              <a:rPr lang="en-US" altLang="ja-JP" sz="1800">
                <a:latin typeface="AdvGulliv-R"/>
              </a:rPr>
              <a:t>,</a:t>
            </a:r>
            <a:r>
              <a:rPr lang="en-US" altLang="ja-JP" sz="1800">
                <a:latin typeface="AdvGulliv-I"/>
              </a:rPr>
              <a:t>p</a:t>
            </a:r>
            <a:r>
              <a:rPr lang="en-US" altLang="ja-JP" sz="1800">
                <a:latin typeface="AdvP4C4E74"/>
              </a:rPr>
              <a:t>0</a:t>
            </a:r>
            <a:r>
              <a:rPr lang="en-US" altLang="ja-JP" sz="1800">
                <a:latin typeface="AdvGulliv-R"/>
              </a:rPr>
              <a:t>-DDE</a:t>
            </a:r>
          </a:p>
          <a:p>
            <a:r>
              <a:rPr lang="en-US" altLang="ja-JP" sz="1800">
                <a:latin typeface="AdvGulliv-R"/>
              </a:rPr>
              <a:t>concentrations, suggesting that these compounds share a common source, which is most likely the</a:t>
            </a:r>
          </a:p>
          <a:p>
            <a:r>
              <a:rPr lang="en-US" altLang="ja-JP" sz="1800">
                <a:latin typeface="AdvGulliv-R"/>
              </a:rPr>
              <a:t>eagle’s food.</a:t>
            </a:r>
            <a:endParaRPr lang="ja-JP" altLang="en-US">
              <a:latin typeface="Arial" panose="020B0604020202020204" pitchFamily="34" charset="0"/>
            </a:endParaRPr>
          </a:p>
        </p:txBody>
      </p:sp>
      <p:sp>
        <p:nvSpPr>
          <p:cNvPr id="48132" name="スライド番号プレースホルダ 3">
            <a:extLst>
              <a:ext uri="{FF2B5EF4-FFF2-40B4-BE49-F238E27FC236}">
                <a16:creationId xmlns:a16="http://schemas.microsoft.com/office/drawing/2014/main" id="{5AFE1D4D-593D-6424-E0F1-35B3A9F4A5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15F6C4-6F1F-4C38-898D-1BF3E6016401}" type="slidenum">
              <a:rPr lang="en-US" altLang="ja-JP" smtClean="0">
                <a:ea typeface="ＭＳ Ｐゴシック" panose="020B0600070205080204" pitchFamily="50" charset="-128"/>
              </a:rPr>
              <a:pPr>
                <a:spcBef>
                  <a:spcPct val="0"/>
                </a:spcBef>
              </a:pPr>
              <a:t>53</a:t>
            </a:fld>
            <a:endParaRPr lang="en-US" altLang="ja-JP">
              <a:ea typeface="ＭＳ Ｐゴシック" panose="020B0600070205080204" pitchFamily="50"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a:extLst>
              <a:ext uri="{FF2B5EF4-FFF2-40B4-BE49-F238E27FC236}">
                <a16:creationId xmlns:a16="http://schemas.microsoft.com/office/drawing/2014/main" id="{71C97C4F-ABF7-9273-48BB-7C29C5428F4E}"/>
              </a:ext>
            </a:extLst>
          </p:cNvPr>
          <p:cNvSpPr>
            <a:spLocks noGrp="1" noRot="1" noChangeAspect="1" noChangeArrowheads="1" noTextEdit="1"/>
          </p:cNvSpPr>
          <p:nvPr>
            <p:ph type="sldImg"/>
          </p:nvPr>
        </p:nvSpPr>
        <p:spPr>
          <a:ln/>
        </p:spPr>
      </p:sp>
      <p:sp>
        <p:nvSpPr>
          <p:cNvPr id="50179" name="ノート プレースホルダ 2">
            <a:extLst>
              <a:ext uri="{FF2B5EF4-FFF2-40B4-BE49-F238E27FC236}">
                <a16:creationId xmlns:a16="http://schemas.microsoft.com/office/drawing/2014/main" id="{EA28B179-D8E0-CB49-81B5-074FAABE23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000000"/>
                </a:solidFill>
                <a:latin typeface="EBCAL B+ Gulliver RM"/>
              </a:rPr>
              <a:t>This study presents the development and validation of a new analytical method for the simultaneousdetermination of fifteen analytes classified as halogenated flame retardants (HFRs) – nine brominateddiphenyl ethers (BDEs) and six novel HFRs – in different kinds of mollusks using matrix solid-phasedispersion (MSPD) followed by gas chromatography coupled to negative chemical ionization-mass spec-trometry (GC–NCI-MS). The proposed method is the first one developed for such a broad range of HFRs inaquatic biota, featuring several advantages, including low solvent and sample intake, simplicity of opera-tion, reduced cost and integration of extraction and clean-up into a single step. Under optimal conditions,0.5 g of freeze-dried sample, 0.5 g of a primary-secondary amine (PSA) as solid support, a sorbent combi-nation of 1.75 g of florisil (deactivated with 5% Milli-Q water), 1.75 g of acidified silica (10% (w/w) H2SO4)and 0.5 g of silica, and 10 mL dichloromethane as elution solvent were used. Standard addition over theextract was required however for the correct quantification due to matrix effects in the GC system, par-ticularly for novel HFRs, that could not be compensated with the internal standards. The method affordedLODs in the range of 0.003–0.07 ng g</a:t>
            </a:r>
            <a:r>
              <a:rPr lang="en-US" altLang="ja-JP" sz="1800">
                <a:solidFill>
                  <a:srgbClr val="000000"/>
                </a:solidFill>
                <a:latin typeface="EBCCD M+ MTSY"/>
              </a:rPr>
              <a:t>−</a:t>
            </a:r>
            <a:r>
              <a:rPr lang="en-US" altLang="ja-JP" sz="1800">
                <a:solidFill>
                  <a:srgbClr val="000000"/>
                </a:solidFill>
                <a:latin typeface="EBCAL B+ Gulliver RM"/>
              </a:rPr>
              <a:t>1dry weight (0.0006–0.014 ng g</a:t>
            </a:r>
            <a:r>
              <a:rPr lang="en-US" altLang="ja-JP" sz="1800">
                <a:solidFill>
                  <a:srgbClr val="000000"/>
                </a:solidFill>
                <a:latin typeface="EBCCD M+ MTSY"/>
              </a:rPr>
              <a:t>−</a:t>
            </a:r>
            <a:r>
              <a:rPr lang="en-US" altLang="ja-JP" sz="1800">
                <a:solidFill>
                  <a:srgbClr val="000000"/>
                </a:solidFill>
                <a:latin typeface="EBCAL B+ Gulliver RM"/>
              </a:rPr>
              <a:t>1on a wet weight basis, assumingan 80% sample water content), except for decabromodiphenyl ethane (DBDPE) (0.6 ng g</a:t>
            </a:r>
            <a:r>
              <a:rPr lang="en-US" altLang="ja-JP" sz="1800">
                <a:solidFill>
                  <a:srgbClr val="000000"/>
                </a:solidFill>
                <a:latin typeface="EBCCD M+ MTSY"/>
              </a:rPr>
              <a:t>−</a:t>
            </a:r>
            <a:r>
              <a:rPr lang="en-US" altLang="ja-JP" sz="1800">
                <a:solidFill>
                  <a:srgbClr val="000000"/>
                </a:solidFill>
                <a:latin typeface="EBCAL B+ Gulliver RM"/>
              </a:rPr>
              <a:t>1dry weight,0.12 ng g</a:t>
            </a:r>
            <a:r>
              <a:rPr lang="en-US" altLang="ja-JP" sz="1800">
                <a:solidFill>
                  <a:srgbClr val="000000"/>
                </a:solidFill>
                <a:latin typeface="EBCCD M+ MTSY"/>
              </a:rPr>
              <a:t>−</a:t>
            </a:r>
            <a:r>
              <a:rPr lang="en-US" altLang="ja-JP" sz="1800">
                <a:solidFill>
                  <a:srgbClr val="000000"/>
                </a:solidFill>
                <a:latin typeface="EBCAL B+ Gulliver RM"/>
              </a:rPr>
              <a:t>1wet weight). The accuracy of the method was evaluated with three different types of spikedmollusk species using surrogate standards and standard addition over the extract for quantification andthe recoveries were in the 70–120% range, except for bis(2-ethylhexyl)-3,4,5,6-tetrabromo-phthalate(DEHTBP) in clam (</a:t>
            </a:r>
            <a:r>
              <a:rPr lang="en-US" altLang="ja-JP" sz="1800">
                <a:solidFill>
                  <a:srgbClr val="000000"/>
                </a:solidFill>
                <a:latin typeface="EBCCD N+ Gulliver IT"/>
              </a:rPr>
              <a:t>Ruditapes philippinarum</a:t>
            </a:r>
            <a:r>
              <a:rPr lang="en-US" altLang="ja-JP" sz="1800">
                <a:solidFill>
                  <a:srgbClr val="000000"/>
                </a:solidFill>
                <a:latin typeface="EBCAL B+ Gulliver RM"/>
              </a:rPr>
              <a:t>) samples (46% recovery). Moreover, the method was success-fully validated with standard reference materials (SRMs) of salmon and mussel tissues for BDEs. Finally,the method was applied to the determination of HFRs in different kind of freeze-dried mollusks: mussel(</a:t>
            </a:r>
            <a:r>
              <a:rPr lang="en-US" altLang="ja-JP" sz="1800">
                <a:solidFill>
                  <a:srgbClr val="000000"/>
                </a:solidFill>
                <a:latin typeface="EBCCD N+ Gulliver IT"/>
              </a:rPr>
              <a:t>Mytilus galloprovincialis</a:t>
            </a:r>
            <a:r>
              <a:rPr lang="en-US" altLang="ja-JP" sz="1800">
                <a:solidFill>
                  <a:srgbClr val="000000"/>
                </a:solidFill>
                <a:latin typeface="EBCAL B+ Gulliver RM"/>
              </a:rPr>
              <a:t>), cockle (</a:t>
            </a:r>
            <a:r>
              <a:rPr lang="en-US" altLang="ja-JP" sz="1800">
                <a:solidFill>
                  <a:srgbClr val="000000"/>
                </a:solidFill>
                <a:latin typeface="EBCCD N+ Gulliver IT"/>
              </a:rPr>
              <a:t>Cerastoderma edule</a:t>
            </a:r>
            <a:r>
              <a:rPr lang="en-US" altLang="ja-JP" sz="1800">
                <a:solidFill>
                  <a:srgbClr val="000000"/>
                </a:solidFill>
                <a:latin typeface="EBCAL B+ Gulliver RM"/>
              </a:rPr>
              <a:t>) and clam (</a:t>
            </a:r>
            <a:r>
              <a:rPr lang="en-US" altLang="ja-JP" sz="1800">
                <a:solidFill>
                  <a:srgbClr val="000000"/>
                </a:solidFill>
                <a:latin typeface="EBCCD N+ Gulliver IT"/>
              </a:rPr>
              <a:t>R. philippinarum</a:t>
            </a:r>
            <a:r>
              <a:rPr lang="en-US" altLang="ja-JP" sz="1800">
                <a:solidFill>
                  <a:srgbClr val="000000"/>
                </a:solidFill>
                <a:latin typeface="EBCAL B+ Gulliver RM"/>
              </a:rPr>
              <a:t>). Raft cultured musselsshowed the highest concentrations of HFRs (up to 0.8 ng g</a:t>
            </a:r>
            <a:r>
              <a:rPr lang="en-US" altLang="ja-JP" sz="1800">
                <a:solidFill>
                  <a:srgbClr val="000000"/>
                </a:solidFill>
                <a:latin typeface="EBCCD M+ MTSY"/>
              </a:rPr>
              <a:t>−</a:t>
            </a:r>
            <a:r>
              <a:rPr lang="en-US" altLang="ja-JP" sz="1800">
                <a:solidFill>
                  <a:srgbClr val="000000"/>
                </a:solidFill>
                <a:latin typeface="EBCAL B+ Gulliver RM"/>
              </a:rPr>
              <a:t>1wet weight of BDE-209).</a:t>
            </a:r>
            <a:endParaRPr lang="ja-JP" altLang="en-US">
              <a:latin typeface="Arial" panose="020B0604020202020204" pitchFamily="34" charset="0"/>
            </a:endParaRPr>
          </a:p>
        </p:txBody>
      </p:sp>
      <p:sp>
        <p:nvSpPr>
          <p:cNvPr id="50180" name="スライド番号プレースホルダ 3">
            <a:extLst>
              <a:ext uri="{FF2B5EF4-FFF2-40B4-BE49-F238E27FC236}">
                <a16:creationId xmlns:a16="http://schemas.microsoft.com/office/drawing/2014/main" id="{18576153-E151-14F5-10A0-B29292B69A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57D19FB-7660-4056-A2A9-96B4694D4B6D}" type="slidenum">
              <a:rPr lang="en-US" altLang="ja-JP" smtClean="0">
                <a:ea typeface="ＭＳ Ｐゴシック" panose="020B0600070205080204" pitchFamily="50" charset="-128"/>
              </a:rPr>
              <a:pPr>
                <a:spcBef>
                  <a:spcPct val="0"/>
                </a:spcBef>
              </a:pPr>
              <a:t>54</a:t>
            </a:fld>
            <a:endParaRPr lang="en-US" altLang="ja-JP">
              <a:ea typeface="ＭＳ Ｐゴシック" panose="020B0600070205080204" pitchFamily="50"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a:extLst>
              <a:ext uri="{FF2B5EF4-FFF2-40B4-BE49-F238E27FC236}">
                <a16:creationId xmlns:a16="http://schemas.microsoft.com/office/drawing/2014/main" id="{51A14337-E453-4DE5-89D0-5AE1B0000117}"/>
              </a:ext>
            </a:extLst>
          </p:cNvPr>
          <p:cNvSpPr>
            <a:spLocks noGrp="1" noRot="1" noChangeAspect="1" noChangeArrowheads="1" noTextEdit="1"/>
          </p:cNvSpPr>
          <p:nvPr>
            <p:ph type="sldImg"/>
          </p:nvPr>
        </p:nvSpPr>
        <p:spPr>
          <a:ln/>
        </p:spPr>
      </p:sp>
      <p:sp>
        <p:nvSpPr>
          <p:cNvPr id="52227" name="ノート プレースホルダ 2">
            <a:extLst>
              <a:ext uri="{FF2B5EF4-FFF2-40B4-BE49-F238E27FC236}">
                <a16:creationId xmlns:a16="http://schemas.microsoft.com/office/drawing/2014/main" id="{A5938B63-96BE-5772-0EBC-B43EBEA876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000000"/>
                </a:solidFill>
                <a:latin typeface="COGFC O+ Gulliver RM"/>
              </a:rPr>
              <a:t>Emerging flame retardants are used in a great variety of household goods and thus have the potential topollute our indoor environment. Health concerns regarding exposure to these flame retardants demandnew methods to survey their occurrence in humans. This work describes development and optimizationof an analytical method comprising solid phase extraction and gas chromatography coupled to mass spec-trometry for the determination of besides 15 polybrominated diphenyl ethers, 7 emerging halogenatedflame retardants in human serum (1,2-bis[2,4,6-tribromophenoxy] ethane, decabromodiphenyl ethane,hexabromobenzene, Dechlorane Plus</a:t>
            </a:r>
            <a:r>
              <a:rPr lang="en-US" altLang="ja-JP" sz="1800">
                <a:solidFill>
                  <a:srgbClr val="000000"/>
                </a:solidFill>
                <a:latin typeface="COGFE A+ One Gulliver A"/>
              </a:rPr>
              <a:t>®</a:t>
            </a:r>
            <a:r>
              <a:rPr lang="en-US" altLang="ja-JP" sz="1800">
                <a:solidFill>
                  <a:srgbClr val="000000"/>
                </a:solidFill>
                <a:latin typeface="COGFC O+ Gulliver RM"/>
              </a:rPr>
              <a:t>, hexachlorocyclopentenyl-dibromocyclooctane, dechlorane 602and 603). The method was thoroughly validated at three spiking levels obtaining averaged recoveries&gt;80% with a RSD of 5% (</a:t>
            </a:r>
            <a:r>
              <a:rPr lang="en-US" altLang="ja-JP" sz="1800">
                <a:solidFill>
                  <a:srgbClr val="000000"/>
                </a:solidFill>
                <a:latin typeface="COGGI M+ Gulliver IT"/>
              </a:rPr>
              <a:t>n </a:t>
            </a:r>
            <a:r>
              <a:rPr lang="en-US" altLang="ja-JP" sz="1800">
                <a:solidFill>
                  <a:srgbClr val="000000"/>
                </a:solidFill>
                <a:latin typeface="COGFC O+ Gulliver RM"/>
              </a:rPr>
              <a:t>= 12). Accuracies ranged from 88 to 125% except for DBDPE, which averaged66% with overall RSD of 11% (</a:t>
            </a:r>
            <a:r>
              <a:rPr lang="en-US" altLang="ja-JP" sz="1800">
                <a:solidFill>
                  <a:srgbClr val="000000"/>
                </a:solidFill>
                <a:latin typeface="COGGI M+ Gulliver IT"/>
              </a:rPr>
              <a:t>n </a:t>
            </a:r>
            <a:r>
              <a:rPr lang="en-US" altLang="ja-JP" sz="1800">
                <a:solidFill>
                  <a:srgbClr val="000000"/>
                </a:solidFill>
                <a:latin typeface="COGFC O+ Gulliver RM"/>
              </a:rPr>
              <a:t>= 12). Method limits of detection (MLD) ranged from 0.3 to 5.4 pg/mLserum, except for decabromodiphenyl ether and decabromodiphenyl ethane for which MLDs were 14and 20 pg/mL serum, respectively. In human serum samples from Norway, we were able to detect andquantify hexabromobenzene, 1,2-bis[2,4,6-tribromophenoxy] ethane, Dechlorane Plus</a:t>
            </a:r>
            <a:r>
              <a:rPr lang="en-US" altLang="ja-JP" sz="1800">
                <a:solidFill>
                  <a:srgbClr val="000000"/>
                </a:solidFill>
                <a:latin typeface="COGFE A+ One Gulliver A"/>
              </a:rPr>
              <a:t>®</a:t>
            </a:r>
            <a:r>
              <a:rPr lang="en-US" altLang="ja-JP" sz="1800">
                <a:solidFill>
                  <a:srgbClr val="000000"/>
                </a:solidFill>
                <a:latin typeface="COGFC O+ Gulliver RM"/>
              </a:rPr>
              <a:t>, Dechlorane 602and 603.</a:t>
            </a:r>
            <a:endParaRPr lang="ja-JP" altLang="en-US">
              <a:latin typeface="Arial" panose="020B0604020202020204" pitchFamily="34" charset="0"/>
            </a:endParaRPr>
          </a:p>
        </p:txBody>
      </p:sp>
      <p:sp>
        <p:nvSpPr>
          <p:cNvPr id="52228" name="スライド番号プレースホルダ 3">
            <a:extLst>
              <a:ext uri="{FF2B5EF4-FFF2-40B4-BE49-F238E27FC236}">
                <a16:creationId xmlns:a16="http://schemas.microsoft.com/office/drawing/2014/main" id="{9A706976-F45C-8972-46B8-85B1433BFB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8F73460-61FF-435E-AA04-CC7292BE74F6}" type="slidenum">
              <a:rPr lang="en-US" altLang="ja-JP" smtClean="0">
                <a:ea typeface="ＭＳ Ｐゴシック" panose="020B0600070205080204" pitchFamily="50" charset="-128"/>
              </a:rPr>
              <a:pPr>
                <a:spcBef>
                  <a:spcPct val="0"/>
                </a:spcBef>
              </a:pPr>
              <a:t>55</a:t>
            </a:fld>
            <a:endParaRPr lang="en-US" altLang="ja-JP">
              <a:ea typeface="ＭＳ Ｐゴシック" panose="020B0600070205080204" pitchFamily="50"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a:extLst>
              <a:ext uri="{FF2B5EF4-FFF2-40B4-BE49-F238E27FC236}">
                <a16:creationId xmlns:a16="http://schemas.microsoft.com/office/drawing/2014/main" id="{A417CC6F-34F2-04D4-866C-CEF9F562F0F7}"/>
              </a:ext>
            </a:extLst>
          </p:cNvPr>
          <p:cNvSpPr>
            <a:spLocks noGrp="1" noRot="1" noChangeAspect="1" noChangeArrowheads="1" noTextEdit="1"/>
          </p:cNvSpPr>
          <p:nvPr>
            <p:ph type="sldImg"/>
          </p:nvPr>
        </p:nvSpPr>
        <p:spPr>
          <a:ln/>
        </p:spPr>
      </p:sp>
      <p:sp>
        <p:nvSpPr>
          <p:cNvPr id="54275" name="ノート プレースホルダ 2">
            <a:extLst>
              <a:ext uri="{FF2B5EF4-FFF2-40B4-BE49-F238E27FC236}">
                <a16:creationId xmlns:a16="http://schemas.microsoft.com/office/drawing/2014/main" id="{E3CB0CFD-0107-3EDE-E534-2BE039B4A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Gulliv-R"/>
              </a:rPr>
              <a:t>Organohalogen pollutants (OHPs), including dichlorodiphenyl trichloroethane and its metabolites (DDTs), polychlorinated biphenyls (PCBs), polybrominated diphenyl ethers (PBDEs), hexabromocyclododecanes (HBCDs), and dechlorane plus (DP), were determined in three raptor species, namely, the common</a:t>
            </a:r>
          </a:p>
          <a:p>
            <a:r>
              <a:rPr lang="en-US" altLang="ja-JP" sz="1800">
                <a:latin typeface="AdvGulliv-R"/>
              </a:rPr>
              <a:t>kestrel (</a:t>
            </a:r>
            <a:r>
              <a:rPr lang="en-US" altLang="ja-JP" sz="1800">
                <a:latin typeface="AdvGulliv-I"/>
              </a:rPr>
              <a:t>Falco tinnunculus</a:t>
            </a:r>
            <a:r>
              <a:rPr lang="en-US" altLang="ja-JP" sz="1800">
                <a:latin typeface="AdvGulliv-R"/>
              </a:rPr>
              <a:t>), eagle owl (</a:t>
            </a:r>
            <a:r>
              <a:rPr lang="en-US" altLang="ja-JP" sz="1800">
                <a:latin typeface="AdvGulliv-I"/>
              </a:rPr>
              <a:t>Bubo bubo</a:t>
            </a:r>
            <a:r>
              <a:rPr lang="en-US" altLang="ja-JP" sz="1800">
                <a:latin typeface="AdvGulliv-R"/>
              </a:rPr>
              <a:t>), and little owl (</a:t>
            </a:r>
            <a:r>
              <a:rPr lang="en-US" altLang="ja-JP" sz="1800">
                <a:latin typeface="AdvGulliv-I"/>
              </a:rPr>
              <a:t>Athene noctua</a:t>
            </a:r>
            <a:r>
              <a:rPr lang="en-US" altLang="ja-JP" sz="1800">
                <a:latin typeface="AdvGulliv-R"/>
              </a:rPr>
              <a:t>), as well as in their</a:t>
            </a:r>
          </a:p>
          <a:p>
            <a:r>
              <a:rPr lang="en-US" altLang="ja-JP" sz="1800">
                <a:latin typeface="AdvGulliv-R"/>
              </a:rPr>
              <a:t>primary prey items: Eurasian tree sparrow (</a:t>
            </a:r>
            <a:r>
              <a:rPr lang="en-US" altLang="ja-JP" sz="1800">
                <a:latin typeface="AdvGulliv-I"/>
              </a:rPr>
              <a:t>Passer montanus</a:t>
            </a:r>
            <a:r>
              <a:rPr lang="en-US" altLang="ja-JP" sz="1800">
                <a:latin typeface="AdvGulliv-R"/>
              </a:rPr>
              <a:t>) and brown rat (</a:t>
            </a:r>
            <a:r>
              <a:rPr lang="en-US" altLang="ja-JP" sz="1800">
                <a:latin typeface="AdvGulliv-I"/>
              </a:rPr>
              <a:t>Rattus norvegicus</a:t>
            </a:r>
            <a:r>
              <a:rPr lang="en-US" altLang="ja-JP" sz="1800">
                <a:latin typeface="AdvGulliv-R"/>
              </a:rPr>
              <a:t>). DDTs</a:t>
            </a:r>
          </a:p>
          <a:p>
            <a:r>
              <a:rPr lang="en-US" altLang="ja-JP" sz="1800">
                <a:latin typeface="AdvGulliv-R"/>
              </a:rPr>
              <a:t>were the predominant pollutants in avian species followed by PBDEs and PCBs, then minimally contribution</a:t>
            </a:r>
          </a:p>
          <a:p>
            <a:r>
              <a:rPr lang="en-US" altLang="ja-JP" sz="1800">
                <a:latin typeface="AdvGulliv-R"/>
              </a:rPr>
              <a:t>of HBCDs and DP. Inter-species differences in the PBDE congener profiles were observed between the</a:t>
            </a:r>
          </a:p>
          <a:p>
            <a:r>
              <a:rPr lang="en-US" altLang="ja-JP" sz="1800">
                <a:latin typeface="AdvGulliv-R"/>
              </a:rPr>
              <a:t>owls and the common kestrels, with relatively high contributions of lower brominated congeners in the</a:t>
            </a:r>
          </a:p>
          <a:p>
            <a:r>
              <a:rPr lang="en-US" altLang="ja-JP" sz="1800">
                <a:latin typeface="AdvGulliv-R"/>
              </a:rPr>
              <a:t>owls but highly brominated congeners in the kestrels. This result may partly be attributed to a possible</a:t>
            </a:r>
          </a:p>
          <a:p>
            <a:r>
              <a:rPr lang="en-US" altLang="ja-JP" sz="1800">
                <a:latin typeface="AdvGulliv-R"/>
              </a:rPr>
              <a:t>greater </a:t>
            </a:r>
            <a:r>
              <a:rPr lang="en-US" altLang="ja-JP" sz="1800">
                <a:latin typeface="AdvGulliv-I"/>
              </a:rPr>
              <a:t>in vivo </a:t>
            </a:r>
            <a:r>
              <a:rPr lang="en-US" altLang="ja-JP" sz="1800">
                <a:latin typeface="AdvGulliv-R"/>
              </a:rPr>
              <a:t>biotransformation of highly brominated BDE congeners in owls than in kestrels. </a:t>
            </a:r>
            <a:r>
              <a:rPr lang="en-US" altLang="ja-JP" sz="1800">
                <a:latin typeface="AdvPSMP10"/>
              </a:rPr>
              <a:t>a</a:t>
            </a:r>
            <a:r>
              <a:rPr lang="en-US" altLang="ja-JP" sz="1800">
                <a:latin typeface="AdvGulliv-R"/>
              </a:rPr>
              <a:t>-HBCD</a:t>
            </a:r>
          </a:p>
          <a:p>
            <a:r>
              <a:rPr lang="en-US" altLang="ja-JP" sz="1800">
                <a:latin typeface="AdvGulliv-R"/>
              </a:rPr>
              <a:t>was the predominant diastereoisomer with a preferential enrichment of ()-enantiomer in all the samples.</a:t>
            </a:r>
          </a:p>
          <a:p>
            <a:r>
              <a:rPr lang="en-US" altLang="ja-JP" sz="1800">
                <a:latin typeface="AdvGulliv-R"/>
              </a:rPr>
              <a:t>No stereoselective bioaccumulation was found for DP isomers in the investigated species. Biomagnification</a:t>
            </a:r>
          </a:p>
          <a:p>
            <a:r>
              <a:rPr lang="en-US" altLang="ja-JP" sz="1800">
                <a:latin typeface="AdvGulliv-R"/>
              </a:rPr>
              <a:t>factor (BMF) values were generally higher in the ratowl food chain than in the</a:t>
            </a:r>
          </a:p>
          <a:p>
            <a:r>
              <a:rPr lang="en-US" altLang="ja-JP" sz="1800">
                <a:latin typeface="AdvGulliv-R"/>
              </a:rPr>
              <a:t>sparrowkestrel food chain. Despite this food chain-specific biomagnification, the relationships between</a:t>
            </a:r>
          </a:p>
          <a:p>
            <a:r>
              <a:rPr lang="en-US" altLang="ja-JP" sz="1800">
                <a:latin typeface="AdvGulliv-R"/>
              </a:rPr>
              <a:t>the log BMF and log </a:t>
            </a:r>
            <a:r>
              <a:rPr lang="en-US" altLang="ja-JP" sz="1800">
                <a:latin typeface="AdvGulliv-I"/>
              </a:rPr>
              <a:t>K</a:t>
            </a:r>
            <a:r>
              <a:rPr lang="en-US" altLang="ja-JP" sz="1800">
                <a:latin typeface="AdvGulliv-R"/>
              </a:rPr>
              <a:t>OW of PCBs and PBDEs followed a similar function in the two food chains, except for</a:t>
            </a:r>
          </a:p>
          <a:p>
            <a:r>
              <a:rPr lang="en-US" altLang="ja-JP" sz="1800">
                <a:latin typeface="AdvGulliv-R"/>
              </a:rPr>
              <a:t>BDE-47, -99, and -100 in the sparrowkestrel feeding relationship.</a:t>
            </a:r>
          </a:p>
          <a:p>
            <a:r>
              <a:rPr lang="ja-JP" altLang="en-US" sz="1800">
                <a:latin typeface="AdvPSSym"/>
              </a:rPr>
              <a:t> </a:t>
            </a:r>
            <a:r>
              <a:rPr lang="en-US" altLang="ja-JP" sz="1800">
                <a:latin typeface="AdvGulliv-R"/>
              </a:rPr>
              <a:t>2013</a:t>
            </a:r>
            <a:endParaRPr lang="ja-JP" altLang="en-US">
              <a:latin typeface="Arial" panose="020B0604020202020204" pitchFamily="34" charset="0"/>
            </a:endParaRPr>
          </a:p>
        </p:txBody>
      </p:sp>
      <p:sp>
        <p:nvSpPr>
          <p:cNvPr id="54276" name="スライド番号プレースホルダ 3">
            <a:extLst>
              <a:ext uri="{FF2B5EF4-FFF2-40B4-BE49-F238E27FC236}">
                <a16:creationId xmlns:a16="http://schemas.microsoft.com/office/drawing/2014/main" id="{2285B879-E2D9-FE8E-4E5C-33BD187D10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7F1E9313-BC02-4CC5-AFBC-5E2A598AFEC6}" type="slidenum">
              <a:rPr lang="en-US" altLang="ja-JP" smtClean="0">
                <a:ea typeface="ＭＳ Ｐゴシック" panose="020B0600070205080204" pitchFamily="50" charset="-128"/>
              </a:rPr>
              <a:pPr>
                <a:spcBef>
                  <a:spcPct val="0"/>
                </a:spcBef>
              </a:pPr>
              <a:t>56</a:t>
            </a:fld>
            <a:endParaRPr lang="en-US" altLang="ja-JP">
              <a:ea typeface="ＭＳ Ｐゴシック" panose="020B0600070205080204" pitchFamily="50"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a:extLst>
              <a:ext uri="{FF2B5EF4-FFF2-40B4-BE49-F238E27FC236}">
                <a16:creationId xmlns:a16="http://schemas.microsoft.com/office/drawing/2014/main" id="{2A304AB4-1207-0924-D300-839FD4291E80}"/>
              </a:ext>
            </a:extLst>
          </p:cNvPr>
          <p:cNvSpPr>
            <a:spLocks noGrp="1" noRot="1" noChangeAspect="1" noChangeArrowheads="1" noTextEdit="1"/>
          </p:cNvSpPr>
          <p:nvPr>
            <p:ph type="sldImg"/>
          </p:nvPr>
        </p:nvSpPr>
        <p:spPr>
          <a:ln/>
        </p:spPr>
      </p:sp>
      <p:sp>
        <p:nvSpPr>
          <p:cNvPr id="56323" name="ノート プレースホルダ 2">
            <a:extLst>
              <a:ext uri="{FF2B5EF4-FFF2-40B4-BE49-F238E27FC236}">
                <a16:creationId xmlns:a16="http://schemas.microsoft.com/office/drawing/2014/main" id="{433092A8-F618-3DE5-BA54-A4FF87F49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Persistent halogenated organic compounds, including polychlorinated biphenyls (PCBs), organochlorine pesticides</a:t>
            </a:r>
          </a:p>
          <a:p>
            <a:r>
              <a:rPr lang="en-US" altLang="ja-JP" sz="1800">
                <a:latin typeface="AdvTT5235d5a9"/>
              </a:rPr>
              <a:t>(OCPs), polybrominated diphenyl ethers (PBDEs), dechlorane plus (DP), pentabromobenzene (PBBz),</a:t>
            </a:r>
          </a:p>
          <a:p>
            <a:r>
              <a:rPr lang="en-US" altLang="ja-JP" sz="1800">
                <a:latin typeface="AdvTT5235d5a9"/>
              </a:rPr>
              <a:t>and pentabromotoluene (PBT), were analyzed in pooled human serum samples from different age groups and</a:t>
            </a:r>
          </a:p>
          <a:p>
            <a:r>
              <a:rPr lang="en-US" altLang="ja-JP" sz="1800">
                <a:latin typeface="AdvTT5235d5a9"/>
              </a:rPr>
              <a:t>air samples fromthe south coast of Laizhou Bay, Shandong Province, China. The</a:t>
            </a:r>
            <a:r>
              <a:rPr lang="en-US" altLang="ja-JP" sz="1800">
                <a:latin typeface="AdvTT5235d5a9+22"/>
              </a:rPr>
              <a:t>Σ</a:t>
            </a:r>
            <a:r>
              <a:rPr lang="en-US" altLang="ja-JP" sz="1800">
                <a:latin typeface="AdvTT5235d5a9"/>
              </a:rPr>
              <a:t>25OCP and</a:t>
            </a:r>
            <a:r>
              <a:rPr lang="en-US" altLang="ja-JP" sz="1800">
                <a:latin typeface="AdvTT5235d5a9+22"/>
              </a:rPr>
              <a:t>Σ</a:t>
            </a:r>
            <a:r>
              <a:rPr lang="en-US" altLang="ja-JP" sz="1800">
                <a:latin typeface="AdvTT5235d5a9"/>
              </a:rPr>
              <a:t>8PBDE congeners</a:t>
            </a:r>
          </a:p>
          <a:p>
            <a:r>
              <a:rPr lang="en-US" altLang="ja-JP" sz="1800">
                <a:latin typeface="AdvTT5235d5a9"/>
              </a:rPr>
              <a:t>were found at higher concentrations than the other compounds,with mean concentrations of 1500 and 240 ng/g</a:t>
            </a:r>
          </a:p>
          <a:p>
            <a:r>
              <a:rPr lang="en-US" altLang="ja-JP" sz="1800">
                <a:latin typeface="AdvTT5235d5a9"/>
              </a:rPr>
              <a:t>lipid in serum and 330 and 140 000 pg/m3 in the air, respectively. PBBz and PBT were detected in every</a:t>
            </a:r>
          </a:p>
          <a:p>
            <a:r>
              <a:rPr lang="en-US" altLang="ja-JP" sz="1800">
                <a:latin typeface="AdvTT5235d5a9"/>
              </a:rPr>
              <a:t>serum and air sample, with mean concentrations of 4.9 and 1.4 ng/g lipid in serum and 100 and 250 pg/m3 in</a:t>
            </a:r>
          </a:p>
          <a:p>
            <a:r>
              <a:rPr lang="en-US" altLang="ja-JP" sz="1800">
                <a:latin typeface="AdvTT5235d5a9"/>
              </a:rPr>
              <a:t>air, respectively. In serum, the mean concentrations of </a:t>
            </a:r>
            <a:r>
              <a:rPr lang="en-US" altLang="ja-JP" sz="1800">
                <a:latin typeface="AdvTT5235d5a9+22"/>
              </a:rPr>
              <a:t>Σ</a:t>
            </a:r>
            <a:r>
              <a:rPr lang="en-US" altLang="ja-JP" sz="1800">
                <a:latin typeface="AdvTT5235d5a9"/>
              </a:rPr>
              <a:t>14PCBs and </a:t>
            </a:r>
            <a:r>
              <a:rPr lang="en-US" altLang="ja-JP" sz="1800">
                <a:latin typeface="AdvTT5235d5a9+22"/>
              </a:rPr>
              <a:t>Σ</a:t>
            </a:r>
            <a:r>
              <a:rPr lang="en-US" altLang="ja-JP" sz="1800">
                <a:latin typeface="AdvTT5235d5a9"/>
              </a:rPr>
              <a:t>DP were 7.1 and 3.6 ng/g lipid,</a:t>
            </a:r>
          </a:p>
          <a:p>
            <a:r>
              <a:rPr lang="en-US" altLang="ja-JP" sz="1800">
                <a:latin typeface="AdvTT5235d5a9"/>
              </a:rPr>
              <a:t>respectively, and in air, the mean concentrations of</a:t>
            </a:r>
            <a:r>
              <a:rPr lang="en-US" altLang="ja-JP" sz="1800">
                <a:latin typeface="AdvTT5235d5a9+22"/>
              </a:rPr>
              <a:t>Σ</a:t>
            </a:r>
            <a:r>
              <a:rPr lang="en-US" altLang="ja-JP" sz="1800">
                <a:latin typeface="AdvTT5235d5a9"/>
              </a:rPr>
              <a:t>12dioxin-like (DL-) PCBs and</a:t>
            </a:r>
            <a:r>
              <a:rPr lang="en-US" altLang="ja-JP" sz="1800">
                <a:latin typeface="AdvTT5235d5a9+22"/>
              </a:rPr>
              <a:t>Σ</a:t>
            </a:r>
            <a:r>
              <a:rPr lang="en-US" altLang="ja-JP" sz="1800">
                <a:latin typeface="AdvTT5235d5a9"/>
              </a:rPr>
              <a:t>DP were 1.7 and 1.4 pg/m3,</a:t>
            </a:r>
          </a:p>
          <a:p>
            <a:r>
              <a:rPr lang="en-US" altLang="ja-JP" sz="1800">
                <a:latin typeface="AdvTT5235d5a9"/>
              </a:rPr>
              <a:t>respectively. Different relationships were observed between the concentrations of different compounds in</a:t>
            </a:r>
          </a:p>
          <a:p>
            <a:r>
              <a:rPr lang="en-US" altLang="ja-JP" sz="1800">
                <a:latin typeface="AdvTT5235d5a9"/>
              </a:rPr>
              <a:t>serumand the volunteers' ages, and the concentration distributions with age were closely related to the historic</a:t>
            </a:r>
          </a:p>
          <a:p>
            <a:r>
              <a:rPr lang="en-US" altLang="ja-JP" sz="1800">
                <a:latin typeface="AdvTT5235d5a9"/>
              </a:rPr>
              <a:t>production and usage volumes of each chemical in China. The ubiquity of PCBs, OCPs, PBDEs, DP, PBBz, and PBT in</a:t>
            </a:r>
          </a:p>
          <a:p>
            <a:r>
              <a:rPr lang="en-US" altLang="ja-JP" sz="1800">
                <a:latin typeface="AdvTT5235d5a9"/>
              </a:rPr>
              <a:t>serum and air is potentially concerning, and effective measures should be taken to control the concentrations of</a:t>
            </a:r>
          </a:p>
          <a:p>
            <a:r>
              <a:rPr lang="en-US" altLang="ja-JP" sz="1800">
                <a:latin typeface="AdvTT5235d5a9"/>
              </a:rPr>
              <a:t>these chemicals in the environment and humans. Signi</a:t>
            </a:r>
            <a:r>
              <a:rPr lang="en-US" altLang="ja-JP" sz="1800">
                <a:latin typeface="AdvTT5235d5a9+fb"/>
              </a:rPr>
              <a:t>fi</a:t>
            </a:r>
            <a:r>
              <a:rPr lang="en-US" altLang="ja-JP" sz="1800">
                <a:latin typeface="AdvTT5235d5a9"/>
              </a:rPr>
              <a:t>cant correlations were found between the chemical</a:t>
            </a:r>
          </a:p>
          <a:p>
            <a:r>
              <a:rPr lang="en-US" altLang="ja-JP" sz="1800">
                <a:latin typeface="AdvTT5235d5a9"/>
              </a:rPr>
              <a:t>concentrations in serumand air, suggesting that inhalationmay be an important exposure route for the residents</a:t>
            </a:r>
          </a:p>
          <a:p>
            <a:r>
              <a:rPr lang="en-US" altLang="ja-JP" sz="1800">
                <a:latin typeface="AdvTT5235d5a9"/>
              </a:rPr>
              <a:t>of Laizhou Bay.</a:t>
            </a:r>
            <a:endParaRPr lang="ja-JP" altLang="en-US">
              <a:latin typeface="Arial" panose="020B0604020202020204" pitchFamily="34" charset="0"/>
            </a:endParaRPr>
          </a:p>
        </p:txBody>
      </p:sp>
      <p:sp>
        <p:nvSpPr>
          <p:cNvPr id="56324" name="スライド番号プレースホルダ 3">
            <a:extLst>
              <a:ext uri="{FF2B5EF4-FFF2-40B4-BE49-F238E27FC236}">
                <a16:creationId xmlns:a16="http://schemas.microsoft.com/office/drawing/2014/main" id="{29265E7D-8A8B-396F-6919-6F45F11D22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06FCF8-6ABB-458E-95A1-92A7DDE6FDE2}" type="slidenum">
              <a:rPr lang="en-US" altLang="ja-JP" smtClean="0">
                <a:ea typeface="ＭＳ Ｐゴシック" panose="020B0600070205080204" pitchFamily="50" charset="-128"/>
              </a:rPr>
              <a:pPr>
                <a:spcBef>
                  <a:spcPct val="0"/>
                </a:spcBef>
              </a:pPr>
              <a:t>57</a:t>
            </a:fld>
            <a:endParaRPr lang="en-US" altLang="ja-JP">
              <a:ea typeface="ＭＳ Ｐゴシック" panose="020B0600070205080204" pitchFamily="50"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a:extLst>
              <a:ext uri="{FF2B5EF4-FFF2-40B4-BE49-F238E27FC236}">
                <a16:creationId xmlns:a16="http://schemas.microsoft.com/office/drawing/2014/main" id="{AAEDC6DB-C1E7-82D3-6E23-310B00E8CB1B}"/>
              </a:ext>
            </a:extLst>
          </p:cNvPr>
          <p:cNvSpPr>
            <a:spLocks noGrp="1" noRot="1" noChangeAspect="1" noChangeArrowheads="1" noTextEdit="1"/>
          </p:cNvSpPr>
          <p:nvPr>
            <p:ph type="sldImg"/>
          </p:nvPr>
        </p:nvSpPr>
        <p:spPr>
          <a:ln/>
        </p:spPr>
      </p:sp>
      <p:sp>
        <p:nvSpPr>
          <p:cNvPr id="58371" name="ノート プレースホルダ 2">
            <a:extLst>
              <a:ext uri="{FF2B5EF4-FFF2-40B4-BE49-F238E27FC236}">
                <a16:creationId xmlns:a16="http://schemas.microsoft.com/office/drawing/2014/main" id="{BFCAA128-F977-7368-BF9B-8A27FD0E35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221E1F"/>
                </a:solidFill>
                <a:latin typeface="FFBKC H+ Adv O T 863180fb"/>
              </a:rPr>
              <a:t>Dechlorane plus(DP)isahigh-productivevolumesubstancewhichhadbeenidenti</a:t>
            </a:r>
            <a:r>
              <a:rPr lang="en-US" altLang="ja-JP" sz="1800">
                <a:solidFill>
                  <a:srgbClr val="221E1F"/>
                </a:solidFill>
                <a:latin typeface="FFBKC I+ Adv O T 863180fb+fb"/>
              </a:rPr>
              <a:t>fi</a:t>
            </a:r>
            <a:r>
              <a:rPr lang="en-US" altLang="ja-JP" sz="1800">
                <a:solidFill>
                  <a:srgbClr val="221E1F"/>
                </a:solidFill>
                <a:latin typeface="FFBKC H+ Adv O T 863180fb"/>
              </a:rPr>
              <a:t>ed asubiquitous pollutant andhasbeenwidelydetectedinbiota.Inthepresentstudy,commoncarp(</a:t>
            </a:r>
            <a:r>
              <a:rPr lang="en-US" altLang="ja-JP" sz="1800">
                <a:solidFill>
                  <a:srgbClr val="221E1F"/>
                </a:solidFill>
                <a:latin typeface="FFBKC K+ Adv O Tb 92eb 7df. I"/>
              </a:rPr>
              <a:t>Cyprinus carpio</a:t>
            </a:r>
            <a:r>
              <a:rPr lang="en-US" altLang="ja-JP" sz="1800">
                <a:solidFill>
                  <a:srgbClr val="221E1F"/>
                </a:solidFill>
                <a:latin typeface="FFBKC H+ Adv O T 863180fb"/>
              </a:rPr>
              <a:t>) was exposedtoknownamountsofcommercialDP-25underlaboratoryconditions.Thegastrointestinal absorption andtissue-speci</a:t>
            </a:r>
            <a:r>
              <a:rPr lang="en-US" altLang="ja-JP" sz="1800">
                <a:solidFill>
                  <a:srgbClr val="221E1F"/>
                </a:solidFill>
                <a:latin typeface="FFBKC I+ Adv O T 863180fb+fb"/>
              </a:rPr>
              <a:t>fi</a:t>
            </a:r>
            <a:r>
              <a:rPr lang="en-US" altLang="ja-JP" sz="1800">
                <a:solidFill>
                  <a:srgbClr val="221E1F"/>
                </a:solidFill>
                <a:latin typeface="FFBKC H+ Adv O T 863180fb"/>
              </a:rPr>
              <a:t>c bioaccumulationofDPanditsdechlorinatedanalogsincommoncarp wereinvestigated.Thehigherabsorptionef</a:t>
            </a:r>
            <a:r>
              <a:rPr lang="en-US" altLang="ja-JP" sz="1800">
                <a:solidFill>
                  <a:srgbClr val="221E1F"/>
                </a:solidFill>
                <a:latin typeface="FFBKC I+ Adv O T 863180fb+fb"/>
              </a:rPr>
              <a:t>fi</a:t>
            </a:r>
            <a:r>
              <a:rPr lang="en-US" altLang="ja-JP" sz="1800">
                <a:solidFill>
                  <a:srgbClr val="221E1F"/>
                </a:solidFill>
                <a:latin typeface="FFBKC H+ Adv O T 863180fb"/>
              </a:rPr>
              <a:t>ciencies butlowerassimilationef</a:t>
            </a:r>
            <a:r>
              <a:rPr lang="en-US" altLang="ja-JP" sz="1800">
                <a:solidFill>
                  <a:srgbClr val="221E1F"/>
                </a:solidFill>
                <a:latin typeface="FFBKC I+ Adv O T 863180fb+fb"/>
              </a:rPr>
              <a:t>fi</a:t>
            </a:r>
            <a:r>
              <a:rPr lang="en-US" altLang="ja-JP" sz="1800">
                <a:solidFill>
                  <a:srgbClr val="221E1F"/>
                </a:solidFill>
                <a:latin typeface="FFBKC H+ Adv O T 863180fb"/>
              </a:rPr>
              <a:t>ciencies of </a:t>
            </a:r>
            <a:r>
              <a:rPr lang="en-US" altLang="ja-JP" sz="1800">
                <a:solidFill>
                  <a:srgbClr val="221E1F"/>
                </a:solidFill>
                <a:latin typeface="FFBKC K+ Adv O Tb 92eb 7df. I"/>
              </a:rPr>
              <a:t>anti</a:t>
            </a:r>
            <a:r>
              <a:rPr lang="en-US" altLang="ja-JP" sz="1800">
                <a:solidFill>
                  <a:srgbClr val="221E1F"/>
                </a:solidFill>
                <a:latin typeface="FFBKC H+ Adv O T 863180fb"/>
              </a:rPr>
              <a:t>-isomers indicated stereoselectivemetabolismof </a:t>
            </a:r>
            <a:r>
              <a:rPr lang="en-US" altLang="ja-JP" sz="1800">
                <a:solidFill>
                  <a:srgbClr val="221E1F"/>
                </a:solidFill>
                <a:latin typeface="FFBKC K+ Adv O Tb 92eb 7df. I"/>
              </a:rPr>
              <a:t>anti</a:t>
            </a:r>
            <a:r>
              <a:rPr lang="en-US" altLang="ja-JP" sz="1800">
                <a:solidFill>
                  <a:srgbClr val="221E1F"/>
                </a:solidFill>
                <a:latin typeface="FFBKC H+ Adv O T 863180fb"/>
              </a:rPr>
              <a:t>-isomers in </a:t>
            </a:r>
            <a:r>
              <a:rPr lang="en-US" altLang="ja-JP" sz="1800">
                <a:solidFill>
                  <a:srgbClr val="221E1F"/>
                </a:solidFill>
                <a:latin typeface="FFBKC I+ Adv O T 863180fb+fb"/>
              </a:rPr>
              <a:t>fi</a:t>
            </a:r>
            <a:r>
              <a:rPr lang="en-US" altLang="ja-JP" sz="1800">
                <a:solidFill>
                  <a:srgbClr val="221E1F"/>
                </a:solidFill>
                <a:latin typeface="FFBKC H+ Adv O T 863180fb"/>
              </a:rPr>
              <a:t>sh. Linearuptakecurveswereseeninserum and muscle,butthedepurationcurvesforallthefourtissues(muscle,serum,liverandgonad)didnot follow the </a:t>
            </a:r>
            <a:r>
              <a:rPr lang="en-US" altLang="ja-JP" sz="1800">
                <a:solidFill>
                  <a:srgbClr val="221E1F"/>
                </a:solidFill>
                <a:latin typeface="FFBKC I+ Adv O T 863180fb+fb"/>
              </a:rPr>
              <a:t>fi</a:t>
            </a:r>
            <a:r>
              <a:rPr lang="en-US" altLang="ja-JP" sz="1800">
                <a:solidFill>
                  <a:srgbClr val="221E1F"/>
                </a:solidFill>
                <a:latin typeface="FFBKC H+ Adv O T 863180fb"/>
              </a:rPr>
              <a:t>rst-order kinetics.Theliverexhibitedahighaf</a:t>
            </a:r>
            <a:r>
              <a:rPr lang="en-US" altLang="ja-JP" sz="1800">
                <a:solidFill>
                  <a:srgbClr val="221E1F"/>
                </a:solidFill>
                <a:latin typeface="FFBKC I+ Adv O T 863180fb+fb"/>
              </a:rPr>
              <a:t>fi</a:t>
            </a:r>
            <a:r>
              <a:rPr lang="en-US" altLang="ja-JP" sz="1800">
                <a:solidFill>
                  <a:srgbClr val="221E1F"/>
                </a:solidFill>
                <a:latin typeface="FFBKC H+ Adv O T 863180fb"/>
              </a:rPr>
              <a:t>nity for </a:t>
            </a:r>
            <a:r>
              <a:rPr lang="en-US" altLang="ja-JP" sz="1800">
                <a:solidFill>
                  <a:srgbClr val="221E1F"/>
                </a:solidFill>
                <a:latin typeface="FFBKC K+ Adv O Tb 92eb 7df. I"/>
              </a:rPr>
              <a:t>anti</a:t>
            </a:r>
            <a:r>
              <a:rPr lang="en-US" altLang="ja-JP" sz="1800">
                <a:solidFill>
                  <a:srgbClr val="221E1F"/>
                </a:solidFill>
                <a:latin typeface="FFBKC H+ Adv O T 863180fb"/>
              </a:rPr>
              <a:t>-isomers duringtheexperiment. Other tissues,suchasserum,muscle,andgonad,showedaselectiveaccumulationof </a:t>
            </a:r>
            <a:r>
              <a:rPr lang="en-US" altLang="ja-JP" sz="1800">
                <a:solidFill>
                  <a:srgbClr val="221E1F"/>
                </a:solidFill>
                <a:latin typeface="FFBKC K+ Adv O Tb 92eb 7df. I"/>
              </a:rPr>
              <a:t>syn</a:t>
            </a:r>
            <a:r>
              <a:rPr lang="en-US" altLang="ja-JP" sz="1800">
                <a:solidFill>
                  <a:srgbClr val="221E1F"/>
                </a:solidFill>
                <a:latin typeface="FFBKC H+ Adv O T 863180fb"/>
              </a:rPr>
              <a:t>-DP intheearly stages oftheexperiment,particularlytheserum.However,thedeviationof </a:t>
            </a:r>
            <a:r>
              <a:rPr lang="en-US" altLang="ja-JP" sz="1800">
                <a:solidFill>
                  <a:srgbClr val="221E1F"/>
                </a:solidFill>
                <a:latin typeface="FFBKC K+ Adv O Tb 92eb 7df. I"/>
              </a:rPr>
              <a:t>fanti </a:t>
            </a:r>
            <a:r>
              <a:rPr lang="en-US" altLang="ja-JP" sz="1800">
                <a:solidFill>
                  <a:srgbClr val="221E1F"/>
                </a:solidFill>
                <a:latin typeface="FFBKC H+ Adv O T 863180fb"/>
              </a:rPr>
              <a:t>between differenttissues disappeared atlatestagesoftheexperiment,andthe </a:t>
            </a:r>
            <a:r>
              <a:rPr lang="en-US" altLang="ja-JP" sz="1800">
                <a:solidFill>
                  <a:srgbClr val="221E1F"/>
                </a:solidFill>
                <a:latin typeface="FFBKC K+ Adv O Tb 92eb 7df. I"/>
              </a:rPr>
              <a:t>fanti </a:t>
            </a:r>
            <a:r>
              <a:rPr lang="en-US" altLang="ja-JP" sz="1800">
                <a:solidFill>
                  <a:srgbClr val="221E1F"/>
                </a:solidFill>
                <a:latin typeface="FFBKC H+ Adv O T 863180fb"/>
              </a:rPr>
              <a:t>valuesinalltissueswereclosetothatin commercial mixtures.OurresultssuggestthatthebioaccumulationofDPisacomplexandmulti- factorial process. </a:t>
            </a:r>
            <a:endParaRPr lang="ja-JP" altLang="en-US">
              <a:latin typeface="Arial" panose="020B0604020202020204" pitchFamily="34" charset="0"/>
            </a:endParaRPr>
          </a:p>
        </p:txBody>
      </p:sp>
      <p:sp>
        <p:nvSpPr>
          <p:cNvPr id="58372" name="スライド番号プレースホルダ 3">
            <a:extLst>
              <a:ext uri="{FF2B5EF4-FFF2-40B4-BE49-F238E27FC236}">
                <a16:creationId xmlns:a16="http://schemas.microsoft.com/office/drawing/2014/main" id="{768B9C72-BE40-5F75-4E86-6DB378574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CED668E-865F-4B19-A5E6-236C7F2A355C}" type="slidenum">
              <a:rPr lang="en-US" altLang="ja-JP" smtClean="0">
                <a:ea typeface="ＭＳ Ｐゴシック" panose="020B0600070205080204" pitchFamily="50" charset="-128"/>
              </a:rPr>
              <a:pPr>
                <a:spcBef>
                  <a:spcPct val="0"/>
                </a:spcBef>
              </a:pPr>
              <a:t>58</a:t>
            </a:fld>
            <a:endParaRPr lang="en-US" altLang="ja-JP">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a:extLst>
              <a:ext uri="{FF2B5EF4-FFF2-40B4-BE49-F238E27FC236}">
                <a16:creationId xmlns:a16="http://schemas.microsoft.com/office/drawing/2014/main" id="{0E107A15-3DFA-2771-13CB-5A7BE7A0B599}"/>
              </a:ext>
            </a:extLst>
          </p:cNvPr>
          <p:cNvSpPr>
            <a:spLocks noGrp="1" noRot="1" noChangeAspect="1" noChangeArrowheads="1" noTextEdit="1"/>
          </p:cNvSpPr>
          <p:nvPr>
            <p:ph type="sldImg"/>
          </p:nvPr>
        </p:nvSpPr>
        <p:spPr>
          <a:ln/>
        </p:spPr>
      </p:sp>
      <p:sp>
        <p:nvSpPr>
          <p:cNvPr id="25603" name="ノート プレースホルダ 2">
            <a:extLst>
              <a:ext uri="{FF2B5EF4-FFF2-40B4-BE49-F238E27FC236}">
                <a16:creationId xmlns:a16="http://schemas.microsoft.com/office/drawing/2014/main" id="{1BFD8655-C08E-9C26-9DFB-F0F19A2BC6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5604" name="スライド番号プレースホルダ 3">
            <a:extLst>
              <a:ext uri="{FF2B5EF4-FFF2-40B4-BE49-F238E27FC236}">
                <a16:creationId xmlns:a16="http://schemas.microsoft.com/office/drawing/2014/main" id="{BA7298AD-C3C5-E4B2-D63C-A30CB6633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054398-1FAD-4F03-B07B-93A59B8286B9}"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a:extLst>
              <a:ext uri="{FF2B5EF4-FFF2-40B4-BE49-F238E27FC236}">
                <a16:creationId xmlns:a16="http://schemas.microsoft.com/office/drawing/2014/main" id="{6D32E0B8-341D-895A-31ED-0F49945E716D}"/>
              </a:ext>
            </a:extLst>
          </p:cNvPr>
          <p:cNvSpPr>
            <a:spLocks noGrp="1" noRot="1" noChangeAspect="1" noChangeArrowheads="1" noTextEdit="1"/>
          </p:cNvSpPr>
          <p:nvPr>
            <p:ph type="sldImg"/>
          </p:nvPr>
        </p:nvSpPr>
        <p:spPr>
          <a:ln/>
        </p:spPr>
      </p:sp>
      <p:sp>
        <p:nvSpPr>
          <p:cNvPr id="60419" name="ノート プレースホルダ 2">
            <a:extLst>
              <a:ext uri="{FF2B5EF4-FFF2-40B4-BE49-F238E27FC236}">
                <a16:creationId xmlns:a16="http://schemas.microsoft.com/office/drawing/2014/main" id="{8DD9BEBE-15C6-B19A-47A0-94F86175B0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Times New Roman" panose="02020603050405020304" pitchFamily="18" charset="0"/>
                <a:cs typeface="Times New Roman" panose="02020603050405020304" pitchFamily="18" charset="0"/>
              </a:rPr>
              <a:t>Table 1</a:t>
            </a:r>
          </a:p>
          <a:p>
            <a:r>
              <a:rPr lang="en-US" altLang="ja-JP" sz="1800">
                <a:latin typeface="Times New Roman" panose="02020603050405020304" pitchFamily="18" charset="0"/>
                <a:cs typeface="Times New Roman" panose="02020603050405020304" pitchFamily="18" charset="0"/>
              </a:rPr>
              <a:t>Average, median, range and detection frequencies of syn- and anti-DP, anti-DP fractional abundance values (ƒanti) and total PBDE concentrations (pg/g w.w.) in white stork eggs from</a:t>
            </a:r>
          </a:p>
          <a:p>
            <a:r>
              <a:rPr lang="en-US" altLang="ja-JP" sz="1800">
                <a:latin typeface="Times New Roman" panose="02020603050405020304" pitchFamily="18" charset="0"/>
                <a:cs typeface="Times New Roman" panose="02020603050405020304" pitchFamily="18" charset="0"/>
              </a:rPr>
              <a:t>the colonies of Madrid and DNP. ƒanti are provided with their standard deviations (±SD) since they follow normal distributions. PBDEs data from Muñoz-Arnanz et al. (2011).</a:t>
            </a:r>
          </a:p>
          <a:p>
            <a:endParaRPr lang="en-US" altLang="ja-JP" sz="1800">
              <a:latin typeface="AdvTT5235d5a9"/>
            </a:endParaRPr>
          </a:p>
          <a:p>
            <a:endParaRPr lang="en-US" altLang="ja-JP" sz="1800">
              <a:latin typeface="AdvTT5235d5a9"/>
            </a:endParaRPr>
          </a:p>
          <a:p>
            <a:r>
              <a:rPr lang="en-US" altLang="ja-JP" sz="1800">
                <a:latin typeface="AdvTT5235d5a9"/>
              </a:rPr>
              <a:t>The occurrence of the emerging chlorinated </a:t>
            </a:r>
            <a:r>
              <a:rPr lang="en-US" altLang="ja-JP" sz="1800">
                <a:latin typeface="AdvTT5235d5a9+fb"/>
              </a:rPr>
              <a:t>fl</a:t>
            </a:r>
            <a:r>
              <a:rPr lang="en-US" altLang="ja-JP" sz="1800">
                <a:latin typeface="AdvTT5235d5a9"/>
              </a:rPr>
              <a:t>ame retardant Dechlorane Plus (DP) and three of its possible degradation products was investigated in white stork eggs from two colonies in Spain. The average DP concentrations were 401 pg/g wet weight (w.w.) for the urban/industrial colony and 105 pg/g w.w. for the rural colony. One possible degradation product, </a:t>
            </a:r>
            <a:r>
              <a:rPr lang="en-US" altLang="ja-JP" sz="1800">
                <a:latin typeface="AdvTT94c8263f.I"/>
              </a:rPr>
              <a:t>anti</a:t>
            </a:r>
            <a:r>
              <a:rPr lang="en-US" altLang="ja-JP" sz="1800">
                <a:latin typeface="AdvTT5235d5a9"/>
              </a:rPr>
              <a:t>-[DP-1Cl], was found in approximately 10% of the samples. No signi</a:t>
            </a:r>
            <a:r>
              <a:rPr lang="en-US" altLang="ja-JP" sz="1800">
                <a:latin typeface="AdvTT5235d5a9+fb"/>
              </a:rPr>
              <a:t>fi</a:t>
            </a:r>
            <a:r>
              <a:rPr lang="en-US" altLang="ja-JP" sz="1800">
                <a:latin typeface="AdvTT5235d5a9"/>
              </a:rPr>
              <a:t>cant stereoisomer enrichments were detected in any colony based on the average </a:t>
            </a:r>
            <a:r>
              <a:rPr lang="en-US" altLang="ja-JP" sz="1800">
                <a:latin typeface="AdvTT94c8263f.I"/>
              </a:rPr>
              <a:t>anti-</a:t>
            </a:r>
            <a:r>
              <a:rPr lang="en-US" altLang="ja-JP" sz="1800">
                <a:latin typeface="AdvTT5235d5a9"/>
              </a:rPr>
              <a:t>DP fractional abundances found which agrees with previous studies in herring gulls. The relationship between DP and PBDE contents in both colonies was explored leading to different scenarios, i.e. no correlation was found in the urban colony but theywere statistically correlated in the rural colony. To the best of our knowledge, this is the </a:t>
            </a:r>
            <a:r>
              <a:rPr lang="en-US" altLang="ja-JP" sz="1800">
                <a:latin typeface="AdvTT5235d5a9+fb"/>
              </a:rPr>
              <a:t>fi</a:t>
            </a:r>
            <a:r>
              <a:rPr lang="en-US" altLang="ja-JP" sz="1800">
                <a:latin typeface="AdvTT5235d5a9"/>
              </a:rPr>
              <a:t>rst study to report DP in a species from a terrestrial food web, and also to report a DP degradation product in biota</a:t>
            </a:r>
            <a:r>
              <a:rPr lang="en-US" altLang="ja-JP" sz="1800">
                <a:solidFill>
                  <a:srgbClr val="221E1F"/>
                </a:solidFill>
                <a:latin typeface="FFBKC H+ Adv O T 863180fb"/>
              </a:rPr>
              <a:t>. </a:t>
            </a:r>
            <a:endParaRPr lang="ja-JP" altLang="en-US">
              <a:latin typeface="Arial" panose="020B0604020202020204" pitchFamily="34" charset="0"/>
            </a:endParaRPr>
          </a:p>
        </p:txBody>
      </p:sp>
      <p:sp>
        <p:nvSpPr>
          <p:cNvPr id="60420" name="スライド番号プレースホルダ 3">
            <a:extLst>
              <a:ext uri="{FF2B5EF4-FFF2-40B4-BE49-F238E27FC236}">
                <a16:creationId xmlns:a16="http://schemas.microsoft.com/office/drawing/2014/main" id="{9D6F5A12-DC93-8C58-D83D-CD4E34047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FB700F8-3847-4FA7-BE99-22438F3B209B}" type="slidenum">
              <a:rPr lang="en-US" altLang="ja-JP" smtClean="0">
                <a:ea typeface="ＭＳ Ｐゴシック" panose="020B0600070205080204" pitchFamily="50" charset="-128"/>
              </a:rPr>
              <a:pPr>
                <a:spcBef>
                  <a:spcPct val="0"/>
                </a:spcBef>
              </a:pPr>
              <a:t>59</a:t>
            </a:fld>
            <a:endParaRPr lang="en-US" altLang="ja-JP">
              <a:ea typeface="ＭＳ Ｐゴシック" panose="020B0600070205080204" pitchFamily="50"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a:extLst>
              <a:ext uri="{FF2B5EF4-FFF2-40B4-BE49-F238E27FC236}">
                <a16:creationId xmlns:a16="http://schemas.microsoft.com/office/drawing/2014/main" id="{BB818CB6-A1E0-A85C-47C7-C45FB498D4AF}"/>
              </a:ext>
            </a:extLst>
          </p:cNvPr>
          <p:cNvSpPr>
            <a:spLocks noGrp="1" noRot="1" noChangeAspect="1" noChangeArrowheads="1" noTextEdit="1"/>
          </p:cNvSpPr>
          <p:nvPr>
            <p:ph type="sldImg"/>
          </p:nvPr>
        </p:nvSpPr>
        <p:spPr>
          <a:ln/>
        </p:spPr>
      </p:sp>
      <p:sp>
        <p:nvSpPr>
          <p:cNvPr id="62467" name="ノート プレースホルダ 2">
            <a:extLst>
              <a:ext uri="{FF2B5EF4-FFF2-40B4-BE49-F238E27FC236}">
                <a16:creationId xmlns:a16="http://schemas.microsoft.com/office/drawing/2014/main" id="{2FB38228-ED6F-4F5E-4F58-8AACE5698B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Times New Roman" panose="02020603050405020304" pitchFamily="18" charset="0"/>
                <a:cs typeface="Times New Roman" panose="02020603050405020304" pitchFamily="18" charset="0"/>
              </a:rPr>
              <a:t>Table 1</a:t>
            </a:r>
          </a:p>
          <a:p>
            <a:r>
              <a:rPr lang="en-US" altLang="ja-JP" sz="1800">
                <a:latin typeface="Times New Roman" panose="02020603050405020304" pitchFamily="18" charset="0"/>
                <a:cs typeface="Times New Roman" panose="02020603050405020304" pitchFamily="18" charset="0"/>
              </a:rPr>
              <a:t>Average, median, range and detection frequencies of syn- and anti-DP, anti-DP fractional abundance values (ƒanti) and total PBDE concentrations (pg/g w.w.) in white stork eggs from</a:t>
            </a:r>
          </a:p>
          <a:p>
            <a:r>
              <a:rPr lang="en-US" altLang="ja-JP" sz="1800">
                <a:latin typeface="Times New Roman" panose="02020603050405020304" pitchFamily="18" charset="0"/>
                <a:cs typeface="Times New Roman" panose="02020603050405020304" pitchFamily="18" charset="0"/>
              </a:rPr>
              <a:t>the colonies of Madrid and DNP. ƒanti are provided with their standard deviations (±SD) since they follow normal distributions. PBDEs data from Muñoz-Arnanz et al. (2011).</a:t>
            </a:r>
          </a:p>
          <a:p>
            <a:endParaRPr lang="en-US" altLang="ja-JP" sz="1800">
              <a:latin typeface="AdvTT5235d5a9"/>
            </a:endParaRPr>
          </a:p>
          <a:p>
            <a:endParaRPr lang="en-US" altLang="ja-JP" sz="1800">
              <a:latin typeface="AdvTT5235d5a9"/>
            </a:endParaRPr>
          </a:p>
          <a:p>
            <a:r>
              <a:rPr lang="en-US" altLang="ja-JP" sz="1800">
                <a:latin typeface="AdvTT5235d5a9"/>
              </a:rPr>
              <a:t>The occurrence of the emerging chlorinated </a:t>
            </a:r>
            <a:r>
              <a:rPr lang="en-US" altLang="ja-JP" sz="1800">
                <a:latin typeface="AdvTT5235d5a9+fb"/>
              </a:rPr>
              <a:t>fl</a:t>
            </a:r>
            <a:r>
              <a:rPr lang="en-US" altLang="ja-JP" sz="1800">
                <a:latin typeface="AdvTT5235d5a9"/>
              </a:rPr>
              <a:t>ame retardant Dechlorane Plus (DP) and three of its possible degradation products was investigated in white stork eggs from two colonies in Spain. The average DP concentrations were 401 pg/g wet weight (w.w.) for the urban/industrial colony and 105 pg/g w.w. for the rural colony. One possible degradation product, </a:t>
            </a:r>
            <a:r>
              <a:rPr lang="en-US" altLang="ja-JP" sz="1800">
                <a:latin typeface="AdvTT94c8263f.I"/>
              </a:rPr>
              <a:t>anti</a:t>
            </a:r>
            <a:r>
              <a:rPr lang="en-US" altLang="ja-JP" sz="1800">
                <a:latin typeface="AdvTT5235d5a9"/>
              </a:rPr>
              <a:t>-[DP-1Cl], was found in approximately 10% of the samples. No signi</a:t>
            </a:r>
            <a:r>
              <a:rPr lang="en-US" altLang="ja-JP" sz="1800">
                <a:latin typeface="AdvTT5235d5a9+fb"/>
              </a:rPr>
              <a:t>fi</a:t>
            </a:r>
            <a:r>
              <a:rPr lang="en-US" altLang="ja-JP" sz="1800">
                <a:latin typeface="AdvTT5235d5a9"/>
              </a:rPr>
              <a:t>cant stereoisomer enrichments were detected in any colony based on the average </a:t>
            </a:r>
            <a:r>
              <a:rPr lang="en-US" altLang="ja-JP" sz="1800">
                <a:latin typeface="AdvTT94c8263f.I"/>
              </a:rPr>
              <a:t>anti-</a:t>
            </a:r>
            <a:r>
              <a:rPr lang="en-US" altLang="ja-JP" sz="1800">
                <a:latin typeface="AdvTT5235d5a9"/>
              </a:rPr>
              <a:t>DP fractional abundances found which agrees with previous studies in herring gulls. The relationship between DP and PBDE contents in both colonies was explored leading to different scenarios, i.e. no correlation was found in the urban colony but theywere statistically correlated in the rural colony. To the best of our knowledge, this is the </a:t>
            </a:r>
            <a:r>
              <a:rPr lang="en-US" altLang="ja-JP" sz="1800">
                <a:latin typeface="AdvTT5235d5a9+fb"/>
              </a:rPr>
              <a:t>fi</a:t>
            </a:r>
            <a:r>
              <a:rPr lang="en-US" altLang="ja-JP" sz="1800">
                <a:latin typeface="AdvTT5235d5a9"/>
              </a:rPr>
              <a:t>rst study to report DP in a species from a terrestrial food web, and also to report a DP degradation product in biota</a:t>
            </a:r>
            <a:r>
              <a:rPr lang="en-US" altLang="ja-JP" sz="1800">
                <a:solidFill>
                  <a:srgbClr val="221E1F"/>
                </a:solidFill>
                <a:latin typeface="FFBKC H+ Adv O T 863180fb"/>
              </a:rPr>
              <a:t>. </a:t>
            </a:r>
            <a:endParaRPr lang="ja-JP" altLang="en-US">
              <a:latin typeface="Arial" panose="020B0604020202020204" pitchFamily="34" charset="0"/>
            </a:endParaRPr>
          </a:p>
        </p:txBody>
      </p:sp>
      <p:sp>
        <p:nvSpPr>
          <p:cNvPr id="62468" name="スライド番号プレースホルダ 3">
            <a:extLst>
              <a:ext uri="{FF2B5EF4-FFF2-40B4-BE49-F238E27FC236}">
                <a16:creationId xmlns:a16="http://schemas.microsoft.com/office/drawing/2014/main" id="{91FABBB6-5B44-23C2-C36F-1698760F45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451BF0-CC33-4784-8B88-AD198C4D7327}" type="slidenum">
              <a:rPr lang="en-US" altLang="ja-JP" smtClean="0">
                <a:ea typeface="ＭＳ Ｐゴシック" panose="020B0600070205080204" pitchFamily="50" charset="-128"/>
              </a:rPr>
              <a:pPr>
                <a:spcBef>
                  <a:spcPct val="0"/>
                </a:spcBef>
              </a:pPr>
              <a:t>60</a:t>
            </a:fld>
            <a:endParaRPr lang="en-US" altLang="ja-JP">
              <a:ea typeface="ＭＳ Ｐゴシック" panose="020B0600070205080204" pitchFamily="50"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a:extLst>
              <a:ext uri="{FF2B5EF4-FFF2-40B4-BE49-F238E27FC236}">
                <a16:creationId xmlns:a16="http://schemas.microsoft.com/office/drawing/2014/main" id="{4E50D9D5-8756-6D7B-152C-AD26788DB341}"/>
              </a:ext>
            </a:extLst>
          </p:cNvPr>
          <p:cNvSpPr>
            <a:spLocks noGrp="1" noRot="1" noChangeAspect="1" noChangeArrowheads="1" noTextEdit="1"/>
          </p:cNvSpPr>
          <p:nvPr>
            <p:ph type="sldImg"/>
          </p:nvPr>
        </p:nvSpPr>
        <p:spPr>
          <a:ln/>
        </p:spPr>
      </p:sp>
      <p:sp>
        <p:nvSpPr>
          <p:cNvPr id="64515" name="ノート プレースホルダ 2">
            <a:extLst>
              <a:ext uri="{FF2B5EF4-FFF2-40B4-BE49-F238E27FC236}">
                <a16:creationId xmlns:a16="http://schemas.microsoft.com/office/drawing/2014/main" id="{B9181918-CE76-B29F-B972-F04E5BB9C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Three regulated halogenated </a:t>
            </a:r>
            <a:r>
              <a:rPr lang="en-US" altLang="ja-JP" sz="1800">
                <a:latin typeface="AdvTT5235d5a9+fb"/>
              </a:rPr>
              <a:t>fl</a:t>
            </a:r>
            <a:r>
              <a:rPr lang="en-US" altLang="ja-JP" sz="1800">
                <a:latin typeface="AdvTT5235d5a9"/>
              </a:rPr>
              <a:t>ame retardants (HFRs), i.e., polybrominated diphenyl ethers (PBDEs), polybrominated biphenyls (PBBs) and hexabromocyclododecanes (HBCDs), and several alternative HFRs (AHFRs) including Dechlorane Plus (DP), decabromodiphenyl ethane (DBDPE), and 1,2-bis(2,4,6-tribromophenoxy) ethane (BTBPE), were investigated in the home-produced eggs from three recycling sites and a reference site in an electronic waste (e-waste) recycling region, South China. Mean levels of HFRs in eggs from the recycling sites ranged 2640</a:t>
            </a:r>
            <a:r>
              <a:rPr lang="en-US" altLang="ja-JP" sz="1800">
                <a:latin typeface="AdvTT5235d5a9+20"/>
              </a:rPr>
              <a:t>–</a:t>
            </a:r>
            <a:r>
              <a:rPr lang="en-US" altLang="ja-JP" sz="1800">
                <a:latin typeface="AdvTT5235d5a9"/>
              </a:rPr>
              <a:t>14100, 700</a:t>
            </a:r>
            <a:r>
              <a:rPr lang="en-US" altLang="ja-JP" sz="1800">
                <a:latin typeface="AdvTT5235d5a9+20"/>
              </a:rPr>
              <a:t>–</a:t>
            </a:r>
            <a:r>
              <a:rPr lang="en-US" altLang="ja-JP" sz="1800">
                <a:latin typeface="AdvTT5235d5a9"/>
              </a:rPr>
              <a:t>1620, 44</a:t>
            </a:r>
            <a:r>
              <a:rPr lang="en-US" altLang="ja-JP" sz="1800">
                <a:latin typeface="AdvTT5235d5a9+20"/>
              </a:rPr>
              <a:t>–</a:t>
            </a:r>
            <a:r>
              <a:rPr lang="en-US" altLang="ja-JP" sz="1800">
                <a:latin typeface="AdvTT5235d5a9"/>
              </a:rPr>
              <a:t>350, and 720</a:t>
            </a:r>
            <a:r>
              <a:rPr lang="en-US" altLang="ja-JP" sz="1800">
                <a:latin typeface="AdvTT5235d5a9+20"/>
              </a:rPr>
              <a:t>–</a:t>
            </a:r>
            <a:r>
              <a:rPr lang="en-US" altLang="ja-JP" sz="1800">
                <a:latin typeface="AdvTT5235d5a9"/>
              </a:rPr>
              <a:t>3920 ng/g lipid weight for</a:t>
            </a:r>
            <a:r>
              <a:rPr lang="en-US" altLang="ja-JP" sz="1800">
                <a:latin typeface="AdvTT5235d5a9+22"/>
              </a:rPr>
              <a:t>Σ</a:t>
            </a:r>
            <a:r>
              <a:rPr lang="en-US" altLang="ja-JP" sz="1800">
                <a:latin typeface="AdvTT5235d5a9"/>
              </a:rPr>
              <a:t>PBDEs,</a:t>
            </a:r>
            <a:r>
              <a:rPr lang="en-US" altLang="ja-JP" sz="1800">
                <a:latin typeface="AdvTT5235d5a9+22"/>
              </a:rPr>
              <a:t>Σ</a:t>
            </a:r>
            <a:r>
              <a:rPr lang="en-US" altLang="ja-JP" sz="1800">
                <a:latin typeface="AdvTT5235d5a9"/>
              </a:rPr>
              <a:t>PBBs,</a:t>
            </a:r>
            <a:r>
              <a:rPr lang="en-US" altLang="ja-JP" sz="1800">
                <a:latin typeface="AdvTT5235d5a9+22"/>
              </a:rPr>
              <a:t>Σ</a:t>
            </a:r>
            <a:r>
              <a:rPr lang="en-US" altLang="ja-JP" sz="1800">
                <a:latin typeface="AdvTT5235d5a9"/>
              </a:rPr>
              <a:t>HBCDs, and</a:t>
            </a:r>
            <a:r>
              <a:rPr lang="en-US" altLang="ja-JP" sz="1800">
                <a:latin typeface="AdvTT5235d5a9+22"/>
              </a:rPr>
              <a:t>Σ</a:t>
            </a:r>
            <a:r>
              <a:rPr lang="en-US" altLang="ja-JP" sz="1800">
                <a:latin typeface="AdvTT5235d5a9"/>
              </a:rPr>
              <a:t>AHFRs, respectively, which were one to two orders of magnitude higher than those examined in the reference site. PBDEs were the predominant HFR in those eggs, with contributions &gt;50% to the total HFRs; followed by PBBs and the AHFRs (contributing 14</a:t>
            </a:r>
            <a:r>
              <a:rPr lang="en-US" altLang="ja-JP" sz="1800">
                <a:latin typeface="AdvTT5235d5a9+20"/>
              </a:rPr>
              <a:t>–</a:t>
            </a:r>
            <a:r>
              <a:rPr lang="en-US" altLang="ja-JP" sz="1800">
                <a:latin typeface="AdvTT5235d5a9"/>
              </a:rPr>
              <a:t>22% in average). The </a:t>
            </a:r>
            <a:r>
              <a:rPr lang="en-US" altLang="ja-JP" sz="1800">
                <a:latin typeface="AdvTT5235d5a9+03"/>
              </a:rPr>
              <a:t>α</a:t>
            </a:r>
            <a:r>
              <a:rPr lang="en-US" altLang="ja-JP" sz="1800">
                <a:latin typeface="AdvTT5235d5a9"/>
              </a:rPr>
              <a:t>-HBCD was the predominant diastereoisomers of HBCDs, with preferential enrichment of the (</a:t>
            </a:r>
            <a:r>
              <a:rPr lang="en-US" altLang="ja-JP" sz="1800">
                <a:latin typeface="AdvTT5235d5a9+22"/>
              </a:rPr>
              <a:t>−</a:t>
            </a:r>
            <a:r>
              <a:rPr lang="en-US" altLang="ja-JP" sz="1800">
                <a:latin typeface="AdvTT5235d5a9"/>
              </a:rPr>
              <a:t>)-enantiomer</a:t>
            </a:r>
          </a:p>
          <a:p>
            <a:r>
              <a:rPr lang="en-US" altLang="ja-JP" sz="1800">
                <a:latin typeface="AdvTT5235d5a9"/>
              </a:rPr>
              <a:t>in most of the eggs; but no signi</a:t>
            </a:r>
            <a:r>
              <a:rPr lang="en-US" altLang="ja-JP" sz="1800">
                <a:latin typeface="AdvTT5235d5a9+fb"/>
              </a:rPr>
              <a:t>fi</a:t>
            </a:r>
            <a:r>
              <a:rPr lang="en-US" altLang="ja-JP" sz="1800">
                <a:latin typeface="AdvTT5235d5a9"/>
              </a:rPr>
              <a:t>cant stereoselective enrichment of the DP isomers was observed in these eggs. The average estimated daily intakes (EDIs) of PBDEs, PBBs, HBCDs, and the AHFRs via eggs from the recycling sites ranged 4200</a:t>
            </a:r>
            <a:r>
              <a:rPr lang="en-US" altLang="ja-JP" sz="1800">
                <a:latin typeface="AdvTT5235d5a9+20"/>
              </a:rPr>
              <a:t>–</a:t>
            </a:r>
            <a:r>
              <a:rPr lang="en-US" altLang="ja-JP" sz="1800">
                <a:latin typeface="AdvTT5235d5a9"/>
              </a:rPr>
              <a:t>20000, 1120</a:t>
            </a:r>
            <a:r>
              <a:rPr lang="en-US" altLang="ja-JP" sz="1800">
                <a:latin typeface="AdvTT5235d5a9+20"/>
              </a:rPr>
              <a:t>–</a:t>
            </a:r>
            <a:r>
              <a:rPr lang="en-US" altLang="ja-JP" sz="1800">
                <a:latin typeface="AdvTT5235d5a9"/>
              </a:rPr>
              <a:t>2440, 80</a:t>
            </a:r>
            <a:r>
              <a:rPr lang="en-US" altLang="ja-JP" sz="1800">
                <a:latin typeface="AdvTT5235d5a9+20"/>
              </a:rPr>
              <a:t>–</a:t>
            </a:r>
            <a:r>
              <a:rPr lang="en-US" altLang="ja-JP" sz="1800">
                <a:latin typeface="AdvTT5235d5a9"/>
              </a:rPr>
              <a:t>490, and 970</a:t>
            </a:r>
            <a:r>
              <a:rPr lang="en-US" altLang="ja-JP" sz="1800">
                <a:latin typeface="AdvTT5235d5a9+20"/>
              </a:rPr>
              <a:t>–</a:t>
            </a:r>
            <a:r>
              <a:rPr lang="en-US" altLang="ja-JP" sz="1800">
                <a:latin typeface="AdvTT5235d5a9"/>
              </a:rPr>
              <a:t>4530 ng/day, respectively, which were one to two orders of magnitude higher than those reported from other parts of the world. The potential adverse effects of these HFRs to human health in the e-waste sites should be further investigated. This is the </a:t>
            </a:r>
            <a:r>
              <a:rPr lang="en-US" altLang="ja-JP" sz="1800">
                <a:latin typeface="AdvTT5235d5a9+fb"/>
              </a:rPr>
              <a:t>fi</a:t>
            </a:r>
            <a:r>
              <a:rPr lang="en-US" altLang="ja-JP" sz="1800">
                <a:latin typeface="AdvTT5235d5a9"/>
              </a:rPr>
              <a:t>rst report on the isomer compositions of DP and the chiral signatures of HBCDs in hen eggs </a:t>
            </a:r>
            <a:endParaRPr lang="en-US" altLang="ja-JP" sz="1800">
              <a:latin typeface="AdvTT5235d5a9"/>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64516" name="スライド番号プレースホルダ 3">
            <a:extLst>
              <a:ext uri="{FF2B5EF4-FFF2-40B4-BE49-F238E27FC236}">
                <a16:creationId xmlns:a16="http://schemas.microsoft.com/office/drawing/2014/main" id="{53E0196F-0AEB-6FFA-9908-B074347119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B88C5A-B0CA-4DDD-A9C4-27440F821E85}" type="slidenum">
              <a:rPr lang="en-US" altLang="ja-JP" smtClean="0">
                <a:ea typeface="ＭＳ Ｐゴシック" panose="020B0600070205080204" pitchFamily="50" charset="-128"/>
              </a:rPr>
              <a:pPr>
                <a:spcBef>
                  <a:spcPct val="0"/>
                </a:spcBef>
              </a:pPr>
              <a:t>61</a:t>
            </a:fld>
            <a:endParaRPr lang="en-US" altLang="ja-JP">
              <a:ea typeface="ＭＳ Ｐゴシック" panose="020B0600070205080204" pitchFamily="50"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a:extLst>
              <a:ext uri="{FF2B5EF4-FFF2-40B4-BE49-F238E27FC236}">
                <a16:creationId xmlns:a16="http://schemas.microsoft.com/office/drawing/2014/main" id="{211F9617-33B4-79AC-6A7B-D9731A1BF372}"/>
              </a:ext>
            </a:extLst>
          </p:cNvPr>
          <p:cNvSpPr>
            <a:spLocks noGrp="1" noRot="1" noChangeAspect="1" noChangeArrowheads="1" noTextEdit="1"/>
          </p:cNvSpPr>
          <p:nvPr>
            <p:ph type="sldImg"/>
          </p:nvPr>
        </p:nvSpPr>
        <p:spPr>
          <a:ln/>
        </p:spPr>
      </p:sp>
      <p:sp>
        <p:nvSpPr>
          <p:cNvPr id="66563" name="ノート プレースホルダ 2">
            <a:extLst>
              <a:ext uri="{FF2B5EF4-FFF2-40B4-BE49-F238E27FC236}">
                <a16:creationId xmlns:a16="http://schemas.microsoft.com/office/drawing/2014/main" id="{569DD596-01D1-D60F-4856-6145995190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Restrictions on the use of polybrominated diphenyl ethers (PBDEs) have resulted in the use of alternative</a:t>
            </a:r>
          </a:p>
          <a:p>
            <a:r>
              <a:rPr lang="en-US" altLang="ja-JP" sz="1800">
                <a:latin typeface="AdvTT5235d5a9+fb"/>
              </a:rPr>
              <a:t>fl</a:t>
            </a:r>
            <a:r>
              <a:rPr lang="en-US" altLang="ja-JP" sz="1800">
                <a:latin typeface="AdvTT5235d5a9"/>
              </a:rPr>
              <a:t>ame retardants in consumer products to comply with </a:t>
            </a:r>
            <a:r>
              <a:rPr lang="en-US" altLang="ja-JP" sz="1800">
                <a:latin typeface="AdvTT5235d5a9+fb"/>
              </a:rPr>
              <a:t>fl</a:t>
            </a:r>
            <a:r>
              <a:rPr lang="en-US" altLang="ja-JP" sz="1800">
                <a:latin typeface="AdvTT5235d5a9"/>
              </a:rPr>
              <a:t>ammability standards. In contrast to PBDEs, information</a:t>
            </a:r>
          </a:p>
          <a:p>
            <a:r>
              <a:rPr lang="en-US" altLang="ja-JP" sz="1800">
                <a:latin typeface="AdvTT5235d5a9"/>
              </a:rPr>
              <a:t>on the occurrence and fate of these alternative compounds in the environment is limited, particularly in</a:t>
            </a:r>
          </a:p>
          <a:p>
            <a:r>
              <a:rPr lang="en-US" altLang="ja-JP" sz="1800">
                <a:latin typeface="AdvTT5235d5a9"/>
              </a:rPr>
              <a:t>the United States. In this study, a survey of </a:t>
            </a:r>
            <a:r>
              <a:rPr lang="en-US" altLang="ja-JP" sz="1800">
                <a:latin typeface="AdvTT5235d5a9+fb"/>
              </a:rPr>
              <a:t>fl</a:t>
            </a:r>
            <a:r>
              <a:rPr lang="en-US" altLang="ja-JP" sz="1800">
                <a:latin typeface="AdvTT5235d5a9"/>
              </a:rPr>
              <a:t>ame retardants in San Francisco Bay was conducted to evaluate</a:t>
            </a:r>
          </a:p>
          <a:p>
            <a:r>
              <a:rPr lang="en-US" altLang="ja-JP" sz="1800">
                <a:latin typeface="AdvTT5235d5a9"/>
              </a:rPr>
              <a:t>whether PBDE replacement chemicals and other current use </a:t>
            </a:r>
            <a:r>
              <a:rPr lang="en-US" altLang="ja-JP" sz="1800">
                <a:latin typeface="AdvTT5235d5a9+fb"/>
              </a:rPr>
              <a:t>fl</a:t>
            </a:r>
            <a:r>
              <a:rPr lang="en-US" altLang="ja-JP" sz="1800">
                <a:latin typeface="AdvTT5235d5a9"/>
              </a:rPr>
              <a:t>ame retardants were accumulating in the Bay</a:t>
            </a:r>
          </a:p>
          <a:p>
            <a:r>
              <a:rPr lang="en-US" altLang="ja-JP" sz="1800">
                <a:latin typeface="AdvTT5235d5a9"/>
              </a:rPr>
              <a:t>food web. In addition to PBDEs, brominated and chlorinated </a:t>
            </a:r>
            <a:r>
              <a:rPr lang="en-US" altLang="ja-JP" sz="1800">
                <a:latin typeface="AdvTT5235d5a9+fb"/>
              </a:rPr>
              <a:t>fl</a:t>
            </a:r>
            <a:r>
              <a:rPr lang="en-US" altLang="ja-JP" sz="1800">
                <a:latin typeface="AdvTT5235d5a9"/>
              </a:rPr>
              <a:t>ame retardants (hexabromocyclododecane</a:t>
            </a:r>
          </a:p>
          <a:p>
            <a:r>
              <a:rPr lang="en-US" altLang="ja-JP" sz="1800">
                <a:latin typeface="AdvTT5235d5a9"/>
              </a:rPr>
              <a:t>(HBCD) and Dechlorane Plus (DP)) were detected in Bay sediments and wildlife. Median concentrations of</a:t>
            </a:r>
          </a:p>
          <a:p>
            <a:r>
              <a:rPr lang="en-US" altLang="ja-JP" sz="1800">
                <a:latin typeface="AdvTT5235d5a9"/>
              </a:rPr>
              <a:t>PBDEs, HBCD, and DP, respectively, were 4.3, 0.3, and 0.2 ng g</a:t>
            </a:r>
            <a:r>
              <a:rPr lang="en-US" altLang="ja-JP" sz="1800">
                <a:latin typeface="AdvTT5235d5a9+22"/>
              </a:rPr>
              <a:t>−</a:t>
            </a:r>
            <a:r>
              <a:rPr lang="en-US" altLang="ja-JP" sz="1800">
                <a:latin typeface="AdvTT5235d5a9"/>
              </a:rPr>
              <a:t>1 dry weight (dw) in sediments; 1670,</a:t>
            </a:r>
          </a:p>
          <a:p>
            <a:r>
              <a:rPr lang="en-US" altLang="ja-JP" sz="1800">
                <a:latin typeface="AdvTT454a7a89"/>
              </a:rPr>
              <a:t>b</a:t>
            </a:r>
            <a:r>
              <a:rPr lang="en-US" altLang="ja-JP" sz="1800">
                <a:latin typeface="AdvTT5235d5a9"/>
              </a:rPr>
              <a:t>6.0, and 0.5 ng g</a:t>
            </a:r>
            <a:r>
              <a:rPr lang="en-US" altLang="ja-JP" sz="1800">
                <a:latin typeface="AdvTT5235d5a9+22"/>
              </a:rPr>
              <a:t>−</a:t>
            </a:r>
            <a:r>
              <a:rPr lang="en-US" altLang="ja-JP" sz="1800">
                <a:latin typeface="AdvTT5235d5a9"/>
              </a:rPr>
              <a:t>1 lipid weight (lw) in white croaker (</a:t>
            </a:r>
            <a:r>
              <a:rPr lang="en-US" altLang="ja-JP" sz="1800">
                <a:latin typeface="AdvTT94c8263f.I"/>
              </a:rPr>
              <a:t>Genyonemus lineatus</a:t>
            </a:r>
            <a:r>
              <a:rPr lang="en-US" altLang="ja-JP" sz="1800">
                <a:latin typeface="AdvTT5235d5a9"/>
              </a:rPr>
              <a:t>); 1860, 6.5, and 1.3 ng g</a:t>
            </a:r>
            <a:r>
              <a:rPr lang="en-US" altLang="ja-JP" sz="1800">
                <a:latin typeface="AdvTT5235d5a9+22"/>
              </a:rPr>
              <a:t>−</a:t>
            </a:r>
            <a:r>
              <a:rPr lang="en-US" altLang="ja-JP" sz="1800">
                <a:latin typeface="AdvTT5235d5a9"/>
              </a:rPr>
              <a:t>1</a:t>
            </a:r>
          </a:p>
          <a:p>
            <a:r>
              <a:rPr lang="en-US" altLang="ja-JP" sz="1800">
                <a:latin typeface="AdvTT5235d5a9"/>
              </a:rPr>
              <a:t>lw in shiner surfperch (</a:t>
            </a:r>
            <a:r>
              <a:rPr lang="en-US" altLang="ja-JP" sz="1800">
                <a:latin typeface="AdvTT94c8263f.I"/>
              </a:rPr>
              <a:t>Cymatogaster aggregata</a:t>
            </a:r>
            <a:r>
              <a:rPr lang="en-US" altLang="ja-JP" sz="1800">
                <a:latin typeface="AdvTT5235d5a9"/>
              </a:rPr>
              <a:t>); 5500, 37.4, and 0.9 ng g</a:t>
            </a:r>
            <a:r>
              <a:rPr lang="en-US" altLang="ja-JP" sz="1800">
                <a:latin typeface="AdvTT5235d5a9+22"/>
              </a:rPr>
              <a:t>−</a:t>
            </a:r>
            <a:r>
              <a:rPr lang="en-US" altLang="ja-JP" sz="1800">
                <a:latin typeface="AdvTT5235d5a9"/>
              </a:rPr>
              <a:t>1 lw in eggs of double-crested cormorant</a:t>
            </a:r>
          </a:p>
          <a:p>
            <a:r>
              <a:rPr lang="en-US" altLang="ja-JP" sz="1800">
                <a:latin typeface="AdvTT5235d5a9"/>
              </a:rPr>
              <a:t>(</a:t>
            </a:r>
            <a:r>
              <a:rPr lang="en-US" altLang="ja-JP" sz="1800">
                <a:latin typeface="AdvTT94c8263f.I"/>
              </a:rPr>
              <a:t>Phalacrocorax auritus</a:t>
            </a:r>
            <a:r>
              <a:rPr lang="en-US" altLang="ja-JP" sz="1800">
                <a:latin typeface="AdvTT5235d5a9"/>
              </a:rPr>
              <a:t>); 770, 7.1, and 0.9 ng g</a:t>
            </a:r>
            <a:r>
              <a:rPr lang="en-US" altLang="ja-JP" sz="1800">
                <a:latin typeface="AdvTT5235d5a9+22"/>
              </a:rPr>
              <a:t>−</a:t>
            </a:r>
            <a:r>
              <a:rPr lang="en-US" altLang="ja-JP" sz="1800">
                <a:latin typeface="AdvTT5235d5a9"/>
              </a:rPr>
              <a:t>1 lw in harbor seal (</a:t>
            </a:r>
            <a:r>
              <a:rPr lang="en-US" altLang="ja-JP" sz="1800">
                <a:latin typeface="AdvTT94c8263f.I"/>
              </a:rPr>
              <a:t>Phoca vitulina</a:t>
            </a:r>
            <a:r>
              <a:rPr lang="en-US" altLang="ja-JP" sz="1800">
                <a:latin typeface="AdvTT5235d5a9"/>
              </a:rPr>
              <a:t>) adults; and 330,</a:t>
            </a:r>
          </a:p>
          <a:p>
            <a:r>
              <a:rPr lang="en-US" altLang="ja-JP" sz="1800">
                <a:latin typeface="AdvTT5235d5a9"/>
              </a:rPr>
              <a:t>3.5, and </a:t>
            </a:r>
            <a:r>
              <a:rPr lang="en-US" altLang="ja-JP" sz="1800">
                <a:latin typeface="AdvTT454a7a89"/>
              </a:rPr>
              <a:t>b</a:t>
            </a:r>
            <a:r>
              <a:rPr lang="en-US" altLang="ja-JP" sz="1800">
                <a:latin typeface="AdvTT5235d5a9"/>
              </a:rPr>
              <a:t>0.1 ng g</a:t>
            </a:r>
            <a:r>
              <a:rPr lang="en-US" altLang="ja-JP" sz="1800">
                <a:latin typeface="AdvTT5235d5a9+22"/>
              </a:rPr>
              <a:t>−</a:t>
            </a:r>
            <a:r>
              <a:rPr lang="en-US" altLang="ja-JP" sz="1800">
                <a:latin typeface="AdvTT5235d5a9"/>
              </a:rPr>
              <a:t>1 lw in harbor seal (</a:t>
            </a:r>
            <a:r>
              <a:rPr lang="en-US" altLang="ja-JP" sz="1800">
                <a:latin typeface="AdvTT94c8263f.I"/>
              </a:rPr>
              <a:t>P. vitulina</a:t>
            </a:r>
            <a:r>
              <a:rPr lang="en-US" altLang="ja-JP" sz="1800">
                <a:latin typeface="AdvTT5235d5a9"/>
              </a:rPr>
              <a:t>) pups. Two additional </a:t>
            </a:r>
            <a:r>
              <a:rPr lang="en-US" altLang="ja-JP" sz="1800">
                <a:latin typeface="AdvTT5235d5a9+fb"/>
              </a:rPr>
              <a:t>fl</a:t>
            </a:r>
            <a:r>
              <a:rPr lang="en-US" altLang="ja-JP" sz="1800">
                <a:latin typeface="AdvTT5235d5a9"/>
              </a:rPr>
              <a:t>ame retardants, pentabromoethylbenzene</a:t>
            </a:r>
          </a:p>
          <a:p>
            <a:r>
              <a:rPr lang="en-US" altLang="ja-JP" sz="1800">
                <a:latin typeface="AdvTT5235d5a9"/>
              </a:rPr>
              <a:t>(PBEB) and 1,2-bis(2,4,6 tribromophenoxy)ethane (BTBPE)were detected in sediments butwith less frequency and</a:t>
            </a:r>
          </a:p>
          <a:p>
            <a:r>
              <a:rPr lang="en-US" altLang="ja-JP" sz="1800">
                <a:latin typeface="AdvTT5235d5a9"/>
              </a:rPr>
              <a:t>at lower concentrations (median concentrations of 0.01 and 0.02 ng g</a:t>
            </a:r>
            <a:r>
              <a:rPr lang="en-US" altLang="ja-JP" sz="1800">
                <a:latin typeface="AdvTT5235d5a9+22"/>
              </a:rPr>
              <a:t>−</a:t>
            </a:r>
            <a:r>
              <a:rPr lang="en-US" altLang="ja-JP" sz="1800">
                <a:latin typeface="AdvTT5235d5a9"/>
              </a:rPr>
              <a:t>1 dw, respectively) compared to the other</a:t>
            </a:r>
          </a:p>
          <a:p>
            <a:r>
              <a:rPr lang="en-US" altLang="ja-JP" sz="1800">
                <a:latin typeface="AdvTT5235d5a9+fb"/>
              </a:rPr>
              <a:t>fl</a:t>
            </a:r>
            <a:r>
              <a:rPr lang="en-US" altLang="ja-JP" sz="1800">
                <a:latin typeface="AdvTT5235d5a9"/>
              </a:rPr>
              <a:t>ame retardants. PBEB was also detected in each of the adult harbor seals and in 83% of the pups (median concentrations</a:t>
            </a:r>
          </a:p>
          <a:p>
            <a:r>
              <a:rPr lang="en-US" altLang="ja-JP" sz="1800">
                <a:latin typeface="AdvTT5235d5a9"/>
              </a:rPr>
              <a:t>0.2 and 0.07 ng g</a:t>
            </a:r>
            <a:r>
              <a:rPr lang="en-US" altLang="ja-JP" sz="1800">
                <a:latin typeface="AdvTT5235d5a9+22"/>
              </a:rPr>
              <a:t>−</a:t>
            </a:r>
            <a:r>
              <a:rPr lang="en-US" altLang="ja-JP" sz="1800">
                <a:latin typeface="AdvTT5235d5a9"/>
              </a:rPr>
              <a:t>1 lw, respectively). The </a:t>
            </a:r>
            <a:r>
              <a:rPr lang="en-US" altLang="ja-JP" sz="1800">
                <a:latin typeface="AdvTT5235d5a9+fb"/>
              </a:rPr>
              <a:t>fl</a:t>
            </a:r>
            <a:r>
              <a:rPr lang="en-US" altLang="ja-JP" sz="1800">
                <a:latin typeface="AdvTT5235d5a9"/>
              </a:rPr>
              <a:t>ame retardants hexabromobenzene (HBB), decabromodiphenyl</a:t>
            </a:r>
          </a:p>
          <a:p>
            <a:r>
              <a:rPr lang="en-US" altLang="ja-JP" sz="1800">
                <a:latin typeface="AdvTT5235d5a9"/>
              </a:rPr>
              <a:t>ethane (DBDPE), bis(2-ethylhexyl) tetrabromophthalate (TBPH), and 2-ethylhexyl 2,3,4,5-tetrabromobenzoate</a:t>
            </a:r>
          </a:p>
          <a:p>
            <a:r>
              <a:rPr lang="en-US" altLang="ja-JP" sz="1800">
                <a:latin typeface="AdvTT5235d5a9"/>
              </a:rPr>
              <a:t>(TBB),were not detected in sediments and BTBPE, HBB and TBBwere not detected inwildlife samples. Elevated concentrations</a:t>
            </a:r>
          </a:p>
          <a:p>
            <a:r>
              <a:rPr lang="en-US" altLang="ja-JP" sz="1800">
                <a:latin typeface="AdvTT5235d5a9"/>
              </a:rPr>
              <a:t>of some </a:t>
            </a:r>
            <a:r>
              <a:rPr lang="en-US" altLang="ja-JP" sz="1800">
                <a:latin typeface="AdvTT5235d5a9+fb"/>
              </a:rPr>
              <a:t>fl</a:t>
            </a:r>
            <a:r>
              <a:rPr lang="en-US" altLang="ja-JP" sz="1800">
                <a:latin typeface="AdvTT5235d5a9"/>
              </a:rPr>
              <a:t>ame retardantswere likely associated with urbanization and Bay hydrodynamics. Compared to</a:t>
            </a:r>
          </a:p>
          <a:p>
            <a:r>
              <a:rPr lang="en-US" altLang="ja-JP" sz="1800">
                <a:latin typeface="AdvTT5235d5a9"/>
              </a:rPr>
              <a:t>other locations, concentrations of PBDEs in Bay wildlife were comparable or higher, while concentrations of the alternatives</a:t>
            </a:r>
          </a:p>
          <a:p>
            <a:r>
              <a:rPr lang="en-US" altLang="ja-JP" sz="1800">
                <a:latin typeface="AdvTT5235d5a9"/>
              </a:rPr>
              <a:t>were generally lower. This study is the </a:t>
            </a:r>
            <a:r>
              <a:rPr lang="en-US" altLang="ja-JP" sz="1800">
                <a:latin typeface="AdvTT5235d5a9+fb"/>
              </a:rPr>
              <a:t>fi</a:t>
            </a:r>
            <a:r>
              <a:rPr lang="en-US" altLang="ja-JP" sz="1800">
                <a:latin typeface="AdvTT5235d5a9"/>
              </a:rPr>
              <a:t>rst to determine concentrations of PBDE replacement products</a:t>
            </a:r>
          </a:p>
          <a:p>
            <a:r>
              <a:rPr lang="en-US" altLang="ja-JP" sz="1800">
                <a:latin typeface="AdvTT5235d5a9"/>
              </a:rPr>
              <a:t>and other </a:t>
            </a:r>
            <a:r>
              <a:rPr lang="en-US" altLang="ja-JP" sz="1800">
                <a:latin typeface="AdvTT5235d5a9+fb"/>
              </a:rPr>
              <a:t>fl</a:t>
            </a:r>
            <a:r>
              <a:rPr lang="en-US" altLang="ja-JP" sz="1800">
                <a:latin typeface="AdvTT5235d5a9"/>
              </a:rPr>
              <a:t>ame retardants in San Francisco Bay, providing some of the </a:t>
            </a:r>
            <a:r>
              <a:rPr lang="en-US" altLang="ja-JP" sz="1800">
                <a:latin typeface="AdvTT5235d5a9+fb"/>
              </a:rPr>
              <a:t>fi</a:t>
            </a:r>
            <a:r>
              <a:rPr lang="en-US" altLang="ja-JP" sz="1800">
                <a:latin typeface="AdvTT5235d5a9"/>
              </a:rPr>
              <a:t>rst data on the food web occurrence of</a:t>
            </a:r>
          </a:p>
          <a:p>
            <a:r>
              <a:rPr lang="en-US" altLang="ja-JP" sz="1800">
                <a:latin typeface="AdvTT5235d5a9"/>
              </a:rPr>
              <a:t>these </a:t>
            </a:r>
            <a:r>
              <a:rPr lang="en-US" altLang="ja-JP" sz="1800">
                <a:latin typeface="AdvTT5235d5a9+fb"/>
              </a:rPr>
              <a:t>fl</a:t>
            </a:r>
            <a:r>
              <a:rPr lang="en-US" altLang="ja-JP" sz="1800">
                <a:latin typeface="AdvTT5235d5a9"/>
              </a:rPr>
              <a:t>ame retardants in a North American urbanized estuary </a:t>
            </a:r>
            <a:endParaRPr lang="en-US" altLang="ja-JP" sz="1800">
              <a:latin typeface="AdvTT5235d5a9"/>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66564" name="スライド番号プレースホルダ 3">
            <a:extLst>
              <a:ext uri="{FF2B5EF4-FFF2-40B4-BE49-F238E27FC236}">
                <a16:creationId xmlns:a16="http://schemas.microsoft.com/office/drawing/2014/main" id="{67813990-5435-2D14-EFDC-7945629A4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9D66080-5DCE-4504-A334-77B26FFD868F}" type="slidenum">
              <a:rPr lang="en-US" altLang="ja-JP" smtClean="0">
                <a:ea typeface="ＭＳ Ｐゴシック" panose="020B0600070205080204" pitchFamily="50" charset="-128"/>
              </a:rPr>
              <a:pPr>
                <a:spcBef>
                  <a:spcPct val="0"/>
                </a:spcBef>
              </a:pPr>
              <a:t>62</a:t>
            </a:fld>
            <a:endParaRPr lang="en-US" altLang="ja-JP">
              <a:ea typeface="ＭＳ Ｐゴシック" panose="020B0600070205080204" pitchFamily="50"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EA192433-CACA-4B83-DC5D-75189CDA92D7}"/>
              </a:ext>
            </a:extLst>
          </p:cNvPr>
          <p:cNvSpPr>
            <a:spLocks noGrp="1" noRot="1" noChangeAspect="1" noChangeArrowheads="1" noTextEdit="1"/>
          </p:cNvSpPr>
          <p:nvPr>
            <p:ph type="sldImg"/>
          </p:nvPr>
        </p:nvSpPr>
        <p:spPr>
          <a:ln/>
        </p:spPr>
      </p:sp>
      <p:sp>
        <p:nvSpPr>
          <p:cNvPr id="68611" name="ノート プレースホルダ 2">
            <a:extLst>
              <a:ext uri="{FF2B5EF4-FFF2-40B4-BE49-F238E27FC236}">
                <a16:creationId xmlns:a16="http://schemas.microsoft.com/office/drawing/2014/main" id="{447FAE4D-C670-4464-8A34-38B0B1649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Dechlorane Plus (DP) and its dechlorinated product, </a:t>
            </a:r>
            <a:r>
              <a:rPr lang="en-US" altLang="ja-JP" sz="1800">
                <a:latin typeface="AdvTT94c8263f.I"/>
              </a:rPr>
              <a:t>anti</a:t>
            </a:r>
            <a:r>
              <a:rPr lang="en-US" altLang="ja-JP" sz="1800">
                <a:latin typeface="AdvTT5235d5a9"/>
              </a:rPr>
              <a:t>-Cl11-DP, were measured in serum of 70 occupationally</a:t>
            </a:r>
          </a:p>
          <a:p>
            <a:r>
              <a:rPr lang="en-US" altLang="ja-JP" sz="1800">
                <a:latin typeface="AdvTT5235d5a9"/>
              </a:rPr>
              <a:t>exposed workers in an e-waste recycling region and 13 residents of an urban area in South China. The DP levels</a:t>
            </a:r>
          </a:p>
          <a:p>
            <a:r>
              <a:rPr lang="en-US" altLang="ja-JP" sz="1800">
                <a:latin typeface="AdvTT5235d5a9"/>
              </a:rPr>
              <a:t>were signi</a:t>
            </a:r>
            <a:r>
              <a:rPr lang="en-US" altLang="ja-JP" sz="1800">
                <a:latin typeface="AdvTT5235d5a9+fb"/>
              </a:rPr>
              <a:t>fi</a:t>
            </a:r>
            <a:r>
              <a:rPr lang="en-US" altLang="ja-JP" sz="1800">
                <a:latin typeface="AdvTT5235d5a9"/>
              </a:rPr>
              <a:t>cantly higher in the workers (22</a:t>
            </a:r>
            <a:r>
              <a:rPr lang="en-US" altLang="ja-JP" sz="1800">
                <a:latin typeface="AdvTT5235d5a9+20"/>
              </a:rPr>
              <a:t>–</a:t>
            </a:r>
            <a:r>
              <a:rPr lang="en-US" altLang="ja-JP" sz="1800">
                <a:latin typeface="AdvTT5235d5a9"/>
              </a:rPr>
              <a:t>2200 ng/g with median of 150 ng/g lipid) than in the urban residents</a:t>
            </a:r>
          </a:p>
          <a:p>
            <a:r>
              <a:rPr lang="en-US" altLang="ja-JP" sz="1800">
                <a:latin typeface="AdvTT5235d5a9"/>
              </a:rPr>
              <a:t>(2.7</a:t>
            </a:r>
            <a:r>
              <a:rPr lang="en-US" altLang="ja-JP" sz="1800">
                <a:latin typeface="AdvTT5235d5a9+20"/>
              </a:rPr>
              <a:t>–</a:t>
            </a:r>
            <a:r>
              <a:rPr lang="en-US" altLang="ja-JP" sz="1800">
                <a:latin typeface="AdvTT5235d5a9"/>
              </a:rPr>
              <a:t>91 ng/gwith median of 4.6 ng/g lipid). The DP concentrations in females were found to be associated</a:t>
            </a:r>
          </a:p>
          <a:p>
            <a:r>
              <a:rPr lang="en-US" altLang="ja-JP" sz="1800">
                <a:latin typeface="AdvTT5235d5a9"/>
              </a:rPr>
              <a:t>with their age but such relationwas not found formales. Signi</a:t>
            </a:r>
            <a:r>
              <a:rPr lang="en-US" altLang="ja-JP" sz="1800">
                <a:latin typeface="AdvTT5235d5a9+fb"/>
              </a:rPr>
              <a:t>fi</a:t>
            </a:r>
            <a:r>
              <a:rPr lang="en-US" altLang="ja-JP" sz="1800">
                <a:latin typeface="AdvTT5235d5a9"/>
              </a:rPr>
              <a:t>cant differences in DP levels and DP isomer composition</a:t>
            </a:r>
          </a:p>
          <a:p>
            <a:r>
              <a:rPr lang="en-US" altLang="ja-JP" sz="1800">
                <a:latin typeface="AdvTT5235d5a9"/>
              </a:rPr>
              <a:t>were found between genders. The females had remarkably higher DP levels and </a:t>
            </a:r>
            <a:r>
              <a:rPr lang="en-US" altLang="ja-JP" sz="1800">
                <a:latin typeface="AdvTT94c8263f.I"/>
              </a:rPr>
              <a:t>fanti </a:t>
            </a:r>
            <a:r>
              <a:rPr lang="en-US" altLang="ja-JP" sz="1800">
                <a:latin typeface="AdvTT5235d5a9"/>
              </a:rPr>
              <a:t>values (fraction of</a:t>
            </a:r>
          </a:p>
          <a:p>
            <a:r>
              <a:rPr lang="en-US" altLang="ja-JP" sz="1800">
                <a:latin typeface="AdvTT94c8263f.I"/>
              </a:rPr>
              <a:t>anti</a:t>
            </a:r>
            <a:r>
              <a:rPr lang="en-US" altLang="ja-JP" sz="1800">
                <a:latin typeface="AdvTT5235d5a9"/>
              </a:rPr>
              <a:t>-DP to total DPs) in serum than the males. </a:t>
            </a:r>
            <a:r>
              <a:rPr lang="en-US" altLang="ja-JP" sz="1800">
                <a:latin typeface="AdvTT94c8263f.I"/>
              </a:rPr>
              <a:t>Anti</a:t>
            </a:r>
            <a:r>
              <a:rPr lang="en-US" altLang="ja-JP" sz="1800">
                <a:latin typeface="AdvTT5235d5a9"/>
              </a:rPr>
              <a:t>-Cl11-DP was signi</a:t>
            </a:r>
            <a:r>
              <a:rPr lang="en-US" altLang="ja-JP" sz="1800">
                <a:latin typeface="AdvTT5235d5a9+fb"/>
              </a:rPr>
              <a:t>fi</a:t>
            </a:r>
            <a:r>
              <a:rPr lang="en-US" altLang="ja-JP" sz="1800">
                <a:latin typeface="AdvTT5235d5a9"/>
              </a:rPr>
              <a:t>cantly correlated with </a:t>
            </a:r>
            <a:r>
              <a:rPr lang="en-US" altLang="ja-JP" sz="1800">
                <a:latin typeface="AdvTT94c8263f.I"/>
              </a:rPr>
              <a:t>anti</a:t>
            </a:r>
            <a:r>
              <a:rPr lang="en-US" altLang="ja-JP" sz="1800">
                <a:latin typeface="AdvTT5235d5a9"/>
              </a:rPr>
              <a:t>-DP for both</a:t>
            </a:r>
          </a:p>
          <a:p>
            <a:r>
              <a:rPr lang="en-US" altLang="ja-JP" sz="1800">
                <a:latin typeface="AdvTT5235d5a9"/>
              </a:rPr>
              <a:t>genders but with different slope of regression line. The ratios of </a:t>
            </a:r>
            <a:r>
              <a:rPr lang="en-US" altLang="ja-JP" sz="1800">
                <a:latin typeface="AdvTT94c8263f.I"/>
              </a:rPr>
              <a:t>anti</a:t>
            </a:r>
            <a:r>
              <a:rPr lang="en-US" altLang="ja-JP" sz="1800">
                <a:latin typeface="AdvTT5235d5a9"/>
              </a:rPr>
              <a:t>-Cl11-DP to </a:t>
            </a:r>
            <a:r>
              <a:rPr lang="en-US" altLang="ja-JP" sz="1800">
                <a:latin typeface="AdvTT94c8263f.I"/>
              </a:rPr>
              <a:t>anti</a:t>
            </a:r>
            <a:r>
              <a:rPr lang="en-US" altLang="ja-JP" sz="1800">
                <a:latin typeface="AdvTT5235d5a9"/>
              </a:rPr>
              <a:t>-DP (mean of 0.017) in</a:t>
            </a:r>
          </a:p>
          <a:p>
            <a:r>
              <a:rPr lang="en-US" altLang="ja-JP" sz="1800">
                <a:latin typeface="AdvTT5235d5a9"/>
              </a:rPr>
              <a:t>males were signi</a:t>
            </a:r>
            <a:r>
              <a:rPr lang="en-US" altLang="ja-JP" sz="1800">
                <a:latin typeface="AdvTT5235d5a9+fb"/>
              </a:rPr>
              <a:t>fi</a:t>
            </a:r>
            <a:r>
              <a:rPr lang="en-US" altLang="ja-JP" sz="1800">
                <a:latin typeface="AdvTT5235d5a9"/>
              </a:rPr>
              <a:t>cantly higher than those (mean of 0.010) in females. Combining with the lower </a:t>
            </a:r>
            <a:r>
              <a:rPr lang="en-US" altLang="ja-JP" sz="1800">
                <a:latin typeface="AdvTT94c8263f.I"/>
              </a:rPr>
              <a:t>fanti </a:t>
            </a:r>
            <a:r>
              <a:rPr lang="en-US" altLang="ja-JP" sz="1800">
                <a:latin typeface="AdvTT5235d5a9"/>
              </a:rPr>
              <a:t>values</a:t>
            </a:r>
          </a:p>
          <a:p>
            <a:r>
              <a:rPr lang="en-US" altLang="ja-JP" sz="1800">
                <a:latin typeface="AdvTT5235d5a9"/>
              </a:rPr>
              <a:t>in males, it is likely that males have higher metabolic potential for DPs than females which resulted in the</a:t>
            </a:r>
          </a:p>
          <a:p>
            <a:r>
              <a:rPr lang="en-US" altLang="ja-JP" sz="1800">
                <a:latin typeface="AdvTT5235d5a9"/>
              </a:rPr>
              <a:t>lower DP loading in serum. However, the different patterns of selective uptake and/or excretion of different compounds</a:t>
            </a:r>
          </a:p>
          <a:p>
            <a:r>
              <a:rPr lang="en-US" altLang="ja-JP" sz="1800">
                <a:latin typeface="AdvTT5235d5a9"/>
              </a:rPr>
              <a:t>between genders cannot be eliminated as a possible reason for the observed gender differences. This</a:t>
            </a:r>
          </a:p>
          <a:p>
            <a:r>
              <a:rPr lang="en-US" altLang="ja-JP" sz="1800">
                <a:latin typeface="AdvTT5235d5a9"/>
              </a:rPr>
              <a:t>study is the </a:t>
            </a:r>
            <a:r>
              <a:rPr lang="en-US" altLang="ja-JP" sz="1800">
                <a:latin typeface="AdvTT5235d5a9+fb"/>
              </a:rPr>
              <a:t>fi</a:t>
            </a:r>
            <a:r>
              <a:rPr lang="en-US" altLang="ja-JP" sz="1800">
                <a:latin typeface="AdvTT5235d5a9"/>
              </a:rPr>
              <a:t>rst to report on the gender difference in DP accumulation in human, and its mechanism is worth</a:t>
            </a:r>
          </a:p>
          <a:p>
            <a:r>
              <a:rPr lang="en-US" altLang="ja-JP" sz="1800">
                <a:latin typeface="AdvTT5235d5a9"/>
              </a:rPr>
              <a:t>further investigation.</a:t>
            </a:r>
            <a:endParaRPr lang="en-US" altLang="ja-JP" sz="1800">
              <a:latin typeface="AdvTT5235d5a9"/>
              <a:cs typeface="Times New Roman" panose="02020603050405020304" pitchFamily="18" charset="0"/>
            </a:endParaRPr>
          </a:p>
        </p:txBody>
      </p:sp>
      <p:sp>
        <p:nvSpPr>
          <p:cNvPr id="68612" name="スライド番号プレースホルダ 3">
            <a:extLst>
              <a:ext uri="{FF2B5EF4-FFF2-40B4-BE49-F238E27FC236}">
                <a16:creationId xmlns:a16="http://schemas.microsoft.com/office/drawing/2014/main" id="{A40B59A0-AEE2-8A56-1206-23789F9F6F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C3C8900-B5C2-4AC0-9A72-4A261A97A328}" type="slidenum">
              <a:rPr lang="en-US" altLang="ja-JP" smtClean="0">
                <a:ea typeface="ＭＳ Ｐゴシック" panose="020B0600070205080204" pitchFamily="50" charset="-128"/>
              </a:rPr>
              <a:pPr>
                <a:spcBef>
                  <a:spcPct val="0"/>
                </a:spcBef>
              </a:pPr>
              <a:t>63</a:t>
            </a:fld>
            <a:endParaRPr lang="en-US" altLang="ja-JP">
              <a:ea typeface="ＭＳ Ｐゴシック" panose="020B0600070205080204" pitchFamily="50"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a:extLst>
              <a:ext uri="{FF2B5EF4-FFF2-40B4-BE49-F238E27FC236}">
                <a16:creationId xmlns:a16="http://schemas.microsoft.com/office/drawing/2014/main" id="{3125996E-341E-D3F7-A19B-EAF8993E6D71}"/>
              </a:ext>
            </a:extLst>
          </p:cNvPr>
          <p:cNvSpPr>
            <a:spLocks noGrp="1" noRot="1" noChangeAspect="1" noChangeArrowheads="1" noTextEdit="1"/>
          </p:cNvSpPr>
          <p:nvPr>
            <p:ph type="sldImg"/>
          </p:nvPr>
        </p:nvSpPr>
        <p:spPr>
          <a:ln/>
        </p:spPr>
      </p:sp>
      <p:sp>
        <p:nvSpPr>
          <p:cNvPr id="70659" name="ノート プレースホルダ 2">
            <a:extLst>
              <a:ext uri="{FF2B5EF4-FFF2-40B4-BE49-F238E27FC236}">
                <a16:creationId xmlns:a16="http://schemas.microsoft.com/office/drawing/2014/main" id="{4EC8D089-CDF3-5D6B-A3B1-98B0FF0407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Dechlorane Plus (DP) and its dechlorinated product, </a:t>
            </a:r>
            <a:r>
              <a:rPr lang="en-US" altLang="ja-JP" sz="1800">
                <a:latin typeface="AdvTT94c8263f.I"/>
              </a:rPr>
              <a:t>anti</a:t>
            </a:r>
            <a:r>
              <a:rPr lang="en-US" altLang="ja-JP" sz="1800">
                <a:latin typeface="AdvTT5235d5a9"/>
              </a:rPr>
              <a:t>-Cl11-DP, were measured in serum of 70 occupationally</a:t>
            </a:r>
          </a:p>
          <a:p>
            <a:r>
              <a:rPr lang="en-US" altLang="ja-JP" sz="1800">
                <a:latin typeface="AdvTT5235d5a9"/>
              </a:rPr>
              <a:t>exposed workers in an e-waste recycling region and 13 residents of an urban area in South China. The DP levels</a:t>
            </a:r>
          </a:p>
          <a:p>
            <a:r>
              <a:rPr lang="en-US" altLang="ja-JP" sz="1800">
                <a:latin typeface="AdvTT5235d5a9"/>
              </a:rPr>
              <a:t>were signi</a:t>
            </a:r>
            <a:r>
              <a:rPr lang="en-US" altLang="ja-JP" sz="1800">
                <a:latin typeface="AdvTT5235d5a9+fb"/>
              </a:rPr>
              <a:t>fi</a:t>
            </a:r>
            <a:r>
              <a:rPr lang="en-US" altLang="ja-JP" sz="1800">
                <a:latin typeface="AdvTT5235d5a9"/>
              </a:rPr>
              <a:t>cantly higher in the workers (22</a:t>
            </a:r>
            <a:r>
              <a:rPr lang="en-US" altLang="ja-JP" sz="1800">
                <a:latin typeface="AdvTT5235d5a9+20"/>
              </a:rPr>
              <a:t>–</a:t>
            </a:r>
            <a:r>
              <a:rPr lang="en-US" altLang="ja-JP" sz="1800">
                <a:latin typeface="AdvTT5235d5a9"/>
              </a:rPr>
              <a:t>2200 ng/g with median of 150 ng/g lipid) than in the urban residents</a:t>
            </a:r>
          </a:p>
          <a:p>
            <a:r>
              <a:rPr lang="en-US" altLang="ja-JP" sz="1800">
                <a:latin typeface="AdvTT5235d5a9"/>
              </a:rPr>
              <a:t>(2.7</a:t>
            </a:r>
            <a:r>
              <a:rPr lang="en-US" altLang="ja-JP" sz="1800">
                <a:latin typeface="AdvTT5235d5a9+20"/>
              </a:rPr>
              <a:t>–</a:t>
            </a:r>
            <a:r>
              <a:rPr lang="en-US" altLang="ja-JP" sz="1800">
                <a:latin typeface="AdvTT5235d5a9"/>
              </a:rPr>
              <a:t>91 ng/gwith median of 4.6 ng/g lipid). The DP concentrations in females were found to be associated</a:t>
            </a:r>
          </a:p>
          <a:p>
            <a:r>
              <a:rPr lang="en-US" altLang="ja-JP" sz="1800">
                <a:latin typeface="AdvTT5235d5a9"/>
              </a:rPr>
              <a:t>with their age but such relationwas not found formales. Signi</a:t>
            </a:r>
            <a:r>
              <a:rPr lang="en-US" altLang="ja-JP" sz="1800">
                <a:latin typeface="AdvTT5235d5a9+fb"/>
              </a:rPr>
              <a:t>fi</a:t>
            </a:r>
            <a:r>
              <a:rPr lang="en-US" altLang="ja-JP" sz="1800">
                <a:latin typeface="AdvTT5235d5a9"/>
              </a:rPr>
              <a:t>cant differences in DP levels and DP isomer composition</a:t>
            </a:r>
          </a:p>
          <a:p>
            <a:r>
              <a:rPr lang="en-US" altLang="ja-JP" sz="1800">
                <a:latin typeface="AdvTT5235d5a9"/>
              </a:rPr>
              <a:t>were found between genders. The females had remarkably higher DP levels and </a:t>
            </a:r>
            <a:r>
              <a:rPr lang="en-US" altLang="ja-JP" sz="1800">
                <a:latin typeface="AdvTT94c8263f.I"/>
              </a:rPr>
              <a:t>fanti </a:t>
            </a:r>
            <a:r>
              <a:rPr lang="en-US" altLang="ja-JP" sz="1800">
                <a:latin typeface="AdvTT5235d5a9"/>
              </a:rPr>
              <a:t>values (fraction of</a:t>
            </a:r>
          </a:p>
          <a:p>
            <a:r>
              <a:rPr lang="en-US" altLang="ja-JP" sz="1800">
                <a:latin typeface="AdvTT94c8263f.I"/>
              </a:rPr>
              <a:t>anti</a:t>
            </a:r>
            <a:r>
              <a:rPr lang="en-US" altLang="ja-JP" sz="1800">
                <a:latin typeface="AdvTT5235d5a9"/>
              </a:rPr>
              <a:t>-DP to total DPs) in serum than the males. </a:t>
            </a:r>
            <a:r>
              <a:rPr lang="en-US" altLang="ja-JP" sz="1800">
                <a:latin typeface="AdvTT94c8263f.I"/>
              </a:rPr>
              <a:t>Anti</a:t>
            </a:r>
            <a:r>
              <a:rPr lang="en-US" altLang="ja-JP" sz="1800">
                <a:latin typeface="AdvTT5235d5a9"/>
              </a:rPr>
              <a:t>-Cl11-DP was signi</a:t>
            </a:r>
            <a:r>
              <a:rPr lang="en-US" altLang="ja-JP" sz="1800">
                <a:latin typeface="AdvTT5235d5a9+fb"/>
              </a:rPr>
              <a:t>fi</a:t>
            </a:r>
            <a:r>
              <a:rPr lang="en-US" altLang="ja-JP" sz="1800">
                <a:latin typeface="AdvTT5235d5a9"/>
              </a:rPr>
              <a:t>cantly correlated with </a:t>
            </a:r>
            <a:r>
              <a:rPr lang="en-US" altLang="ja-JP" sz="1800">
                <a:latin typeface="AdvTT94c8263f.I"/>
              </a:rPr>
              <a:t>anti</a:t>
            </a:r>
            <a:r>
              <a:rPr lang="en-US" altLang="ja-JP" sz="1800">
                <a:latin typeface="AdvTT5235d5a9"/>
              </a:rPr>
              <a:t>-DP for both</a:t>
            </a:r>
          </a:p>
          <a:p>
            <a:r>
              <a:rPr lang="en-US" altLang="ja-JP" sz="1800">
                <a:latin typeface="AdvTT5235d5a9"/>
              </a:rPr>
              <a:t>genders but with different slope of regression line. The ratios of </a:t>
            </a:r>
            <a:r>
              <a:rPr lang="en-US" altLang="ja-JP" sz="1800">
                <a:latin typeface="AdvTT94c8263f.I"/>
              </a:rPr>
              <a:t>anti</a:t>
            </a:r>
            <a:r>
              <a:rPr lang="en-US" altLang="ja-JP" sz="1800">
                <a:latin typeface="AdvTT5235d5a9"/>
              </a:rPr>
              <a:t>-Cl11-DP to </a:t>
            </a:r>
            <a:r>
              <a:rPr lang="en-US" altLang="ja-JP" sz="1800">
                <a:latin typeface="AdvTT94c8263f.I"/>
              </a:rPr>
              <a:t>anti</a:t>
            </a:r>
            <a:r>
              <a:rPr lang="en-US" altLang="ja-JP" sz="1800">
                <a:latin typeface="AdvTT5235d5a9"/>
              </a:rPr>
              <a:t>-DP (mean of 0.017) in</a:t>
            </a:r>
          </a:p>
          <a:p>
            <a:r>
              <a:rPr lang="en-US" altLang="ja-JP" sz="1800">
                <a:latin typeface="AdvTT5235d5a9"/>
              </a:rPr>
              <a:t>males were signi</a:t>
            </a:r>
            <a:r>
              <a:rPr lang="en-US" altLang="ja-JP" sz="1800">
                <a:latin typeface="AdvTT5235d5a9+fb"/>
              </a:rPr>
              <a:t>fi</a:t>
            </a:r>
            <a:r>
              <a:rPr lang="en-US" altLang="ja-JP" sz="1800">
                <a:latin typeface="AdvTT5235d5a9"/>
              </a:rPr>
              <a:t>cantly higher than those (mean of 0.010) in females. Combining with the lower </a:t>
            </a:r>
            <a:r>
              <a:rPr lang="en-US" altLang="ja-JP" sz="1800">
                <a:latin typeface="AdvTT94c8263f.I"/>
              </a:rPr>
              <a:t>fanti </a:t>
            </a:r>
            <a:r>
              <a:rPr lang="en-US" altLang="ja-JP" sz="1800">
                <a:latin typeface="AdvTT5235d5a9"/>
              </a:rPr>
              <a:t>values</a:t>
            </a:r>
          </a:p>
          <a:p>
            <a:r>
              <a:rPr lang="en-US" altLang="ja-JP" sz="1800">
                <a:latin typeface="AdvTT5235d5a9"/>
              </a:rPr>
              <a:t>in males, it is likely that males have higher metabolic potential for DPs than females which resulted in the</a:t>
            </a:r>
          </a:p>
          <a:p>
            <a:r>
              <a:rPr lang="en-US" altLang="ja-JP" sz="1800">
                <a:latin typeface="AdvTT5235d5a9"/>
              </a:rPr>
              <a:t>lower DP loading in serum. However, the different patterns of selective uptake and/or excretion of different compounds</a:t>
            </a:r>
          </a:p>
          <a:p>
            <a:r>
              <a:rPr lang="en-US" altLang="ja-JP" sz="1800">
                <a:latin typeface="AdvTT5235d5a9"/>
              </a:rPr>
              <a:t>between genders cannot be eliminated as a possible reason for the observed gender differences. This</a:t>
            </a:r>
          </a:p>
          <a:p>
            <a:r>
              <a:rPr lang="en-US" altLang="ja-JP" sz="1800">
                <a:latin typeface="AdvTT5235d5a9"/>
              </a:rPr>
              <a:t>study is the </a:t>
            </a:r>
            <a:r>
              <a:rPr lang="en-US" altLang="ja-JP" sz="1800">
                <a:latin typeface="AdvTT5235d5a9+fb"/>
              </a:rPr>
              <a:t>fi</a:t>
            </a:r>
            <a:r>
              <a:rPr lang="en-US" altLang="ja-JP" sz="1800">
                <a:latin typeface="AdvTT5235d5a9"/>
              </a:rPr>
              <a:t>rst to report on the gender difference in DP accumulation in human, and its mechanism is worth</a:t>
            </a:r>
          </a:p>
          <a:p>
            <a:r>
              <a:rPr lang="en-US" altLang="ja-JP" sz="1800">
                <a:latin typeface="AdvTT5235d5a9"/>
              </a:rPr>
              <a:t>further investigation.</a:t>
            </a:r>
            <a:endParaRPr lang="en-US" altLang="ja-JP" sz="1800">
              <a:latin typeface="AdvTT5235d5a9"/>
              <a:cs typeface="Times New Roman" panose="02020603050405020304" pitchFamily="18" charset="0"/>
            </a:endParaRPr>
          </a:p>
        </p:txBody>
      </p:sp>
      <p:sp>
        <p:nvSpPr>
          <p:cNvPr id="70660" name="スライド番号プレースホルダ 3">
            <a:extLst>
              <a:ext uri="{FF2B5EF4-FFF2-40B4-BE49-F238E27FC236}">
                <a16:creationId xmlns:a16="http://schemas.microsoft.com/office/drawing/2014/main" id="{2636EA76-979B-1BC1-C9A5-73A987DD9B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7266D4-5EE2-46F0-ADB1-0607F13566AF}" type="slidenum">
              <a:rPr lang="en-US" altLang="ja-JP" smtClean="0">
                <a:ea typeface="ＭＳ Ｐゴシック" panose="020B0600070205080204" pitchFamily="50" charset="-128"/>
              </a:rPr>
              <a:pPr>
                <a:spcBef>
                  <a:spcPct val="0"/>
                </a:spcBef>
              </a:pPr>
              <a:t>64</a:t>
            </a:fld>
            <a:endParaRPr lang="en-US" altLang="ja-JP">
              <a:ea typeface="ＭＳ Ｐゴシック" panose="020B0600070205080204" pitchFamily="50"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a:extLst>
              <a:ext uri="{FF2B5EF4-FFF2-40B4-BE49-F238E27FC236}">
                <a16:creationId xmlns:a16="http://schemas.microsoft.com/office/drawing/2014/main" id="{01E40052-7B95-0F65-D37B-5E6268E705FD}"/>
              </a:ext>
            </a:extLst>
          </p:cNvPr>
          <p:cNvSpPr>
            <a:spLocks noGrp="1" noRot="1" noChangeAspect="1" noChangeArrowheads="1" noTextEdit="1"/>
          </p:cNvSpPr>
          <p:nvPr>
            <p:ph type="sldImg"/>
          </p:nvPr>
        </p:nvSpPr>
        <p:spPr>
          <a:ln/>
        </p:spPr>
      </p:sp>
      <p:sp>
        <p:nvSpPr>
          <p:cNvPr id="72707" name="ノート プレースホルダ 2">
            <a:extLst>
              <a:ext uri="{FF2B5EF4-FFF2-40B4-BE49-F238E27FC236}">
                <a16:creationId xmlns:a16="http://schemas.microsoft.com/office/drawing/2014/main" id="{C9BA56FC-C2AF-A2C7-EF96-9B0CB26E2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Five hexachloronorbornene-based </a:t>
            </a:r>
            <a:r>
              <a:rPr lang="en-US" altLang="ja-JP" sz="1800">
                <a:latin typeface="AdvTT5235d5a9+fb"/>
              </a:rPr>
              <a:t>fl</a:t>
            </a:r>
            <a:r>
              <a:rPr lang="en-US" altLang="ja-JP" sz="1800">
                <a:latin typeface="AdvTT5235d5a9"/>
              </a:rPr>
              <a:t>ame retardants, Dechlorane Plus (DP), Dechlorane 602 (Dec 602),</a:t>
            </a:r>
          </a:p>
          <a:p>
            <a:r>
              <a:rPr lang="en-US" altLang="ja-JP" sz="1800">
                <a:latin typeface="AdvTT5235d5a9"/>
              </a:rPr>
              <a:t>Dechlorane 603 (Dec 603), Dechlorane 604 (Dec 604) and hexachlorocyclopentadienyl-dibromocyclooctane</a:t>
            </a:r>
          </a:p>
          <a:p>
            <a:r>
              <a:rPr lang="en-US" altLang="ja-JP" sz="1800">
                <a:latin typeface="AdvTT5235d5a9"/>
              </a:rPr>
              <a:t>(HCDBCO), were measured in human milk and maternal serum. Dec 602, Dec 603 and HCDBCO were detected</a:t>
            </a:r>
          </a:p>
          <a:p>
            <a:r>
              <a:rPr lang="en-US" altLang="ja-JP" sz="1800">
                <a:latin typeface="AdvTT5235d5a9"/>
              </a:rPr>
              <a:t>in both samplematriceswith detection frequencies over 60%. Dec 604 was not detected in serumand only detected</a:t>
            </a:r>
          </a:p>
          <a:p>
            <a:r>
              <a:rPr lang="en-US" altLang="ja-JP" sz="1800">
                <a:latin typeface="AdvTT5235d5a9"/>
              </a:rPr>
              <a:t>in 4.8% of milk samples. DPwas present in over 77</a:t>
            </a:r>
            <a:r>
              <a:rPr lang="en-US" altLang="ja-JP" sz="1800">
                <a:latin typeface="AdvTT5235d5a9+20"/>
              </a:rPr>
              <a:t>–</a:t>
            </a:r>
            <a:r>
              <a:rPr lang="en-US" altLang="ja-JP" sz="1800">
                <a:latin typeface="AdvTT5235d5a9"/>
              </a:rPr>
              <a:t>87% of serum and 40</a:t>
            </a:r>
            <a:r>
              <a:rPr lang="en-US" altLang="ja-JP" sz="1800">
                <a:latin typeface="AdvTT5235d5a9+20"/>
              </a:rPr>
              <a:t>–</a:t>
            </a:r>
            <a:r>
              <a:rPr lang="en-US" altLang="ja-JP" sz="1800">
                <a:latin typeface="AdvTT5235d5a9"/>
              </a:rPr>
              <a:t>50% ofmilk samples. DP levels found</a:t>
            </a:r>
          </a:p>
          <a:p>
            <a:r>
              <a:rPr lang="en-US" altLang="ja-JP" sz="1800">
                <a:latin typeface="AdvTT5235d5a9"/>
              </a:rPr>
              <a:t>in this study were lower than those reported in two Chinese studies. The ratio of the two DP isomers found in</a:t>
            </a:r>
          </a:p>
          <a:p>
            <a:r>
              <a:rPr lang="en-US" altLang="ja-JP" sz="1800">
                <a:latin typeface="AdvTT5235d5a9"/>
              </a:rPr>
              <a:t>human samples (</a:t>
            </a:r>
            <a:r>
              <a:rPr lang="en-US" altLang="ja-JP" sz="1800">
                <a:latin typeface="AdvTT94c8263f.I"/>
              </a:rPr>
              <a:t>f</a:t>
            </a:r>
            <a:r>
              <a:rPr lang="en-US" altLang="ja-JP" sz="1800">
                <a:latin typeface="AdvTT5235d5a9"/>
              </a:rPr>
              <a:t>anti-DP = 0.8) remained similar to the ratio reported in the DP technical mixture. Levels of</a:t>
            </a:r>
          </a:p>
          <a:p>
            <a:r>
              <a:rPr lang="en-US" altLang="ja-JP" sz="1800">
                <a:latin typeface="AdvTT5235d5a9"/>
              </a:rPr>
              <a:t>Dec 602 and Dec 603 in serum were correlated. Levels of Dec 602 and HCBDCO were also correlated in serum</a:t>
            </a:r>
          </a:p>
          <a:p>
            <a:r>
              <a:rPr lang="en-US" altLang="ja-JP" sz="1800">
                <a:latin typeface="AdvTT5235d5a9"/>
              </a:rPr>
              <a:t>samples as well as in milk samples. These biomonitoring results have provided baseline information about the</a:t>
            </a:r>
          </a:p>
          <a:p>
            <a:r>
              <a:rPr lang="en-US" altLang="ja-JP" sz="1800">
                <a:latin typeface="AdvTT5235d5a9"/>
              </a:rPr>
              <a:t>presence of these </a:t>
            </a:r>
            <a:r>
              <a:rPr lang="en-US" altLang="ja-JP" sz="1800">
                <a:latin typeface="AdvTT5235d5a9+fb"/>
              </a:rPr>
              <a:t>fl</a:t>
            </a:r>
            <a:r>
              <a:rPr lang="en-US" altLang="ja-JP" sz="1800">
                <a:latin typeface="AdvTT5235d5a9"/>
              </a:rPr>
              <a:t>ame retardants in nursing women in Canada, which can be used for estimating human exposure</a:t>
            </a:r>
          </a:p>
          <a:p>
            <a:r>
              <a:rPr lang="en-US" altLang="ja-JP" sz="1800">
                <a:latin typeface="AdvTT5235d5a9"/>
              </a:rPr>
              <a:t>to these chemicals.</a:t>
            </a:r>
            <a:endParaRPr lang="en-US" altLang="ja-JP" sz="1800">
              <a:latin typeface="AdvTT5235d5a9"/>
              <a:cs typeface="Times New Roman" panose="02020603050405020304" pitchFamily="18" charset="0"/>
            </a:endParaRPr>
          </a:p>
        </p:txBody>
      </p:sp>
      <p:sp>
        <p:nvSpPr>
          <p:cNvPr id="72708" name="スライド番号プレースホルダ 3">
            <a:extLst>
              <a:ext uri="{FF2B5EF4-FFF2-40B4-BE49-F238E27FC236}">
                <a16:creationId xmlns:a16="http://schemas.microsoft.com/office/drawing/2014/main" id="{5A222FCD-1C72-C629-ABB3-5967417E1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141A4F-CD2B-480F-8497-E5055BF09376}" type="slidenum">
              <a:rPr lang="en-US" altLang="ja-JP" smtClean="0">
                <a:ea typeface="ＭＳ Ｐゴシック" panose="020B0600070205080204" pitchFamily="50" charset="-128"/>
              </a:rPr>
              <a:pPr>
                <a:spcBef>
                  <a:spcPct val="0"/>
                </a:spcBef>
              </a:pPr>
              <a:t>65</a:t>
            </a:fld>
            <a:endParaRPr lang="en-US" altLang="ja-JP">
              <a:ea typeface="ＭＳ Ｐゴシック" panose="020B0600070205080204" pitchFamily="50"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ABF7AD56-52CC-9C67-E901-9B2288CC3DBD}"/>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904E3120-2B87-C7D1-1522-C237C6F5BB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Five hexachloronorbornene-based </a:t>
            </a:r>
            <a:r>
              <a:rPr lang="en-US" altLang="ja-JP" sz="1800">
                <a:latin typeface="AdvTT5235d5a9+fb"/>
              </a:rPr>
              <a:t>fl</a:t>
            </a:r>
            <a:r>
              <a:rPr lang="en-US" altLang="ja-JP" sz="1800">
                <a:latin typeface="AdvTT5235d5a9"/>
              </a:rPr>
              <a:t>ame retardants, Dechlorane Plus (DP), Dechlorane 602 (Dec 602),</a:t>
            </a:r>
          </a:p>
          <a:p>
            <a:r>
              <a:rPr lang="en-US" altLang="ja-JP" sz="1800">
                <a:latin typeface="AdvTT5235d5a9"/>
              </a:rPr>
              <a:t>Dechlorane 603 (Dec 603), Dechlorane 604 (Dec 604) and hexachlorocyclopentadienyl-dibromocyclooctane</a:t>
            </a:r>
          </a:p>
          <a:p>
            <a:r>
              <a:rPr lang="en-US" altLang="ja-JP" sz="1800">
                <a:latin typeface="AdvTT5235d5a9"/>
              </a:rPr>
              <a:t>(HCDBCO), were measured in human milk and maternal serum. Dec 602, Dec 603 and HCDBCO were detected</a:t>
            </a:r>
          </a:p>
          <a:p>
            <a:r>
              <a:rPr lang="en-US" altLang="ja-JP" sz="1800">
                <a:latin typeface="AdvTT5235d5a9"/>
              </a:rPr>
              <a:t>in both samplematriceswith detection frequencies over 60%. Dec 604 was not detected in serumand only detected</a:t>
            </a:r>
          </a:p>
          <a:p>
            <a:r>
              <a:rPr lang="en-US" altLang="ja-JP" sz="1800">
                <a:latin typeface="AdvTT5235d5a9"/>
              </a:rPr>
              <a:t>in 4.8% of milk samples. DPwas present in over 77</a:t>
            </a:r>
            <a:r>
              <a:rPr lang="en-US" altLang="ja-JP" sz="1800">
                <a:latin typeface="AdvTT5235d5a9+20"/>
              </a:rPr>
              <a:t>–</a:t>
            </a:r>
            <a:r>
              <a:rPr lang="en-US" altLang="ja-JP" sz="1800">
                <a:latin typeface="AdvTT5235d5a9"/>
              </a:rPr>
              <a:t>87% of serum and 40</a:t>
            </a:r>
            <a:r>
              <a:rPr lang="en-US" altLang="ja-JP" sz="1800">
                <a:latin typeface="AdvTT5235d5a9+20"/>
              </a:rPr>
              <a:t>–</a:t>
            </a:r>
            <a:r>
              <a:rPr lang="en-US" altLang="ja-JP" sz="1800">
                <a:latin typeface="AdvTT5235d5a9"/>
              </a:rPr>
              <a:t>50% ofmilk samples. DP levels found</a:t>
            </a:r>
          </a:p>
          <a:p>
            <a:r>
              <a:rPr lang="en-US" altLang="ja-JP" sz="1800">
                <a:latin typeface="AdvTT5235d5a9"/>
              </a:rPr>
              <a:t>in this study were lower than those reported in two Chinese studies. The ratio of the two DP isomers found in</a:t>
            </a:r>
          </a:p>
          <a:p>
            <a:r>
              <a:rPr lang="en-US" altLang="ja-JP" sz="1800">
                <a:latin typeface="AdvTT5235d5a9"/>
              </a:rPr>
              <a:t>human samples (</a:t>
            </a:r>
            <a:r>
              <a:rPr lang="en-US" altLang="ja-JP" sz="1800">
                <a:latin typeface="AdvTT94c8263f.I"/>
              </a:rPr>
              <a:t>f</a:t>
            </a:r>
            <a:r>
              <a:rPr lang="en-US" altLang="ja-JP" sz="1800">
                <a:latin typeface="AdvTT5235d5a9"/>
              </a:rPr>
              <a:t>anti-DP = 0.8) remained similar to the ratio reported in the DP technical mixture. Levels of</a:t>
            </a:r>
          </a:p>
          <a:p>
            <a:r>
              <a:rPr lang="en-US" altLang="ja-JP" sz="1800">
                <a:latin typeface="AdvTT5235d5a9"/>
              </a:rPr>
              <a:t>Dec 602 and Dec 603 in serum were correlated. Levels of Dec 602 and HCBDCO were also correlated in serum</a:t>
            </a:r>
          </a:p>
          <a:p>
            <a:r>
              <a:rPr lang="en-US" altLang="ja-JP" sz="1800">
                <a:latin typeface="AdvTT5235d5a9"/>
              </a:rPr>
              <a:t>samples as well as in milk samples. These biomonitoring results have provided baseline information about the</a:t>
            </a:r>
          </a:p>
          <a:p>
            <a:r>
              <a:rPr lang="en-US" altLang="ja-JP" sz="1800">
                <a:latin typeface="AdvTT5235d5a9"/>
              </a:rPr>
              <a:t>presence of these </a:t>
            </a:r>
            <a:r>
              <a:rPr lang="en-US" altLang="ja-JP" sz="1800">
                <a:latin typeface="AdvTT5235d5a9+fb"/>
              </a:rPr>
              <a:t>fl</a:t>
            </a:r>
            <a:r>
              <a:rPr lang="en-US" altLang="ja-JP" sz="1800">
                <a:latin typeface="AdvTT5235d5a9"/>
              </a:rPr>
              <a:t>ame retardants in nursing women in Canada, which can be used for estimating human exposure</a:t>
            </a:r>
          </a:p>
          <a:p>
            <a:r>
              <a:rPr lang="en-US" altLang="ja-JP" sz="1800">
                <a:latin typeface="AdvTT5235d5a9"/>
              </a:rPr>
              <a:t>to these chemicals.</a:t>
            </a:r>
            <a:endParaRPr lang="en-US" altLang="ja-JP" sz="1800">
              <a:latin typeface="AdvTT5235d5a9"/>
              <a:cs typeface="Times New Roman" panose="02020603050405020304" pitchFamily="18" charset="0"/>
            </a:endParaRPr>
          </a:p>
        </p:txBody>
      </p:sp>
      <p:sp>
        <p:nvSpPr>
          <p:cNvPr id="74756" name="スライド番号プレースホルダ 3">
            <a:extLst>
              <a:ext uri="{FF2B5EF4-FFF2-40B4-BE49-F238E27FC236}">
                <a16:creationId xmlns:a16="http://schemas.microsoft.com/office/drawing/2014/main" id="{214228B3-C2CF-EB97-1A1F-C8A03336E5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58C128B-F653-4275-AB19-0BC6077D4C4C}" type="slidenum">
              <a:rPr lang="en-US" altLang="ja-JP" smtClean="0">
                <a:ea typeface="ＭＳ Ｐゴシック" panose="020B0600070205080204" pitchFamily="50" charset="-128"/>
              </a:rPr>
              <a:pPr>
                <a:spcBef>
                  <a:spcPct val="0"/>
                </a:spcBef>
              </a:pPr>
              <a:t>66</a:t>
            </a:fld>
            <a:endParaRPr lang="en-US" altLang="ja-JP">
              <a:ea typeface="ＭＳ Ｐゴシック" panose="020B0600070205080204" pitchFamily="50"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ABA1BCB4-A342-1F0E-1CD8-1EA150CCE434}"/>
              </a:ext>
            </a:extLst>
          </p:cNvPr>
          <p:cNvSpPr>
            <a:spLocks noGrp="1" noRot="1" noChangeAspect="1" noChangeArrowheads="1" noTextEdit="1"/>
          </p:cNvSpPr>
          <p:nvPr>
            <p:ph type="sldImg"/>
          </p:nvPr>
        </p:nvSpPr>
        <p:spPr>
          <a:ln/>
        </p:spPr>
      </p:sp>
      <p:sp>
        <p:nvSpPr>
          <p:cNvPr id="76803" name="ノート プレースホルダ 2">
            <a:extLst>
              <a:ext uri="{FF2B5EF4-FFF2-40B4-BE49-F238E27FC236}">
                <a16:creationId xmlns:a16="http://schemas.microsoft.com/office/drawing/2014/main" id="{509534B5-1D51-74FA-0F90-3299947BAC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Air and foliage samples (</a:t>
            </a:r>
            <a:r>
              <a:rPr lang="en-US" altLang="ja-JP" sz="1800">
                <a:latin typeface="AdvOTb92eb7df.I"/>
              </a:rPr>
              <a:t>Eucalyptus </a:t>
            </a:r>
            <a:r>
              <a:rPr lang="en-US" altLang="ja-JP" sz="1800">
                <a:latin typeface="AdvOT863180fb"/>
              </a:rPr>
              <a:t>spp. and </a:t>
            </a:r>
            <a:r>
              <a:rPr lang="en-US" altLang="ja-JP" sz="1800">
                <a:latin typeface="AdvOTb92eb7df.I"/>
              </a:rPr>
              <a:t>Pinus massoniana Lamb</a:t>
            </a:r>
            <a:r>
              <a:rPr lang="en-US" altLang="ja-JP" sz="1800">
                <a:latin typeface="AdvOT863180fb"/>
              </a:rPr>
              <a:t>.) were collected from e-waste and</a:t>
            </a:r>
          </a:p>
          <a:p>
            <a:r>
              <a:rPr lang="en-US" altLang="ja-JP" sz="1800">
                <a:latin typeface="AdvOT863180fb"/>
              </a:rPr>
              <a:t>reference sites in South China and analyzed for Dechlorane Plus (DP) and two dechlorinated DPs. DP</a:t>
            </a:r>
          </a:p>
          <a:p>
            <a:r>
              <a:rPr lang="en-US" altLang="ja-JP" sz="1800">
                <a:latin typeface="AdvOT863180fb"/>
              </a:rPr>
              <a:t>concentrations in the air were 13.1</a:t>
            </a:r>
            <a:r>
              <a:rPr lang="en-US" altLang="ja-JP" sz="1800">
                <a:latin typeface="AdvPS44A44B"/>
              </a:rPr>
              <a:t>e</a:t>
            </a:r>
            <a:r>
              <a:rPr lang="en-US" altLang="ja-JP" sz="1800">
                <a:latin typeface="AdvOT863180fb"/>
              </a:rPr>
              <a:t>1794 pg/m3 for the e-waste site and 0.47</a:t>
            </a:r>
            <a:r>
              <a:rPr lang="en-US" altLang="ja-JP" sz="1800">
                <a:latin typeface="AdvPS44A44B"/>
              </a:rPr>
              <a:t>e</a:t>
            </a:r>
            <a:r>
              <a:rPr lang="en-US" altLang="ja-JP" sz="1800">
                <a:latin typeface="AdvOT863180fb"/>
              </a:rPr>
              <a:t>35.7 pg/m3 for the</a:t>
            </a:r>
          </a:p>
          <a:p>
            <a:r>
              <a:rPr lang="en-US" altLang="ja-JP" sz="1800">
                <a:latin typeface="AdvOT863180fb"/>
              </a:rPr>
              <a:t>reference site, suggesting the recycling of e-waste is an important source of DP to the environment. Plant</a:t>
            </a:r>
          </a:p>
          <a:p>
            <a:r>
              <a:rPr lang="en-US" altLang="ja-JP" sz="1800">
                <a:latin typeface="AdvOT863180fb"/>
              </a:rPr>
              <a:t>DP, with concentrations of 0.45</a:t>
            </a:r>
            <a:r>
              <a:rPr lang="en-US" altLang="ja-JP" sz="1800">
                <a:latin typeface="AdvPS44A44B"/>
              </a:rPr>
              <a:t>e</a:t>
            </a:r>
            <a:r>
              <a:rPr lang="en-US" altLang="ja-JP" sz="1800">
                <a:latin typeface="AdvOT863180fb"/>
              </a:rPr>
              <a:t>51.9 ng/g dry weight at the e-waste site and 0.09</a:t>
            </a:r>
            <a:r>
              <a:rPr lang="en-US" altLang="ja-JP" sz="1800">
                <a:latin typeface="AdvPS44A44B"/>
              </a:rPr>
              <a:t>e</a:t>
            </a:r>
            <a:r>
              <a:rPr lang="en-US" altLang="ja-JP" sz="1800">
                <a:latin typeface="AdvOT863180fb"/>
              </a:rPr>
              <a:t>2.46 ng/g at the</a:t>
            </a:r>
          </a:p>
          <a:p>
            <a:r>
              <a:rPr lang="en-US" altLang="ja-JP" sz="1800">
                <a:latin typeface="AdvOT863180fb"/>
              </a:rPr>
              <a:t>reference site, exhibited temporal patterns similar to the air DP except for pine needle at the reference</a:t>
            </a:r>
          </a:p>
          <a:p>
            <a:r>
              <a:rPr lang="en-US" altLang="ja-JP" sz="1800">
                <a:latin typeface="AdvOT863180fb"/>
              </a:rPr>
              <a:t>site. The air-plant exchange of DP could be described with the two-compartment model. </a:t>
            </a:r>
            <a:r>
              <a:rPr lang="en-US" altLang="ja-JP" sz="1800">
                <a:latin typeface="AdvOTb92eb7df.I"/>
              </a:rPr>
              <a:t>Anti</a:t>
            </a:r>
            <a:r>
              <a:rPr lang="en-US" altLang="ja-JP" sz="1800">
                <a:latin typeface="AdvOT863180fb"/>
              </a:rPr>
              <a:t>-Cl11 DP was</a:t>
            </a:r>
          </a:p>
          <a:p>
            <a:r>
              <a:rPr lang="en-US" altLang="ja-JP" sz="1800">
                <a:latin typeface="AdvOT863180fb"/>
              </a:rPr>
              <a:t>measured in most air and plant samples from the e-waste site. The ratios of </a:t>
            </a:r>
            <a:r>
              <a:rPr lang="en-US" altLang="ja-JP" sz="1800">
                <a:latin typeface="AdvOTb92eb7df.I"/>
              </a:rPr>
              <a:t>anti</a:t>
            </a:r>
            <a:r>
              <a:rPr lang="en-US" altLang="ja-JP" sz="1800">
                <a:latin typeface="AdvOT863180fb"/>
              </a:rPr>
              <a:t>-Cl11 DP to </a:t>
            </a:r>
            <a:r>
              <a:rPr lang="en-US" altLang="ja-JP" sz="1800">
                <a:latin typeface="AdvOTb92eb7df.I"/>
              </a:rPr>
              <a:t>anti</a:t>
            </a:r>
            <a:r>
              <a:rPr lang="en-US" altLang="ja-JP" sz="1800">
                <a:latin typeface="AdvOT863180fb"/>
              </a:rPr>
              <a:t>-DP in the</a:t>
            </a:r>
          </a:p>
          <a:p>
            <a:r>
              <a:rPr lang="en-US" altLang="ja-JP" sz="1800">
                <a:latin typeface="AdvOT863180fb"/>
              </a:rPr>
              <a:t>air and plants may indicate the preferential uptake of dechlorinated DP by plant compared with DP.</a:t>
            </a:r>
            <a:endParaRPr lang="en-US" altLang="ja-JP" sz="1800">
              <a:latin typeface="AdvTT5235d5a9"/>
              <a:cs typeface="Times New Roman" panose="02020603050405020304" pitchFamily="18" charset="0"/>
            </a:endParaRPr>
          </a:p>
        </p:txBody>
      </p:sp>
      <p:sp>
        <p:nvSpPr>
          <p:cNvPr id="76804" name="スライド番号プレースホルダ 3">
            <a:extLst>
              <a:ext uri="{FF2B5EF4-FFF2-40B4-BE49-F238E27FC236}">
                <a16:creationId xmlns:a16="http://schemas.microsoft.com/office/drawing/2014/main" id="{ADE50F15-81DE-B321-E49E-7580565C61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E84167F-BA35-42F4-B5A7-899A176DCC9C}" type="slidenum">
              <a:rPr lang="en-US" altLang="ja-JP" smtClean="0">
                <a:ea typeface="ＭＳ Ｐゴシック" panose="020B0600070205080204" pitchFamily="50" charset="-128"/>
              </a:rPr>
              <a:pPr>
                <a:spcBef>
                  <a:spcPct val="0"/>
                </a:spcBef>
              </a:pPr>
              <a:t>67</a:t>
            </a:fld>
            <a:endParaRPr lang="en-US" altLang="ja-JP">
              <a:ea typeface="ＭＳ Ｐゴシック" panose="020B0600070205080204" pitchFamily="50"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a:extLst>
              <a:ext uri="{FF2B5EF4-FFF2-40B4-BE49-F238E27FC236}">
                <a16:creationId xmlns:a16="http://schemas.microsoft.com/office/drawing/2014/main" id="{21666F9C-0BFB-5EE8-A49D-D062D252E2DB}"/>
              </a:ext>
            </a:extLst>
          </p:cNvPr>
          <p:cNvSpPr>
            <a:spLocks noGrp="1" noRot="1" noChangeAspect="1" noChangeArrowheads="1" noTextEdit="1"/>
          </p:cNvSpPr>
          <p:nvPr>
            <p:ph type="sldImg"/>
          </p:nvPr>
        </p:nvSpPr>
        <p:spPr>
          <a:ln/>
        </p:spPr>
      </p:sp>
      <p:sp>
        <p:nvSpPr>
          <p:cNvPr id="78851" name="ノート プレースホルダ 2">
            <a:extLst>
              <a:ext uri="{FF2B5EF4-FFF2-40B4-BE49-F238E27FC236}">
                <a16:creationId xmlns:a16="http://schemas.microsoft.com/office/drawing/2014/main" id="{E8401F2C-628D-12A4-539B-6D0412F96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Air and foliage samples (</a:t>
            </a:r>
            <a:r>
              <a:rPr lang="en-US" altLang="ja-JP" sz="1800">
                <a:latin typeface="AdvOTb92eb7df.I"/>
              </a:rPr>
              <a:t>Eucalyptus </a:t>
            </a:r>
            <a:r>
              <a:rPr lang="en-US" altLang="ja-JP" sz="1800">
                <a:latin typeface="AdvOT863180fb"/>
              </a:rPr>
              <a:t>spp. and </a:t>
            </a:r>
            <a:r>
              <a:rPr lang="en-US" altLang="ja-JP" sz="1800">
                <a:latin typeface="AdvOTb92eb7df.I"/>
              </a:rPr>
              <a:t>Pinus massoniana Lamb</a:t>
            </a:r>
            <a:r>
              <a:rPr lang="en-US" altLang="ja-JP" sz="1800">
                <a:latin typeface="AdvOT863180fb"/>
              </a:rPr>
              <a:t>.) were collected from e-waste and</a:t>
            </a:r>
          </a:p>
          <a:p>
            <a:r>
              <a:rPr lang="en-US" altLang="ja-JP" sz="1800">
                <a:latin typeface="AdvOT863180fb"/>
              </a:rPr>
              <a:t>reference sites in South China and analyzed for Dechlorane Plus (DP) and two dechlorinated DPs. DP</a:t>
            </a:r>
          </a:p>
          <a:p>
            <a:r>
              <a:rPr lang="en-US" altLang="ja-JP" sz="1800">
                <a:latin typeface="AdvOT863180fb"/>
              </a:rPr>
              <a:t>concentrations in the air were 13.1</a:t>
            </a:r>
            <a:r>
              <a:rPr lang="en-US" altLang="ja-JP" sz="1800">
                <a:latin typeface="AdvPS44A44B"/>
              </a:rPr>
              <a:t>e</a:t>
            </a:r>
            <a:r>
              <a:rPr lang="en-US" altLang="ja-JP" sz="1800">
                <a:latin typeface="AdvOT863180fb"/>
              </a:rPr>
              <a:t>1794 pg/m3 for the e-waste site and 0.47</a:t>
            </a:r>
            <a:r>
              <a:rPr lang="en-US" altLang="ja-JP" sz="1800">
                <a:latin typeface="AdvPS44A44B"/>
              </a:rPr>
              <a:t>e</a:t>
            </a:r>
            <a:r>
              <a:rPr lang="en-US" altLang="ja-JP" sz="1800">
                <a:latin typeface="AdvOT863180fb"/>
              </a:rPr>
              <a:t>35.7 pg/m3 for the</a:t>
            </a:r>
          </a:p>
          <a:p>
            <a:r>
              <a:rPr lang="en-US" altLang="ja-JP" sz="1800">
                <a:latin typeface="AdvOT863180fb"/>
              </a:rPr>
              <a:t>reference site, suggesting the recycling of e-waste is an important source of DP to the environment. Plant</a:t>
            </a:r>
          </a:p>
          <a:p>
            <a:r>
              <a:rPr lang="en-US" altLang="ja-JP" sz="1800">
                <a:latin typeface="AdvOT863180fb"/>
              </a:rPr>
              <a:t>DP, with concentrations of 0.45</a:t>
            </a:r>
            <a:r>
              <a:rPr lang="en-US" altLang="ja-JP" sz="1800">
                <a:latin typeface="AdvPS44A44B"/>
              </a:rPr>
              <a:t>e</a:t>
            </a:r>
            <a:r>
              <a:rPr lang="en-US" altLang="ja-JP" sz="1800">
                <a:latin typeface="AdvOT863180fb"/>
              </a:rPr>
              <a:t>51.9 ng/g dry weight at the e-waste site and 0.09</a:t>
            </a:r>
            <a:r>
              <a:rPr lang="en-US" altLang="ja-JP" sz="1800">
                <a:latin typeface="AdvPS44A44B"/>
              </a:rPr>
              <a:t>e</a:t>
            </a:r>
            <a:r>
              <a:rPr lang="en-US" altLang="ja-JP" sz="1800">
                <a:latin typeface="AdvOT863180fb"/>
              </a:rPr>
              <a:t>2.46 ng/g at the</a:t>
            </a:r>
          </a:p>
          <a:p>
            <a:r>
              <a:rPr lang="en-US" altLang="ja-JP" sz="1800">
                <a:latin typeface="AdvOT863180fb"/>
              </a:rPr>
              <a:t>reference site, exhibited temporal patterns similar to the air DP except for pine needle at the reference</a:t>
            </a:r>
          </a:p>
          <a:p>
            <a:r>
              <a:rPr lang="en-US" altLang="ja-JP" sz="1800">
                <a:latin typeface="AdvOT863180fb"/>
              </a:rPr>
              <a:t>site. The air-plant exchange of DP could be described with the two-compartment model. </a:t>
            </a:r>
            <a:r>
              <a:rPr lang="en-US" altLang="ja-JP" sz="1800">
                <a:latin typeface="AdvOTb92eb7df.I"/>
              </a:rPr>
              <a:t>Anti</a:t>
            </a:r>
            <a:r>
              <a:rPr lang="en-US" altLang="ja-JP" sz="1800">
                <a:latin typeface="AdvOT863180fb"/>
              </a:rPr>
              <a:t>-Cl11 DP was</a:t>
            </a:r>
          </a:p>
          <a:p>
            <a:r>
              <a:rPr lang="en-US" altLang="ja-JP" sz="1800">
                <a:latin typeface="AdvOT863180fb"/>
              </a:rPr>
              <a:t>measured in most air and plant samples from the e-waste site. The ratios of </a:t>
            </a:r>
            <a:r>
              <a:rPr lang="en-US" altLang="ja-JP" sz="1800">
                <a:latin typeface="AdvOTb92eb7df.I"/>
              </a:rPr>
              <a:t>anti</a:t>
            </a:r>
            <a:r>
              <a:rPr lang="en-US" altLang="ja-JP" sz="1800">
                <a:latin typeface="AdvOT863180fb"/>
              </a:rPr>
              <a:t>-Cl11 DP to </a:t>
            </a:r>
            <a:r>
              <a:rPr lang="en-US" altLang="ja-JP" sz="1800">
                <a:latin typeface="AdvOTb92eb7df.I"/>
              </a:rPr>
              <a:t>anti</a:t>
            </a:r>
            <a:r>
              <a:rPr lang="en-US" altLang="ja-JP" sz="1800">
                <a:latin typeface="AdvOT863180fb"/>
              </a:rPr>
              <a:t>-DP in the</a:t>
            </a:r>
          </a:p>
          <a:p>
            <a:r>
              <a:rPr lang="en-US" altLang="ja-JP" sz="1800">
                <a:latin typeface="AdvOT863180fb"/>
              </a:rPr>
              <a:t>air and plants may indicate the preferential uptake of dechlorinated DP by plant compared with DP.</a:t>
            </a:r>
            <a:endParaRPr lang="en-US" altLang="ja-JP" sz="1800">
              <a:latin typeface="AdvTT5235d5a9"/>
              <a:cs typeface="Times New Roman" panose="02020603050405020304" pitchFamily="18" charset="0"/>
            </a:endParaRPr>
          </a:p>
        </p:txBody>
      </p:sp>
      <p:sp>
        <p:nvSpPr>
          <p:cNvPr id="78852" name="スライド番号プレースホルダ 3">
            <a:extLst>
              <a:ext uri="{FF2B5EF4-FFF2-40B4-BE49-F238E27FC236}">
                <a16:creationId xmlns:a16="http://schemas.microsoft.com/office/drawing/2014/main" id="{14DA4A01-B8C1-75DC-10BF-3E2D29A2E7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A59E26C-B61A-4BC7-88CF-201ECA267855}" type="slidenum">
              <a:rPr lang="en-US" altLang="ja-JP" smtClean="0">
                <a:ea typeface="ＭＳ Ｐゴシック" panose="020B0600070205080204" pitchFamily="50" charset="-128"/>
              </a:rPr>
              <a:pPr>
                <a:spcBef>
                  <a:spcPct val="0"/>
                </a:spcBef>
              </a:pPr>
              <a:t>68</a:t>
            </a:fld>
            <a:endParaRPr lang="en-US" altLang="ja-JP">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is a chlorinated flame retardant developed as an alternative for </a:t>
            </a:r>
            <a:r>
              <a:rPr lang="en-US" altLang="ja-JP" dirty="0" err="1"/>
              <a:t>Mirex</a:t>
            </a:r>
            <a:r>
              <a:rPr lang="en-US" altLang="ja-JP" dirty="0"/>
              <a:t> (Dechlorane) in the1960s, and was detected by Hoh et al. in the environment for the first time in 2006. Thereafter DP as an emerging substance began to be investigated around the world, but the data was not available in Japan until 2011. We investigated contamination levels of DP in the various environmental media in Japan using a high-resolution gas chromatograph/ mass spectrometer (HRGC/HRMS). The DP concentrations detected in Japan were 0.24-230 ng/g-dry in sediments, 1.7 ng/g-dry in soil, 74-270 ng/g-dry in outdoor dust (deposits adhering to windows and road sediments), 2.9-42 ng/g-dry in indoor dust, 0.082-1.2 ng/g-dry in plant leaves, and 5.5-8.0 </a:t>
            </a:r>
            <a:r>
              <a:rPr lang="en-US" altLang="ja-JP" dirty="0" err="1"/>
              <a:t>pg</a:t>
            </a:r>
            <a:r>
              <a:rPr lang="en-US" altLang="ja-JP" dirty="0"/>
              <a:t>/g-wet in vegetables. These results of our investigation indicated that various environmental matrices had been contaminated with DP, which was detected in high concentrations in deposits adhering to the outside of windows in Japan. In this study, it was found that DP concentrations of sediments in Japan were higher than in foreign countries, but levels in other media were comparable to other countries. DP concentrations in outdoor dust were higher than indoor dust, and it is suggested that DP mostly exists in outdoor environments in Japan. </a:t>
            </a:r>
            <a:r>
              <a:rPr lang="en-US" altLang="ja-JP" dirty="0" err="1"/>
              <a:t>Mirex</a:t>
            </a:r>
            <a:r>
              <a:rPr lang="en-US" altLang="ja-JP" dirty="0"/>
              <a:t> was present at low levels in most of the samples. </a:t>
            </a:r>
            <a:r>
              <a:rPr lang="en-US" altLang="ja-JP" dirty="0" err="1"/>
              <a:t>Mirex</a:t>
            </a:r>
            <a:r>
              <a:rPr lang="en-US" altLang="ja-JP" dirty="0"/>
              <a:t> was not used as a pesticide in Japan; therefore it may have been used as a flame retardant, Dechlorane. In outdoor samples (dust, soil and sediments), the ratio of an anti isomer of DP (</a:t>
            </a:r>
            <a:r>
              <a:rPr lang="en-US" altLang="ja-JP" dirty="0" err="1"/>
              <a:t>fanti</a:t>
            </a:r>
            <a:r>
              <a:rPr lang="en-US" altLang="ja-JP" dirty="0"/>
              <a:t>) was slightly higher than in commercial DP. 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9534733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a:extLst>
              <a:ext uri="{FF2B5EF4-FFF2-40B4-BE49-F238E27FC236}">
                <a16:creationId xmlns:a16="http://schemas.microsoft.com/office/drawing/2014/main" id="{F8059777-66AA-425A-87A7-AA55177EE1B2}"/>
              </a:ext>
            </a:extLst>
          </p:cNvPr>
          <p:cNvSpPr>
            <a:spLocks noGrp="1" noRot="1" noChangeAspect="1" noChangeArrowheads="1" noTextEdit="1"/>
          </p:cNvSpPr>
          <p:nvPr>
            <p:ph type="sldImg"/>
          </p:nvPr>
        </p:nvSpPr>
        <p:spPr>
          <a:ln/>
        </p:spPr>
      </p:sp>
      <p:sp>
        <p:nvSpPr>
          <p:cNvPr id="80899" name="ノート プレースホルダ 2">
            <a:extLst>
              <a:ext uri="{FF2B5EF4-FFF2-40B4-BE49-F238E27FC236}">
                <a16:creationId xmlns:a16="http://schemas.microsoft.com/office/drawing/2014/main" id="{37E65912-2B80-3655-E692-560F5FDD1D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Air and foliage samples (</a:t>
            </a:r>
            <a:r>
              <a:rPr lang="en-US" altLang="ja-JP" sz="1800">
                <a:latin typeface="AdvOTb92eb7df.I"/>
              </a:rPr>
              <a:t>Eucalyptus </a:t>
            </a:r>
            <a:r>
              <a:rPr lang="en-US" altLang="ja-JP" sz="1800">
                <a:latin typeface="AdvOT863180fb"/>
              </a:rPr>
              <a:t>spp. and </a:t>
            </a:r>
            <a:r>
              <a:rPr lang="en-US" altLang="ja-JP" sz="1800">
                <a:latin typeface="AdvOTb92eb7df.I"/>
              </a:rPr>
              <a:t>Pinus massoniana Lamb</a:t>
            </a:r>
            <a:r>
              <a:rPr lang="en-US" altLang="ja-JP" sz="1800">
                <a:latin typeface="AdvOT863180fb"/>
              </a:rPr>
              <a:t>.) were collected from e-waste and</a:t>
            </a:r>
          </a:p>
          <a:p>
            <a:r>
              <a:rPr lang="en-US" altLang="ja-JP" sz="1800">
                <a:latin typeface="AdvOT863180fb"/>
              </a:rPr>
              <a:t>reference sites in South China and analyzed for Dechlorane Plus (DP) and two dechlorinated DPs. DP</a:t>
            </a:r>
          </a:p>
          <a:p>
            <a:r>
              <a:rPr lang="en-US" altLang="ja-JP" sz="1800">
                <a:latin typeface="AdvOT863180fb"/>
              </a:rPr>
              <a:t>concentrations in the air were 13.1</a:t>
            </a:r>
            <a:r>
              <a:rPr lang="en-US" altLang="ja-JP" sz="1800">
                <a:latin typeface="AdvPS44A44B"/>
              </a:rPr>
              <a:t>e</a:t>
            </a:r>
            <a:r>
              <a:rPr lang="en-US" altLang="ja-JP" sz="1800">
                <a:latin typeface="AdvOT863180fb"/>
              </a:rPr>
              <a:t>1794 pg/m3 for the e-waste site and 0.47</a:t>
            </a:r>
            <a:r>
              <a:rPr lang="en-US" altLang="ja-JP" sz="1800">
                <a:latin typeface="AdvPS44A44B"/>
              </a:rPr>
              <a:t>e</a:t>
            </a:r>
            <a:r>
              <a:rPr lang="en-US" altLang="ja-JP" sz="1800">
                <a:latin typeface="AdvOT863180fb"/>
              </a:rPr>
              <a:t>35.7 pg/m3 for the</a:t>
            </a:r>
          </a:p>
          <a:p>
            <a:r>
              <a:rPr lang="en-US" altLang="ja-JP" sz="1800">
                <a:latin typeface="AdvOT863180fb"/>
              </a:rPr>
              <a:t>reference site, suggesting the recycling of e-waste is an important source of DP to the environment. Plant</a:t>
            </a:r>
          </a:p>
          <a:p>
            <a:r>
              <a:rPr lang="en-US" altLang="ja-JP" sz="1800">
                <a:latin typeface="AdvOT863180fb"/>
              </a:rPr>
              <a:t>DP, with concentrations of 0.45</a:t>
            </a:r>
            <a:r>
              <a:rPr lang="en-US" altLang="ja-JP" sz="1800">
                <a:latin typeface="AdvPS44A44B"/>
              </a:rPr>
              <a:t>e</a:t>
            </a:r>
            <a:r>
              <a:rPr lang="en-US" altLang="ja-JP" sz="1800">
                <a:latin typeface="AdvOT863180fb"/>
              </a:rPr>
              <a:t>51.9 ng/g dry weight at the e-waste site and 0.09</a:t>
            </a:r>
            <a:r>
              <a:rPr lang="en-US" altLang="ja-JP" sz="1800">
                <a:latin typeface="AdvPS44A44B"/>
              </a:rPr>
              <a:t>e</a:t>
            </a:r>
            <a:r>
              <a:rPr lang="en-US" altLang="ja-JP" sz="1800">
                <a:latin typeface="AdvOT863180fb"/>
              </a:rPr>
              <a:t>2.46 ng/g at the</a:t>
            </a:r>
          </a:p>
          <a:p>
            <a:r>
              <a:rPr lang="en-US" altLang="ja-JP" sz="1800">
                <a:latin typeface="AdvOT863180fb"/>
              </a:rPr>
              <a:t>reference site, exhibited temporal patterns similar to the air DP except for pine needle at the reference</a:t>
            </a:r>
          </a:p>
          <a:p>
            <a:r>
              <a:rPr lang="en-US" altLang="ja-JP" sz="1800">
                <a:latin typeface="AdvOT863180fb"/>
              </a:rPr>
              <a:t>site. The air-plant exchange of DP could be described with the two-compartment model. </a:t>
            </a:r>
            <a:r>
              <a:rPr lang="en-US" altLang="ja-JP" sz="1800">
                <a:latin typeface="AdvOTb92eb7df.I"/>
              </a:rPr>
              <a:t>Anti</a:t>
            </a:r>
            <a:r>
              <a:rPr lang="en-US" altLang="ja-JP" sz="1800">
                <a:latin typeface="AdvOT863180fb"/>
              </a:rPr>
              <a:t>-Cl11 DP was</a:t>
            </a:r>
          </a:p>
          <a:p>
            <a:r>
              <a:rPr lang="en-US" altLang="ja-JP" sz="1800">
                <a:latin typeface="AdvOT863180fb"/>
              </a:rPr>
              <a:t>measured in most air and plant samples from the e-waste site. The ratios of </a:t>
            </a:r>
            <a:r>
              <a:rPr lang="en-US" altLang="ja-JP" sz="1800">
                <a:latin typeface="AdvOTb92eb7df.I"/>
              </a:rPr>
              <a:t>anti</a:t>
            </a:r>
            <a:r>
              <a:rPr lang="en-US" altLang="ja-JP" sz="1800">
                <a:latin typeface="AdvOT863180fb"/>
              </a:rPr>
              <a:t>-Cl11 DP to </a:t>
            </a:r>
            <a:r>
              <a:rPr lang="en-US" altLang="ja-JP" sz="1800">
                <a:latin typeface="AdvOTb92eb7df.I"/>
              </a:rPr>
              <a:t>anti</a:t>
            </a:r>
            <a:r>
              <a:rPr lang="en-US" altLang="ja-JP" sz="1800">
                <a:latin typeface="AdvOT863180fb"/>
              </a:rPr>
              <a:t>-DP in the</a:t>
            </a:r>
          </a:p>
          <a:p>
            <a:r>
              <a:rPr lang="en-US" altLang="ja-JP" sz="1800">
                <a:latin typeface="AdvOT863180fb"/>
              </a:rPr>
              <a:t>air and plants may indicate the preferential uptake of dechlorinated DP by plant compared with DP.</a:t>
            </a:r>
            <a:endParaRPr lang="en-US" altLang="ja-JP" sz="1800">
              <a:latin typeface="AdvTT5235d5a9"/>
              <a:cs typeface="Times New Roman" panose="02020603050405020304" pitchFamily="18" charset="0"/>
            </a:endParaRPr>
          </a:p>
        </p:txBody>
      </p:sp>
      <p:sp>
        <p:nvSpPr>
          <p:cNvPr id="80900" name="スライド番号プレースホルダ 3">
            <a:extLst>
              <a:ext uri="{FF2B5EF4-FFF2-40B4-BE49-F238E27FC236}">
                <a16:creationId xmlns:a16="http://schemas.microsoft.com/office/drawing/2014/main" id="{80C5FFE9-C51F-4FD6-AD54-D347942831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BB2CDC2-4BC0-4C8D-8499-6F88D9B73081}" type="slidenum">
              <a:rPr lang="en-US" altLang="ja-JP" smtClean="0">
                <a:ea typeface="ＭＳ Ｐゴシック" panose="020B0600070205080204" pitchFamily="50" charset="-128"/>
              </a:rPr>
              <a:pPr>
                <a:spcBef>
                  <a:spcPct val="0"/>
                </a:spcBef>
              </a:pPr>
              <a:t>69</a:t>
            </a:fld>
            <a:endParaRPr lang="en-US" altLang="ja-JP">
              <a:ea typeface="ＭＳ Ｐゴシック" panose="020B0600070205080204" pitchFamily="50"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a:extLst>
              <a:ext uri="{FF2B5EF4-FFF2-40B4-BE49-F238E27FC236}">
                <a16:creationId xmlns:a16="http://schemas.microsoft.com/office/drawing/2014/main" id="{9442E7E7-A7BB-1BC9-C171-26E017A9EBC8}"/>
              </a:ext>
            </a:extLst>
          </p:cNvPr>
          <p:cNvSpPr>
            <a:spLocks noGrp="1" noRot="1" noChangeAspect="1" noChangeArrowheads="1" noTextEdit="1"/>
          </p:cNvSpPr>
          <p:nvPr>
            <p:ph type="sldImg"/>
          </p:nvPr>
        </p:nvSpPr>
        <p:spPr>
          <a:ln/>
        </p:spPr>
      </p:sp>
      <p:sp>
        <p:nvSpPr>
          <p:cNvPr id="82947" name="ノート プレースホルダ 2">
            <a:extLst>
              <a:ext uri="{FF2B5EF4-FFF2-40B4-BE49-F238E27FC236}">
                <a16:creationId xmlns:a16="http://schemas.microsoft.com/office/drawing/2014/main" id="{6CBDA59F-2535-D054-0C66-3C70964AD3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In present study, atmospheric particles from Shanghai, the biggest city and the most important industrial</a:t>
            </a:r>
          </a:p>
          <a:p>
            <a:r>
              <a:rPr lang="en-US" altLang="ja-JP" sz="1800">
                <a:latin typeface="AdvOT863180fb"/>
              </a:rPr>
              <a:t>base in China, were analyzed for polybrominated diphenyl ethers (PBDEs) and Dechlorane Plus (DP).</a:t>
            </a:r>
          </a:p>
          <a:p>
            <a:r>
              <a:rPr lang="en-US" altLang="ja-JP" sz="1800">
                <a:latin typeface="AdvOT863180fb"/>
              </a:rPr>
              <a:t>Concentrations of</a:t>
            </a:r>
          </a:p>
          <a:p>
            <a:r>
              <a:rPr lang="en-US" altLang="ja-JP" sz="1800">
                <a:latin typeface="AdvP4C4E46"/>
              </a:rPr>
              <a:t>P</a:t>
            </a:r>
          </a:p>
          <a:p>
            <a:r>
              <a:rPr lang="en-US" altLang="ja-JP" sz="1800">
                <a:latin typeface="AdvOT863180fb"/>
              </a:rPr>
              <a:t>20PBDEs and DP both exhibited the changing trend of industrial area </a:t>
            </a:r>
            <a:r>
              <a:rPr lang="en-US" altLang="ja-JP" sz="1800">
                <a:latin typeface="AdvP4C4E51"/>
              </a:rPr>
              <a:t>&gt; </a:t>
            </a:r>
            <a:r>
              <a:rPr lang="en-US" altLang="ja-JP" sz="1800">
                <a:latin typeface="AdvOT863180fb"/>
              </a:rPr>
              <a:t>urban areas.</a:t>
            </a:r>
          </a:p>
          <a:p>
            <a:r>
              <a:rPr lang="en-US" altLang="ja-JP" sz="1800">
                <a:latin typeface="AdvOT863180fb"/>
              </a:rPr>
              <a:t>Jiading District had the highest levels of particulate PBDEs and DP with values of 744 </a:t>
            </a:r>
            <a:r>
              <a:rPr lang="en-US" altLang="ja-JP" sz="1800">
                <a:latin typeface="AdvP4C4E74"/>
              </a:rPr>
              <a:t> </a:t>
            </a:r>
            <a:r>
              <a:rPr lang="en-US" altLang="ja-JP" sz="1800">
                <a:latin typeface="AdvOT863180fb"/>
              </a:rPr>
              <a:t>152 pg/m3 and</a:t>
            </a:r>
          </a:p>
          <a:p>
            <a:r>
              <a:rPr lang="en-US" altLang="ja-JP" sz="1800">
                <a:latin typeface="AdvOT863180fb"/>
              </a:rPr>
              <a:t>5.48 </a:t>
            </a:r>
            <a:r>
              <a:rPr lang="en-US" altLang="ja-JP" sz="1800">
                <a:latin typeface="AdvP4C4E74"/>
              </a:rPr>
              <a:t> </a:t>
            </a:r>
            <a:r>
              <a:rPr lang="en-US" altLang="ja-JP" sz="1800">
                <a:latin typeface="AdvOT863180fb"/>
              </a:rPr>
              <a:t>1.28 pg/m3, respectively. Compared with similar data in other areas of the world, PBDEs in</a:t>
            </a:r>
          </a:p>
          <a:p>
            <a:r>
              <a:rPr lang="en-US" altLang="ja-JP" sz="1800">
                <a:latin typeface="AdvOT863180fb"/>
              </a:rPr>
              <a:t>Shanghai were at medium pollution level, while DP was at lower level, which re</a:t>
            </a:r>
            <a:r>
              <a:rPr lang="en-US" altLang="ja-JP" sz="1800">
                <a:latin typeface="AdvOT863180fb+fb"/>
              </a:rPr>
              <a:t>fl</a:t>
            </a:r>
            <a:r>
              <a:rPr lang="en-US" altLang="ja-JP" sz="1800">
                <a:latin typeface="AdvOT863180fb"/>
              </a:rPr>
              <a:t>ected their different</a:t>
            </a:r>
          </a:p>
          <a:p>
            <a:r>
              <a:rPr lang="en-US" altLang="ja-JP" sz="1800">
                <a:latin typeface="AdvOT863180fb"/>
              </a:rPr>
              <a:t>production and use in Shanghai. The results from multiple linear regression analysis suggested that deca-</a:t>
            </a:r>
          </a:p>
          <a:p>
            <a:r>
              <a:rPr lang="en-US" altLang="ja-JP" sz="1800">
                <a:latin typeface="AdvOT863180fb"/>
              </a:rPr>
              <a:t>BDE mixture was the most important contributor of particulate PBDEs in Shanghai. The fractions of </a:t>
            </a:r>
            <a:r>
              <a:rPr lang="en-US" altLang="ja-JP" sz="1800">
                <a:latin typeface="AdvOTb92eb7df.I"/>
              </a:rPr>
              <a:t>anti</a:t>
            </a:r>
            <a:r>
              <a:rPr lang="en-US" altLang="ja-JP" sz="1800">
                <a:latin typeface="AdvOT863180fb"/>
              </a:rPr>
              <a:t>-</a:t>
            </a:r>
          </a:p>
          <a:p>
            <a:r>
              <a:rPr lang="en-US" altLang="ja-JP" sz="1800">
                <a:latin typeface="AdvOT863180fb"/>
              </a:rPr>
              <a:t>DP showed no signi</a:t>
            </a:r>
            <a:r>
              <a:rPr lang="en-US" altLang="ja-JP" sz="1800">
                <a:latin typeface="AdvOT863180fb+fb"/>
              </a:rPr>
              <a:t>fi</a:t>
            </a:r>
            <a:r>
              <a:rPr lang="en-US" altLang="ja-JP" sz="1800">
                <a:latin typeface="AdvOT863180fb"/>
              </a:rPr>
              <a:t>cant differences to those of the technical mixtures (</a:t>
            </a:r>
            <a:r>
              <a:rPr lang="en-US" altLang="ja-JP" sz="1800">
                <a:latin typeface="AdvOTb92eb7df.I"/>
              </a:rPr>
              <a:t>p </a:t>
            </a:r>
            <a:r>
              <a:rPr lang="en-US" altLang="ja-JP" sz="1800">
                <a:latin typeface="AdvP4C4E51"/>
              </a:rPr>
              <a:t>&gt; </a:t>
            </a:r>
            <a:r>
              <a:rPr lang="en-US" altLang="ja-JP" sz="1800">
                <a:latin typeface="AdvOT863180fb"/>
              </a:rPr>
              <a:t>0.05), which suggested that</a:t>
            </a:r>
          </a:p>
          <a:p>
            <a:r>
              <a:rPr lang="en-US" altLang="ja-JP" sz="1800">
                <a:latin typeface="AdvOT863180fb"/>
              </a:rPr>
              <a:t>no obviously stereoselective process occurred in ambient air around Shanghai.</a:t>
            </a:r>
            <a:endParaRPr lang="en-US" altLang="ja-JP" sz="1800">
              <a:latin typeface="AdvTT5235d5a9"/>
              <a:cs typeface="Times New Roman" panose="02020603050405020304" pitchFamily="18" charset="0"/>
            </a:endParaRPr>
          </a:p>
        </p:txBody>
      </p:sp>
      <p:sp>
        <p:nvSpPr>
          <p:cNvPr id="82948" name="スライド番号プレースホルダ 3">
            <a:extLst>
              <a:ext uri="{FF2B5EF4-FFF2-40B4-BE49-F238E27FC236}">
                <a16:creationId xmlns:a16="http://schemas.microsoft.com/office/drawing/2014/main" id="{CE94F3AA-CDB5-AE7F-5EAA-46ADE9D4F9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2764FF8-14E1-4FF3-8760-2E37CC2ABB7B}" type="slidenum">
              <a:rPr lang="en-US" altLang="ja-JP" smtClean="0">
                <a:ea typeface="ＭＳ Ｐゴシック" panose="020B0600070205080204" pitchFamily="50" charset="-128"/>
              </a:rPr>
              <a:pPr>
                <a:spcBef>
                  <a:spcPct val="0"/>
                </a:spcBef>
              </a:pPr>
              <a:t>70</a:t>
            </a:fld>
            <a:endParaRPr lang="en-US" altLang="ja-JP">
              <a:ea typeface="ＭＳ Ｐゴシック" panose="020B0600070205080204" pitchFamily="50"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a:extLst>
              <a:ext uri="{FF2B5EF4-FFF2-40B4-BE49-F238E27FC236}">
                <a16:creationId xmlns:a16="http://schemas.microsoft.com/office/drawing/2014/main" id="{84B28D2F-E6D7-B02B-C667-0F54B647E58B}"/>
              </a:ext>
            </a:extLst>
          </p:cNvPr>
          <p:cNvSpPr>
            <a:spLocks noGrp="1" noRot="1" noChangeAspect="1" noChangeArrowheads="1" noTextEdit="1"/>
          </p:cNvSpPr>
          <p:nvPr>
            <p:ph type="sldImg"/>
          </p:nvPr>
        </p:nvSpPr>
        <p:spPr>
          <a:ln/>
        </p:spPr>
      </p:sp>
      <p:sp>
        <p:nvSpPr>
          <p:cNvPr id="84995" name="ノート プレースホルダ 2">
            <a:extLst>
              <a:ext uri="{FF2B5EF4-FFF2-40B4-BE49-F238E27FC236}">
                <a16:creationId xmlns:a16="http://schemas.microsoft.com/office/drawing/2014/main" id="{363A2993-91F6-FBAB-DB5D-73967F7E1D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In present study, atmospheric particles from Shanghai, the biggest city and the most important industrial</a:t>
            </a:r>
          </a:p>
          <a:p>
            <a:r>
              <a:rPr lang="en-US" altLang="ja-JP" sz="1800">
                <a:latin typeface="AdvOT863180fb"/>
              </a:rPr>
              <a:t>base in China, were analyzed for polybrominated diphenyl ethers (PBDEs) and Dechlorane Plus (DP).</a:t>
            </a:r>
          </a:p>
          <a:p>
            <a:r>
              <a:rPr lang="en-US" altLang="ja-JP" sz="1800">
                <a:latin typeface="AdvOT863180fb"/>
              </a:rPr>
              <a:t>Concentrations of</a:t>
            </a:r>
          </a:p>
          <a:p>
            <a:r>
              <a:rPr lang="en-US" altLang="ja-JP" sz="1800">
                <a:latin typeface="AdvP4C4E46"/>
              </a:rPr>
              <a:t>P</a:t>
            </a:r>
          </a:p>
          <a:p>
            <a:r>
              <a:rPr lang="en-US" altLang="ja-JP" sz="1800">
                <a:latin typeface="AdvOT863180fb"/>
              </a:rPr>
              <a:t>20PBDEs and DP both exhibited the changing trend of industrial area </a:t>
            </a:r>
            <a:r>
              <a:rPr lang="en-US" altLang="ja-JP" sz="1800">
                <a:latin typeface="AdvP4C4E51"/>
              </a:rPr>
              <a:t>&gt; </a:t>
            </a:r>
            <a:r>
              <a:rPr lang="en-US" altLang="ja-JP" sz="1800">
                <a:latin typeface="AdvOT863180fb"/>
              </a:rPr>
              <a:t>urban areas.</a:t>
            </a:r>
          </a:p>
          <a:p>
            <a:r>
              <a:rPr lang="en-US" altLang="ja-JP" sz="1800">
                <a:latin typeface="AdvOT863180fb"/>
              </a:rPr>
              <a:t>Jiading District had the highest levels of particulate PBDEs and DP with values of 744 </a:t>
            </a:r>
            <a:r>
              <a:rPr lang="en-US" altLang="ja-JP" sz="1800">
                <a:latin typeface="AdvP4C4E74"/>
              </a:rPr>
              <a:t> </a:t>
            </a:r>
            <a:r>
              <a:rPr lang="en-US" altLang="ja-JP" sz="1800">
                <a:latin typeface="AdvOT863180fb"/>
              </a:rPr>
              <a:t>152 pg/m3 and</a:t>
            </a:r>
          </a:p>
          <a:p>
            <a:r>
              <a:rPr lang="en-US" altLang="ja-JP" sz="1800">
                <a:latin typeface="AdvOT863180fb"/>
              </a:rPr>
              <a:t>5.48 </a:t>
            </a:r>
            <a:r>
              <a:rPr lang="en-US" altLang="ja-JP" sz="1800">
                <a:latin typeface="AdvP4C4E74"/>
              </a:rPr>
              <a:t> </a:t>
            </a:r>
            <a:r>
              <a:rPr lang="en-US" altLang="ja-JP" sz="1800">
                <a:latin typeface="AdvOT863180fb"/>
              </a:rPr>
              <a:t>1.28 pg/m3, respectively. Compared with similar data in other areas of the world, PBDEs in</a:t>
            </a:r>
          </a:p>
          <a:p>
            <a:r>
              <a:rPr lang="en-US" altLang="ja-JP" sz="1800">
                <a:latin typeface="AdvOT863180fb"/>
              </a:rPr>
              <a:t>Shanghai were at medium pollution level, while DP was at lower level, which re</a:t>
            </a:r>
            <a:r>
              <a:rPr lang="en-US" altLang="ja-JP" sz="1800">
                <a:latin typeface="AdvOT863180fb+fb"/>
              </a:rPr>
              <a:t>fl</a:t>
            </a:r>
            <a:r>
              <a:rPr lang="en-US" altLang="ja-JP" sz="1800">
                <a:latin typeface="AdvOT863180fb"/>
              </a:rPr>
              <a:t>ected their different</a:t>
            </a:r>
          </a:p>
          <a:p>
            <a:r>
              <a:rPr lang="en-US" altLang="ja-JP" sz="1800">
                <a:latin typeface="AdvOT863180fb"/>
              </a:rPr>
              <a:t>production and use in Shanghai. The results from multiple linear regression analysis suggested that deca-</a:t>
            </a:r>
          </a:p>
          <a:p>
            <a:r>
              <a:rPr lang="en-US" altLang="ja-JP" sz="1800">
                <a:latin typeface="AdvOT863180fb"/>
              </a:rPr>
              <a:t>BDE mixture was the most important contributor of particulate PBDEs in Shanghai. The fractions of </a:t>
            </a:r>
            <a:r>
              <a:rPr lang="en-US" altLang="ja-JP" sz="1800">
                <a:latin typeface="AdvOTb92eb7df.I"/>
              </a:rPr>
              <a:t>anti</a:t>
            </a:r>
            <a:r>
              <a:rPr lang="en-US" altLang="ja-JP" sz="1800">
                <a:latin typeface="AdvOT863180fb"/>
              </a:rPr>
              <a:t>-</a:t>
            </a:r>
          </a:p>
          <a:p>
            <a:r>
              <a:rPr lang="en-US" altLang="ja-JP" sz="1800">
                <a:latin typeface="AdvOT863180fb"/>
              </a:rPr>
              <a:t>DP showed no signi</a:t>
            </a:r>
            <a:r>
              <a:rPr lang="en-US" altLang="ja-JP" sz="1800">
                <a:latin typeface="AdvOT863180fb+fb"/>
              </a:rPr>
              <a:t>fi</a:t>
            </a:r>
            <a:r>
              <a:rPr lang="en-US" altLang="ja-JP" sz="1800">
                <a:latin typeface="AdvOT863180fb"/>
              </a:rPr>
              <a:t>cant differences to those of the technical mixtures (</a:t>
            </a:r>
            <a:r>
              <a:rPr lang="en-US" altLang="ja-JP" sz="1800">
                <a:latin typeface="AdvOTb92eb7df.I"/>
              </a:rPr>
              <a:t>p </a:t>
            </a:r>
            <a:r>
              <a:rPr lang="en-US" altLang="ja-JP" sz="1800">
                <a:latin typeface="AdvP4C4E51"/>
              </a:rPr>
              <a:t>&gt; </a:t>
            </a:r>
            <a:r>
              <a:rPr lang="en-US" altLang="ja-JP" sz="1800">
                <a:latin typeface="AdvOT863180fb"/>
              </a:rPr>
              <a:t>0.05), which suggested that</a:t>
            </a:r>
          </a:p>
          <a:p>
            <a:r>
              <a:rPr lang="en-US" altLang="ja-JP" sz="1800">
                <a:latin typeface="AdvOT863180fb"/>
              </a:rPr>
              <a:t>no obviously stereoselective process occurred in ambient air around Shanghai.</a:t>
            </a:r>
            <a:endParaRPr lang="en-US" altLang="ja-JP" sz="1800">
              <a:latin typeface="AdvTT5235d5a9"/>
              <a:cs typeface="Times New Roman" panose="02020603050405020304" pitchFamily="18" charset="0"/>
            </a:endParaRPr>
          </a:p>
        </p:txBody>
      </p:sp>
      <p:sp>
        <p:nvSpPr>
          <p:cNvPr id="84996" name="スライド番号プレースホルダ 3">
            <a:extLst>
              <a:ext uri="{FF2B5EF4-FFF2-40B4-BE49-F238E27FC236}">
                <a16:creationId xmlns:a16="http://schemas.microsoft.com/office/drawing/2014/main" id="{760B2AC6-8FA6-DD5B-65F9-6262521FC6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D032EFB-A356-4B10-9D36-501AFAB98A5B}" type="slidenum">
              <a:rPr lang="en-US" altLang="ja-JP" smtClean="0">
                <a:ea typeface="ＭＳ Ｐゴシック" panose="020B0600070205080204" pitchFamily="50" charset="-128"/>
              </a:rPr>
              <a:pPr>
                <a:spcBef>
                  <a:spcPct val="0"/>
                </a:spcBef>
              </a:pPr>
              <a:t>71</a:t>
            </a:fld>
            <a:endParaRPr lang="en-US" altLang="ja-JP">
              <a:ea typeface="ＭＳ Ｐゴシック" panose="020B0600070205080204" pitchFamily="50"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a:extLst>
              <a:ext uri="{FF2B5EF4-FFF2-40B4-BE49-F238E27FC236}">
                <a16:creationId xmlns:a16="http://schemas.microsoft.com/office/drawing/2014/main" id="{86093B6E-B813-6A64-4FE0-FAB6D0C31785}"/>
              </a:ext>
            </a:extLst>
          </p:cNvPr>
          <p:cNvSpPr>
            <a:spLocks noGrp="1" noRot="1" noChangeAspect="1" noChangeArrowheads="1" noTextEdit="1"/>
          </p:cNvSpPr>
          <p:nvPr>
            <p:ph type="sldImg"/>
          </p:nvPr>
        </p:nvSpPr>
        <p:spPr>
          <a:ln/>
        </p:spPr>
      </p:sp>
      <p:sp>
        <p:nvSpPr>
          <p:cNvPr id="87043" name="ノート プレースホルダ 2">
            <a:extLst>
              <a:ext uri="{FF2B5EF4-FFF2-40B4-BE49-F238E27FC236}">
                <a16:creationId xmlns:a16="http://schemas.microsoft.com/office/drawing/2014/main" id="{6E6B3F4A-6141-06DA-4FC1-F14FCBF3E6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863180fb"/>
              </a:rPr>
              <a:t>We measured Dechlorane Plus (DP) and its dechlorinated analogs in the blood and milk from women</a:t>
            </a:r>
          </a:p>
          <a:p>
            <a:r>
              <a:rPr lang="en-US" altLang="ja-JP" sz="1800">
                <a:latin typeface="AdvOT863180fb"/>
              </a:rPr>
              <a:t>living in e-waste recycling sites in Wenling of Taizhou region, China (</a:t>
            </a:r>
            <a:r>
              <a:rPr lang="en-US" altLang="ja-JP" sz="1800">
                <a:latin typeface="AdvOTb92eb7df.I"/>
              </a:rPr>
              <a:t>n </a:t>
            </a:r>
            <a:r>
              <a:rPr lang="en-US" altLang="ja-JP" sz="1800">
                <a:latin typeface="AdvP4C4E74"/>
              </a:rPr>
              <a:t>. </a:t>
            </a:r>
            <a:r>
              <a:rPr lang="en-US" altLang="ja-JP" sz="1800">
                <a:latin typeface="AdvOT863180fb"/>
              </a:rPr>
              <a:t>49). Both </a:t>
            </a:r>
            <a:r>
              <a:rPr lang="en-US" altLang="ja-JP" sz="1800">
                <a:latin typeface="AdvOTb92eb7df.I"/>
              </a:rPr>
              <a:t>syn</a:t>
            </a:r>
            <a:r>
              <a:rPr lang="en-US" altLang="ja-JP" sz="1800">
                <a:latin typeface="AdvOT863180fb"/>
              </a:rPr>
              <a:t>-DP and </a:t>
            </a:r>
            <a:r>
              <a:rPr lang="en-US" altLang="ja-JP" sz="1800">
                <a:latin typeface="AdvOTb92eb7df.I"/>
              </a:rPr>
              <a:t>anti</a:t>
            </a:r>
            <a:r>
              <a:rPr lang="en-US" altLang="ja-JP" sz="1800">
                <a:latin typeface="AdvOT863180fb"/>
              </a:rPr>
              <a:t>-DP</a:t>
            </a:r>
          </a:p>
          <a:p>
            <a:r>
              <a:rPr lang="en-US" altLang="ja-JP" sz="1800">
                <a:latin typeface="AdvOT863180fb"/>
              </a:rPr>
              <a:t>were detected in all samples. Another compound, Cl11-DP, was detected in 45% and 84% of milk and</a:t>
            </a:r>
          </a:p>
          <a:p>
            <a:r>
              <a:rPr lang="en-US" altLang="ja-JP" sz="1800">
                <a:latin typeface="AdvOT863180fb"/>
              </a:rPr>
              <a:t>serum samples, respectively. DP levels in blood and milk from residents living in the local environment</a:t>
            </a:r>
          </a:p>
          <a:p>
            <a:r>
              <a:rPr lang="en-US" altLang="ja-JP" sz="1800">
                <a:latin typeface="AdvP4C4E51"/>
              </a:rPr>
              <a:t>&gt;</a:t>
            </a:r>
            <a:r>
              <a:rPr lang="en-US" altLang="ja-JP" sz="1800">
                <a:latin typeface="AdvOT863180fb"/>
              </a:rPr>
              <a:t>20 yrs (R20 group) were signi</a:t>
            </a:r>
            <a:r>
              <a:rPr lang="en-US" altLang="ja-JP" sz="1800">
                <a:latin typeface="AdvOT863180fb+fb"/>
              </a:rPr>
              <a:t>fi</a:t>
            </a:r>
            <a:r>
              <a:rPr lang="en-US" altLang="ja-JP" sz="1800">
                <a:latin typeface="AdvOT863180fb"/>
              </a:rPr>
              <a:t>cantly higher than those living in Taizhou </a:t>
            </a:r>
            <a:r>
              <a:rPr lang="en-US" altLang="ja-JP" sz="1800">
                <a:latin typeface="AdvP4C4E51"/>
              </a:rPr>
              <a:t>&lt;</a:t>
            </a:r>
            <a:r>
              <a:rPr lang="en-US" altLang="ja-JP" sz="1800">
                <a:latin typeface="AdvOT863180fb"/>
              </a:rPr>
              <a:t>3 yrs (R3 group) (</a:t>
            </a:r>
            <a:r>
              <a:rPr lang="en-US" altLang="ja-JP" sz="1800">
                <a:latin typeface="AdvOTb92eb7df.I"/>
              </a:rPr>
              <a:t>p </a:t>
            </a:r>
            <a:r>
              <a:rPr lang="en-US" altLang="ja-JP" sz="1800">
                <a:latin typeface="AdvP4C4E51"/>
              </a:rPr>
              <a:t>&lt; </a:t>
            </a:r>
            <a:r>
              <a:rPr lang="en-US" altLang="ja-JP" sz="1800">
                <a:latin typeface="AdvOT863180fb"/>
              </a:rPr>
              <a:t>0.05).</a:t>
            </a:r>
          </a:p>
          <a:p>
            <a:r>
              <a:rPr lang="en-US" altLang="ja-JP" sz="1800">
                <a:latin typeface="AdvOT863180fb"/>
              </a:rPr>
              <a:t>The milk/serum partition coef</a:t>
            </a:r>
            <a:r>
              <a:rPr lang="en-US" altLang="ja-JP" sz="1800">
                <a:latin typeface="AdvOT863180fb+fb"/>
              </a:rPr>
              <a:t>fi</a:t>
            </a:r>
            <a:r>
              <a:rPr lang="en-US" altLang="ja-JP" sz="1800">
                <a:latin typeface="AdvOT863180fb"/>
              </a:rPr>
              <a:t>cient from the same women was approximately 0.43 and 0.47 for </a:t>
            </a:r>
            <a:r>
              <a:rPr lang="en-US" altLang="ja-JP" sz="1800">
                <a:latin typeface="AdvOTb92eb7df.I"/>
              </a:rPr>
              <a:t>syn</a:t>
            </a:r>
            <a:r>
              <a:rPr lang="en-US" altLang="ja-JP" sz="1800">
                <a:latin typeface="AdvOT863180fb"/>
              </a:rPr>
              <a:t>-DP</a:t>
            </a:r>
          </a:p>
          <a:p>
            <a:r>
              <a:rPr lang="en-US" altLang="ja-JP" sz="1800">
                <a:latin typeface="AdvOT863180fb"/>
              </a:rPr>
              <a:t>and </a:t>
            </a:r>
            <a:r>
              <a:rPr lang="en-US" altLang="ja-JP" sz="1800">
                <a:latin typeface="AdvOTb92eb7df.I"/>
              </a:rPr>
              <a:t>anti</a:t>
            </a:r>
            <a:r>
              <a:rPr lang="en-US" altLang="ja-JP" sz="1800">
                <a:latin typeface="AdvOT863180fb"/>
              </a:rPr>
              <a:t>-DP, respectively. A similar value in milk compared with </a:t>
            </a:r>
            <a:r>
              <a:rPr lang="en-US" altLang="ja-JP" sz="1800">
                <a:latin typeface="AdvOTb92eb7df.I"/>
              </a:rPr>
              <a:t>anti</a:t>
            </a:r>
            <a:r>
              <a:rPr lang="en-US" altLang="ja-JP" sz="1800">
                <a:latin typeface="AdvOT863180fb"/>
              </a:rPr>
              <a:t>-DP/</a:t>
            </a:r>
            <a:r>
              <a:rPr lang="en-US" altLang="ja-JP" sz="1800">
                <a:latin typeface="AdvP4C4E46"/>
              </a:rPr>
              <a:t>P</a:t>
            </a:r>
            <a:r>
              <a:rPr lang="en-US" altLang="ja-JP" sz="1800">
                <a:latin typeface="AdvOT863180fb"/>
              </a:rPr>
              <a:t>DPs (</a:t>
            </a:r>
            <a:r>
              <a:rPr lang="en-US" altLang="ja-JP" sz="1800">
                <a:latin typeface="AdvOTb92eb7df.I"/>
              </a:rPr>
              <a:t>f</a:t>
            </a:r>
            <a:r>
              <a:rPr lang="en-US" altLang="ja-JP" sz="1800">
                <a:latin typeface="AdvOT863180fb"/>
              </a:rPr>
              <a:t>anti) in serum suggested</a:t>
            </a:r>
          </a:p>
          <a:p>
            <a:r>
              <a:rPr lang="en-US" altLang="ja-JP" sz="1800">
                <a:latin typeface="AdvOT863180fb"/>
              </a:rPr>
              <a:t>that stereoselective DP bio-accumulation did not occur during the DP transport from blood to milk. This</a:t>
            </a:r>
          </a:p>
          <a:p>
            <a:r>
              <a:rPr lang="en-US" altLang="ja-JP" sz="1800">
                <a:latin typeface="AdvOT863180fb"/>
              </a:rPr>
              <a:t>result indicate that DP can bio-accumulate in blood and milk with the low milk/serum partition coef</a:t>
            </a:r>
            <a:r>
              <a:rPr lang="en-US" altLang="ja-JP" sz="1800">
                <a:latin typeface="AdvOT863180fb+fb"/>
              </a:rPr>
              <a:t>fi</a:t>
            </a:r>
            <a:r>
              <a:rPr lang="en-US" altLang="ja-JP" sz="1800">
                <a:latin typeface="AdvOT863180fb"/>
              </a:rPr>
              <a:t>cient</a:t>
            </a:r>
          </a:p>
          <a:p>
            <a:r>
              <a:rPr lang="en-US" altLang="ja-JP" sz="1800">
                <a:latin typeface="AdvOT863180fb"/>
              </a:rPr>
              <a:t>and similar blood and milk stereoselective bio-accumulation pro</a:t>
            </a:r>
            <a:r>
              <a:rPr lang="en-US" altLang="ja-JP" sz="1800">
                <a:latin typeface="AdvOT863180fb+fb"/>
              </a:rPr>
              <a:t>fi</a:t>
            </a:r>
            <a:r>
              <a:rPr lang="en-US" altLang="ja-JP" sz="1800">
                <a:latin typeface="AdvOT863180fb"/>
              </a:rPr>
              <a:t>les</a:t>
            </a:r>
          </a:p>
          <a:p>
            <a:endParaRPr lang="en-US" altLang="ja-JP" sz="1800">
              <a:latin typeface="AdvTT5235d5a9"/>
              <a:cs typeface="Times New Roman" panose="02020603050405020304" pitchFamily="18" charset="0"/>
            </a:endParaRPr>
          </a:p>
        </p:txBody>
      </p:sp>
      <p:sp>
        <p:nvSpPr>
          <p:cNvPr id="87044" name="スライド番号プレースホルダ 3">
            <a:extLst>
              <a:ext uri="{FF2B5EF4-FFF2-40B4-BE49-F238E27FC236}">
                <a16:creationId xmlns:a16="http://schemas.microsoft.com/office/drawing/2014/main" id="{74FC52BE-188A-C2BA-3F3A-8BC20FBB00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3EAD003-0B0D-4541-B068-7FA1A75D226F}" type="slidenum">
              <a:rPr lang="en-US" altLang="ja-JP" smtClean="0">
                <a:ea typeface="ＭＳ Ｐゴシック" panose="020B0600070205080204" pitchFamily="50" charset="-128"/>
              </a:rPr>
              <a:pPr>
                <a:spcBef>
                  <a:spcPct val="0"/>
                </a:spcBef>
              </a:pPr>
              <a:t>72</a:t>
            </a:fld>
            <a:endParaRPr lang="en-US" altLang="ja-JP">
              <a:ea typeface="ＭＳ Ｐゴシック" panose="020B0600070205080204" pitchFamily="50"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a:extLst>
              <a:ext uri="{FF2B5EF4-FFF2-40B4-BE49-F238E27FC236}">
                <a16:creationId xmlns:a16="http://schemas.microsoft.com/office/drawing/2014/main" id="{8DF0EA16-F7C5-8D37-9C2C-C322003D6F42}"/>
              </a:ext>
            </a:extLst>
          </p:cNvPr>
          <p:cNvSpPr>
            <a:spLocks noGrp="1" noRot="1" noChangeAspect="1" noChangeArrowheads="1" noTextEdit="1"/>
          </p:cNvSpPr>
          <p:nvPr>
            <p:ph type="sldImg"/>
          </p:nvPr>
        </p:nvSpPr>
        <p:spPr>
          <a:ln/>
        </p:spPr>
      </p:sp>
      <p:sp>
        <p:nvSpPr>
          <p:cNvPr id="89091" name="ノート プレースホルダ 2">
            <a:extLst>
              <a:ext uri="{FF2B5EF4-FFF2-40B4-BE49-F238E27FC236}">
                <a16:creationId xmlns:a16="http://schemas.microsoft.com/office/drawing/2014/main" id="{2ED44606-43D6-CD3D-378E-583C0B9CD1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GulliverRM"/>
              </a:rPr>
              <a:t>Photodegradation has been regarded as the main mechanism for the removal of many halogenated</a:t>
            </a:r>
          </a:p>
          <a:p>
            <a:r>
              <a:rPr lang="en-US" altLang="ja-JP" sz="1800">
                <a:latin typeface="GulliverRM"/>
              </a:rPr>
              <a:t>organic pollutants in the environment. The photodegradation of Dechlorane Plus (DP), an emerging contaminant</a:t>
            </a:r>
          </a:p>
          <a:p>
            <a:r>
              <a:rPr lang="en-US" altLang="ja-JP" sz="1800">
                <a:latin typeface="GulliverRM"/>
              </a:rPr>
              <a:t>taken worldwide concerns in recent years, was investigated under the irradiation of a xenon</a:t>
            </a:r>
          </a:p>
          <a:p>
            <a:r>
              <a:rPr lang="en-US" altLang="ja-JP" sz="1800">
                <a:latin typeface="GulliverRM"/>
              </a:rPr>
              <a:t>lamp. Rapid photodegradation was found under the irradiation of 200–750 nm light, while the degradation</a:t>
            </a:r>
          </a:p>
          <a:p>
            <a:r>
              <a:rPr lang="en-US" altLang="ja-JP" sz="1800">
                <a:latin typeface="GulliverRM"/>
              </a:rPr>
              <a:t>became much slower when the range of light wavelength changed to 280–750 nm. DP degradation</a:t>
            </a:r>
          </a:p>
          <a:p>
            <a:r>
              <a:rPr lang="en-US" altLang="ja-JP" sz="1800">
                <a:latin typeface="GulliverRM"/>
              </a:rPr>
              <a:t>followed the pseudo first-order kinetics. The quantum yields of 200–280 nm (UV-C) were about 2–3</a:t>
            </a:r>
          </a:p>
          <a:p>
            <a:r>
              <a:rPr lang="en-US" altLang="ja-JP" sz="1800">
                <a:latin typeface="GulliverRM"/>
              </a:rPr>
              <a:t>orders of magnitude higher than 280–320 nm, and no yields can be detected in 320–750 nm range, in an</a:t>
            </a:r>
          </a:p>
          <a:p>
            <a:r>
              <a:rPr lang="en-US" altLang="ja-JP" sz="1800">
                <a:latin typeface="GulliverRM"/>
              </a:rPr>
              <a:t>agreement with the changing photodegradation rates with wavelength. The photodegradation products</a:t>
            </a:r>
          </a:p>
          <a:p>
            <a:r>
              <a:rPr lang="en-US" altLang="ja-JP" sz="1800">
                <a:latin typeface="GulliverRM"/>
              </a:rPr>
              <a:t>were identified as lower chlorinated DPs, implicating a mechanism of reductive dechlorination. No photoisomerization</a:t>
            </a:r>
          </a:p>
          <a:p>
            <a:r>
              <a:rPr lang="en-US" altLang="ja-JP" sz="1800">
                <a:latin typeface="GulliverRM"/>
              </a:rPr>
              <a:t>or solvent adducts were observed, and the difference of photodegradation rate between</a:t>
            </a:r>
          </a:p>
          <a:p>
            <a:r>
              <a:rPr lang="en-US" altLang="ja-JP" sz="1800">
                <a:latin typeface="GulliverIT"/>
              </a:rPr>
              <a:t>syn</a:t>
            </a:r>
            <a:r>
              <a:rPr lang="en-US" altLang="ja-JP" sz="1800">
                <a:latin typeface="GulliverRM"/>
              </a:rPr>
              <a:t>- and </a:t>
            </a:r>
            <a:r>
              <a:rPr lang="en-US" altLang="ja-JP" sz="1800">
                <a:latin typeface="GulliverIT"/>
              </a:rPr>
              <a:t>anti</a:t>
            </a:r>
            <a:r>
              <a:rPr lang="en-US" altLang="ja-JP" sz="1800">
                <a:latin typeface="GulliverRM"/>
              </a:rPr>
              <a:t>-DP isomers was negligible.</a:t>
            </a:r>
            <a:endParaRPr lang="en-US" altLang="ja-JP" sz="1800">
              <a:latin typeface="AdvTT5235d5a9"/>
              <a:cs typeface="Times New Roman" panose="02020603050405020304" pitchFamily="18" charset="0"/>
            </a:endParaRPr>
          </a:p>
        </p:txBody>
      </p:sp>
      <p:sp>
        <p:nvSpPr>
          <p:cNvPr id="89092" name="スライド番号プレースホルダ 3">
            <a:extLst>
              <a:ext uri="{FF2B5EF4-FFF2-40B4-BE49-F238E27FC236}">
                <a16:creationId xmlns:a16="http://schemas.microsoft.com/office/drawing/2014/main" id="{53E336D9-DDEB-D487-7AA2-7E97B3A49F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8805BC-3395-4CC1-B831-32E9EC82F1B9}" type="slidenum">
              <a:rPr lang="en-US" altLang="ja-JP" smtClean="0">
                <a:ea typeface="ＭＳ Ｐゴシック" panose="020B0600070205080204" pitchFamily="50" charset="-128"/>
              </a:rPr>
              <a:pPr>
                <a:spcBef>
                  <a:spcPct val="0"/>
                </a:spcBef>
              </a:pPr>
              <a:t>73</a:t>
            </a:fld>
            <a:endParaRPr lang="en-US" altLang="ja-JP">
              <a:ea typeface="ＭＳ Ｐゴシック" panose="020B0600070205080204" pitchFamily="50"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a:extLst>
              <a:ext uri="{FF2B5EF4-FFF2-40B4-BE49-F238E27FC236}">
                <a16:creationId xmlns:a16="http://schemas.microsoft.com/office/drawing/2014/main" id="{AF14898C-E021-8D8E-60B1-E9A674DFD53F}"/>
              </a:ext>
            </a:extLst>
          </p:cNvPr>
          <p:cNvSpPr>
            <a:spLocks noGrp="1" noRot="1" noChangeAspect="1" noChangeArrowheads="1" noTextEdit="1"/>
          </p:cNvSpPr>
          <p:nvPr>
            <p:ph type="sldImg"/>
          </p:nvPr>
        </p:nvSpPr>
        <p:spPr>
          <a:ln/>
        </p:spPr>
      </p:sp>
      <p:sp>
        <p:nvSpPr>
          <p:cNvPr id="91139" name="ノート プレースホルダ 2">
            <a:extLst>
              <a:ext uri="{FF2B5EF4-FFF2-40B4-BE49-F238E27FC236}">
                <a16:creationId xmlns:a16="http://schemas.microsoft.com/office/drawing/2014/main" id="{C9A33D65-D255-5EB5-3847-3605747504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TT5235d5a9"/>
              </a:rPr>
              <a:t>Dechlorane Plus (DP) is an additive chlorinated </a:t>
            </a:r>
            <a:r>
              <a:rPr lang="en-US" altLang="ja-JP" sz="1800">
                <a:latin typeface="AdvTT5235d5a9+fb"/>
              </a:rPr>
              <a:t>fl</a:t>
            </a:r>
            <a:r>
              <a:rPr lang="en-US" altLang="ja-JP" sz="1800">
                <a:latin typeface="AdvTT5235d5a9"/>
              </a:rPr>
              <a:t>ame retardant comprising two major isomers, </a:t>
            </a:r>
            <a:r>
              <a:rPr lang="en-US" altLang="ja-JP" sz="1800">
                <a:latin typeface="AdvTT94c8263f.I"/>
              </a:rPr>
              <a:t>syn</a:t>
            </a:r>
            <a:r>
              <a:rPr lang="en-US" altLang="ja-JP" sz="1800">
                <a:latin typeface="AdvTT5235d5a9"/>
              </a:rPr>
              <a:t>- and </a:t>
            </a:r>
            <a:r>
              <a:rPr lang="en-US" altLang="ja-JP" sz="1800">
                <a:latin typeface="AdvTT94c8263f.I"/>
              </a:rPr>
              <a:t>anti</a:t>
            </a:r>
            <a:r>
              <a:rPr lang="en-US" altLang="ja-JP" sz="1800">
                <a:latin typeface="AdvTT5235d5a9"/>
              </a:rPr>
              <a:t>-</a:t>
            </a:r>
          </a:p>
          <a:p>
            <a:r>
              <a:rPr lang="en-US" altLang="ja-JP" sz="1800">
                <a:latin typeface="AdvTT5235d5a9"/>
              </a:rPr>
              <a:t>DP, that is used in a variety of commercial/industrial products. It has been detected in biotic and abiotic</a:t>
            </a:r>
          </a:p>
          <a:p>
            <a:r>
              <a:rPr lang="en-US" altLang="ja-JP" sz="1800">
                <a:latin typeface="AdvTT5235d5a9"/>
              </a:rPr>
              <a:t>matrices including the eggs of herring gulls collected from the Laurentian Great Lakes. However, data on</a:t>
            </a:r>
          </a:p>
          <a:p>
            <a:r>
              <a:rPr lang="en-US" altLang="ja-JP" sz="1800">
                <a:latin typeface="AdvTT5235d5a9"/>
              </a:rPr>
              <a:t>potential toxicological and molecular responses to exposure are lacking, especially for avian species. A</a:t>
            </a:r>
          </a:p>
          <a:p>
            <a:r>
              <a:rPr lang="en-US" altLang="ja-JP" sz="1800">
                <a:latin typeface="AdvTT5235d5a9"/>
              </a:rPr>
              <a:t>combined </a:t>
            </a:r>
            <a:r>
              <a:rPr lang="en-US" altLang="ja-JP" sz="1800">
                <a:latin typeface="AdvTT94c8263f.I"/>
              </a:rPr>
              <a:t>in vitro</a:t>
            </a:r>
            <a:r>
              <a:rPr lang="en-US" altLang="ja-JP" sz="1800">
                <a:latin typeface="AdvTT5235d5a9"/>
              </a:rPr>
              <a:t>/</a:t>
            </a:r>
            <a:r>
              <a:rPr lang="en-US" altLang="ja-JP" sz="1800">
                <a:latin typeface="AdvTT94c8263f.I"/>
              </a:rPr>
              <a:t>in ovo </a:t>
            </a:r>
            <a:r>
              <a:rPr lang="en-US" altLang="ja-JP" sz="1800">
                <a:latin typeface="AdvTT5235d5a9"/>
              </a:rPr>
              <a:t>approach was used to determine concentration-dependent effects of DP in chicken</a:t>
            </a:r>
          </a:p>
          <a:p>
            <a:r>
              <a:rPr lang="en-US" altLang="ja-JP" sz="1800">
                <a:latin typeface="AdvTT5235d5a9"/>
              </a:rPr>
              <a:t>embryonic hepatocytes (CEH) and chicken embryos following injection of DP into the air cell of eggs prior to</a:t>
            </a:r>
          </a:p>
          <a:p>
            <a:r>
              <a:rPr lang="en-US" altLang="ja-JP" sz="1800">
                <a:latin typeface="AdvTT5235d5a9"/>
              </a:rPr>
              <a:t>incubation. Overt toxicity (i.e. cytotoxicity and pipping success) and mRNA expression levels of transcripts</a:t>
            </a:r>
          </a:p>
          <a:p>
            <a:r>
              <a:rPr lang="en-US" altLang="ja-JP" sz="1800">
                <a:latin typeface="AdvTT5235d5a9"/>
              </a:rPr>
              <a:t>previously determined to be responsive to a brominated </a:t>
            </a:r>
            <a:r>
              <a:rPr lang="en-US" altLang="ja-JP" sz="1800">
                <a:latin typeface="AdvTT5235d5a9+fb"/>
              </a:rPr>
              <a:t>fl</a:t>
            </a:r>
            <a:r>
              <a:rPr lang="en-US" altLang="ja-JP" sz="1800">
                <a:latin typeface="AdvTT5235d5a9"/>
              </a:rPr>
              <a:t>ame retardant were assessed in CEH and hepatic</a:t>
            </a:r>
          </a:p>
          <a:p>
            <a:r>
              <a:rPr lang="en-US" altLang="ja-JP" sz="1800">
                <a:latin typeface="AdvTT5235d5a9"/>
              </a:rPr>
              <a:t>tissue. DP was not cytotoxic up to a maximum concentration of 3 </a:t>
            </a:r>
            <a:r>
              <a:rPr lang="en-US" altLang="ja-JP" sz="1800">
                <a:latin typeface="AdvTT5235d5a9+03"/>
              </a:rPr>
              <a:t>μ</a:t>
            </a:r>
            <a:r>
              <a:rPr lang="en-US" altLang="ja-JP" sz="1800">
                <a:latin typeface="AdvTT5235d5a9"/>
              </a:rPr>
              <a:t>Min CEH, and no effects on pipping success</a:t>
            </a:r>
          </a:p>
          <a:p>
            <a:r>
              <a:rPr lang="en-US" altLang="ja-JP" sz="1800">
                <a:latin typeface="AdvTT5235d5a9"/>
              </a:rPr>
              <a:t>were observed up to the highest nominal dose group of 500 ng/g egg. A signi</a:t>
            </a:r>
            <a:r>
              <a:rPr lang="en-US" altLang="ja-JP" sz="1800">
                <a:latin typeface="AdvTT5235d5a9+fb"/>
              </a:rPr>
              <a:t>fi</a:t>
            </a:r>
            <a:r>
              <a:rPr lang="en-US" altLang="ja-JP" sz="1800">
                <a:latin typeface="AdvTT5235d5a9"/>
              </a:rPr>
              <a:t>cant shift in isomeric content of</a:t>
            </a:r>
          </a:p>
          <a:p>
            <a:r>
              <a:rPr lang="en-US" altLang="ja-JP" sz="1800">
                <a:latin typeface="AdvTT94c8263f.I"/>
              </a:rPr>
              <a:t>syn</a:t>
            </a:r>
            <a:r>
              <a:rPr lang="en-US" altLang="ja-JP" sz="1800">
                <a:latin typeface="AdvTT5235d5a9"/>
              </a:rPr>
              <a:t>- and </a:t>
            </a:r>
            <a:r>
              <a:rPr lang="en-US" altLang="ja-JP" sz="1800">
                <a:latin typeface="AdvTT94c8263f.I"/>
              </a:rPr>
              <a:t>anti</a:t>
            </a:r>
            <a:r>
              <a:rPr lang="en-US" altLang="ja-JP" sz="1800">
                <a:latin typeface="AdvTT5235d5a9"/>
              </a:rPr>
              <a:t>-DP was detected between stock solutions of the commercial mixture and hepatic tissue; the</a:t>
            </a:r>
          </a:p>
          <a:p>
            <a:r>
              <a:rPr lang="en-US" altLang="ja-JP" sz="1800">
                <a:latin typeface="AdvTT5235d5a9"/>
              </a:rPr>
              <a:t>proportion of the </a:t>
            </a:r>
            <a:r>
              <a:rPr lang="en-US" altLang="ja-JP" sz="1800">
                <a:latin typeface="AdvTT94c8263f.I"/>
              </a:rPr>
              <a:t>syn</a:t>
            </a:r>
            <a:r>
              <a:rPr lang="en-US" altLang="ja-JP" sz="1800">
                <a:latin typeface="AdvTT5235d5a9"/>
              </a:rPr>
              <a:t>-DP isomer increased from 0.34 to 0.65 with a concomitant decrease of </a:t>
            </a:r>
            <a:r>
              <a:rPr lang="en-US" altLang="ja-JP" sz="1800">
                <a:latin typeface="AdvTT94c8263f.I"/>
              </a:rPr>
              <a:t>anti</a:t>
            </a:r>
            <a:r>
              <a:rPr lang="en-US" altLang="ja-JP" sz="1800">
                <a:latin typeface="AdvTT5235d5a9"/>
              </a:rPr>
              <a:t>-DP from 0.66</a:t>
            </a:r>
          </a:p>
          <a:p>
            <a:r>
              <a:rPr lang="en-US" altLang="ja-JP" sz="1800">
                <a:latin typeface="AdvTT5235d5a9"/>
              </a:rPr>
              <a:t>to 0.35. None of the mRNA transcripts changed as a result of </a:t>
            </a:r>
            <a:r>
              <a:rPr lang="en-US" altLang="ja-JP" sz="1800">
                <a:latin typeface="AdvTT94c8263f.I"/>
              </a:rPr>
              <a:t>in vitro </a:t>
            </a:r>
            <a:r>
              <a:rPr lang="en-US" altLang="ja-JP" sz="1800">
                <a:latin typeface="AdvTT5235d5a9"/>
              </a:rPr>
              <a:t>or </a:t>
            </a:r>
            <a:r>
              <a:rPr lang="en-US" altLang="ja-JP" sz="1800">
                <a:latin typeface="AdvTT94c8263f.I"/>
              </a:rPr>
              <a:t>in ovo </a:t>
            </a:r>
            <a:r>
              <a:rPr lang="en-US" altLang="ja-JP" sz="1800">
                <a:latin typeface="AdvTT5235d5a9"/>
              </a:rPr>
              <a:t>exposure to DP indicating that,</a:t>
            </a:r>
          </a:p>
          <a:p>
            <a:r>
              <a:rPr lang="en-US" altLang="ja-JP" sz="1800">
                <a:latin typeface="AdvTT5235d5a9"/>
              </a:rPr>
              <a:t>although there was concordance between the two approaches, DP may evoke its toxicity through other modes</a:t>
            </a:r>
          </a:p>
          <a:p>
            <a:r>
              <a:rPr lang="en-US" altLang="ja-JP" sz="1800">
                <a:latin typeface="AdvTT5235d5a9"/>
              </a:rPr>
              <a:t>of action. At current environmental exposure levels, no adverse effects of DP on embryonic viability or</a:t>
            </a:r>
          </a:p>
          <a:p>
            <a:r>
              <a:rPr lang="en-US" altLang="ja-JP" sz="1800">
                <a:latin typeface="AdvTT5235d5a9"/>
              </a:rPr>
              <a:t>pathways associated with the genes assessed are predicted.</a:t>
            </a:r>
            <a:r>
              <a:rPr lang="en-US" altLang="ja-JP" sz="1800">
                <a:latin typeface="GulliverRM"/>
              </a:rPr>
              <a:t>.</a:t>
            </a:r>
            <a:endParaRPr lang="en-US" altLang="ja-JP" sz="1800">
              <a:latin typeface="AdvTT5235d5a9"/>
              <a:cs typeface="Times New Roman" panose="02020603050405020304" pitchFamily="18" charset="0"/>
            </a:endParaRPr>
          </a:p>
        </p:txBody>
      </p:sp>
      <p:sp>
        <p:nvSpPr>
          <p:cNvPr id="91140" name="スライド番号プレースホルダ 3">
            <a:extLst>
              <a:ext uri="{FF2B5EF4-FFF2-40B4-BE49-F238E27FC236}">
                <a16:creationId xmlns:a16="http://schemas.microsoft.com/office/drawing/2014/main" id="{0AF07DA5-12BC-88ED-9EEB-A070F4F87D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ED49486-F50B-4BA3-868B-4ABBB855FE6C}" type="slidenum">
              <a:rPr lang="en-US" altLang="ja-JP" smtClean="0">
                <a:ea typeface="ＭＳ Ｐゴシック" panose="020B0600070205080204" pitchFamily="50" charset="-128"/>
              </a:rPr>
              <a:pPr>
                <a:spcBef>
                  <a:spcPct val="0"/>
                </a:spcBef>
              </a:pPr>
              <a:t>74</a:t>
            </a:fld>
            <a:endParaRPr lang="en-US" altLang="ja-JP">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a:extLst>
              <a:ext uri="{FF2B5EF4-FFF2-40B4-BE49-F238E27FC236}">
                <a16:creationId xmlns:a16="http://schemas.microsoft.com/office/drawing/2014/main" id="{DA51408C-23E4-1337-3634-7E465CD73715}"/>
              </a:ext>
            </a:extLst>
          </p:cNvPr>
          <p:cNvSpPr>
            <a:spLocks noGrp="1" noRot="1" noChangeAspect="1" noChangeArrowheads="1" noTextEdit="1"/>
          </p:cNvSpPr>
          <p:nvPr>
            <p:ph type="sldImg"/>
          </p:nvPr>
        </p:nvSpPr>
        <p:spPr>
          <a:ln/>
        </p:spPr>
      </p:sp>
      <p:sp>
        <p:nvSpPr>
          <p:cNvPr id="93187" name="ノート プレースホルダ 2">
            <a:extLst>
              <a:ext uri="{FF2B5EF4-FFF2-40B4-BE49-F238E27FC236}">
                <a16:creationId xmlns:a16="http://schemas.microsoft.com/office/drawing/2014/main" id="{BCBC5BBC-E47E-3215-7B9E-BCABF84EC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PAEA3"/>
              </a:rPr>
              <a:t>Abstract</a:t>
            </a:r>
            <a:r>
              <a:rPr lang="en-US" altLang="ja-JP" sz="1800">
                <a:latin typeface="AdvTimes"/>
              </a:rPr>
              <a:t>—</a:t>
            </a:r>
            <a:r>
              <a:rPr lang="en-US" altLang="ja-JP" sz="1800">
                <a:latin typeface="AdvP6F00"/>
              </a:rPr>
              <a:t>Dechlorane Plus (DP) was measured in house dust from e-waste recycling and from urban and rural areas of South China,</a:t>
            </a:r>
          </a:p>
          <a:p>
            <a:r>
              <a:rPr lang="en-US" altLang="ja-JP" sz="1800">
                <a:latin typeface="AdvP6F00"/>
              </a:rPr>
              <a:t>with geometric mean concentrations of 604, 14.5, and 2.89 ng/g, respectively. Dechlorane Plus in house dust in the e-waste area</a:t>
            </a:r>
          </a:p>
          <a:p>
            <a:r>
              <a:rPr lang="en-US" altLang="ja-JP" sz="1800">
                <a:latin typeface="AdvP6F00"/>
              </a:rPr>
              <a:t>originated from e-waste recycling activities, whereas household appliances served as a major source of DP in urban house dust. The</a:t>
            </a:r>
          </a:p>
          <a:p>
            <a:r>
              <a:rPr lang="en-US" altLang="ja-JP" sz="1800">
                <a:latin typeface="AdvP6F00"/>
              </a:rPr>
              <a:t>isomer ratios ( </a:t>
            </a:r>
            <a:r>
              <a:rPr lang="en-US" altLang="ja-JP" sz="1800">
                <a:latin typeface="AdvPAEA5"/>
              </a:rPr>
              <a:t>f</a:t>
            </a:r>
            <a:r>
              <a:rPr lang="en-US" altLang="ja-JP" sz="1800">
                <a:latin typeface="AdvP6F00"/>
              </a:rPr>
              <a:t>anti) of DP in most dust samples from the e-waste area were significantly lower than those in the urban and rural dust</a:t>
            </a:r>
          </a:p>
          <a:p>
            <a:r>
              <a:rPr lang="en-US" altLang="ja-JP" sz="1800">
                <a:latin typeface="AdvP6F00"/>
              </a:rPr>
              <a:t>samples and the commercial mixture. Several [1Cl</a:t>
            </a:r>
            <a:r>
              <a:rPr lang="en-US" altLang="ja-JP" sz="1800">
                <a:latin typeface="AdvP4C4E74"/>
              </a:rPr>
              <a:t>t</a:t>
            </a:r>
            <a:r>
              <a:rPr lang="en-US" altLang="ja-JP" sz="1800">
                <a:latin typeface="AdvP6F00"/>
              </a:rPr>
              <a:t>H] and [2Cl</a:t>
            </a:r>
            <a:r>
              <a:rPr lang="en-US" altLang="ja-JP" sz="1800">
                <a:latin typeface="AdvP4C4E74"/>
              </a:rPr>
              <a:t>t</a:t>
            </a:r>
            <a:r>
              <a:rPr lang="en-US" altLang="ja-JP" sz="1800">
                <a:latin typeface="AdvP6F00"/>
              </a:rPr>
              <a:t>2H] dechloro-DPs were identified in house dust from the e-waste</a:t>
            </a:r>
          </a:p>
          <a:p>
            <a:r>
              <a:rPr lang="en-US" altLang="ja-JP" sz="1800">
                <a:latin typeface="AdvP6F00"/>
              </a:rPr>
              <a:t>area, and an a-Cl11 DP was qualified with concentrations of</a:t>
            </a:r>
            <a:r>
              <a:rPr lang="en-US" altLang="ja-JP" sz="1800">
                <a:latin typeface="AdvP4C4E51"/>
              </a:rPr>
              <a:t>&lt;</a:t>
            </a:r>
            <a:r>
              <a:rPr lang="en-US" altLang="ja-JP" sz="1800">
                <a:latin typeface="AdvP6F00"/>
              </a:rPr>
              <a:t>55.1 ng/g. Photolytic degradation experiments were conducted by exposing</a:t>
            </a:r>
          </a:p>
          <a:p>
            <a:r>
              <a:rPr lang="en-US" altLang="ja-JP" sz="1800">
                <a:latin typeface="AdvP6F00"/>
              </a:rPr>
              <a:t>anti-DP, syn-DP, and commercial DP solutions to ultraviolet (UV) light. The slight difference in isomeric half-life derived by</a:t>
            </a:r>
          </a:p>
          <a:p>
            <a:r>
              <a:rPr lang="en-US" altLang="ja-JP" sz="1800">
                <a:latin typeface="AdvP6F00"/>
              </a:rPr>
              <a:t>photodegradation, as well as the lower </a:t>
            </a:r>
            <a:r>
              <a:rPr lang="en-US" altLang="ja-JP" sz="1800">
                <a:latin typeface="AdvPAEA5"/>
              </a:rPr>
              <a:t>f</a:t>
            </a:r>
            <a:r>
              <a:rPr lang="en-US" altLang="ja-JP" sz="1800">
                <a:latin typeface="AdvP6F00"/>
              </a:rPr>
              <a:t>anti values in the e-waste combusted residue, suggest a significant influence of isomer-specific</a:t>
            </a:r>
          </a:p>
          <a:p>
            <a:r>
              <a:rPr lang="en-US" altLang="ja-JP" sz="1800">
                <a:latin typeface="AdvP6F00"/>
              </a:rPr>
              <a:t>thermal degradation of DP during e-waste burning on isomer composition in house dust in the e-waste area. The average estimated daily</a:t>
            </a:r>
          </a:p>
          <a:p>
            <a:r>
              <a:rPr lang="en-US" altLang="ja-JP" sz="1800">
                <a:latin typeface="AdvP6F00"/>
              </a:rPr>
              <a:t>intakes (EDIs) of DP via house dust ranged from 0.06 to 30.2 ng/d for adults and 0.14 to 121 ng/d for toddlers in the studied area. The</a:t>
            </a:r>
          </a:p>
          <a:p>
            <a:r>
              <a:rPr lang="en-US" altLang="ja-JP" sz="1800">
                <a:latin typeface="AdvP6F00"/>
              </a:rPr>
              <a:t>average EDIs of a-Cl11 DP for adults and toddlers in the e-waste area were 0.07 and 0.18 ng/d, respectively. Environ. Toxicol. Chem.</a:t>
            </a:r>
          </a:p>
          <a:p>
            <a:r>
              <a:rPr lang="en-US" altLang="ja-JP" sz="1800">
                <a:latin typeface="AdvP6F00"/>
              </a:rPr>
              <a:t>2011;30:1965–1972. </a:t>
            </a:r>
            <a:r>
              <a:rPr lang="en-US" altLang="ja-JP" sz="1800">
                <a:latin typeface="AdvPi3"/>
              </a:rPr>
              <a:t># </a:t>
            </a:r>
            <a:r>
              <a:rPr lang="en-US" altLang="ja-JP" sz="1800">
                <a:latin typeface="AdvP6F00"/>
              </a:rPr>
              <a:t>2011 SETAC</a:t>
            </a:r>
            <a:endParaRPr lang="en-US" altLang="ja-JP" sz="1800">
              <a:latin typeface="AdvTT5235d5a9"/>
              <a:cs typeface="Times New Roman" panose="02020603050405020304" pitchFamily="18" charset="0"/>
            </a:endParaRPr>
          </a:p>
        </p:txBody>
      </p:sp>
      <p:sp>
        <p:nvSpPr>
          <p:cNvPr id="93188" name="スライド番号プレースホルダ 3">
            <a:extLst>
              <a:ext uri="{FF2B5EF4-FFF2-40B4-BE49-F238E27FC236}">
                <a16:creationId xmlns:a16="http://schemas.microsoft.com/office/drawing/2014/main" id="{FF2E5F49-B2E8-B2A3-A83E-73F5B1077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7EBD483-8317-4DE6-933F-016174A77B48}" type="slidenum">
              <a:rPr lang="en-US" altLang="ja-JP" smtClean="0">
                <a:ea typeface="ＭＳ Ｐゴシック" panose="020B0600070205080204" pitchFamily="50" charset="-128"/>
              </a:rPr>
              <a:pPr>
                <a:spcBef>
                  <a:spcPct val="0"/>
                </a:spcBef>
              </a:pPr>
              <a:t>75</a:t>
            </a:fld>
            <a:endParaRPr lang="en-US" altLang="ja-JP">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a:extLst>
              <a:ext uri="{FF2B5EF4-FFF2-40B4-BE49-F238E27FC236}">
                <a16:creationId xmlns:a16="http://schemas.microsoft.com/office/drawing/2014/main" id="{86762CF5-FBFF-523F-370E-49EC10E6B8A6}"/>
              </a:ext>
            </a:extLst>
          </p:cNvPr>
          <p:cNvSpPr>
            <a:spLocks noGrp="1" noRot="1" noChangeAspect="1" noChangeArrowheads="1" noTextEdit="1"/>
          </p:cNvSpPr>
          <p:nvPr>
            <p:ph type="sldImg"/>
          </p:nvPr>
        </p:nvSpPr>
        <p:spPr>
          <a:ln/>
        </p:spPr>
      </p:sp>
      <p:sp>
        <p:nvSpPr>
          <p:cNvPr id="95235" name="ノート プレースホルダ 2">
            <a:extLst>
              <a:ext uri="{FF2B5EF4-FFF2-40B4-BE49-F238E27FC236}">
                <a16:creationId xmlns:a16="http://schemas.microsoft.com/office/drawing/2014/main" id="{B5A56426-520A-793A-3C5A-477DB3831E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231F20"/>
                </a:solidFill>
                <a:latin typeface="AdvP2437"/>
              </a:rPr>
              <a:t>Liquid chromatography/atmospheric pressure photoionization tandem mass spectrometry (LC/APPI-MS/MS) was</a:t>
            </a:r>
          </a:p>
          <a:p>
            <a:r>
              <a:rPr lang="en-US" altLang="ja-JP" sz="1800">
                <a:solidFill>
                  <a:srgbClr val="231F20"/>
                </a:solidFill>
                <a:latin typeface="AdvP2437"/>
              </a:rPr>
              <a:t>investigated as an instrumental method for the analysis of the halogenated norbornene flame retardants, Mirex,</a:t>
            </a:r>
          </a:p>
          <a:p>
            <a:r>
              <a:rPr lang="en-US" altLang="ja-JP" sz="1800">
                <a:solidFill>
                  <a:srgbClr val="231F20"/>
                </a:solidFill>
                <a:latin typeface="AdvP2437"/>
              </a:rPr>
              <a:t>Dechloranes 602, 603, 604, and Dechlorane Plus (DP). The LC separation was optimized by screening a variety of</a:t>
            </a:r>
          </a:p>
          <a:p>
            <a:r>
              <a:rPr lang="en-US" altLang="ja-JP" sz="1800">
                <a:solidFill>
                  <a:srgbClr val="231F20"/>
                </a:solidFill>
                <a:latin typeface="AdvP2437"/>
              </a:rPr>
              <a:t>stationary and mobile phases, resulting in a short LC separation time of 5 min. Different atmospheric pressure</a:t>
            </a:r>
          </a:p>
          <a:p>
            <a:r>
              <a:rPr lang="en-US" altLang="ja-JP" sz="1800">
                <a:solidFill>
                  <a:srgbClr val="231F20"/>
                </a:solidFill>
                <a:latin typeface="AdvP2437"/>
              </a:rPr>
              <a:t>ionization approaches were examined including electrospray ionization, atmospheric pressure chemical ionization,</a:t>
            </a:r>
          </a:p>
          <a:p>
            <a:r>
              <a:rPr lang="en-US" altLang="ja-JP" sz="1800">
                <a:solidFill>
                  <a:srgbClr val="231F20"/>
                </a:solidFill>
                <a:latin typeface="AdvP2437"/>
              </a:rPr>
              <a:t>and APPI, each with and without post-column addition. APPI without post-column addition was chosen for</a:t>
            </a:r>
          </a:p>
          <a:p>
            <a:r>
              <a:rPr lang="en-US" altLang="ja-JP" sz="1800">
                <a:solidFill>
                  <a:srgbClr val="231F20"/>
                </a:solidFill>
                <a:latin typeface="AdvP2437"/>
              </a:rPr>
              <a:t>providing the best ionization response. The optimized LC/APPI-MS/MS approach resulted in instrument detection</a:t>
            </a:r>
          </a:p>
          <a:p>
            <a:r>
              <a:rPr lang="en-US" altLang="ja-JP" sz="1800">
                <a:solidFill>
                  <a:srgbClr val="231F20"/>
                </a:solidFill>
                <a:latin typeface="AdvP2437"/>
              </a:rPr>
              <a:t>limits ranging between 25 and 50 pg. Good linearity was also achieved (up to 25.0 ng/</a:t>
            </a:r>
            <a:r>
              <a:rPr lang="en-US" altLang="ja-JP" sz="1800">
                <a:solidFill>
                  <a:srgbClr val="231F20"/>
                </a:solidFill>
                <a:latin typeface="AdvP7DED"/>
              </a:rPr>
              <a:t>m</a:t>
            </a:r>
            <a:r>
              <a:rPr lang="en-US" altLang="ja-JP" sz="1800">
                <a:solidFill>
                  <a:srgbClr val="231F20"/>
                </a:solidFill>
                <a:latin typeface="AdvP2437"/>
              </a:rPr>
              <a:t>L; </a:t>
            </a:r>
            <a:r>
              <a:rPr lang="en-US" altLang="ja-JP" sz="1800">
                <a:solidFill>
                  <a:srgbClr val="231F20"/>
                </a:solidFill>
                <a:latin typeface="AdvP185E"/>
              </a:rPr>
              <a:t>R </a:t>
            </a:r>
            <a:r>
              <a:rPr lang="en-US" altLang="ja-JP" sz="1800">
                <a:solidFill>
                  <a:srgbClr val="231F20"/>
                </a:solidFill>
                <a:latin typeface="AdvP2437"/>
              </a:rPr>
              <a:t>&gt;0.999). The method was</a:t>
            </a:r>
          </a:p>
          <a:p>
            <a:r>
              <a:rPr lang="en-US" altLang="ja-JP" sz="1800">
                <a:solidFill>
                  <a:srgbClr val="231F20"/>
                </a:solidFill>
                <a:latin typeface="AdvP2437"/>
              </a:rPr>
              <a:t>applied to extracts of environmental samples including surface water, fish and sediments for screening purposes, and</a:t>
            </a:r>
          </a:p>
          <a:p>
            <a:r>
              <a:rPr lang="en-US" altLang="ja-JP" sz="1800">
                <a:solidFill>
                  <a:srgbClr val="231F20"/>
                </a:solidFill>
                <a:latin typeface="AdvP2437"/>
              </a:rPr>
              <a:t>the results agreed well with those obtained by gas chromatography/mass spectrometry. Copyright </a:t>
            </a:r>
            <a:r>
              <a:rPr lang="en-US" altLang="ja-JP" sz="1800">
                <a:solidFill>
                  <a:srgbClr val="231F20"/>
                </a:solidFill>
                <a:latin typeface="AdvT042"/>
              </a:rPr>
              <a:t> </a:t>
            </a:r>
            <a:r>
              <a:rPr lang="en-US" altLang="ja-JP" sz="1800">
                <a:solidFill>
                  <a:srgbClr val="231F20"/>
                </a:solidFill>
                <a:latin typeface="AdvP2437"/>
              </a:rPr>
              <a:t>2011 John Wiley</a:t>
            </a:r>
          </a:p>
          <a:p>
            <a:r>
              <a:rPr lang="en-US" altLang="ja-JP" sz="1800">
                <a:solidFill>
                  <a:srgbClr val="231F20"/>
                </a:solidFill>
                <a:latin typeface="AdvP2437"/>
              </a:rPr>
              <a:t>&amp; Sons, Ltd.</a:t>
            </a:r>
            <a:endParaRPr lang="en-US" altLang="ja-JP" sz="1800">
              <a:latin typeface="AdvTT5235d5a9"/>
              <a:cs typeface="Times New Roman" panose="02020603050405020304" pitchFamily="18" charset="0"/>
            </a:endParaRPr>
          </a:p>
        </p:txBody>
      </p:sp>
      <p:sp>
        <p:nvSpPr>
          <p:cNvPr id="95236" name="スライド番号プレースホルダ 3">
            <a:extLst>
              <a:ext uri="{FF2B5EF4-FFF2-40B4-BE49-F238E27FC236}">
                <a16:creationId xmlns:a16="http://schemas.microsoft.com/office/drawing/2014/main" id="{BEB1E60E-9300-FB5A-3841-313714ED2C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4AA7378-8C71-457C-84F3-B0A054D59710}" type="slidenum">
              <a:rPr lang="en-US" altLang="ja-JP" smtClean="0">
                <a:ea typeface="ＭＳ Ｐゴシック" panose="020B0600070205080204" pitchFamily="50" charset="-128"/>
              </a:rPr>
              <a:pPr>
                <a:spcBef>
                  <a:spcPct val="0"/>
                </a:spcBef>
              </a:pPr>
              <a:t>76</a:t>
            </a:fld>
            <a:endParaRPr lang="en-US" altLang="ja-JP">
              <a:ea typeface="ＭＳ Ｐゴシック" panose="020B0600070205080204" pitchFamily="50"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a:extLst>
              <a:ext uri="{FF2B5EF4-FFF2-40B4-BE49-F238E27FC236}">
                <a16:creationId xmlns:a16="http://schemas.microsoft.com/office/drawing/2014/main" id="{5A744ADF-52EF-A74B-ABDC-F42618859CA2}"/>
              </a:ext>
            </a:extLst>
          </p:cNvPr>
          <p:cNvSpPr>
            <a:spLocks noGrp="1" noRot="1" noChangeAspect="1" noChangeArrowheads="1" noTextEdit="1"/>
          </p:cNvSpPr>
          <p:nvPr>
            <p:ph type="sldImg"/>
          </p:nvPr>
        </p:nvSpPr>
        <p:spPr>
          <a:ln/>
        </p:spPr>
      </p:sp>
      <p:sp>
        <p:nvSpPr>
          <p:cNvPr id="97283" name="ノート プレースホルダ 2">
            <a:extLst>
              <a:ext uri="{FF2B5EF4-FFF2-40B4-BE49-F238E27FC236}">
                <a16:creationId xmlns:a16="http://schemas.microsoft.com/office/drawing/2014/main" id="{73A25886-3D4F-5D87-90B2-E9974BEBF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PSA88B"/>
              </a:rPr>
              <a:t>Waste electrical and electronic equipment (WEEE) contains various hazardous substances</a:t>
            </a:r>
          </a:p>
          <a:p>
            <a:r>
              <a:rPr lang="en-US" altLang="ja-JP" sz="1800">
                <a:latin typeface="AdvPSA88B"/>
              </a:rPr>
              <a:t>such as flame retardants (FRs). Inhalation exposures to many FRs simultaneously among</a:t>
            </a:r>
          </a:p>
          <a:p>
            <a:r>
              <a:rPr lang="en-US" altLang="ja-JP" sz="1800">
                <a:latin typeface="AdvPSA88B"/>
              </a:rPr>
              <a:t>WEEE recycling site workers have been little studied previously. The breathing zone airborne</a:t>
            </a:r>
          </a:p>
          <a:p>
            <a:r>
              <a:rPr lang="en-US" altLang="ja-JP" sz="1800">
                <a:latin typeface="AdvPSA88B"/>
              </a:rPr>
              <a:t>concentrations of five brominated FR compounds tetrabromobisphenol-A (TBBP-A), decabromodiphenylethane</a:t>
            </a:r>
          </a:p>
          <a:p>
            <a:r>
              <a:rPr lang="en-US" altLang="ja-JP" sz="1800">
                <a:latin typeface="AdvPSA88B"/>
              </a:rPr>
              <a:t>(DBDPE), hexabromocyclododecane, 1,2-bis(2,4,6-tribromophenoxy)-</a:t>
            </a:r>
          </a:p>
          <a:p>
            <a:r>
              <a:rPr lang="en-US" altLang="ja-JP" sz="1800">
                <a:latin typeface="AdvPSA88B"/>
              </a:rPr>
              <a:t>ethane, hexabromobenzene, and one chlorinated FR (Dechlorane Plus) were measured at</a:t>
            </a:r>
          </a:p>
          <a:p>
            <a:r>
              <a:rPr lang="en-US" altLang="ja-JP" sz="1800">
                <a:latin typeface="AdvPSA88B"/>
              </a:rPr>
              <a:t>four electronics recycling sites in two consecutive years. In addition, concentrations of polybrominated</a:t>
            </a:r>
          </a:p>
          <a:p>
            <a:r>
              <a:rPr lang="en-US" altLang="ja-JP" sz="1800">
                <a:latin typeface="AdvPSA88B"/>
              </a:rPr>
              <a:t>diphenyl ethers (PBDEs) and polybrominated biphenyls were measured. The</a:t>
            </a:r>
          </a:p>
          <a:p>
            <a:r>
              <a:rPr lang="en-US" altLang="ja-JP" sz="1800">
                <a:latin typeface="AdvPSA88B"/>
              </a:rPr>
              <a:t>three most abundant FRs in personal air samples were PBDEs (comprising mostly of deca-</a:t>
            </a:r>
          </a:p>
          <a:p>
            <a:r>
              <a:rPr lang="en-US" altLang="ja-JP" sz="1800">
                <a:latin typeface="AdvPSA88B"/>
              </a:rPr>
              <a:t>BDE), TBBP-A, and DBDPE, with mean concentrations ranging from 21 to 2320 ng m</a:t>
            </a:r>
            <a:r>
              <a:rPr lang="en-US" altLang="ja-JP" sz="1800">
                <a:latin typeface="AdvPS7DED"/>
              </a:rPr>
              <a:t>2</a:t>
            </a:r>
            <a:r>
              <a:rPr lang="en-US" altLang="ja-JP" sz="1800">
                <a:latin typeface="AdvPSA88B"/>
              </a:rPr>
              <a:t>3, from</a:t>
            </a:r>
          </a:p>
          <a:p>
            <a:r>
              <a:rPr lang="en-US" altLang="ja-JP" sz="1800">
                <a:latin typeface="AdvPSA88B"/>
              </a:rPr>
              <a:t>8.7 to 430 ng m</a:t>
            </a:r>
            <a:r>
              <a:rPr lang="en-US" altLang="ja-JP" sz="1800">
                <a:latin typeface="AdvPS7DED"/>
              </a:rPr>
              <a:t>2</a:t>
            </a:r>
            <a:r>
              <a:rPr lang="en-US" altLang="ja-JP" sz="1800">
                <a:latin typeface="AdvPSA88B"/>
              </a:rPr>
              <a:t>3, and from 3.5 to 360 ng m</a:t>
            </a:r>
            <a:r>
              <a:rPr lang="en-US" altLang="ja-JP" sz="1800">
                <a:latin typeface="AdvPS7DED"/>
              </a:rPr>
              <a:t>2</a:t>
            </a:r>
            <a:r>
              <a:rPr lang="en-US" altLang="ja-JP" sz="1800">
                <a:latin typeface="AdvPSA88B"/>
              </a:rPr>
              <a:t>3, respectively. At two of the sites, the emission</a:t>
            </a:r>
          </a:p>
          <a:p>
            <a:r>
              <a:rPr lang="en-US" altLang="ja-JP" sz="1800">
                <a:latin typeface="AdvPSA88B"/>
              </a:rPr>
              <a:t>control actions (such as improvements in ventilation and its maintenance and changes in cleaning</a:t>
            </a:r>
          </a:p>
          <a:p>
            <a:r>
              <a:rPr lang="en-US" altLang="ja-JP" sz="1800">
                <a:latin typeface="AdvPSA88B"/>
              </a:rPr>
              <a:t>habits) proved successful, the mean levels of FRs in personal samples being 10–68 and 14–</a:t>
            </a:r>
          </a:p>
          <a:p>
            <a:r>
              <a:rPr lang="en-US" altLang="ja-JP" sz="1800">
                <a:latin typeface="AdvPSA88B"/>
              </a:rPr>
              <a:t>79% of those from the previous year or alternatively below the limit of quantification. At the</a:t>
            </a:r>
          </a:p>
          <a:p>
            <a:r>
              <a:rPr lang="en-US" altLang="ja-JP" sz="1800">
                <a:latin typeface="AdvPSA88B"/>
              </a:rPr>
              <a:t>two remaining sites, the reductions in FR exposures were less consistent. The concentrations</a:t>
            </a:r>
          </a:p>
          <a:p>
            <a:r>
              <a:rPr lang="en-US" altLang="ja-JP" sz="1800">
                <a:latin typeface="AdvPSA88B"/>
              </a:rPr>
              <a:t>reported may pose a health hazard to the workers, although evaluation of the association between</a:t>
            </a:r>
          </a:p>
          <a:p>
            <a:r>
              <a:rPr lang="en-US" altLang="ja-JP" sz="1800">
                <a:latin typeface="AdvPSA88B"/>
              </a:rPr>
              <a:t>FR exposure and adverse health effects is hampered by lacking occupational exposure</a:t>
            </a:r>
          </a:p>
          <a:p>
            <a:r>
              <a:rPr lang="en-US" altLang="ja-JP" sz="1800">
                <a:latin typeface="AdvPSA88B"/>
              </a:rPr>
              <a:t>limits. Therefore, the exposures should be minimized by adequate control measures and maintaining</a:t>
            </a:r>
          </a:p>
          <a:p>
            <a:r>
              <a:rPr lang="en-US" altLang="ja-JP" sz="1800">
                <a:latin typeface="AdvPSA88B"/>
              </a:rPr>
              <a:t>good occupational hygiene practice.</a:t>
            </a:r>
            <a:endParaRPr lang="en-US" altLang="ja-JP" sz="1800">
              <a:latin typeface="AdvTT5235d5a9"/>
              <a:cs typeface="Times New Roman" panose="02020603050405020304" pitchFamily="18" charset="0"/>
            </a:endParaRPr>
          </a:p>
        </p:txBody>
      </p:sp>
      <p:sp>
        <p:nvSpPr>
          <p:cNvPr id="97284" name="スライド番号プレースホルダ 3">
            <a:extLst>
              <a:ext uri="{FF2B5EF4-FFF2-40B4-BE49-F238E27FC236}">
                <a16:creationId xmlns:a16="http://schemas.microsoft.com/office/drawing/2014/main" id="{55221F01-74CC-D33A-00A7-AEACE9241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5FA240E-E660-4945-A69E-5C466AD4B9AC}" type="slidenum">
              <a:rPr lang="en-US" altLang="ja-JP" smtClean="0">
                <a:ea typeface="ＭＳ Ｐゴシック" panose="020B0600070205080204" pitchFamily="50" charset="-128"/>
              </a:rPr>
              <a:pPr>
                <a:spcBef>
                  <a:spcPct val="0"/>
                </a:spcBef>
              </a:pPr>
              <a:t>77</a:t>
            </a:fld>
            <a:endParaRPr lang="en-US" altLang="ja-JP">
              <a:ea typeface="ＭＳ Ｐゴシック" panose="020B0600070205080204" pitchFamily="50"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a:extLst>
              <a:ext uri="{FF2B5EF4-FFF2-40B4-BE49-F238E27FC236}">
                <a16:creationId xmlns:a16="http://schemas.microsoft.com/office/drawing/2014/main" id="{7EE34F5F-37C6-47FB-D730-72BC98037BDB}"/>
              </a:ext>
            </a:extLst>
          </p:cNvPr>
          <p:cNvSpPr>
            <a:spLocks noGrp="1" noRot="1" noChangeAspect="1" noChangeArrowheads="1" noTextEdit="1"/>
          </p:cNvSpPr>
          <p:nvPr>
            <p:ph type="sldImg"/>
          </p:nvPr>
        </p:nvSpPr>
        <p:spPr>
          <a:ln/>
        </p:spPr>
      </p:sp>
      <p:sp>
        <p:nvSpPr>
          <p:cNvPr id="99331" name="ノート プレースホルダ 2">
            <a:extLst>
              <a:ext uri="{FF2B5EF4-FFF2-40B4-BE49-F238E27FC236}">
                <a16:creationId xmlns:a16="http://schemas.microsoft.com/office/drawing/2014/main" id="{49456B43-7D3F-5406-40B7-6CE11E32B6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9b12cd41"/>
              </a:rPr>
              <a:t>Bimonthly bulk atmospheric deposition samples (precipitation + dry particle) were taken for one year at an</a:t>
            </a:r>
          </a:p>
          <a:p>
            <a:r>
              <a:rPr lang="en-US" altLang="ja-JP" sz="1800">
                <a:latin typeface="AdvOT9b12cd41"/>
              </a:rPr>
              <a:t>arctic (Abisko, 6820</a:t>
            </a:r>
            <a:r>
              <a:rPr lang="en-US" altLang="ja-JP" sz="1800">
                <a:latin typeface="AdvP4C4E74"/>
              </a:rPr>
              <a:t>0 </a:t>
            </a:r>
            <a:r>
              <a:rPr lang="en-US" altLang="ja-JP" sz="1800">
                <a:latin typeface="AdvOT9b12cd41"/>
              </a:rPr>
              <a:t>N, 1903</a:t>
            </a:r>
            <a:r>
              <a:rPr lang="en-US" altLang="ja-JP" sz="1800">
                <a:latin typeface="AdvP4C4E74"/>
              </a:rPr>
              <a:t>0 </a:t>
            </a:r>
            <a:r>
              <a:rPr lang="en-US" altLang="ja-JP" sz="1800">
                <a:latin typeface="AdvOT9b12cd41"/>
              </a:rPr>
              <a:t>E) and a sub-arctic (Krycklan 6414</a:t>
            </a:r>
            <a:r>
              <a:rPr lang="en-US" altLang="ja-JP" sz="1800">
                <a:latin typeface="AdvP4C4E74"/>
              </a:rPr>
              <a:t>0 </a:t>
            </a:r>
            <a:r>
              <a:rPr lang="en-US" altLang="ja-JP" sz="1800">
                <a:latin typeface="AdvOT9b12cd41"/>
              </a:rPr>
              <a:t>N, 1946</a:t>
            </a:r>
            <a:r>
              <a:rPr lang="en-US" altLang="ja-JP" sz="1800">
                <a:latin typeface="AdvP4C4E74"/>
              </a:rPr>
              <a:t>0 </a:t>
            </a:r>
            <a:r>
              <a:rPr lang="en-US" altLang="ja-JP" sz="1800">
                <a:latin typeface="AdvOT9b12cd41"/>
              </a:rPr>
              <a:t>E) location in northern Sweden</a:t>
            </a:r>
          </a:p>
          <a:p>
            <a:r>
              <a:rPr lang="en-US" altLang="ja-JP" sz="1800">
                <a:latin typeface="AdvOT9b12cd41"/>
              </a:rPr>
              <a:t>using Amberlite IRA-743 as an absorbent for hydrophobic pollutants. The samples were analyzed by gas</a:t>
            </a:r>
          </a:p>
          <a:p>
            <a:r>
              <a:rPr lang="en-US" altLang="ja-JP" sz="1800">
                <a:latin typeface="AdvOT9b12cd41"/>
              </a:rPr>
              <a:t>chromatography-high resolution mass spectrometry (GC-HRMS) for polychlorinated biphenyls (PCBs),</a:t>
            </a:r>
          </a:p>
          <a:p>
            <a:r>
              <a:rPr lang="en-US" altLang="ja-JP" sz="1800">
                <a:latin typeface="AdvOT9b12cd41"/>
              </a:rPr>
              <a:t>legacy organochlorine pesticides (OCPs </a:t>
            </a:r>
            <a:r>
              <a:rPr lang="en-US" altLang="ja-JP" sz="1800">
                <a:latin typeface="AdvP4C4E74"/>
              </a:rPr>
              <a:t>. </a:t>
            </a:r>
            <a:r>
              <a:rPr lang="en-US" altLang="ja-JP" sz="1800">
                <a:latin typeface="AdvOT9b12cd41"/>
              </a:rPr>
              <a:t>hexachlorocyclohexanes and chlordane-related compounds),</a:t>
            </a:r>
          </a:p>
          <a:p>
            <a:r>
              <a:rPr lang="en-US" altLang="ja-JP" sz="1800">
                <a:latin typeface="AdvOT9b12cd41"/>
              </a:rPr>
              <a:t>polybrominated diphenyl ethers (PBDEs) and emerging chemicals. Higher deposition rates of most</a:t>
            </a:r>
          </a:p>
          <a:p>
            <a:r>
              <a:rPr lang="en-US" altLang="ja-JP" sz="1800">
                <a:latin typeface="AdvOT9b12cd41"/>
              </a:rPr>
              <a:t>compounds were observed at the more northern site despite its receiving less precipitation and being</a:t>
            </a:r>
          </a:p>
          <a:p>
            <a:r>
              <a:rPr lang="en-US" altLang="ja-JP" sz="1800">
                <a:latin typeface="AdvOT9b12cd41"/>
              </a:rPr>
              <a:t>more remote. HCHs and PCBs made up the bulk of the total deposition at both sites. Five emerging</a:t>
            </a:r>
          </a:p>
          <a:p>
            <a:r>
              <a:rPr lang="en-US" altLang="ja-JP" sz="1800">
                <a:latin typeface="AdvOT9b12cd41"/>
              </a:rPr>
              <a:t>chemicals were detected: the current-use pesticides tri</a:t>
            </a:r>
            <a:r>
              <a:rPr lang="en-US" altLang="ja-JP" sz="1800">
                <a:latin typeface="AdvOT9b12cd41+fb"/>
              </a:rPr>
              <a:t>fl</a:t>
            </a:r>
            <a:r>
              <a:rPr lang="en-US" altLang="ja-JP" sz="1800">
                <a:latin typeface="AdvOT9b12cd41"/>
              </a:rPr>
              <a:t>uralin and chlorothalonil; and non-BDE </a:t>
            </a:r>
            <a:r>
              <a:rPr lang="en-US" altLang="ja-JP" sz="1800">
                <a:latin typeface="AdvOT9b12cd41+fb"/>
              </a:rPr>
              <a:t>fl</a:t>
            </a:r>
            <a:r>
              <a:rPr lang="en-US" altLang="ja-JP" sz="1800">
                <a:latin typeface="AdvOT9b12cd41"/>
              </a:rPr>
              <a:t>ame</a:t>
            </a:r>
          </a:p>
          <a:p>
            <a:r>
              <a:rPr lang="en-US" altLang="ja-JP" sz="1800">
                <a:latin typeface="AdvOT9b12cd41"/>
              </a:rPr>
              <a:t>retardants 1,2-dibromo-4-(1,2-dibromoethyl)cyclohexane (TBECH), 1,2-bis(2,4,6-tribromophenoxy)</a:t>
            </a:r>
          </a:p>
          <a:p>
            <a:r>
              <a:rPr lang="en-US" altLang="ja-JP" sz="1800">
                <a:latin typeface="AdvOT9b12cd41"/>
              </a:rPr>
              <a:t>ethane (BTBPE), and Dechlorane Plus (DP). A decrease in the fraction of the </a:t>
            </a:r>
            <a:r>
              <a:rPr lang="en-US" altLang="ja-JP" sz="1800">
                <a:latin typeface="AdvOTd168d80a.I"/>
              </a:rPr>
              <a:t>anti </a:t>
            </a:r>
            <a:r>
              <a:rPr lang="en-US" altLang="ja-JP" sz="1800">
                <a:latin typeface="AdvOT9b12cd41"/>
              </a:rPr>
              <a:t>isomer of DP was</a:t>
            </a:r>
          </a:p>
          <a:p>
            <a:r>
              <a:rPr lang="en-US" altLang="ja-JP" sz="1800">
                <a:latin typeface="AdvOT9b12cd41"/>
              </a:rPr>
              <a:t>observed at the arctic site, indicating isomer-selective degradation or isomerization during long range</a:t>
            </a:r>
          </a:p>
          <a:p>
            <a:r>
              <a:rPr lang="en-US" altLang="ja-JP" sz="1800">
                <a:latin typeface="AdvOT9b12cd41"/>
              </a:rPr>
              <a:t>transport. Air parcel back trajectories revealed a greater in</a:t>
            </a:r>
            <a:r>
              <a:rPr lang="en-US" altLang="ja-JP" sz="1800">
                <a:latin typeface="AdvOT9b12cd41+fb"/>
              </a:rPr>
              <a:t>fl</a:t>
            </a:r>
            <a:r>
              <a:rPr lang="en-US" altLang="ja-JP" sz="1800">
                <a:latin typeface="AdvOT9b12cd41"/>
              </a:rPr>
              <a:t>uence from air originating over the ocean at</a:t>
            </a:r>
          </a:p>
          <a:p>
            <a:r>
              <a:rPr lang="en-US" altLang="ja-JP" sz="1800">
                <a:latin typeface="AdvOT9b12cd41"/>
              </a:rPr>
              <a:t>the more northern site. The di</a:t>
            </a:r>
            <a:r>
              <a:rPr lang="en-US" altLang="ja-JP" sz="1800">
                <a:latin typeface="AdvOT9b12cd41+fb"/>
              </a:rPr>
              <a:t>ff</a:t>
            </a:r>
            <a:r>
              <a:rPr lang="en-US" altLang="ja-JP" sz="1800">
                <a:latin typeface="AdvOT9b12cd41"/>
              </a:rPr>
              <a:t>erences in these air sources were re</a:t>
            </a:r>
            <a:r>
              <a:rPr lang="en-US" altLang="ja-JP" sz="1800">
                <a:latin typeface="AdvOT9b12cd41+fb"/>
              </a:rPr>
              <a:t>fl</a:t>
            </a:r>
            <a:r>
              <a:rPr lang="en-US" altLang="ja-JP" sz="1800">
                <a:latin typeface="AdvOT9b12cd41"/>
              </a:rPr>
              <a:t>ected in higher </a:t>
            </a:r>
            <a:r>
              <a:rPr lang="en-US" altLang="ja-JP" sz="1800">
                <a:latin typeface="AdvP4C4E46"/>
              </a:rPr>
              <a:t>P</a:t>
            </a:r>
            <a:r>
              <a:rPr lang="en-US" altLang="ja-JP" sz="1800">
                <a:latin typeface="AdvOT9b12cd41"/>
              </a:rPr>
              <a:t>HCH to </a:t>
            </a:r>
            <a:r>
              <a:rPr lang="en-US" altLang="ja-JP" sz="1800">
                <a:latin typeface="AdvP4C4E46"/>
              </a:rPr>
              <a:t>P</a:t>
            </a:r>
            <a:r>
              <a:rPr lang="en-US" altLang="ja-JP" sz="1800">
                <a:latin typeface="AdvOT9b12cd41"/>
              </a:rPr>
              <a:t>PCB</a:t>
            </a:r>
          </a:p>
          <a:p>
            <a:r>
              <a:rPr lang="en-US" altLang="ja-JP" sz="1800">
                <a:latin typeface="AdvOT9b12cd41"/>
              </a:rPr>
              <a:t>ratios compared to the more southern site, as HCHs are related to volatilization from the ocean and</a:t>
            </a:r>
          </a:p>
          <a:p>
            <a:r>
              <a:rPr lang="en-US" altLang="ja-JP" sz="1800">
                <a:latin typeface="AdvOT9b12cd41"/>
              </a:rPr>
              <a:t>Abisko is located &lt;100 km from the Norwegian coast, while PCBs are emitted from continental sources.</a:t>
            </a:r>
            <a:endParaRPr lang="en-US" altLang="ja-JP" sz="1800">
              <a:latin typeface="AdvTT5235d5a9"/>
              <a:cs typeface="Times New Roman" panose="02020603050405020304" pitchFamily="18" charset="0"/>
            </a:endParaRPr>
          </a:p>
        </p:txBody>
      </p:sp>
      <p:sp>
        <p:nvSpPr>
          <p:cNvPr id="99332" name="スライド番号プレースホルダ 3">
            <a:extLst>
              <a:ext uri="{FF2B5EF4-FFF2-40B4-BE49-F238E27FC236}">
                <a16:creationId xmlns:a16="http://schemas.microsoft.com/office/drawing/2014/main" id="{383205A7-F471-C31D-496E-0AE9E426BB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02701ED-ACC8-40D8-B810-FE5CB85EB198}" type="slidenum">
              <a:rPr lang="en-US" altLang="ja-JP" smtClean="0">
                <a:ea typeface="ＭＳ Ｐゴシック" panose="020B0600070205080204" pitchFamily="50" charset="-128"/>
              </a:rPr>
              <a:pPr>
                <a:spcBef>
                  <a:spcPct val="0"/>
                </a:spcBef>
              </a:pPr>
              <a:t>78</a:t>
            </a:fld>
            <a:endParaRPr lang="en-US" altLang="ja-JP">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a:extLst>
              <a:ext uri="{FF2B5EF4-FFF2-40B4-BE49-F238E27FC236}">
                <a16:creationId xmlns:a16="http://schemas.microsoft.com/office/drawing/2014/main" id="{C3765344-D2FE-FB9C-BABB-66FD4C6B1B80}"/>
              </a:ext>
            </a:extLst>
          </p:cNvPr>
          <p:cNvSpPr>
            <a:spLocks noGrp="1" noRot="1" noChangeAspect="1" noChangeArrowheads="1" noTextEdit="1"/>
          </p:cNvSpPr>
          <p:nvPr>
            <p:ph type="sldImg"/>
          </p:nvPr>
        </p:nvSpPr>
        <p:spPr>
          <a:ln/>
        </p:spPr>
      </p:sp>
      <p:sp>
        <p:nvSpPr>
          <p:cNvPr id="17411" name="ノート プレースホルダ 2">
            <a:extLst>
              <a:ext uri="{FF2B5EF4-FFF2-40B4-BE49-F238E27FC236}">
                <a16:creationId xmlns:a16="http://schemas.microsoft.com/office/drawing/2014/main" id="{5BE9F1B8-BE30-6016-F8F2-FB8ADD9310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硫酸処理</a:t>
            </a:r>
            <a:endParaRPr lang="en-US" altLang="ja-JP" dirty="0">
              <a:latin typeface="Arial" panose="020B0604020202020204" pitchFamily="34" charset="0"/>
            </a:endParaRPr>
          </a:p>
          <a:p>
            <a:r>
              <a:rPr lang="ja-JP" altLang="en-US" dirty="0">
                <a:latin typeface="Arial" panose="020B0604020202020204" pitchFamily="34" charset="0"/>
              </a:rPr>
              <a:t>過剰の硫酸を取り除く　トリブチルアンモニウム＋</a:t>
            </a:r>
            <a:r>
              <a:rPr lang="en-US" altLang="ja-JP" b="1" i="0" dirty="0">
                <a:solidFill>
                  <a:srgbClr val="202122"/>
                </a:solidFill>
                <a:effectLst/>
                <a:latin typeface="Arial" panose="020B0604020202020204" pitchFamily="34" charset="0"/>
              </a:rPr>
              <a:t>sulfurous acid</a:t>
            </a:r>
          </a:p>
          <a:p>
            <a:endParaRPr lang="en-US" altLang="ja-JP" b="1" i="0" dirty="0">
              <a:solidFill>
                <a:srgbClr val="202122"/>
              </a:solidFill>
              <a:effectLst/>
              <a:latin typeface="Arial" panose="020B0604020202020204" pitchFamily="34" charset="0"/>
            </a:endParaRPr>
          </a:p>
          <a:p>
            <a:endParaRPr lang="en-US" altLang="ja-JP" dirty="0">
              <a:latin typeface="Arial" panose="020B0604020202020204" pitchFamily="34" charset="0"/>
            </a:endParaRPr>
          </a:p>
          <a:p>
            <a:r>
              <a:rPr lang="en-US" altLang="ja-JP" dirty="0"/>
              <a:t>Sulfuric acid treatment </a:t>
            </a:r>
          </a:p>
          <a:p>
            <a:r>
              <a:rPr lang="en-US" altLang="ja-JP" dirty="0"/>
              <a:t>Desulfurization</a:t>
            </a:r>
          </a:p>
          <a:p>
            <a:r>
              <a:rPr lang="en-US" altLang="ja-JP" dirty="0"/>
              <a:t>To remove excess sulfuric acid</a:t>
            </a:r>
          </a:p>
          <a:p>
            <a:r>
              <a:rPr lang="en-US" altLang="ja-JP" dirty="0" err="1"/>
              <a:t>Tetrabuthylammonium</a:t>
            </a:r>
            <a:r>
              <a:rPr lang="en-US" altLang="ja-JP" dirty="0"/>
              <a:t> sulfite(</a:t>
            </a:r>
            <a:r>
              <a:rPr lang="en-US" altLang="ja-JP" dirty="0" err="1"/>
              <a:t>Tetrabutylammonium+sulfurous</a:t>
            </a:r>
            <a:r>
              <a:rPr lang="en-US" altLang="ja-JP" dirty="0"/>
              <a:t> acid)</a:t>
            </a:r>
            <a:endParaRPr lang="en-US" altLang="ja-JP" dirty="0">
              <a:latin typeface="Arial" panose="020B0604020202020204" pitchFamily="34" charset="0"/>
            </a:endParaRPr>
          </a:p>
          <a:p>
            <a:r>
              <a:rPr lang="en-US" altLang="ja-JP" dirty="0">
                <a:latin typeface="Arial" panose="020B0604020202020204" pitchFamily="34" charset="0"/>
              </a:rPr>
              <a:t>High resolution GC – High resolution MS with EI mode</a:t>
            </a:r>
            <a:endParaRPr lang="ja-JP" altLang="en-US" dirty="0">
              <a:latin typeface="Arial" panose="020B0604020202020204" pitchFamily="34" charset="0"/>
            </a:endParaRPr>
          </a:p>
        </p:txBody>
      </p:sp>
      <p:sp>
        <p:nvSpPr>
          <p:cNvPr id="17412" name="スライド番号プレースホルダ 3">
            <a:extLst>
              <a:ext uri="{FF2B5EF4-FFF2-40B4-BE49-F238E27FC236}">
                <a16:creationId xmlns:a16="http://schemas.microsoft.com/office/drawing/2014/main" id="{B70BEEA6-DC8F-D05E-C526-7387D0F3DD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0AC9DA6-F596-4D2A-9E7F-437187D30F7E}"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a:extLst>
              <a:ext uri="{FF2B5EF4-FFF2-40B4-BE49-F238E27FC236}">
                <a16:creationId xmlns:a16="http://schemas.microsoft.com/office/drawing/2014/main" id="{A9D28FF2-5991-358F-FF78-84A48959B7F0}"/>
              </a:ext>
            </a:extLst>
          </p:cNvPr>
          <p:cNvSpPr>
            <a:spLocks noGrp="1" noRot="1" noChangeAspect="1" noChangeArrowheads="1" noTextEdit="1"/>
          </p:cNvSpPr>
          <p:nvPr>
            <p:ph type="sldImg"/>
          </p:nvPr>
        </p:nvSpPr>
        <p:spPr>
          <a:ln/>
        </p:spPr>
      </p:sp>
      <p:sp>
        <p:nvSpPr>
          <p:cNvPr id="101379" name="ノート プレースホルダ 2">
            <a:extLst>
              <a:ext uri="{FF2B5EF4-FFF2-40B4-BE49-F238E27FC236}">
                <a16:creationId xmlns:a16="http://schemas.microsoft.com/office/drawing/2014/main" id="{0B588ED6-705B-C198-3582-F47558DE7C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Univers-Condensed"/>
              </a:rPr>
              <a:t>To investigate the relationship between the levels of persistent</a:t>
            </a:r>
          </a:p>
          <a:p>
            <a:r>
              <a:rPr lang="en-US" altLang="ja-JP" sz="1800">
                <a:latin typeface="Univers-Condensed"/>
              </a:rPr>
              <a:t>organic pollutants in tree bark (a passive sampler) and</a:t>
            </a:r>
          </a:p>
          <a:p>
            <a:r>
              <a:rPr lang="en-US" altLang="ja-JP" sz="1800">
                <a:latin typeface="Univers-Condensed"/>
              </a:rPr>
              <a:t>those in air and precipitation, tree bark and air and precipitation</a:t>
            </a:r>
          </a:p>
          <a:p>
            <a:r>
              <a:rPr lang="en-US" altLang="ja-JP" sz="1800">
                <a:latin typeface="Univers-Condensed"/>
              </a:rPr>
              <a:t>samples were collected during the same time period at the</a:t>
            </a:r>
          </a:p>
          <a:p>
            <a:r>
              <a:rPr lang="en-US" altLang="ja-JP" sz="1800">
                <a:latin typeface="Univers-Condensed"/>
              </a:rPr>
              <a:t>five U.S. Integrated Atmospheric Deposition Network (IADN)</a:t>
            </a:r>
          </a:p>
          <a:p>
            <a:r>
              <a:rPr lang="en-US" altLang="ja-JP" sz="1800">
                <a:latin typeface="Univers-Condensed"/>
              </a:rPr>
              <a:t>sites located in Great Lakes basin. The concentrations of</a:t>
            </a:r>
          </a:p>
          <a:p>
            <a:r>
              <a:rPr lang="en-US" altLang="ja-JP" sz="1800">
                <a:latin typeface="Univers-Condensed"/>
              </a:rPr>
              <a:t>polybrominated diphenyl ethers, Dechlorane Plus, decabromodiphenyl</a:t>
            </a:r>
          </a:p>
          <a:p>
            <a:r>
              <a:rPr lang="en-US" altLang="ja-JP" sz="1800">
                <a:latin typeface="Univers-Condensed"/>
              </a:rPr>
              <a:t>ethane, polychlorinated biphenyls, DDTs, and</a:t>
            </a:r>
          </a:p>
          <a:p>
            <a:r>
              <a:rPr lang="en-US" altLang="ja-JP" sz="1800">
                <a:latin typeface="Univers-Condensed"/>
              </a:rPr>
              <a:t>chlordanes were measured in these samples. Overall, the</a:t>
            </a:r>
          </a:p>
          <a:p>
            <a:r>
              <a:rPr lang="en-US" altLang="ja-JP" sz="1800">
                <a:latin typeface="Univers-Condensed"/>
              </a:rPr>
              <a:t>pollutant concentrations in tree bark are significantly related</a:t>
            </a:r>
          </a:p>
          <a:p>
            <a:r>
              <a:rPr lang="en-US" altLang="ja-JP" sz="1800">
                <a:latin typeface="Univers-Condensed"/>
              </a:rPr>
              <a:t>to the concentrations of these compounds in the air and</a:t>
            </a:r>
          </a:p>
          <a:p>
            <a:r>
              <a:rPr lang="en-US" altLang="ja-JP" sz="1800">
                <a:latin typeface="Univers-Condensed"/>
              </a:rPr>
              <a:t>precipitation collected where the tree was growing. Generally,</a:t>
            </a:r>
          </a:p>
          <a:p>
            <a:r>
              <a:rPr lang="en-US" altLang="ja-JP" sz="1800">
                <a:latin typeface="Univers-Condensed"/>
              </a:rPr>
              <a:t>the highest tree bark and air pollutant concentrations were</a:t>
            </a:r>
          </a:p>
          <a:p>
            <a:r>
              <a:rPr lang="en-US" altLang="ja-JP" sz="1800">
                <a:latin typeface="Univers-Condensed"/>
              </a:rPr>
              <a:t>observed at urban sites, and the lowest concentrations were</a:t>
            </a:r>
          </a:p>
          <a:p>
            <a:r>
              <a:rPr lang="en-US" altLang="ja-JP" sz="1800">
                <a:latin typeface="Univers-Condensed"/>
              </a:rPr>
              <a:t>observed at remote sites. The overall correlation between bark</a:t>
            </a:r>
          </a:p>
          <a:p>
            <a:r>
              <a:rPr lang="en-US" altLang="ja-JP" sz="1800">
                <a:latin typeface="Univers-Condensed"/>
              </a:rPr>
              <a:t>and atmospheric and precipitation concentrations for all the</a:t>
            </a:r>
          </a:p>
          <a:p>
            <a:r>
              <a:rPr lang="en-US" altLang="ja-JP" sz="1800">
                <a:latin typeface="Univers-Condensed"/>
              </a:rPr>
              <a:t>compounds measured in this study was highly significant (</a:t>
            </a:r>
            <a:r>
              <a:rPr lang="en-US" altLang="ja-JP" sz="1800" i="1">
                <a:latin typeface="Univers-CondensedOblique"/>
              </a:rPr>
              <a:t>P </a:t>
            </a:r>
            <a:r>
              <a:rPr lang="en-US" altLang="ja-JP" sz="1800">
                <a:latin typeface="ChemBats2"/>
              </a:rPr>
              <a:t>&lt;</a:t>
            </a:r>
          </a:p>
          <a:p>
            <a:r>
              <a:rPr lang="en-US" altLang="ja-JP" sz="1800">
                <a:latin typeface="Univers-Condensed"/>
              </a:rPr>
              <a:t>0.0001) over 3</a:t>
            </a:r>
            <a:r>
              <a:rPr lang="en-US" altLang="ja-JP" sz="1800">
                <a:latin typeface="ChemBats2"/>
              </a:rPr>
              <a:t>-</a:t>
            </a:r>
            <a:r>
              <a:rPr lang="en-US" altLang="ja-JP" sz="1800">
                <a:latin typeface="Univers-Condensed"/>
              </a:rPr>
              <a:t>4 orders of magnitude. In addition, bark</a:t>
            </a:r>
            <a:r>
              <a:rPr lang="en-US" altLang="ja-JP" sz="1800">
                <a:latin typeface="ChemBats2"/>
              </a:rPr>
              <a:t>-</a:t>
            </a:r>
            <a:r>
              <a:rPr lang="en-US" altLang="ja-JP" sz="1800">
                <a:latin typeface="Univers-Condensed"/>
              </a:rPr>
              <a:t>air</a:t>
            </a:r>
          </a:p>
          <a:p>
            <a:r>
              <a:rPr lang="en-US" altLang="ja-JP" sz="1800">
                <a:latin typeface="Univers-Condensed"/>
              </a:rPr>
              <a:t>partition coefficients, measured for all the chemical categories</a:t>
            </a:r>
          </a:p>
          <a:p>
            <a:r>
              <a:rPr lang="en-US" altLang="ja-JP" sz="1800">
                <a:latin typeface="Univers-Condensed"/>
              </a:rPr>
              <a:t>in this study, were about 106, which was in good agreement</a:t>
            </a:r>
          </a:p>
          <a:p>
            <a:r>
              <a:rPr lang="en-US" altLang="ja-JP" sz="1800">
                <a:latin typeface="Univers-Condensed"/>
              </a:rPr>
              <a:t>with previously estimated bark</a:t>
            </a:r>
            <a:r>
              <a:rPr lang="en-US" altLang="ja-JP" sz="1800">
                <a:latin typeface="ChemBats2"/>
              </a:rPr>
              <a:t>-</a:t>
            </a:r>
            <a:r>
              <a:rPr lang="en-US" altLang="ja-JP" sz="1800">
                <a:latin typeface="Univers-Condensed"/>
              </a:rPr>
              <a:t>air partition coefficients</a:t>
            </a:r>
          </a:p>
          <a:p>
            <a:r>
              <a:rPr lang="en-US" altLang="ja-JP" sz="1800">
                <a:latin typeface="Univers-Condensed"/>
              </a:rPr>
              <a:t>for corresponding pollutant groups.</a:t>
            </a:r>
            <a:endParaRPr lang="en-US" altLang="ja-JP" sz="1800">
              <a:latin typeface="AdvTT5235d5a9"/>
              <a:cs typeface="Times New Roman" panose="02020603050405020304" pitchFamily="18" charset="0"/>
            </a:endParaRPr>
          </a:p>
        </p:txBody>
      </p:sp>
      <p:sp>
        <p:nvSpPr>
          <p:cNvPr id="101380" name="スライド番号プレースホルダ 3">
            <a:extLst>
              <a:ext uri="{FF2B5EF4-FFF2-40B4-BE49-F238E27FC236}">
                <a16:creationId xmlns:a16="http://schemas.microsoft.com/office/drawing/2014/main" id="{DDD20471-7CBC-CA64-ACB8-C6AAA6488F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CFAEA0D-0F3F-42DA-A959-D43775174043}" type="slidenum">
              <a:rPr lang="en-US" altLang="ja-JP" smtClean="0">
                <a:ea typeface="ＭＳ Ｐゴシック" panose="020B0600070205080204" pitchFamily="50" charset="-128"/>
              </a:rPr>
              <a:pPr>
                <a:spcBef>
                  <a:spcPct val="0"/>
                </a:spcBef>
              </a:pPr>
              <a:t>79</a:t>
            </a:fld>
            <a:endParaRPr lang="en-US" altLang="ja-JP">
              <a:ea typeface="ＭＳ Ｐゴシック" panose="020B0600070205080204" pitchFamily="50"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a:extLst>
              <a:ext uri="{FF2B5EF4-FFF2-40B4-BE49-F238E27FC236}">
                <a16:creationId xmlns:a16="http://schemas.microsoft.com/office/drawing/2014/main" id="{AA8987CE-447C-C971-DB18-6B15A59036E1}"/>
              </a:ext>
            </a:extLst>
          </p:cNvPr>
          <p:cNvSpPr>
            <a:spLocks noGrp="1" noRot="1" noChangeAspect="1" noChangeArrowheads="1" noTextEdit="1"/>
          </p:cNvSpPr>
          <p:nvPr>
            <p:ph type="sldImg"/>
          </p:nvPr>
        </p:nvSpPr>
        <p:spPr>
          <a:ln/>
        </p:spPr>
      </p:sp>
      <p:sp>
        <p:nvSpPr>
          <p:cNvPr id="103427" name="ノート プレースホルダ 2">
            <a:extLst>
              <a:ext uri="{FF2B5EF4-FFF2-40B4-BE49-F238E27FC236}">
                <a16:creationId xmlns:a16="http://schemas.microsoft.com/office/drawing/2014/main" id="{8BC5E0BE-9F72-6FCF-D9BF-21B3040E33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51c1769e"/>
              </a:rPr>
              <a:t>ABSTRACT: </a:t>
            </a:r>
            <a:r>
              <a:rPr lang="en-US" altLang="ja-JP" sz="1800">
                <a:latin typeface="AdvOT2e364b11"/>
              </a:rPr>
              <a:t>Brominated and chlorinated </a:t>
            </a:r>
            <a:r>
              <a:rPr lang="en-US" altLang="ja-JP" sz="1800">
                <a:latin typeface="AdvOT2e364b11+fb"/>
              </a:rPr>
              <a:t>fl</a:t>
            </a:r>
            <a:r>
              <a:rPr lang="en-US" altLang="ja-JP" sz="1800">
                <a:latin typeface="AdvOT2e364b11"/>
              </a:rPr>
              <a:t>ame retardants were measured in about 40 samples of</a:t>
            </a:r>
          </a:p>
          <a:p>
            <a:r>
              <a:rPr lang="en-US" altLang="ja-JP" sz="1800">
                <a:latin typeface="AdvOT2e364b11"/>
              </a:rPr>
              <a:t>tree bark from 12 locations around the globe. The analytes were polybrominated diphenyl ethers</a:t>
            </a:r>
          </a:p>
          <a:p>
            <a:r>
              <a:rPr lang="en-US" altLang="ja-JP" sz="1800">
                <a:latin typeface="AdvOT2e364b11"/>
              </a:rPr>
              <a:t>(PBDE), Dechlorane Plus (DP), decabromodiphenylethane (DBDPE), hexabromocyclododecane</a:t>
            </a:r>
          </a:p>
          <a:p>
            <a:r>
              <a:rPr lang="en-US" altLang="ja-JP" sz="1800">
                <a:latin typeface="AdvOT2e364b11"/>
              </a:rPr>
              <a:t>(HBCD), hexabromobenzene (HBB), pentabromoethylbenzene (PBEB), pentabromobenzene</a:t>
            </a:r>
          </a:p>
          <a:p>
            <a:r>
              <a:rPr lang="en-US" altLang="ja-JP" sz="1800">
                <a:latin typeface="AdvOT2e364b11"/>
              </a:rPr>
              <a:t>(PBBz), and tetrabromo-</a:t>
            </a:r>
            <a:r>
              <a:rPr lang="en-US" altLang="ja-JP" sz="1800">
                <a:latin typeface="AdvOT02ce3bbb.I"/>
              </a:rPr>
              <a:t>p</a:t>
            </a:r>
            <a:r>
              <a:rPr lang="en-US" altLang="ja-JP" sz="1800">
                <a:latin typeface="AdvOT2e364b11"/>
              </a:rPr>
              <a:t>-xylene (pTBX). The highest concentrations of these compounds were</a:t>
            </a:r>
          </a:p>
          <a:p>
            <a:r>
              <a:rPr lang="en-US" altLang="ja-JP" sz="1800">
                <a:latin typeface="AdvOT2e364b11"/>
              </a:rPr>
              <a:t>detected at an urban site in Downsview, Ontario, Canada. Total PBDE and DP concentrations</a:t>
            </a:r>
          </a:p>
          <a:p>
            <a:r>
              <a:rPr lang="en-US" altLang="ja-JP" sz="1800">
                <a:latin typeface="AdvOT2e364b11"/>
              </a:rPr>
              <a:t>ranged from 2.1 to 190 ng/g lipid weight and from 0.89 to 48 ng/g lipid weight, respectively.</a:t>
            </a:r>
          </a:p>
          <a:p>
            <a:r>
              <a:rPr lang="en-US" altLang="ja-JP" sz="1800">
                <a:latin typeface="AdvOT2e364b11"/>
              </a:rPr>
              <a:t>Relatively high levels of DP (46 </a:t>
            </a:r>
            <a:r>
              <a:rPr lang="en-US" altLang="ja-JP" sz="1800">
                <a:latin typeface="AdvOT8608a8d1"/>
              </a:rPr>
              <a:t>± </a:t>
            </a:r>
            <a:r>
              <a:rPr lang="en-US" altLang="ja-JP" sz="1800">
                <a:latin typeface="AdvOT2e364b11"/>
              </a:rPr>
              <a:t>4 ng/g lipid weight) were found at a remote site at Bukit</a:t>
            </a:r>
          </a:p>
          <a:p>
            <a:r>
              <a:rPr lang="en-US" altLang="ja-JP" sz="1800">
                <a:latin typeface="AdvOT2e364b11"/>
              </a:rPr>
              <a:t>Kototabang in Indonesia. The concentrations of total PBDE, DP, PBEB, and HBCD in the tree bark</a:t>
            </a:r>
          </a:p>
          <a:p>
            <a:r>
              <a:rPr lang="en-US" altLang="ja-JP" sz="1800">
                <a:latin typeface="AdvOT2e364b11"/>
              </a:rPr>
              <a:t>samples were signi</a:t>
            </a:r>
            <a:r>
              <a:rPr lang="en-US" altLang="ja-JP" sz="1800">
                <a:latin typeface="AdvOT2e364b11+fb"/>
              </a:rPr>
              <a:t>fi</a:t>
            </a:r>
            <a:r>
              <a:rPr lang="en-US" altLang="ja-JP" sz="1800">
                <a:latin typeface="AdvOT2e364b11"/>
              </a:rPr>
              <a:t>cantly associated with human population in the nearby areas (</a:t>
            </a:r>
            <a:r>
              <a:rPr lang="en-US" altLang="ja-JP" sz="1800">
                <a:latin typeface="AdvOT02ce3bbb.I"/>
              </a:rPr>
              <a:t>r</a:t>
            </a:r>
            <a:r>
              <a:rPr lang="en-US" altLang="ja-JP" sz="1800">
                <a:latin typeface="AdvOT2e364b11"/>
              </a:rPr>
              <a:t>2 = 0.21</a:t>
            </a:r>
            <a:r>
              <a:rPr lang="en-US" altLang="ja-JP" sz="1800">
                <a:latin typeface="AdvOT8608a8d1+22"/>
              </a:rPr>
              <a:t>−</a:t>
            </a:r>
            <a:r>
              <a:rPr lang="en-US" altLang="ja-JP" sz="1800">
                <a:latin typeface="AdvOT2e364b11"/>
              </a:rPr>
              <a:t>0.56;</a:t>
            </a:r>
          </a:p>
          <a:p>
            <a:r>
              <a:rPr lang="en-US" altLang="ja-JP" sz="1800">
                <a:latin typeface="AdvOT02ce3bbb.I"/>
              </a:rPr>
              <a:t>P </a:t>
            </a:r>
            <a:r>
              <a:rPr lang="en-US" altLang="ja-JP" sz="1800">
                <a:latin typeface="AdvOT2e364b11"/>
              </a:rPr>
              <a:t>&lt; 0.05). In addition, the concentrations of total PBDE and DP were signi</a:t>
            </a:r>
            <a:r>
              <a:rPr lang="en-US" altLang="ja-JP" sz="1800">
                <a:latin typeface="AdvOT2e364b11+fb"/>
              </a:rPr>
              <a:t>fi</a:t>
            </a:r>
            <a:r>
              <a:rPr lang="en-US" altLang="ja-JP" sz="1800">
                <a:latin typeface="AdvOT2e364b11"/>
              </a:rPr>
              <a:t>cantly associated (</a:t>
            </a:r>
            <a:r>
              <a:rPr lang="en-US" altLang="ja-JP" sz="1800">
                <a:latin typeface="AdvOT02ce3bbb.I"/>
              </a:rPr>
              <a:t>r</a:t>
            </a:r>
            <a:r>
              <a:rPr lang="en-US" altLang="ja-JP" sz="1800">
                <a:latin typeface="AdvOT2e364b11"/>
              </a:rPr>
              <a:t>2 =</a:t>
            </a:r>
          </a:p>
          <a:p>
            <a:r>
              <a:rPr lang="en-US" altLang="ja-JP" sz="1800">
                <a:latin typeface="AdvOT2e364b11"/>
              </a:rPr>
              <a:t>0.40</a:t>
            </a:r>
            <a:r>
              <a:rPr lang="en-US" altLang="ja-JP" sz="1800">
                <a:latin typeface="AdvOT8608a8d1+22"/>
              </a:rPr>
              <a:t>−</a:t>
            </a:r>
            <a:r>
              <a:rPr lang="en-US" altLang="ja-JP" sz="1800">
                <a:latin typeface="AdvOT2e364b11"/>
              </a:rPr>
              <a:t>0.64; </a:t>
            </a:r>
            <a:r>
              <a:rPr lang="en-US" altLang="ja-JP" sz="1800">
                <a:latin typeface="AdvOT02ce3bbb.I"/>
              </a:rPr>
              <a:t>P </a:t>
            </a:r>
            <a:r>
              <a:rPr lang="en-US" altLang="ja-JP" sz="1800">
                <a:latin typeface="AdvOT2e364b11"/>
              </a:rPr>
              <a:t>&lt; 0.05). with the corresponding atmospheric concentrations of these compounds over</a:t>
            </a:r>
          </a:p>
          <a:p>
            <a:r>
              <a:rPr lang="en-US" altLang="ja-JP" sz="1800">
                <a:latin typeface="AdvOT2e364b11"/>
              </a:rPr>
              <a:t>a concentration range of 2</a:t>
            </a:r>
            <a:r>
              <a:rPr lang="en-US" altLang="ja-JP" sz="1800">
                <a:latin typeface="AdvOT8608a8d1+22"/>
              </a:rPr>
              <a:t>−</a:t>
            </a:r>
            <a:r>
              <a:rPr lang="en-US" altLang="ja-JP" sz="1800">
                <a:latin typeface="AdvOT2e364b11"/>
              </a:rPr>
              <a:t>3 orders of magnitude.</a:t>
            </a:r>
            <a:endParaRPr lang="en-US" altLang="ja-JP" sz="1800">
              <a:latin typeface="AdvTT5235d5a9"/>
              <a:cs typeface="Times New Roman" panose="02020603050405020304" pitchFamily="18" charset="0"/>
            </a:endParaRPr>
          </a:p>
        </p:txBody>
      </p:sp>
      <p:sp>
        <p:nvSpPr>
          <p:cNvPr id="103428" name="スライド番号プレースホルダ 3">
            <a:extLst>
              <a:ext uri="{FF2B5EF4-FFF2-40B4-BE49-F238E27FC236}">
                <a16:creationId xmlns:a16="http://schemas.microsoft.com/office/drawing/2014/main" id="{23631B29-863A-DD34-3FF4-1FD78ED194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4F5136F-0D7D-4288-A962-C84357A2AD6D}" type="slidenum">
              <a:rPr lang="en-US" altLang="ja-JP" smtClean="0">
                <a:ea typeface="ＭＳ Ｐゴシック" panose="020B0600070205080204" pitchFamily="50" charset="-128"/>
              </a:rPr>
              <a:pPr>
                <a:spcBef>
                  <a:spcPct val="0"/>
                </a:spcBef>
              </a:pPr>
              <a:t>80</a:t>
            </a:fld>
            <a:endParaRPr lang="en-US" altLang="ja-JP">
              <a:ea typeface="ＭＳ Ｐゴシック" panose="020B0600070205080204" pitchFamily="50"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a:extLst>
              <a:ext uri="{FF2B5EF4-FFF2-40B4-BE49-F238E27FC236}">
                <a16:creationId xmlns:a16="http://schemas.microsoft.com/office/drawing/2014/main" id="{161E8985-6F38-E0C7-93AB-E4C0677D7A62}"/>
              </a:ext>
            </a:extLst>
          </p:cNvPr>
          <p:cNvSpPr>
            <a:spLocks noGrp="1" noRot="1" noChangeAspect="1" noChangeArrowheads="1" noTextEdit="1"/>
          </p:cNvSpPr>
          <p:nvPr>
            <p:ph type="sldImg"/>
          </p:nvPr>
        </p:nvSpPr>
        <p:spPr>
          <a:ln/>
        </p:spPr>
      </p:sp>
      <p:sp>
        <p:nvSpPr>
          <p:cNvPr id="105475" name="ノート プレースホルダ 2">
            <a:extLst>
              <a:ext uri="{FF2B5EF4-FFF2-40B4-BE49-F238E27FC236}">
                <a16:creationId xmlns:a16="http://schemas.microsoft.com/office/drawing/2014/main" id="{AA4367A9-9C7A-A224-C2DD-6EED6D2918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51c1769e"/>
              </a:rPr>
              <a:t>ABSTRACT: </a:t>
            </a:r>
            <a:r>
              <a:rPr lang="en-US" altLang="ja-JP" sz="1800">
                <a:latin typeface="AdvOT2e364b11"/>
              </a:rPr>
              <a:t>Higher house dust levels of PBDE </a:t>
            </a:r>
            <a:r>
              <a:rPr lang="en-US" altLang="ja-JP" sz="1800">
                <a:latin typeface="AdvOT2e364b11+fb"/>
              </a:rPr>
              <a:t>fl</a:t>
            </a:r>
            <a:r>
              <a:rPr lang="en-US" altLang="ja-JP" sz="1800">
                <a:latin typeface="AdvOT2e364b11"/>
              </a:rPr>
              <a:t>ame retardants (FRs) have been reported in California than other parts of the world, due to the state</a:t>
            </a:r>
            <a:r>
              <a:rPr lang="en-US" altLang="ja-JP" sz="1800">
                <a:latin typeface="AdvOT2e364b11+20"/>
              </a:rPr>
              <a:t>’</a:t>
            </a:r>
            <a:r>
              <a:rPr lang="en-US" altLang="ja-JP" sz="1800">
                <a:latin typeface="AdvOT2e364b11"/>
              </a:rPr>
              <a:t>s furniture </a:t>
            </a:r>
            <a:r>
              <a:rPr lang="en-US" altLang="ja-JP" sz="1800">
                <a:latin typeface="AdvOT2e364b11+fb"/>
              </a:rPr>
              <a:t>fl</a:t>
            </a:r>
            <a:r>
              <a:rPr lang="en-US" altLang="ja-JP" sz="1800">
                <a:latin typeface="AdvOT2e364b11"/>
              </a:rPr>
              <a:t>ammability standard. However, changing levels of these</a:t>
            </a:r>
          </a:p>
          <a:p>
            <a:r>
              <a:rPr lang="en-US" altLang="ja-JP" sz="1800">
                <a:latin typeface="AdvOT2e364b11"/>
              </a:rPr>
              <a:t>and other FRs have not been evaluated following the 2004 U.S. phase-out of PentaBDE and OctaBDE. We analyzed dust collected in 16 California homes in 2006 and again in 2011 for 62 FRs and organohalogens, which represents the broadest investigation of FRs in homes. Fifty-</a:t>
            </a:r>
            <a:r>
              <a:rPr lang="en-US" altLang="ja-JP" sz="1800">
                <a:latin typeface="AdvOT2e364b11+fb"/>
              </a:rPr>
              <a:t>fi</a:t>
            </a:r>
            <a:r>
              <a:rPr lang="en-US" altLang="ja-JP" sz="1800">
                <a:latin typeface="AdvOT2e364b11"/>
              </a:rPr>
              <a:t>ve compounds were detected in at least one sample; 41 in at least 50% of samples. Concentrations of chlorinated OPFRs, including two (TCEP and</a:t>
            </a:r>
          </a:p>
          <a:p>
            <a:r>
              <a:rPr lang="en-US" altLang="ja-JP" sz="1800">
                <a:latin typeface="AdvOT2e364b11"/>
              </a:rPr>
              <a:t>TDCIPP) listed as carcinogens under California</a:t>
            </a:r>
            <a:r>
              <a:rPr lang="en-US" altLang="ja-JP" sz="1800">
                <a:latin typeface="AdvOT2e364b11+20"/>
              </a:rPr>
              <a:t>’</a:t>
            </a:r>
            <a:r>
              <a:rPr lang="en-US" altLang="ja-JP" sz="1800">
                <a:latin typeface="AdvOT2e364b11"/>
              </a:rPr>
              <a:t>s Proposition 65, were found up to 0.01% in dust, higher than previously reported in the U.S. In 75% of the homes, we detected TDBPP, or brominated </a:t>
            </a:r>
            <a:r>
              <a:rPr lang="en-US" altLang="ja-JP" sz="1800">
                <a:latin typeface="AdvOT2e364b11+20"/>
              </a:rPr>
              <a:t>“</a:t>
            </a:r>
            <a:r>
              <a:rPr lang="en-US" altLang="ja-JP" sz="1800">
                <a:latin typeface="AdvOT2e364b11"/>
              </a:rPr>
              <a:t>Tris,</a:t>
            </a:r>
            <a:r>
              <a:rPr lang="en-US" altLang="ja-JP" sz="1800">
                <a:latin typeface="AdvOT2e364b11+20"/>
              </a:rPr>
              <a:t>” </a:t>
            </a:r>
            <a:r>
              <a:rPr lang="en-US" altLang="ja-JP" sz="1800">
                <a:latin typeface="AdvOT2e364b11"/>
              </a:rPr>
              <a:t>which was banned in children</a:t>
            </a:r>
            <a:r>
              <a:rPr lang="en-US" altLang="ja-JP" sz="1800">
                <a:latin typeface="AdvOT2e364b11+20"/>
              </a:rPr>
              <a:t>’</a:t>
            </a:r>
            <a:r>
              <a:rPr lang="en-US" altLang="ja-JP" sz="1800">
                <a:latin typeface="AdvOT2e364b11"/>
              </a:rPr>
              <a:t>s sleepwear because of carcinogenicity. To our knowledge, this is the </a:t>
            </a:r>
            <a:r>
              <a:rPr lang="en-US" altLang="ja-JP" sz="1800">
                <a:latin typeface="AdvOT2e364b11+fb"/>
              </a:rPr>
              <a:t>fi</a:t>
            </a:r>
            <a:r>
              <a:rPr lang="en-US" altLang="ja-JP" sz="1800">
                <a:latin typeface="AdvOT2e364b11"/>
              </a:rPr>
              <a:t>rst report on TDBPP in house dust. Concentrations of Firemaster 550 components (EH-TBB, BEHTEBP, and TPHP) were higher in 2011 than 2006, consistent with its use as a PentaBDE replacement. Results highlight the evolving nature of FR exposures and suggest that manufacturers continue to use hazardous chemicals and replace chemicals of concern with chemicals with uncharacterized toxicity.</a:t>
            </a:r>
            <a:endParaRPr lang="en-US" altLang="ja-JP" sz="1800">
              <a:latin typeface="AdvTT5235d5a9"/>
              <a:cs typeface="Times New Roman" panose="02020603050405020304" pitchFamily="18" charset="0"/>
            </a:endParaRPr>
          </a:p>
        </p:txBody>
      </p:sp>
      <p:sp>
        <p:nvSpPr>
          <p:cNvPr id="105476" name="スライド番号プレースホルダ 3">
            <a:extLst>
              <a:ext uri="{FF2B5EF4-FFF2-40B4-BE49-F238E27FC236}">
                <a16:creationId xmlns:a16="http://schemas.microsoft.com/office/drawing/2014/main" id="{E710D2E8-2136-3FEB-AE00-6FE15C7BD8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CC54131-C6D3-4962-8AD1-08006385280F}" type="slidenum">
              <a:rPr lang="en-US" altLang="ja-JP" smtClean="0">
                <a:ea typeface="ＭＳ Ｐゴシック" panose="020B0600070205080204" pitchFamily="50" charset="-128"/>
              </a:rPr>
              <a:pPr>
                <a:spcBef>
                  <a:spcPct val="0"/>
                </a:spcBef>
              </a:pPr>
              <a:t>81</a:t>
            </a:fld>
            <a:endParaRPr lang="en-US" altLang="ja-JP">
              <a:ea typeface="ＭＳ Ｐゴシック" panose="020B0600070205080204" pitchFamily="50"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a:extLst>
              <a:ext uri="{FF2B5EF4-FFF2-40B4-BE49-F238E27FC236}">
                <a16:creationId xmlns:a16="http://schemas.microsoft.com/office/drawing/2014/main" id="{6D7D1D63-DF26-B699-8FFC-CA951ABAF40E}"/>
              </a:ext>
            </a:extLst>
          </p:cNvPr>
          <p:cNvSpPr>
            <a:spLocks noGrp="1" noRot="1" noChangeAspect="1" noChangeArrowheads="1" noTextEdit="1"/>
          </p:cNvSpPr>
          <p:nvPr>
            <p:ph type="sldImg"/>
          </p:nvPr>
        </p:nvSpPr>
        <p:spPr>
          <a:ln/>
        </p:spPr>
      </p:sp>
      <p:sp>
        <p:nvSpPr>
          <p:cNvPr id="107523" name="ノート プレースホルダ 2">
            <a:extLst>
              <a:ext uri="{FF2B5EF4-FFF2-40B4-BE49-F238E27FC236}">
                <a16:creationId xmlns:a16="http://schemas.microsoft.com/office/drawing/2014/main" id="{0F4C562F-0F0F-41FA-5387-F9D4C2DC2E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51c1769e"/>
              </a:rPr>
              <a:t>ABSTRACT: </a:t>
            </a:r>
            <a:r>
              <a:rPr lang="en-US" altLang="ja-JP" sz="1800">
                <a:latin typeface="AdvOT2e364b11"/>
              </a:rPr>
              <a:t>Dechlorane Plus (DP), as a widely used </a:t>
            </a:r>
            <a:r>
              <a:rPr lang="en-US" altLang="ja-JP" sz="1800">
                <a:latin typeface="AdvOT2e364b11+fb"/>
              </a:rPr>
              <a:t>fl</a:t>
            </a:r>
            <a:r>
              <a:rPr lang="en-US" altLang="ja-JP" sz="1800">
                <a:latin typeface="AdvOT2e364b11"/>
              </a:rPr>
              <a:t>ame retardant in di</a:t>
            </a:r>
            <a:r>
              <a:rPr lang="en-US" altLang="ja-JP" sz="1800">
                <a:latin typeface="AdvOT2e364b11+fb"/>
              </a:rPr>
              <a:t>ff</a:t>
            </a:r>
            <a:r>
              <a:rPr lang="en-US" altLang="ja-JP" sz="1800">
                <a:latin typeface="AdvOT2e364b11"/>
              </a:rPr>
              <a:t>erent electrical and textile applications, has recently attracted great concern around the world. The present study investigated the DP levels and distribution in human samples from a DP manufacturing plant and a nearby area in east China. The DP concentrations ranged from 89.8 to 2958 ng/g lipid weight in whole blood and 4.08 to 2159 ng/g dry weight in hair. For the workers engaged in DP manufacturing process, their DP levels were signi</a:t>
            </a:r>
            <a:r>
              <a:rPr lang="en-US" altLang="ja-JP" sz="1800">
                <a:latin typeface="AdvOT2e364b11+fb"/>
              </a:rPr>
              <a:t>fi</a:t>
            </a:r>
            <a:r>
              <a:rPr lang="en-US" altLang="ja-JP" sz="1800">
                <a:latin typeface="AdvOT2e364b11"/>
              </a:rPr>
              <a:t>cantly higher</a:t>
            </a:r>
          </a:p>
          <a:p>
            <a:r>
              <a:rPr lang="en-US" altLang="ja-JP" sz="1800">
                <a:latin typeface="AdvOT2e364b11"/>
              </a:rPr>
              <a:t>than those in most of the other two control groups from the nearby area. The values of </a:t>
            </a:r>
            <a:r>
              <a:rPr lang="en-US" altLang="ja-JP" sz="1800">
                <a:latin typeface="AdvOT02ce3bbb.I"/>
              </a:rPr>
              <a:t>anti</a:t>
            </a:r>
            <a:r>
              <a:rPr lang="en-US" altLang="ja-JP" sz="1800">
                <a:latin typeface="AdvOT2e364b11"/>
              </a:rPr>
              <a:t>-DP fractional abundance ( </a:t>
            </a:r>
            <a:r>
              <a:rPr lang="en-US" altLang="ja-JP" sz="1800">
                <a:latin typeface="AdvOT02ce3bbb.I"/>
              </a:rPr>
              <a:t>f</a:t>
            </a:r>
            <a:r>
              <a:rPr lang="en-US" altLang="ja-JP" sz="1800">
                <a:latin typeface="AdvOT2e364b11"/>
              </a:rPr>
              <a:t>anti ratio) were commonly lower in the human samples from both the manufacturing plant and nearby area compared with those in the commercial products, and excretion as well as biotransformation are possible reasons for stereoselective accumulation of the </a:t>
            </a:r>
            <a:r>
              <a:rPr lang="en-US" altLang="ja-JP" sz="1800">
                <a:latin typeface="AdvOT02ce3bbb.I"/>
              </a:rPr>
              <a:t>syn</a:t>
            </a:r>
            <a:r>
              <a:rPr lang="en-US" altLang="ja-JP" sz="1800">
                <a:latin typeface="AdvOT2e364b11"/>
              </a:rPr>
              <a:t>-DP isomer in humans. Furthermore, a signi</a:t>
            </a:r>
            <a:r>
              <a:rPr lang="en-US" altLang="ja-JP" sz="1800">
                <a:latin typeface="AdvOT2e364b11+fb"/>
              </a:rPr>
              <a:t>fi</a:t>
            </a:r>
            <a:r>
              <a:rPr lang="en-US" altLang="ja-JP" sz="1800">
                <a:latin typeface="AdvOT2e364b11"/>
              </a:rPr>
              <a:t>cantly positive relationship (</a:t>
            </a:r>
            <a:r>
              <a:rPr lang="en-US" altLang="ja-JP" sz="1800">
                <a:latin typeface="AdvOT02ce3bbb.I"/>
              </a:rPr>
              <a:t>p </a:t>
            </a:r>
            <a:r>
              <a:rPr lang="en-US" altLang="ja-JP" sz="1800">
                <a:latin typeface="AdvOT2e364b11"/>
              </a:rPr>
              <a:t>&lt; 0.05) was obtained between (i) the concentrations (and </a:t>
            </a:r>
            <a:r>
              <a:rPr lang="en-US" altLang="ja-JP" sz="1800">
                <a:latin typeface="AdvOT02ce3bbb.I"/>
              </a:rPr>
              <a:t>f</a:t>
            </a:r>
            <a:r>
              <a:rPr lang="en-US" altLang="ja-JP" sz="1800">
                <a:latin typeface="AdvOT2e364b11"/>
              </a:rPr>
              <a:t>anti) in the paired blood and hair samples, indicating a similar distribution pattern of the two DP isomers in the paired samples; (ii) the DP levels in human body and the exposure time (</a:t>
            </a:r>
            <a:r>
              <a:rPr lang="en-US" altLang="ja-JP" sz="1800">
                <a:latin typeface="AdvOT02ce3bbb.I"/>
              </a:rPr>
              <a:t>p </a:t>
            </a:r>
            <a:r>
              <a:rPr lang="en-US" altLang="ja-JP" sz="1800">
                <a:latin typeface="AdvOT2e364b11"/>
              </a:rPr>
              <a:t>&lt; 0.05), which suggests that further assessment could be needed to investigate potential long-term risks to the occupational population.</a:t>
            </a:r>
            <a:endParaRPr lang="en-US" altLang="ja-JP" sz="1800">
              <a:latin typeface="AdvTT5235d5a9"/>
              <a:cs typeface="Times New Roman" panose="02020603050405020304" pitchFamily="18" charset="0"/>
            </a:endParaRPr>
          </a:p>
        </p:txBody>
      </p:sp>
      <p:sp>
        <p:nvSpPr>
          <p:cNvPr id="107524" name="スライド番号プレースホルダ 3">
            <a:extLst>
              <a:ext uri="{FF2B5EF4-FFF2-40B4-BE49-F238E27FC236}">
                <a16:creationId xmlns:a16="http://schemas.microsoft.com/office/drawing/2014/main" id="{2D77307F-B008-BD64-1D61-E9121DCD14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7691F03-DD3F-4FBB-83AB-D193A7096B71}" type="slidenum">
              <a:rPr lang="en-US" altLang="ja-JP" smtClean="0">
                <a:ea typeface="ＭＳ Ｐゴシック" panose="020B0600070205080204" pitchFamily="50" charset="-128"/>
              </a:rPr>
              <a:pPr>
                <a:spcBef>
                  <a:spcPct val="0"/>
                </a:spcBef>
              </a:pPr>
              <a:t>82</a:t>
            </a:fld>
            <a:endParaRPr lang="en-US" altLang="ja-JP">
              <a:ea typeface="ＭＳ Ｐゴシック" panose="020B0600070205080204" pitchFamily="50"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a:extLst>
              <a:ext uri="{FF2B5EF4-FFF2-40B4-BE49-F238E27FC236}">
                <a16:creationId xmlns:a16="http://schemas.microsoft.com/office/drawing/2014/main" id="{C7BDD8A7-4CF4-3DDC-8F9F-A7ECD0420211}"/>
              </a:ext>
            </a:extLst>
          </p:cNvPr>
          <p:cNvSpPr>
            <a:spLocks noGrp="1" noRot="1" noChangeAspect="1" noChangeArrowheads="1" noTextEdit="1"/>
          </p:cNvSpPr>
          <p:nvPr>
            <p:ph type="sldImg"/>
          </p:nvPr>
        </p:nvSpPr>
        <p:spPr>
          <a:ln/>
        </p:spPr>
      </p:sp>
      <p:sp>
        <p:nvSpPr>
          <p:cNvPr id="109571" name="ノート プレースホルダ 2">
            <a:extLst>
              <a:ext uri="{FF2B5EF4-FFF2-40B4-BE49-F238E27FC236}">
                <a16:creationId xmlns:a16="http://schemas.microsoft.com/office/drawing/2014/main" id="{E0950A40-E51E-FCC5-3C0A-D0970404B6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51c1769e"/>
              </a:rPr>
              <a:t>ABSTRACT: </a:t>
            </a:r>
            <a:r>
              <a:rPr lang="en-US" altLang="ja-JP" sz="1800">
                <a:latin typeface="AdvOT2e364b11"/>
              </a:rPr>
              <a:t>High volume air and precipitation samples were collected close to the shore of Lake Victoria at Entebbe, Uganda, between October 2008 and July 2010 inclusive. Polybrominated diphenyl ethers (PBDEs) and alternative </a:t>
            </a:r>
            <a:r>
              <a:rPr lang="en-US" altLang="ja-JP" sz="1800">
                <a:latin typeface="AdvOT2e364b11+fb"/>
              </a:rPr>
              <a:t>fl</a:t>
            </a:r>
            <a:r>
              <a:rPr lang="en-US" altLang="ja-JP" sz="1800">
                <a:latin typeface="AdvOT2e364b11"/>
              </a:rPr>
              <a:t>ame retardants (AFRs) were analyzed by GC</a:t>
            </a:r>
            <a:r>
              <a:rPr lang="en-US" altLang="ja-JP" sz="1800">
                <a:latin typeface="AdvOT8608a8d1+22"/>
              </a:rPr>
              <a:t>−</a:t>
            </a:r>
            <a:r>
              <a:rPr lang="en-US" altLang="ja-JP" sz="1800">
                <a:latin typeface="AdvOT2e364b11"/>
              </a:rPr>
              <a:t>MS. BDEs 47, 99, and 209 were the predominant PBDEs with mean concentrations (in air) of 9.84, 4.38, 8.27 pg m</a:t>
            </a:r>
            <a:r>
              <a:rPr lang="en-US" altLang="ja-JP" sz="1800">
                <a:latin typeface="AdvOT8608a8d1+22"/>
              </a:rPr>
              <a:t>−</a:t>
            </a:r>
            <a:r>
              <a:rPr lang="en-US" altLang="ja-JP" sz="1800">
                <a:latin typeface="AdvOT2e364b11"/>
              </a:rPr>
              <a:t>3 and mean </a:t>
            </a:r>
            <a:r>
              <a:rPr lang="en-US" altLang="ja-JP" sz="1800">
                <a:latin typeface="AdvOT2e364b11+fb"/>
              </a:rPr>
              <a:t>fl</a:t>
            </a:r>
            <a:r>
              <a:rPr lang="en-US" altLang="ja-JP" sz="1800">
                <a:latin typeface="AdvOT2e364b11"/>
              </a:rPr>
              <a:t>uxes in precipitation of 3.40, 6.23, and 7.82 ng m</a:t>
            </a:r>
            <a:r>
              <a:rPr lang="en-US" altLang="ja-JP" sz="1800">
                <a:latin typeface="AdvOT8608a8d1+22"/>
              </a:rPr>
              <a:t>−</a:t>
            </a:r>
            <a:r>
              <a:rPr lang="en-US" altLang="ja-JP" sz="1800">
                <a:latin typeface="AdvOT2e364b11"/>
              </a:rPr>
              <a:t>2 sample</a:t>
            </a:r>
            <a:r>
              <a:rPr lang="en-US" altLang="ja-JP" sz="1800">
                <a:latin typeface="AdvOT8608a8d1+22"/>
              </a:rPr>
              <a:t>−</a:t>
            </a:r>
            <a:r>
              <a:rPr lang="en-US" altLang="ja-JP" sz="1800">
                <a:latin typeface="AdvOT2e364b11"/>
              </a:rPr>
              <a:t>1, respectively. 1,2-bis(2,4,6-tribromophenoxy)ethane (BTBPE), and hexabromocyclododecane (HBCDD), </a:t>
            </a:r>
            <a:r>
              <a:rPr lang="en-US" altLang="ja-JP" sz="1800">
                <a:latin typeface="AdvOT02ce3bbb.I"/>
              </a:rPr>
              <a:t>anti- </a:t>
            </a:r>
            <a:r>
              <a:rPr lang="en-US" altLang="ja-JP" sz="1800">
                <a:latin typeface="AdvOT2e364b11"/>
              </a:rPr>
              <a:t>and </a:t>
            </a:r>
            <a:r>
              <a:rPr lang="en-US" altLang="ja-JP" sz="1800">
                <a:latin typeface="AdvOT02ce3bbb.I"/>
              </a:rPr>
              <a:t>syn-</a:t>
            </a:r>
            <a:r>
              <a:rPr lang="en-US" altLang="ja-JP" sz="1800">
                <a:latin typeface="AdvOT2e364b11"/>
              </a:rPr>
              <a:t>Dechlorane plus were detected at levels comparable with</a:t>
            </a:r>
          </a:p>
          <a:p>
            <a:r>
              <a:rPr lang="en-US" altLang="ja-JP" sz="1800">
                <a:latin typeface="AdvOT2e364b11"/>
              </a:rPr>
              <a:t>those of PBDEs. Both PBDEs and AFRs in air generally increased from 2008 to 2010. Elevated PBDE concentrations in air were associated with slow moving low altitude air masses from the region immediately adjacent to the lake, while low concentrations were mostly associated with fast moving westerly and southwesterly air masses. Analysis of the octa and nona-BDE pro</a:t>
            </a:r>
            <a:r>
              <a:rPr lang="en-US" altLang="ja-JP" sz="1800">
                <a:latin typeface="AdvOT2e364b11+fb"/>
              </a:rPr>
              <a:t>fi</a:t>
            </a:r>
            <a:r>
              <a:rPr lang="en-US" altLang="ja-JP" sz="1800">
                <a:latin typeface="AdvOT2e364b11"/>
              </a:rPr>
              <a:t>les suggested photolysis and pyrolytic debromination of BDE-209 in the air samples. The highly halogenated and most abundant PBDEs and AFRs in air also predominated in precipitation samples. This is the </a:t>
            </a:r>
            <a:r>
              <a:rPr lang="en-US" altLang="ja-JP" sz="1800">
                <a:latin typeface="AdvOT2e364b11+fb"/>
              </a:rPr>
              <a:t>fi</a:t>
            </a:r>
            <a:r>
              <a:rPr lang="en-US" altLang="ja-JP" sz="1800">
                <a:latin typeface="AdvOT2e364b11"/>
              </a:rPr>
              <a:t>rst study to report </a:t>
            </a:r>
            <a:r>
              <a:rPr lang="en-US" altLang="ja-JP" sz="1800">
                <a:latin typeface="AdvOT2e364b11+fb"/>
              </a:rPr>
              <a:t>fl</a:t>
            </a:r>
            <a:r>
              <a:rPr lang="en-US" altLang="ja-JP" sz="1800">
                <a:latin typeface="AdvOT2e364b11"/>
              </a:rPr>
              <a:t>ame retardants in high volume air samples and precipitation in Equatorial Africa.</a:t>
            </a:r>
          </a:p>
          <a:p>
            <a:endParaRPr lang="en-US" altLang="ja-JP" sz="1800">
              <a:latin typeface="AdvTT5235d5a9"/>
              <a:cs typeface="Times New Roman" panose="02020603050405020304" pitchFamily="18" charset="0"/>
            </a:endParaRPr>
          </a:p>
        </p:txBody>
      </p:sp>
      <p:sp>
        <p:nvSpPr>
          <p:cNvPr id="109572" name="スライド番号プレースホルダ 3">
            <a:extLst>
              <a:ext uri="{FF2B5EF4-FFF2-40B4-BE49-F238E27FC236}">
                <a16:creationId xmlns:a16="http://schemas.microsoft.com/office/drawing/2014/main" id="{7A2C9E58-2C65-E141-564B-E3DC58C37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94D9F62-EE42-4584-BD7E-4ED08895C116}" type="slidenum">
              <a:rPr lang="en-US" altLang="ja-JP" smtClean="0">
                <a:ea typeface="ＭＳ Ｐゴシック" panose="020B0600070205080204" pitchFamily="50" charset="-128"/>
              </a:rPr>
              <a:pPr>
                <a:spcBef>
                  <a:spcPct val="0"/>
                </a:spcBef>
              </a:pPr>
              <a:t>83</a:t>
            </a:fld>
            <a:endParaRPr lang="en-US" altLang="ja-JP">
              <a:ea typeface="ＭＳ Ｐゴシック" panose="020B0600070205080204" pitchFamily="50"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a:extLst>
              <a:ext uri="{FF2B5EF4-FFF2-40B4-BE49-F238E27FC236}">
                <a16:creationId xmlns:a16="http://schemas.microsoft.com/office/drawing/2014/main" id="{02D99D7C-C379-81F7-4EB7-266157290503}"/>
              </a:ext>
            </a:extLst>
          </p:cNvPr>
          <p:cNvSpPr>
            <a:spLocks noGrp="1" noRot="1" noChangeAspect="1" noChangeArrowheads="1" noTextEdit="1"/>
          </p:cNvSpPr>
          <p:nvPr>
            <p:ph type="sldImg"/>
          </p:nvPr>
        </p:nvSpPr>
        <p:spPr>
          <a:ln/>
        </p:spPr>
      </p:sp>
      <p:sp>
        <p:nvSpPr>
          <p:cNvPr id="111619" name="ノート プレースホルダ 2">
            <a:extLst>
              <a:ext uri="{FF2B5EF4-FFF2-40B4-BE49-F238E27FC236}">
                <a16:creationId xmlns:a16="http://schemas.microsoft.com/office/drawing/2014/main" id="{EA913B31-06C7-994B-3CF4-750E3503C6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TimesNewRoman"/>
              </a:rPr>
              <a:t>It has been reported that breastfeeding can expose newborns to Dechlorane Plus (DP), but transplacental transfer of DP has not been documented. We measured DP and its dechlorinated analogs in matched maternal blood–placenta–cord blood samples from 72 residents of the e-waste recycling area of Wenling, China. DP was detected in cord sera, indicating the occurrence of prenatal DP exposure and the transfer of DP across the placenta. The concentration ratio in the cord serum and maternal serum, was estimated to be 0.45 for </a:t>
            </a:r>
            <a:r>
              <a:rPr lang="en-US" altLang="ja-JP" sz="1800" i="1">
                <a:latin typeface="TimesNewRoman,Italic"/>
              </a:rPr>
              <a:t>syn</a:t>
            </a:r>
            <a:r>
              <a:rPr lang="en-US" altLang="ja-JP" sz="1800">
                <a:latin typeface="TimesNewRoman"/>
              </a:rPr>
              <a:t>-DP and 0.35 for </a:t>
            </a:r>
            <a:r>
              <a:rPr lang="en-US" altLang="ja-JP" sz="1800" i="1">
                <a:latin typeface="TimesNewRoman,Italic"/>
              </a:rPr>
              <a:t>anti</a:t>
            </a:r>
            <a:r>
              <a:rPr lang="en-US" altLang="ja-JP" sz="1800">
                <a:latin typeface="TimesNewRoman"/>
              </a:rPr>
              <a:t>-DP respectively, indicating the placenta partially limited DP transfer with a greater extent for </a:t>
            </a:r>
            <a:r>
              <a:rPr lang="en-US" altLang="ja-JP" sz="1800" i="1">
                <a:latin typeface="TimesNewRoman,Italic"/>
              </a:rPr>
              <a:t>anti</a:t>
            </a:r>
            <a:r>
              <a:rPr lang="en-US" altLang="ja-JP" sz="1800">
                <a:latin typeface="TimesNewRoman"/>
              </a:rPr>
              <a:t>-DP. The DP concentrations in the maternal serum, placenta, and cord serum strongly correlated, indicating that DP could transfer between the tissues. The DP concentrations in the matched samples could be predicted from each other. The </a:t>
            </a:r>
            <a:r>
              <a:rPr lang="en-US" altLang="ja-JP" sz="1800" i="1">
                <a:latin typeface="TimesNewRoman,Italic"/>
              </a:rPr>
              <a:t>anti-</a:t>
            </a:r>
            <a:r>
              <a:rPr lang="en-US" altLang="ja-JP" sz="1800">
                <a:latin typeface="TimesNewRoman"/>
              </a:rPr>
              <a:t>DP/total DP concentration ratios in the placentas and cord sera were significantly different from those in the maternal sera, suggesting that DP stereoselectively bioaccumulates in human tissues. When the congener concentrations of polybrominated diphenyl ethers (PBDEs) were used as control variables, DP and total triiodothyronine concentrations associated in the sera from mothers who had lived in Wenling for over 20 years.</a:t>
            </a:r>
          </a:p>
          <a:p>
            <a:endParaRPr lang="en-US" altLang="ja-JP" sz="1800">
              <a:latin typeface="TimesNewRoman"/>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111620" name="スライド番号プレースホルダ 3">
            <a:extLst>
              <a:ext uri="{FF2B5EF4-FFF2-40B4-BE49-F238E27FC236}">
                <a16:creationId xmlns:a16="http://schemas.microsoft.com/office/drawing/2014/main" id="{02E7C074-2EC0-3CB2-FE3E-BD1A9DB39A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47F5B03-69E2-4AC9-8459-AE1CDC675097}" type="slidenum">
              <a:rPr lang="en-US" altLang="ja-JP" smtClean="0">
                <a:ea typeface="ＭＳ Ｐゴシック" panose="020B0600070205080204" pitchFamily="50" charset="-128"/>
              </a:rPr>
              <a:pPr>
                <a:spcBef>
                  <a:spcPct val="0"/>
                </a:spcBef>
              </a:pPr>
              <a:t>84</a:t>
            </a:fld>
            <a:endParaRPr lang="en-US" altLang="ja-JP">
              <a:ea typeface="ＭＳ Ｐゴシック" panose="020B0600070205080204" pitchFamily="50"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a:extLst>
              <a:ext uri="{FF2B5EF4-FFF2-40B4-BE49-F238E27FC236}">
                <a16:creationId xmlns:a16="http://schemas.microsoft.com/office/drawing/2014/main" id="{36C932A8-0149-6542-FACB-B34660F513FB}"/>
              </a:ext>
            </a:extLst>
          </p:cNvPr>
          <p:cNvSpPr>
            <a:spLocks noGrp="1" noRot="1" noChangeAspect="1" noChangeArrowheads="1" noTextEdit="1"/>
          </p:cNvSpPr>
          <p:nvPr>
            <p:ph type="sldImg"/>
          </p:nvPr>
        </p:nvSpPr>
        <p:spPr>
          <a:ln/>
        </p:spPr>
      </p:sp>
      <p:sp>
        <p:nvSpPr>
          <p:cNvPr id="113667" name="ノート プレースホルダ 2">
            <a:extLst>
              <a:ext uri="{FF2B5EF4-FFF2-40B4-BE49-F238E27FC236}">
                <a16:creationId xmlns:a16="http://schemas.microsoft.com/office/drawing/2014/main" id="{B37F7C94-D2E1-69A5-9C28-FD479DF6BA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Univers-Condensed"/>
              </a:rPr>
              <a:t>Hexachlorocyclopentadienyl-dibromocyclooctane (HCDBCO, CAS 51936-55-1) has been detected in residential indoor air and indoor dust in Ottawa, Canada. The positive identification of the chemical wasbased on the interpretation of the mass spectra of the chemical obtained under both electron impact and negative chemical ionization operation modes, as well as through the synthesis of this chemical. This is the first report on the</a:t>
            </a:r>
          </a:p>
          <a:p>
            <a:r>
              <a:rPr lang="en-US" altLang="ja-JP" sz="1800">
                <a:latin typeface="Univers-Condensed"/>
              </a:rPr>
              <a:t>presence of HCDBCO in the environment. Although the levels of HCDBCO in indoor dust, with a geometric mean of 2.7 ng g</a:t>
            </a:r>
            <a:r>
              <a:rPr lang="en-US" altLang="ja-JP" sz="1800">
                <a:latin typeface="ChemBats2"/>
              </a:rPr>
              <a:t>-</a:t>
            </a:r>
            <a:r>
              <a:rPr lang="en-US" altLang="ja-JP" sz="1800">
                <a:latin typeface="Univers-Condensed"/>
              </a:rPr>
              <a:t>1 and a median of 2.0 ng g</a:t>
            </a:r>
            <a:r>
              <a:rPr lang="en-US" altLang="ja-JP" sz="1800">
                <a:latin typeface="ChemBats2"/>
              </a:rPr>
              <a:t>-</a:t>
            </a:r>
            <a:r>
              <a:rPr lang="en-US" altLang="ja-JP" sz="1800">
                <a:latin typeface="Univers-Condensed"/>
              </a:rPr>
              <a:t>1 respectively, are generally low compared to those of polybrominated diphenyl ethers (PBDEs) and dechlorane plus, another recently detected flame</a:t>
            </a:r>
          </a:p>
          <a:p>
            <a:r>
              <a:rPr lang="en-US" altLang="ja-JP" sz="1800">
                <a:latin typeface="Univers-Condensed"/>
              </a:rPr>
              <a:t>retardant, high levels of HCDBCO were detected in several dust samples with a maximum level of 93,000 ng g</a:t>
            </a:r>
            <a:r>
              <a:rPr lang="en-US" altLang="ja-JP" sz="1800">
                <a:latin typeface="ChemBats2"/>
              </a:rPr>
              <a:t>-</a:t>
            </a:r>
            <a:r>
              <a:rPr lang="en-US" altLang="ja-JP" sz="1800">
                <a:latin typeface="Univers-Condensed"/>
              </a:rPr>
              <a:t>1 which is 16 times higher than the maximum level of the structurally related dechlorane plus. On the other hand, levels of HCDBCO in indoor air, with a geometric mean of 70 pg m</a:t>
            </a:r>
            <a:r>
              <a:rPr lang="en-US" altLang="ja-JP" sz="1800">
                <a:latin typeface="ChemBats2"/>
              </a:rPr>
              <a:t>-</a:t>
            </a:r>
            <a:r>
              <a:rPr lang="en-US" altLang="ja-JP" sz="1800">
                <a:latin typeface="Univers-Condensed"/>
              </a:rPr>
              <a:t>3 and a median of 92 pg m</a:t>
            </a:r>
            <a:r>
              <a:rPr lang="en-US" altLang="ja-JP" sz="1800">
                <a:latin typeface="ChemBats2"/>
              </a:rPr>
              <a:t>-</a:t>
            </a:r>
            <a:r>
              <a:rPr lang="en-US" altLang="ja-JP" sz="1800">
                <a:latin typeface="Univers-Condensed"/>
              </a:rPr>
              <a:t>3, were higher than those of the major PBDE congeners. The maximum level of HCDBCO found in indoor air was 3000 pg m</a:t>
            </a:r>
            <a:r>
              <a:rPr lang="en-US" altLang="ja-JP" sz="1800">
                <a:latin typeface="ChemBats2"/>
              </a:rPr>
              <a:t>-</a:t>
            </a:r>
            <a:r>
              <a:rPr lang="en-US" altLang="ja-JP" sz="1800">
                <a:latin typeface="Univers-Condensed"/>
              </a:rPr>
              <a:t>3. Structurally, HCDBCO belongs to a group of norbornane based halogenated flame retardants. The</a:t>
            </a:r>
          </a:p>
          <a:p>
            <a:r>
              <a:rPr lang="en-US" altLang="ja-JP" sz="1800">
                <a:latin typeface="Univers-Condensed"/>
              </a:rPr>
              <a:t>presence of HCDBCO in the indoor environment may raise awareness of the potential release of this and related flame retardants into the environment during the production and usage of products that contain them, and the potential implications of human exposure to these chemicals as people spend the majority of their time indoors in modern society.</a:t>
            </a:r>
          </a:p>
          <a:p>
            <a:endParaRPr lang="en-US" altLang="ja-JP" sz="1800">
              <a:latin typeface="AdvTT5235d5a9"/>
              <a:cs typeface="Times New Roman" panose="02020603050405020304" pitchFamily="18" charset="0"/>
            </a:endParaRPr>
          </a:p>
        </p:txBody>
      </p:sp>
      <p:sp>
        <p:nvSpPr>
          <p:cNvPr id="113668" name="スライド番号プレースホルダ 3">
            <a:extLst>
              <a:ext uri="{FF2B5EF4-FFF2-40B4-BE49-F238E27FC236}">
                <a16:creationId xmlns:a16="http://schemas.microsoft.com/office/drawing/2014/main" id="{6535F63D-1718-FFCC-A4E7-D2F8B660B3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C95B6DF-EBD3-4CDE-86C8-7109B84884D1}" type="slidenum">
              <a:rPr lang="en-US" altLang="ja-JP" smtClean="0">
                <a:ea typeface="ＭＳ Ｐゴシック" panose="020B0600070205080204" pitchFamily="50" charset="-128"/>
              </a:rPr>
              <a:pPr>
                <a:spcBef>
                  <a:spcPct val="0"/>
                </a:spcBef>
              </a:pPr>
              <a:t>85</a:t>
            </a:fld>
            <a:endParaRPr lang="en-US" altLang="ja-JP">
              <a:ea typeface="ＭＳ Ｐゴシック" panose="020B0600070205080204" pitchFamily="50"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a:extLst>
              <a:ext uri="{FF2B5EF4-FFF2-40B4-BE49-F238E27FC236}">
                <a16:creationId xmlns:a16="http://schemas.microsoft.com/office/drawing/2014/main" id="{6EFC81EC-1669-5B5A-1CB8-C42578A505B7}"/>
              </a:ext>
            </a:extLst>
          </p:cNvPr>
          <p:cNvSpPr>
            <a:spLocks noGrp="1" noRot="1" noChangeAspect="1" noChangeArrowheads="1" noTextEdit="1"/>
          </p:cNvSpPr>
          <p:nvPr>
            <p:ph type="sldImg"/>
          </p:nvPr>
        </p:nvSpPr>
        <p:spPr>
          <a:ln/>
        </p:spPr>
      </p:sp>
      <p:sp>
        <p:nvSpPr>
          <p:cNvPr id="115715" name="ノート プレースホルダ 2">
            <a:extLst>
              <a:ext uri="{FF2B5EF4-FFF2-40B4-BE49-F238E27FC236}">
                <a16:creationId xmlns:a16="http://schemas.microsoft.com/office/drawing/2014/main" id="{7963A02B-AE3B-8603-62EE-EE45199E0E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Utopia-Regular"/>
              </a:rPr>
              <a:t>Ed Sverko didn’t set out to find a new compound bioaccumulating in fish when he and a group of Canadian colleagues began looking at a Lake Ontario sediment core sample to collect data on how the concentrations</a:t>
            </a:r>
          </a:p>
          <a:p>
            <a:r>
              <a:rPr lang="en-US" altLang="ja-JP" sz="1800">
                <a:latin typeface="Utopia-Regular"/>
              </a:rPr>
              <a:t>of the widely used Dechlorane Plus (DP) flame retardant 3changed over time. But the project, which resulted</a:t>
            </a:r>
          </a:p>
          <a:p>
            <a:r>
              <a:rPr lang="en-US" altLang="ja-JP" sz="1800">
                <a:latin typeface="Utopia-Regular"/>
              </a:rPr>
              <a:t>in a new </a:t>
            </a:r>
            <a:r>
              <a:rPr lang="en-US" altLang="ja-JP" sz="1800" i="1">
                <a:latin typeface="Utopia-Italic"/>
              </a:rPr>
              <a:t>ES&amp;T </a:t>
            </a:r>
            <a:r>
              <a:rPr lang="en-US" altLang="ja-JP" sz="1800">
                <a:latin typeface="Utopia-Regular"/>
              </a:rPr>
              <a:t>research article (</a:t>
            </a:r>
            <a:r>
              <a:rPr lang="en-US" altLang="ja-JP" sz="1800" i="1">
                <a:latin typeface="Utopia-Italic"/>
              </a:rPr>
              <a:t>Environ. Sci.Technol. </a:t>
            </a:r>
            <a:r>
              <a:rPr lang="en-US" altLang="ja-JP" sz="1800" b="1">
                <a:latin typeface="Utopia-Bold"/>
              </a:rPr>
              <a:t>2009</a:t>
            </a:r>
            <a:r>
              <a:rPr lang="en-US" altLang="ja-JP" sz="1800">
                <a:latin typeface="Utopia-Regular"/>
              </a:rPr>
              <a:t>, DOI 10.1021/es9025535) “developed on its own,” as Sverko puts it. In the process, Sverko’s group learned a great deal about how the retardant is produced, as</a:t>
            </a:r>
          </a:p>
          <a:p>
            <a:r>
              <a:rPr lang="en-US" altLang="ja-JP" sz="1800">
                <a:latin typeface="Utopia-Regular"/>
              </a:rPr>
              <a:t>well as identifying a compound that may confound its analysis.</a:t>
            </a:r>
          </a:p>
          <a:p>
            <a:endParaRPr lang="en-US" altLang="ja-JP" sz="1800">
              <a:latin typeface="AdvTT5235d5a9"/>
              <a:cs typeface="Times New Roman" panose="02020603050405020304" pitchFamily="18" charset="0"/>
            </a:endParaRPr>
          </a:p>
        </p:txBody>
      </p:sp>
      <p:sp>
        <p:nvSpPr>
          <p:cNvPr id="115716" name="スライド番号プレースホルダ 3">
            <a:extLst>
              <a:ext uri="{FF2B5EF4-FFF2-40B4-BE49-F238E27FC236}">
                <a16:creationId xmlns:a16="http://schemas.microsoft.com/office/drawing/2014/main" id="{F9702F2D-B9C7-0512-84FF-B5A43299F5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618B95-D890-4109-9361-B31CCE3C5D0F}" type="slidenum">
              <a:rPr lang="en-US" altLang="ja-JP" smtClean="0">
                <a:ea typeface="ＭＳ Ｐゴシック" panose="020B0600070205080204" pitchFamily="50" charset="-128"/>
              </a:rPr>
              <a:pPr>
                <a:spcBef>
                  <a:spcPct val="0"/>
                </a:spcBef>
              </a:pPr>
              <a:t>86</a:t>
            </a:fld>
            <a:endParaRPr lang="en-US" altLang="ja-JP">
              <a:ea typeface="ＭＳ Ｐゴシック" panose="020B0600070205080204" pitchFamily="50"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a:extLst>
              <a:ext uri="{FF2B5EF4-FFF2-40B4-BE49-F238E27FC236}">
                <a16:creationId xmlns:a16="http://schemas.microsoft.com/office/drawing/2014/main" id="{A6EFEB5D-EC43-FDBE-ACFA-88EE0B7B6B93}"/>
              </a:ext>
            </a:extLst>
          </p:cNvPr>
          <p:cNvSpPr>
            <a:spLocks noGrp="1" noRot="1" noChangeAspect="1" noChangeArrowheads="1" noTextEdit="1"/>
          </p:cNvSpPr>
          <p:nvPr>
            <p:ph type="sldImg"/>
          </p:nvPr>
        </p:nvSpPr>
        <p:spPr>
          <a:ln/>
        </p:spPr>
      </p:sp>
      <p:sp>
        <p:nvSpPr>
          <p:cNvPr id="117763" name="ノート プレースホルダ 2">
            <a:extLst>
              <a:ext uri="{FF2B5EF4-FFF2-40B4-BE49-F238E27FC236}">
                <a16:creationId xmlns:a16="http://schemas.microsoft.com/office/drawing/2014/main" id="{E219921F-7DA0-96FD-7BA0-D936A50DEE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27300"/>
                </a:solidFill>
                <a:latin typeface="AdvOT51c1769e"/>
              </a:rPr>
              <a:t>ABSTRACT: </a:t>
            </a:r>
            <a:r>
              <a:rPr lang="en-US" altLang="ja-JP" sz="1800">
                <a:solidFill>
                  <a:srgbClr val="000000"/>
                </a:solidFill>
                <a:latin typeface="AdvOT2e364b11"/>
              </a:rPr>
              <a:t>A previous study from our laboratory showed that pet cats had much higher</a:t>
            </a:r>
          </a:p>
          <a:p>
            <a:r>
              <a:rPr lang="en-US" altLang="ja-JP" sz="1800">
                <a:solidFill>
                  <a:srgbClr val="000000"/>
                </a:solidFill>
                <a:latin typeface="AdvOT2e364b11"/>
              </a:rPr>
              <a:t>serum levels of </a:t>
            </a:r>
            <a:r>
              <a:rPr lang="en-US" altLang="ja-JP" sz="1800">
                <a:solidFill>
                  <a:srgbClr val="000000"/>
                </a:solidFill>
                <a:latin typeface="AdvOT2e364b11+fb"/>
              </a:rPr>
              <a:t>fl</a:t>
            </a:r>
            <a:r>
              <a:rPr lang="en-US" altLang="ja-JP" sz="1800">
                <a:solidFill>
                  <a:srgbClr val="000000"/>
                </a:solidFill>
                <a:latin typeface="AdvOT2e364b11"/>
              </a:rPr>
              <a:t>ame retardants compared to humans, despite sharing the same household</a:t>
            </a:r>
          </a:p>
          <a:p>
            <a:r>
              <a:rPr lang="en-US" altLang="ja-JP" sz="1800">
                <a:solidFill>
                  <a:srgbClr val="000000"/>
                </a:solidFill>
                <a:latin typeface="AdvOT2e364b11"/>
              </a:rPr>
              <a:t>environment. Dogs, on the other hand, are expected to have lower serum levels of </a:t>
            </a:r>
            <a:r>
              <a:rPr lang="en-US" altLang="ja-JP" sz="1800">
                <a:solidFill>
                  <a:srgbClr val="000000"/>
                </a:solidFill>
                <a:latin typeface="AdvOT2e364b11+fb"/>
              </a:rPr>
              <a:t>fl</a:t>
            </a:r>
            <a:r>
              <a:rPr lang="en-US" altLang="ja-JP" sz="1800">
                <a:solidFill>
                  <a:srgbClr val="000000"/>
                </a:solidFill>
                <a:latin typeface="AdvOT2e364b11"/>
              </a:rPr>
              <a:t>ame</a:t>
            </a:r>
          </a:p>
          <a:p>
            <a:r>
              <a:rPr lang="en-US" altLang="ja-JP" sz="1800">
                <a:solidFill>
                  <a:srgbClr val="000000"/>
                </a:solidFill>
                <a:latin typeface="AdvOT2e364b11"/>
              </a:rPr>
              <a:t>retardants because they are metabolically better equipped to degrade these compounds.</a:t>
            </a:r>
          </a:p>
          <a:p>
            <a:r>
              <a:rPr lang="en-US" altLang="ja-JP" sz="1800">
                <a:solidFill>
                  <a:srgbClr val="000000"/>
                </a:solidFill>
                <a:latin typeface="AdvOT2e364b11"/>
              </a:rPr>
              <a:t>Thus, we hypothesized that dogs might be more similar to humans in their response to</a:t>
            </a:r>
          </a:p>
          <a:p>
            <a:r>
              <a:rPr lang="en-US" altLang="ja-JP" sz="1800">
                <a:solidFill>
                  <a:srgbClr val="000000"/>
                </a:solidFill>
                <a:latin typeface="AdvOT2e364b11"/>
              </a:rPr>
              <a:t>these environmental stressors and be better indicators of human exposures to these</a:t>
            </a:r>
          </a:p>
          <a:p>
            <a:r>
              <a:rPr lang="en-US" altLang="ja-JP" sz="1800">
                <a:solidFill>
                  <a:srgbClr val="000000"/>
                </a:solidFill>
                <a:latin typeface="AdvOT2e364b11"/>
              </a:rPr>
              <a:t>contaminants. Serum samples and their food were collected from 18 dogs and analyzed for</a:t>
            </a:r>
          </a:p>
          <a:p>
            <a:r>
              <a:rPr lang="en-US" altLang="ja-JP" sz="1800">
                <a:solidFill>
                  <a:srgbClr val="000000"/>
                </a:solidFill>
                <a:latin typeface="AdvOT2e364b11"/>
              </a:rPr>
              <a:t>PBDEs and other emerging </a:t>
            </a:r>
            <a:r>
              <a:rPr lang="en-US" altLang="ja-JP" sz="1800">
                <a:solidFill>
                  <a:srgbClr val="000000"/>
                </a:solidFill>
                <a:latin typeface="AdvOT2e364b11+fb"/>
              </a:rPr>
              <a:t>fl</a:t>
            </a:r>
            <a:r>
              <a:rPr lang="en-US" altLang="ja-JP" sz="1800">
                <a:solidFill>
                  <a:srgbClr val="000000"/>
                </a:solidFill>
                <a:latin typeface="AdvOT2e364b11"/>
              </a:rPr>
              <a:t>ame retardants. The concentrations of PBDEs in dog serum</a:t>
            </a:r>
          </a:p>
          <a:p>
            <a:r>
              <a:rPr lang="en-US" altLang="ja-JP" sz="1800">
                <a:solidFill>
                  <a:srgbClr val="000000"/>
                </a:solidFill>
                <a:latin typeface="AdvOT2e364b11"/>
              </a:rPr>
              <a:t>and dog food averaged 1.8 </a:t>
            </a:r>
            <a:r>
              <a:rPr lang="en-US" altLang="ja-JP" sz="1800">
                <a:solidFill>
                  <a:srgbClr val="000000"/>
                </a:solidFill>
                <a:latin typeface="AdvChemBats2"/>
              </a:rPr>
              <a:t>( </a:t>
            </a:r>
            <a:r>
              <a:rPr lang="en-US" altLang="ja-JP" sz="1800">
                <a:solidFill>
                  <a:srgbClr val="000000"/>
                </a:solidFill>
                <a:latin typeface="AdvOT2e364b11"/>
              </a:rPr>
              <a:t>0.4 ng/g wet weight (ww) and 1.1 </a:t>
            </a:r>
            <a:r>
              <a:rPr lang="en-US" altLang="ja-JP" sz="1800">
                <a:solidFill>
                  <a:srgbClr val="000000"/>
                </a:solidFill>
                <a:latin typeface="AdvChemBats2"/>
              </a:rPr>
              <a:t>( </a:t>
            </a:r>
            <a:r>
              <a:rPr lang="en-US" altLang="ja-JP" sz="1800">
                <a:solidFill>
                  <a:srgbClr val="000000"/>
                </a:solidFill>
                <a:latin typeface="AdvOT2e364b11"/>
              </a:rPr>
              <a:t>0.2 ng/g ww,</a:t>
            </a:r>
          </a:p>
          <a:p>
            <a:r>
              <a:rPr lang="en-US" altLang="ja-JP" sz="1800">
                <a:solidFill>
                  <a:srgbClr val="000000"/>
                </a:solidFill>
                <a:latin typeface="AdvOT2e364b11"/>
              </a:rPr>
              <a:t>respectively. While the dog serum samples were dominated by the tetra to hepta BDE</a:t>
            </a:r>
          </a:p>
          <a:p>
            <a:r>
              <a:rPr lang="en-US" altLang="ja-JP" sz="1800">
                <a:solidFill>
                  <a:srgbClr val="000000"/>
                </a:solidFill>
                <a:latin typeface="AdvOT2e364b11"/>
              </a:rPr>
              <a:t>congeners, BDE-209 was the most abundant congener in the dog food. This di</a:t>
            </a:r>
            <a:r>
              <a:rPr lang="en-US" altLang="ja-JP" sz="1800">
                <a:solidFill>
                  <a:srgbClr val="000000"/>
                </a:solidFill>
                <a:latin typeface="AdvOT2e364b11+fb"/>
              </a:rPr>
              <a:t>ff</a:t>
            </a:r>
            <a:r>
              <a:rPr lang="en-US" altLang="ja-JP" sz="1800">
                <a:solidFill>
                  <a:srgbClr val="000000"/>
                </a:solidFill>
                <a:latin typeface="AdvOT2e364b11"/>
              </a:rPr>
              <a:t>erence in</a:t>
            </a:r>
          </a:p>
          <a:p>
            <a:r>
              <a:rPr lang="en-US" altLang="ja-JP" sz="1800">
                <a:solidFill>
                  <a:srgbClr val="000000"/>
                </a:solidFill>
                <a:latin typeface="AdvOT2e364b11"/>
              </a:rPr>
              <a:t>congener pattern was analyzed in terms of half-lives. Assuming food as the main exposure</a:t>
            </a:r>
          </a:p>
          <a:p>
            <a:r>
              <a:rPr lang="en-US" altLang="ja-JP" sz="1800">
                <a:solidFill>
                  <a:srgbClr val="000000"/>
                </a:solidFill>
                <a:latin typeface="AdvOT2e364b11"/>
              </a:rPr>
              <a:t>source, the average half-life in dog serum was 450 </a:t>
            </a:r>
            <a:r>
              <a:rPr lang="en-US" altLang="ja-JP" sz="1800">
                <a:solidFill>
                  <a:srgbClr val="000000"/>
                </a:solidFill>
                <a:latin typeface="AdvChemBats2"/>
              </a:rPr>
              <a:t>( </a:t>
            </a:r>
            <a:r>
              <a:rPr lang="en-US" altLang="ja-JP" sz="1800">
                <a:solidFill>
                  <a:srgbClr val="000000"/>
                </a:solidFill>
                <a:latin typeface="AdvOT2e364b11"/>
              </a:rPr>
              <a:t>170 days for the less brominated</a:t>
            </a:r>
          </a:p>
          <a:p>
            <a:r>
              <a:rPr lang="en-US" altLang="ja-JP" sz="1800">
                <a:solidFill>
                  <a:srgbClr val="000000"/>
                </a:solidFill>
                <a:latin typeface="AdvOT2e364b11"/>
              </a:rPr>
              <a:t>congeners and 2.3 </a:t>
            </a:r>
            <a:r>
              <a:rPr lang="en-US" altLang="ja-JP" sz="1800">
                <a:solidFill>
                  <a:srgbClr val="000000"/>
                </a:solidFill>
                <a:latin typeface="AdvChemBats2"/>
              </a:rPr>
              <a:t>( </a:t>
            </a:r>
            <a:r>
              <a:rPr lang="en-US" altLang="ja-JP" sz="1800">
                <a:solidFill>
                  <a:srgbClr val="000000"/>
                </a:solidFill>
                <a:latin typeface="AdvOT2e364b11"/>
              </a:rPr>
              <a:t>0.5 days for BDE-209. Dust was also considered as an additional</a:t>
            </a:r>
          </a:p>
          <a:p>
            <a:r>
              <a:rPr lang="en-US" altLang="ja-JP" sz="1800">
                <a:solidFill>
                  <a:srgbClr val="000000"/>
                </a:solidFill>
                <a:latin typeface="AdvOT2e364b11"/>
              </a:rPr>
              <a:t>exposure source, giving unreasonable residence times. In addition to PBDEs, other </a:t>
            </a:r>
            <a:r>
              <a:rPr lang="en-US" altLang="ja-JP" sz="1800">
                <a:solidFill>
                  <a:srgbClr val="000000"/>
                </a:solidFill>
                <a:latin typeface="AdvOT2e364b11+fb"/>
              </a:rPr>
              <a:t>fl</a:t>
            </a:r>
            <a:r>
              <a:rPr lang="en-US" altLang="ja-JP" sz="1800">
                <a:solidFill>
                  <a:srgbClr val="000000"/>
                </a:solidFill>
                <a:latin typeface="AdvOT2e364b11"/>
              </a:rPr>
              <a:t>ame</a:t>
            </a:r>
          </a:p>
          <a:p>
            <a:r>
              <a:rPr lang="en-US" altLang="ja-JP" sz="1800">
                <a:solidFill>
                  <a:srgbClr val="000000"/>
                </a:solidFill>
                <a:latin typeface="AdvOT2e364b11"/>
              </a:rPr>
              <a:t>retardants, including Dechlorane Plus, decabromodiphenylethane, and hexabromocyclododecane,</a:t>
            </a:r>
          </a:p>
          <a:p>
            <a:r>
              <a:rPr lang="en-US" altLang="ja-JP" sz="1800">
                <a:solidFill>
                  <a:srgbClr val="000000"/>
                </a:solidFill>
                <a:latin typeface="AdvOT2e364b11"/>
              </a:rPr>
              <a:t>were identi</a:t>
            </a:r>
            <a:r>
              <a:rPr lang="en-US" altLang="ja-JP" sz="1800">
                <a:solidFill>
                  <a:srgbClr val="000000"/>
                </a:solidFill>
                <a:latin typeface="AdvOT2e364b11+fb"/>
              </a:rPr>
              <a:t>fi</a:t>
            </a:r>
            <a:r>
              <a:rPr lang="en-US" altLang="ja-JP" sz="1800">
                <a:solidFill>
                  <a:srgbClr val="000000"/>
                </a:solidFill>
                <a:latin typeface="AdvOT2e364b11"/>
              </a:rPr>
              <a:t>ed in these samples.</a:t>
            </a:r>
            <a:endParaRPr lang="en-US" altLang="ja-JP" sz="1800">
              <a:latin typeface="AdvTT5235d5a9"/>
              <a:cs typeface="Times New Roman" panose="02020603050405020304" pitchFamily="18" charset="0"/>
            </a:endParaRPr>
          </a:p>
        </p:txBody>
      </p:sp>
      <p:sp>
        <p:nvSpPr>
          <p:cNvPr id="117764" name="スライド番号プレースホルダ 3">
            <a:extLst>
              <a:ext uri="{FF2B5EF4-FFF2-40B4-BE49-F238E27FC236}">
                <a16:creationId xmlns:a16="http://schemas.microsoft.com/office/drawing/2014/main" id="{0298CD82-E217-78A7-332E-F2B85052D0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AA2C8BA-F7D1-4D0A-9F68-91FE42D65687}" type="slidenum">
              <a:rPr lang="en-US" altLang="ja-JP" smtClean="0">
                <a:ea typeface="ＭＳ Ｐゴシック" panose="020B0600070205080204" pitchFamily="50" charset="-128"/>
              </a:rPr>
              <a:pPr>
                <a:spcBef>
                  <a:spcPct val="0"/>
                </a:spcBef>
              </a:pPr>
              <a:t>87</a:t>
            </a:fld>
            <a:endParaRPr lang="en-US" altLang="ja-JP">
              <a:ea typeface="ＭＳ Ｐゴシック" panose="020B0600070205080204" pitchFamily="50"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a:extLst>
              <a:ext uri="{FF2B5EF4-FFF2-40B4-BE49-F238E27FC236}">
                <a16:creationId xmlns:a16="http://schemas.microsoft.com/office/drawing/2014/main" id="{08D43D22-FCEC-067E-5738-7594CE1877EA}"/>
              </a:ext>
            </a:extLst>
          </p:cNvPr>
          <p:cNvSpPr>
            <a:spLocks noGrp="1" noRot="1" noChangeAspect="1" noChangeArrowheads="1" noTextEdit="1"/>
          </p:cNvSpPr>
          <p:nvPr>
            <p:ph type="sldImg"/>
          </p:nvPr>
        </p:nvSpPr>
        <p:spPr>
          <a:ln/>
        </p:spPr>
      </p:sp>
      <p:sp>
        <p:nvSpPr>
          <p:cNvPr id="119811" name="ノート プレースホルダ 2">
            <a:extLst>
              <a:ext uri="{FF2B5EF4-FFF2-40B4-BE49-F238E27FC236}">
                <a16:creationId xmlns:a16="http://schemas.microsoft.com/office/drawing/2014/main" id="{A0BF17B6-D3E2-1BAD-22DB-943499152C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d40fda3b.B"/>
              </a:rPr>
              <a:t>Abstract: </a:t>
            </a:r>
            <a:r>
              <a:rPr lang="en-US" altLang="ja-JP" sz="1800">
                <a:latin typeface="AdvOT3c2d9f11"/>
              </a:rPr>
              <a:t>The south coast of Laizhou Bay, in northeastern China, is a production area for halogenated </a:t>
            </a:r>
            <a:r>
              <a:rPr lang="en-US" altLang="ja-JP" sz="1800">
                <a:latin typeface="AdvOT3c2d9f11+fb"/>
              </a:rPr>
              <a:t>fl</a:t>
            </a:r>
            <a:r>
              <a:rPr lang="en-US" altLang="ja-JP" sz="1800">
                <a:latin typeface="AdvOT3c2d9f11"/>
              </a:rPr>
              <a:t>ame retardants (HFR). In 2007, the authors measured serum concentrations of polybrominated diphenyl ethers (PBDEs) in Laizhou Bay residents. To assess the PBDE concentration trend, and determine the concentrations of the emerging </a:t>
            </a:r>
            <a:r>
              <a:rPr lang="en-US" altLang="ja-JP" sz="1800">
                <a:latin typeface="AdvOT3c2d9f11+fb"/>
              </a:rPr>
              <a:t>fl</a:t>
            </a:r>
            <a:r>
              <a:rPr lang="en-US" altLang="ja-JP" sz="1800">
                <a:latin typeface="AdvOT3c2d9f11"/>
              </a:rPr>
              <a:t>ame retardants Dechlorane Plus (DP) and bis(2-ethylhexyl)-3,4,5,6-tetrabromophthalate (TBPH), the authors measured the concentrations of 8 PBDE congeners, 2 DP isomers, and TBPH in 10 composite samples, which were pooled from the serum collected from 305 Laizhou Bay residents in October 2011. The average concentration of the total PBDE (</a:t>
            </a:r>
            <a:r>
              <a:rPr lang="en-US" altLang="ja-JP" sz="1800">
                <a:latin typeface="AdvP4C4E46"/>
              </a:rPr>
              <a:t>P</a:t>
            </a:r>
            <a:r>
              <a:rPr lang="en-US" altLang="ja-JP" sz="1800">
                <a:latin typeface="AdvOT3c2d9f11"/>
              </a:rPr>
              <a:t>8PBDE) concentration in all serum pools was 240 ng/g lipid weight, and the highest serum pool concentration (in the 30- to 39-yr-old male group) was 780 ng/g lipid weight. Brominated diphenyl ether-209 was the dominant congener, accounting for 87% of</a:t>
            </a:r>
            <a:r>
              <a:rPr lang="en-US" altLang="ja-JP" sz="1800">
                <a:latin typeface="AdvP4C4E46"/>
              </a:rPr>
              <a:t>P</a:t>
            </a:r>
            <a:r>
              <a:rPr lang="en-US" altLang="ja-JP" sz="1800">
                <a:latin typeface="AdvOT3c2d9f11"/>
              </a:rPr>
              <a:t>8PBDE. Compared with a previous study,</a:t>
            </a:r>
            <a:r>
              <a:rPr lang="en-US" altLang="ja-JP" sz="1800">
                <a:latin typeface="AdvP4C4E46"/>
              </a:rPr>
              <a:t>P</a:t>
            </a:r>
            <a:r>
              <a:rPr lang="en-US" altLang="ja-JP" sz="1800">
                <a:latin typeface="AdvOT3c2d9f11"/>
              </a:rPr>
              <a:t>8PBDE serum concentrations in the present study showed no change in order of magnitude, but the relative contribution of BDE-209 to </a:t>
            </a:r>
            <a:r>
              <a:rPr lang="en-US" altLang="ja-JP" sz="1800">
                <a:latin typeface="AdvP4C4E46"/>
              </a:rPr>
              <a:t>P</a:t>
            </a:r>
            <a:r>
              <a:rPr lang="en-US" altLang="ja-JP" sz="1800">
                <a:latin typeface="AdvOT3c2d9f11"/>
              </a:rPr>
              <a:t>8PBDE was higher. The average concentration of </a:t>
            </a:r>
            <a:r>
              <a:rPr lang="en-US" altLang="ja-JP" sz="1800">
                <a:latin typeface="AdvP4C4E46"/>
              </a:rPr>
              <a:t>P</a:t>
            </a:r>
            <a:r>
              <a:rPr lang="en-US" altLang="ja-JP" sz="1800">
                <a:latin typeface="AdvOT3c2d9f11"/>
              </a:rPr>
              <a:t>DP in all serum pools was 3.6 ng/g lipid weight, ranging from 1.4 ng/g lipid weight (in the 50- to 59-yr-old male group) to 11 ng/g lipid weight (in the 20- to 29-yr-old male group). The concentration of DP was lower than in other reported studies. The study also detected TBPH in the 30- to 39-yr-old female group, suggesting that TBPH, as an emerging HFR, requires further monitoring. </a:t>
            </a:r>
            <a:r>
              <a:rPr lang="en-US" altLang="ja-JP" sz="1800">
                <a:latin typeface="AdvOT21bf1298.I"/>
              </a:rPr>
              <a:t>Environ Toxicol Chem </a:t>
            </a:r>
            <a:r>
              <a:rPr lang="en-US" altLang="ja-JP" sz="1800">
                <a:latin typeface="AdvOT3c2d9f11"/>
              </a:rPr>
              <a:t>2013;32:1242</a:t>
            </a:r>
            <a:r>
              <a:rPr lang="en-US" altLang="ja-JP" sz="1800">
                <a:latin typeface="AdvOT3c2d9f11+20"/>
              </a:rPr>
              <a:t>–</a:t>
            </a:r>
            <a:r>
              <a:rPr lang="en-US" altLang="ja-JP" sz="1800">
                <a:latin typeface="AdvOT3c2d9f11"/>
              </a:rPr>
              <a:t>1247.</a:t>
            </a:r>
            <a:endParaRPr lang="en-US" altLang="ja-JP" sz="1800">
              <a:latin typeface="AdvTT5235d5a9"/>
              <a:cs typeface="Times New Roman" panose="02020603050405020304" pitchFamily="18" charset="0"/>
            </a:endParaRPr>
          </a:p>
        </p:txBody>
      </p:sp>
      <p:sp>
        <p:nvSpPr>
          <p:cNvPr id="119812" name="スライド番号プレースホルダ 3">
            <a:extLst>
              <a:ext uri="{FF2B5EF4-FFF2-40B4-BE49-F238E27FC236}">
                <a16:creationId xmlns:a16="http://schemas.microsoft.com/office/drawing/2014/main" id="{6089CAA3-5209-A117-B809-EDBBF329FE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C4EE22-EAE9-4566-8EED-1FB72DD9B22A}" type="slidenum">
              <a:rPr lang="en-US" altLang="ja-JP" smtClean="0">
                <a:ea typeface="ＭＳ Ｐゴシック" panose="020B0600070205080204" pitchFamily="50" charset="-128"/>
              </a:rPr>
              <a:pPr>
                <a:spcBef>
                  <a:spcPct val="0"/>
                </a:spcBef>
              </a:pPr>
              <a:t>88</a:t>
            </a:fld>
            <a:endParaRPr lang="en-US" altLang="ja-JP">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834F333E-42D3-B323-2F29-28388D1CA3DC}"/>
              </a:ext>
            </a:extLst>
          </p:cNvPr>
          <p:cNvSpPr>
            <a:spLocks noGrp="1" noRot="1" noChangeAspect="1" noChangeArrowheads="1" noTextEdit="1"/>
          </p:cNvSpPr>
          <p:nvPr>
            <p:ph type="sldImg"/>
          </p:nvPr>
        </p:nvSpPr>
        <p:spPr>
          <a:ln/>
        </p:spPr>
      </p:sp>
      <p:sp>
        <p:nvSpPr>
          <p:cNvPr id="26627" name="ノート プレースホルダ 2">
            <a:extLst>
              <a:ext uri="{FF2B5EF4-FFF2-40B4-BE49-F238E27FC236}">
                <a16:creationId xmlns:a16="http://schemas.microsoft.com/office/drawing/2014/main" id="{C8B8A56F-C1D0-A398-FC13-A024FE18B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t>Dechlorane Plus (DP) is a chlorinated flame retardant developed as an alternative for </a:t>
            </a:r>
            <a:r>
              <a:rPr lang="en-US" altLang="ja-JP" dirty="0" err="1"/>
              <a:t>Mirex</a:t>
            </a:r>
            <a:r>
              <a:rPr lang="en-US" altLang="ja-JP" dirty="0"/>
              <a:t> (Dechlorane) in the1960s, and was detected by Hoh et al. in the environment for the first time in 2006. Thereafter DP as an emerging substance began to be investigated around the world, but the data was not available in Japan until 2011. We investigated contamination levels of DP in the various environmental media in Japan using a high-resolution gas chromatograph/ mass spectrometer (HRGC/HRMS). The DP concentrations detected in Japan were 0.24-230 ng/g-dry in sediments, 1.7 ng/g-dry in soil, 74-270 ng/g-dry in outdoor dust (deposits adhering to windows and road sediments), 2.9-42 ng/g-dry in indoor dust, 0.082-1.2 ng/g-dry in plant leaves, and 5.5-8.0 </a:t>
            </a:r>
            <a:r>
              <a:rPr lang="en-US" altLang="ja-JP" dirty="0" err="1"/>
              <a:t>pg</a:t>
            </a:r>
            <a:r>
              <a:rPr lang="en-US" altLang="ja-JP" dirty="0"/>
              <a:t>/g-wet in vegetables. These results of our investigation indicated that various environmental matrices had been contaminated with DP, which was detected in high concentrations in deposits adhering to the outside of windows in Japan. In this study, it was found that DP concentrations of sediments in Japan were higher than in foreign countries, but levels in other media were comparable to other countries. DP concentrations in outdoor dust were higher than indoor dust, and it is suggested that DP mostly exists in outdoor environments in Japan. </a:t>
            </a:r>
            <a:r>
              <a:rPr lang="en-US" altLang="ja-JP" dirty="0" err="1"/>
              <a:t>Mirex</a:t>
            </a:r>
            <a:r>
              <a:rPr lang="en-US" altLang="ja-JP" dirty="0"/>
              <a:t> was present at low levels in most of the samples. </a:t>
            </a:r>
            <a:r>
              <a:rPr lang="en-US" altLang="ja-JP" dirty="0" err="1"/>
              <a:t>Mirex</a:t>
            </a:r>
            <a:r>
              <a:rPr lang="en-US" altLang="ja-JP" dirty="0"/>
              <a:t> was not used as a pesticide in Japan; therefore it may have been used as a flame retardant, Dechlorane. In outdoor samples (dust, soil and sediments), the ratio of an anti isomer of DP (</a:t>
            </a:r>
            <a:r>
              <a:rPr lang="en-US" altLang="ja-JP" dirty="0" err="1"/>
              <a:t>fanti</a:t>
            </a:r>
            <a:r>
              <a:rPr lang="en-US" altLang="ja-JP" dirty="0"/>
              <a:t>) was slightly higher than in commercial DP. Furthermore, </a:t>
            </a:r>
            <a:r>
              <a:rPr lang="en-US" altLang="ja-JP" dirty="0" err="1"/>
              <a:t>fanti</a:t>
            </a:r>
            <a:r>
              <a:rPr lang="en-US" altLang="ja-JP" dirty="0"/>
              <a:t> in indoor dust, plant leaves, and vegetables were lower than in outdoor samples, and were varied significantly</a:t>
            </a:r>
            <a:endParaRPr lang="ja-JP" altLang="en-US" dirty="0">
              <a:latin typeface="Arial" panose="020B0604020202020204" pitchFamily="34" charset="0"/>
            </a:endParaRPr>
          </a:p>
        </p:txBody>
      </p:sp>
      <p:sp>
        <p:nvSpPr>
          <p:cNvPr id="26628" name="スライド番号プレースホルダ 3">
            <a:extLst>
              <a:ext uri="{FF2B5EF4-FFF2-40B4-BE49-F238E27FC236}">
                <a16:creationId xmlns:a16="http://schemas.microsoft.com/office/drawing/2014/main" id="{F8400BD3-3A9E-9C71-9ACF-2BF8D243F5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9398295-C774-4105-921A-39B7E4F9D9E9}"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842862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 1">
            <a:extLst>
              <a:ext uri="{FF2B5EF4-FFF2-40B4-BE49-F238E27FC236}">
                <a16:creationId xmlns:a16="http://schemas.microsoft.com/office/drawing/2014/main" id="{4586EEB4-6718-44CE-37CF-BFF56A16E546}"/>
              </a:ext>
            </a:extLst>
          </p:cNvPr>
          <p:cNvSpPr>
            <a:spLocks noGrp="1" noRot="1" noChangeAspect="1" noChangeArrowheads="1" noTextEdit="1"/>
          </p:cNvSpPr>
          <p:nvPr>
            <p:ph type="sldImg"/>
          </p:nvPr>
        </p:nvSpPr>
        <p:spPr>
          <a:ln/>
        </p:spPr>
      </p:sp>
      <p:sp>
        <p:nvSpPr>
          <p:cNvPr id="121859" name="ノート プレースホルダ 2">
            <a:extLst>
              <a:ext uri="{FF2B5EF4-FFF2-40B4-BE49-F238E27FC236}">
                <a16:creationId xmlns:a16="http://schemas.microsoft.com/office/drawing/2014/main" id="{BE596FFF-3CF1-A997-9BEB-20B7199B96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latin typeface="AdvOTd40fda3b.B"/>
              </a:rPr>
              <a:t>Abstract: </a:t>
            </a:r>
            <a:r>
              <a:rPr lang="en-US" altLang="ja-JP" sz="1800">
                <a:latin typeface="AdvOT3c2d9f11"/>
              </a:rPr>
              <a:t>Compounds related to the high-production-volume </a:t>
            </a:r>
            <a:r>
              <a:rPr lang="en-US" altLang="ja-JP" sz="1800">
                <a:latin typeface="AdvOT3c2d9f11+fb"/>
              </a:rPr>
              <a:t>fl</a:t>
            </a:r>
            <a:r>
              <a:rPr lang="en-US" altLang="ja-JP" sz="1800">
                <a:latin typeface="AdvOT3c2d9f11"/>
              </a:rPr>
              <a:t>ame retardant Dechlorane Plus (DP) were measured in a Lake Ontario food web located downstream of a DP manufacturing plant. These compounds, 1,3- and 1,5-DP-monoadducts (DPMA), are positional isomers and are thought to arise from the incomplete reaction of DP or impurities in the DP starting material during its manufacture. The 1,3-DPMA isomer was measured (0.12</a:t>
            </a:r>
            <a:r>
              <a:rPr lang="en-US" altLang="ja-JP" sz="1800">
                <a:latin typeface="AdvOT3c2d9f11+20"/>
              </a:rPr>
              <a:t>–</a:t>
            </a:r>
            <a:r>
              <a:rPr lang="en-US" altLang="ja-JP" sz="1800">
                <a:latin typeface="AdvOT3c2d9f11"/>
              </a:rPr>
              <a:t>199 ng g1 lipid wt) in all trophic levels, whereas 1,5-DPMA was measured only sporadically in the food web and was not detectable in the apex predator, lake trout (</a:t>
            </a:r>
            <a:r>
              <a:rPr lang="en-US" altLang="ja-JP" sz="1800">
                <a:latin typeface="AdvOT21bf1298.I"/>
              </a:rPr>
              <a:t>Salvelinus namaycush</a:t>
            </a:r>
            <a:r>
              <a:rPr lang="en-US" altLang="ja-JP" sz="1800">
                <a:latin typeface="AdvOT3c2d9f11"/>
              </a:rPr>
              <a:t>). Concentrations of DPMA isomers when detected in Lake Ontario biota were greater than that of total DP for all trophic levels. The prevalence of 1,3-DPMA in the food web, and especially in lake trout, may be due to obstruction of the existing carbon double bond to enzyme attack, rendering it less readily metabolized. To examine this hypothesis, biotransformation kinetic experiments using in vitro lake trout liver microsomal exposures were performed. Zero-order depletion rate constants for 1,3- and 1,5-DPMA were 92.2 and 134.6 pmole h1, respectively, with corresponding half-lives of 2.03 </a:t>
            </a:r>
            <a:r>
              <a:rPr lang="en-US" altLang="ja-JP" sz="1800">
                <a:latin typeface="AdvP4C4E74"/>
              </a:rPr>
              <a:t> </a:t>
            </a:r>
            <a:r>
              <a:rPr lang="en-US" altLang="ja-JP" sz="1800">
                <a:latin typeface="AdvOT3c2d9f11"/>
              </a:rPr>
              <a:t>0.14 h (1,3-DPMA) and 1.39 </a:t>
            </a:r>
            <a:r>
              <a:rPr lang="en-US" altLang="ja-JP" sz="1800">
                <a:latin typeface="AdvP4C4E74"/>
              </a:rPr>
              <a:t> </a:t>
            </a:r>
            <a:r>
              <a:rPr lang="en-US" altLang="ja-JP" sz="1800">
                <a:latin typeface="AdvOT3c2d9f11"/>
              </a:rPr>
              <a:t>0.09 h (1,5-DPMA). Furthermore, the 1,5-isomer was depleted to a greater extent than 1,3-DPMA. Speci</a:t>
            </a:r>
            <a:r>
              <a:rPr lang="en-US" altLang="ja-JP" sz="1800">
                <a:latin typeface="AdvOT3c2d9f11+fb"/>
              </a:rPr>
              <a:t>fi</a:t>
            </a:r>
            <a:r>
              <a:rPr lang="en-US" altLang="ja-JP" sz="1800">
                <a:latin typeface="AdvOT3c2d9f11"/>
              </a:rPr>
              <a:t>c biotransformation products were not identi</a:t>
            </a:r>
            <a:r>
              <a:rPr lang="en-US" altLang="ja-JP" sz="1800">
                <a:latin typeface="AdvOT3c2d9f11+fb"/>
              </a:rPr>
              <a:t>fi</a:t>
            </a:r>
            <a:r>
              <a:rPr lang="en-US" altLang="ja-JP" sz="1800">
                <a:latin typeface="AdvOT3c2d9f11"/>
              </a:rPr>
              <a:t>ed. These data support the hypothesis that 1,5-DPMA is more readily metabolized than 1,3-DPMA by lake trout. The present study also shows that the concentrations of these isomers, which the authors speculate might be unintended impurities or byproducts in some technical DP formulations, exceed that of the intended product in biota. </a:t>
            </a:r>
            <a:r>
              <a:rPr lang="en-US" altLang="ja-JP" sz="1800">
                <a:latin typeface="AdvOT21bf1298.I"/>
              </a:rPr>
              <a:t>Environ Toxicol Chem </a:t>
            </a:r>
            <a:r>
              <a:rPr lang="en-US" altLang="ja-JP" sz="1800">
                <a:latin typeface="AdvOT3c2d9f11"/>
              </a:rPr>
              <a:t>2013;32:1376</a:t>
            </a:r>
            <a:r>
              <a:rPr lang="en-US" altLang="ja-JP" sz="1800">
                <a:latin typeface="AdvOT3c2d9f11+20"/>
              </a:rPr>
              <a:t>–</a:t>
            </a:r>
            <a:r>
              <a:rPr lang="en-US" altLang="ja-JP" sz="1800">
                <a:latin typeface="AdvOT3c2d9f11"/>
              </a:rPr>
              <a:t>1381. </a:t>
            </a:r>
            <a:r>
              <a:rPr lang="en-US" altLang="ja-JP" sz="1800">
                <a:latin typeface="AdvPi3"/>
              </a:rPr>
              <a:t># </a:t>
            </a:r>
            <a:r>
              <a:rPr lang="en-US" altLang="ja-JP" sz="1800">
                <a:latin typeface="AdvOT3c2d9f11"/>
              </a:rPr>
              <a:t>2013 SETAC</a:t>
            </a:r>
            <a:endParaRPr lang="en-US" altLang="ja-JP" sz="1800">
              <a:latin typeface="AdvTT5235d5a9"/>
              <a:cs typeface="Times New Roman" panose="02020603050405020304" pitchFamily="18" charset="0"/>
            </a:endParaRPr>
          </a:p>
        </p:txBody>
      </p:sp>
      <p:sp>
        <p:nvSpPr>
          <p:cNvPr id="121860" name="スライド番号プレースホルダ 3">
            <a:extLst>
              <a:ext uri="{FF2B5EF4-FFF2-40B4-BE49-F238E27FC236}">
                <a16:creationId xmlns:a16="http://schemas.microsoft.com/office/drawing/2014/main" id="{0F1EDEE9-B763-3617-8F36-CBBCB10817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D443956-3A15-4200-859A-EABB63662C1B}" type="slidenum">
              <a:rPr lang="en-US" altLang="ja-JP" smtClean="0">
                <a:ea typeface="ＭＳ Ｐゴシック" panose="020B0600070205080204" pitchFamily="50" charset="-128"/>
              </a:rPr>
              <a:pPr>
                <a:spcBef>
                  <a:spcPct val="0"/>
                </a:spcBef>
              </a:pPr>
              <a:t>89</a:t>
            </a:fld>
            <a:endParaRPr lang="en-US" altLang="ja-JP">
              <a:ea typeface="ＭＳ Ｐゴシック" panose="020B0600070205080204" pitchFamily="50"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a:extLst>
              <a:ext uri="{FF2B5EF4-FFF2-40B4-BE49-F238E27FC236}">
                <a16:creationId xmlns:a16="http://schemas.microsoft.com/office/drawing/2014/main" id="{9D132888-4DBF-9941-8EDA-952E484EC38F}"/>
              </a:ext>
            </a:extLst>
          </p:cNvPr>
          <p:cNvSpPr>
            <a:spLocks noGrp="1" noRot="1" noChangeAspect="1" noChangeArrowheads="1" noTextEdit="1"/>
          </p:cNvSpPr>
          <p:nvPr>
            <p:ph type="sldImg"/>
          </p:nvPr>
        </p:nvSpPr>
        <p:spPr>
          <a:ln/>
        </p:spPr>
      </p:sp>
      <p:sp>
        <p:nvSpPr>
          <p:cNvPr id="123907" name="ノート プレースホルダ 2">
            <a:extLst>
              <a:ext uri="{FF2B5EF4-FFF2-40B4-BE49-F238E27FC236}">
                <a16:creationId xmlns:a16="http://schemas.microsoft.com/office/drawing/2014/main" id="{C0BA6158-0253-022F-0325-4C6D35EE3D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31413"/>
                </a:solidFill>
                <a:latin typeface="AdvTTb8864ccf.B"/>
              </a:rPr>
              <a:t>Abstract </a:t>
            </a:r>
            <a:r>
              <a:rPr lang="en-US" altLang="ja-JP" sz="1800">
                <a:solidFill>
                  <a:srgbClr val="131413"/>
                </a:solidFill>
                <a:latin typeface="AdvTT3713a231"/>
              </a:rPr>
              <a:t>During the course of our studies of in-use chlorinated flame retardants, such as Dechlorane Plus® and Dechloranes 602 and 604, blubber of beluga whales from the Canadian Arctic and lake trout and whitefish from the North American Great Lakes were found to contain two novel dechlorination products of Dechlorane 602 (Dec602). The structures of these compounds were characterized by experiments performed using both gas chromatography</a:t>
            </a:r>
            <a:r>
              <a:rPr lang="en-US" altLang="ja-JP" sz="1800">
                <a:solidFill>
                  <a:srgbClr val="131413"/>
                </a:solidFill>
                <a:latin typeface="AdvTT3713a231+20"/>
              </a:rPr>
              <a:t>–</a:t>
            </a:r>
            <a:r>
              <a:rPr lang="en-US" altLang="ja-JP" sz="1800">
                <a:solidFill>
                  <a:srgbClr val="131413"/>
                </a:solidFill>
                <a:latin typeface="AdvTT3713a231"/>
              </a:rPr>
              <a:t>high resolution mass spectrometry and Fourier transform mass spectrometry with a prepared technical mixture of monohydro and dihydroDec602 derivatives. TheseDec602 derivatives are analogous to the well-known monohydro and dihydro photochemical degradation products of Mirex. The ratio of the two monohydroDec602 diastereomers varied between Lake Ontario fish and those from the upper lakes, but only one isomer was found in Arctic beluga, indicating that one isomer is either more stable or more bioaccumulative. Dechlorane Plus®, Dec603, and Dec 604 were not detected in Arctic beluga, but Dec602 and its monohydroDec602 derivative were measured in approximately equal concentrations, ranging from 25 to 300 pg/g lipid. In Great Lakes fish, concentrations of the monohydroDec602 derivatives were also close</a:t>
            </a:r>
          </a:p>
          <a:p>
            <a:r>
              <a:rPr lang="en-US" altLang="ja-JP" sz="1800">
                <a:solidFill>
                  <a:srgbClr val="131413"/>
                </a:solidFill>
                <a:latin typeface="AdvTT3713a231"/>
              </a:rPr>
              <a:t>to those of Dec602, ranging from 2 to 67 ng/g lipid and were greatest in Lake Ontario. This study reports on the first measurements of dechlorane-related compounds inArctic biota and the first detection of monohydroDec602 degradation products and their accumulation in biota. </a:t>
            </a:r>
          </a:p>
          <a:p>
            <a:endParaRPr lang="en-US" altLang="ja-JP" sz="1800">
              <a:solidFill>
                <a:srgbClr val="131413"/>
              </a:solidFill>
              <a:latin typeface="AdvTT3713a231"/>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123908" name="スライド番号プレースホルダ 3">
            <a:extLst>
              <a:ext uri="{FF2B5EF4-FFF2-40B4-BE49-F238E27FC236}">
                <a16:creationId xmlns:a16="http://schemas.microsoft.com/office/drawing/2014/main" id="{5EFCA00F-7E3C-A803-C7C7-974EDB1DCA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B51FE0C-28CB-43AB-A7A2-56D1F45C8869}" type="slidenum">
              <a:rPr lang="en-US" altLang="ja-JP" smtClean="0">
                <a:ea typeface="ＭＳ Ｐゴシック" panose="020B0600070205080204" pitchFamily="50" charset="-128"/>
              </a:rPr>
              <a:pPr>
                <a:spcBef>
                  <a:spcPct val="0"/>
                </a:spcBef>
              </a:pPr>
              <a:t>90</a:t>
            </a:fld>
            <a:endParaRPr lang="en-US" altLang="ja-JP">
              <a:ea typeface="ＭＳ Ｐゴシック" panose="020B0600070205080204" pitchFamily="50"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 1">
            <a:extLst>
              <a:ext uri="{FF2B5EF4-FFF2-40B4-BE49-F238E27FC236}">
                <a16:creationId xmlns:a16="http://schemas.microsoft.com/office/drawing/2014/main" id="{EB843AB5-C6A5-60FC-D447-36B638FAC1A3}"/>
              </a:ext>
            </a:extLst>
          </p:cNvPr>
          <p:cNvSpPr>
            <a:spLocks noGrp="1" noRot="1" noChangeAspect="1" noChangeArrowheads="1" noTextEdit="1"/>
          </p:cNvSpPr>
          <p:nvPr>
            <p:ph type="sldImg"/>
          </p:nvPr>
        </p:nvSpPr>
        <p:spPr>
          <a:ln/>
        </p:spPr>
      </p:sp>
      <p:sp>
        <p:nvSpPr>
          <p:cNvPr id="125955" name="ノート プレースホルダ 2">
            <a:extLst>
              <a:ext uri="{FF2B5EF4-FFF2-40B4-BE49-F238E27FC236}">
                <a16:creationId xmlns:a16="http://schemas.microsoft.com/office/drawing/2014/main" id="{9FEEB30B-0FFD-3396-4598-8BCB60D01E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31413"/>
                </a:solidFill>
                <a:latin typeface="AdvTTb8864ccf.B"/>
              </a:rPr>
              <a:t>Abstract </a:t>
            </a:r>
            <a:r>
              <a:rPr lang="en-US" altLang="ja-JP" sz="1800">
                <a:solidFill>
                  <a:srgbClr val="131413"/>
                </a:solidFill>
                <a:latin typeface="AdvTT3713a231"/>
              </a:rPr>
              <a:t>During the course of our studies of in-use chlorinated flame retardants, such as Dechlorane Plus® and Dechloranes 602 and 604, blubber of beluga whales from the Canadian Arctic and lake trout and whitefish from the North American Great Lakes were found to contain two novel dechlorination products of Dechlorane 602 (Dec602). The structures of these compounds were characterized by experiments performed using both gas chromatography</a:t>
            </a:r>
            <a:r>
              <a:rPr lang="en-US" altLang="ja-JP" sz="1800">
                <a:solidFill>
                  <a:srgbClr val="131413"/>
                </a:solidFill>
                <a:latin typeface="AdvTT3713a231+20"/>
              </a:rPr>
              <a:t>–</a:t>
            </a:r>
            <a:r>
              <a:rPr lang="en-US" altLang="ja-JP" sz="1800">
                <a:solidFill>
                  <a:srgbClr val="131413"/>
                </a:solidFill>
                <a:latin typeface="AdvTT3713a231"/>
              </a:rPr>
              <a:t>high resolution mass spectrometry and Fourier transform mass spectrometry with a prepared technical mixture of monohydro and dihydroDec602 derivatives. TheseDec602 derivatives are analogous to the well-known monohydro and dihydro photochemical degradation products of Mirex. The ratio of the two monohydroDec602 diastereomers varied between Lake Ontario fish and those from the upper lakes, but only one isomer was found in Arctic beluga, indicating that one isomer is either more stable or more bioaccumulative. Dechlorane Plus®, Dec603, and Dec 604 were not detected in Arctic beluga, but Dec602 and its monohydroDec602 derivative were measured in approximately equal concentrations, ranging from 25 to 300 pg/g lipid. In Great Lakes fish, concentrations of the monohydroDec602 derivatives were also close</a:t>
            </a:r>
          </a:p>
          <a:p>
            <a:r>
              <a:rPr lang="en-US" altLang="ja-JP" sz="1800">
                <a:solidFill>
                  <a:srgbClr val="131413"/>
                </a:solidFill>
                <a:latin typeface="AdvTT3713a231"/>
              </a:rPr>
              <a:t>to those of Dec602, ranging from 2 to 67 ng/g lipid and were greatest in Lake Ontario. This study reports on the first measurements of dechlorane-related compounds inArctic biota and the first detection of monohydroDec602 degradation products and their accumulation in biota. </a:t>
            </a:r>
          </a:p>
          <a:p>
            <a:endParaRPr lang="en-US" altLang="ja-JP" sz="1800">
              <a:solidFill>
                <a:srgbClr val="131413"/>
              </a:solidFill>
              <a:latin typeface="AdvTT3713a231"/>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125956" name="スライド番号プレースホルダ 3">
            <a:extLst>
              <a:ext uri="{FF2B5EF4-FFF2-40B4-BE49-F238E27FC236}">
                <a16:creationId xmlns:a16="http://schemas.microsoft.com/office/drawing/2014/main" id="{5B50A5DC-E6A6-0E61-3D91-14BD1E03BF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375FAD3-ED3E-498F-9F06-B06FE55E9CD5}" type="slidenum">
              <a:rPr lang="en-US" altLang="ja-JP" smtClean="0">
                <a:ea typeface="ＭＳ Ｐゴシック" panose="020B0600070205080204" pitchFamily="50" charset="-128"/>
              </a:rPr>
              <a:pPr>
                <a:spcBef>
                  <a:spcPct val="0"/>
                </a:spcBef>
              </a:pPr>
              <a:t>91</a:t>
            </a:fld>
            <a:endParaRPr lang="en-US" altLang="ja-JP">
              <a:ea typeface="ＭＳ Ｐゴシック" panose="020B0600070205080204" pitchFamily="50"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a:extLst>
              <a:ext uri="{FF2B5EF4-FFF2-40B4-BE49-F238E27FC236}">
                <a16:creationId xmlns:a16="http://schemas.microsoft.com/office/drawing/2014/main" id="{91EFE6A5-FF9B-81EE-7EBF-A78AE297998B}"/>
              </a:ext>
            </a:extLst>
          </p:cNvPr>
          <p:cNvSpPr>
            <a:spLocks noGrp="1" noRot="1" noChangeAspect="1" noChangeArrowheads="1" noTextEdit="1"/>
          </p:cNvSpPr>
          <p:nvPr>
            <p:ph type="sldImg"/>
          </p:nvPr>
        </p:nvSpPr>
        <p:spPr>
          <a:ln/>
        </p:spPr>
      </p:sp>
      <p:sp>
        <p:nvSpPr>
          <p:cNvPr id="128003" name="ノート プレースホルダ 2">
            <a:extLst>
              <a:ext uri="{FF2B5EF4-FFF2-40B4-BE49-F238E27FC236}">
                <a16:creationId xmlns:a16="http://schemas.microsoft.com/office/drawing/2014/main" id="{6BD74EB9-361A-4565-7BFC-CB73C2DEE5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31413"/>
                </a:solidFill>
                <a:latin typeface="AdvTTb8864ccf.B"/>
              </a:rPr>
              <a:t>Abstract </a:t>
            </a:r>
            <a:r>
              <a:rPr lang="en-US" altLang="ja-JP" sz="1800">
                <a:solidFill>
                  <a:srgbClr val="131413"/>
                </a:solidFill>
                <a:latin typeface="AdvTT3713a231"/>
              </a:rPr>
              <a:t>During the course of our studies of in-use chlorinated flame retardants, such as Dechlorane Plus® and Dechloranes 602 and 604, blubber of beluga whales from the Canadian Arctic and lake trout and whitefish from the North American Great Lakes were found to contain two novel dechlorination products of Dechlorane 602 (Dec602). The structures of these compounds were characterized by experiments performed using both gas chromatography</a:t>
            </a:r>
            <a:r>
              <a:rPr lang="en-US" altLang="ja-JP" sz="1800">
                <a:solidFill>
                  <a:srgbClr val="131413"/>
                </a:solidFill>
                <a:latin typeface="AdvTT3713a231+20"/>
              </a:rPr>
              <a:t>–</a:t>
            </a:r>
            <a:r>
              <a:rPr lang="en-US" altLang="ja-JP" sz="1800">
                <a:solidFill>
                  <a:srgbClr val="131413"/>
                </a:solidFill>
                <a:latin typeface="AdvTT3713a231"/>
              </a:rPr>
              <a:t>high resolution mass spectrometry and Fourier transform mass spectrometry with a prepared technical mixture of monohydro and dihydroDec602 derivatives. TheseDec602 derivatives are analogous to the well-known monohydro and dihydro photochemical degradation products of Mirex. The ratio of the two monohydroDec602 diastereomers varied between Lake Ontario fish and those from the upper lakes, but only one isomer was found in Arctic beluga, indicating that one isomer is either more stable or more bioaccumulative. Dechlorane Plus®, Dec603, and Dec 604 were not detected in Arctic beluga, but Dec602 and its monohydroDec602 derivative were measured in approximately equal concentrations, ranging from 25 to 300 pg/g lipid. In Great Lakes fish, concentrations of the monohydroDec602 derivatives were also close</a:t>
            </a:r>
          </a:p>
          <a:p>
            <a:r>
              <a:rPr lang="en-US" altLang="ja-JP" sz="1800">
                <a:solidFill>
                  <a:srgbClr val="131413"/>
                </a:solidFill>
                <a:latin typeface="AdvTT3713a231"/>
              </a:rPr>
              <a:t>to those of Dec602, ranging from 2 to 67 ng/g lipid and were greatest in Lake Ontario. This study reports on the first measurements of dechlorane-related compounds inArctic biota and the first detection of monohydroDec602 degradation products and their accumulation in biota. </a:t>
            </a:r>
          </a:p>
          <a:p>
            <a:endParaRPr lang="en-US" altLang="ja-JP" sz="1800">
              <a:solidFill>
                <a:srgbClr val="131413"/>
              </a:solidFill>
              <a:latin typeface="AdvTT3713a231"/>
              <a:cs typeface="Times New Roman" panose="02020603050405020304" pitchFamily="18" charset="0"/>
            </a:endParaRPr>
          </a:p>
          <a:p>
            <a:endParaRPr lang="en-US" altLang="ja-JP" sz="1800">
              <a:latin typeface="AdvTT5235d5a9"/>
              <a:cs typeface="Times New Roman" panose="02020603050405020304" pitchFamily="18" charset="0"/>
            </a:endParaRPr>
          </a:p>
        </p:txBody>
      </p:sp>
      <p:sp>
        <p:nvSpPr>
          <p:cNvPr id="128004" name="スライド番号プレースホルダ 3">
            <a:extLst>
              <a:ext uri="{FF2B5EF4-FFF2-40B4-BE49-F238E27FC236}">
                <a16:creationId xmlns:a16="http://schemas.microsoft.com/office/drawing/2014/main" id="{7BBF55C7-73E9-867A-4FC5-1FF27CD126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EDC41A8-6AF3-45D1-8BA8-2331608185BC}" type="slidenum">
              <a:rPr lang="en-US" altLang="ja-JP" smtClean="0">
                <a:ea typeface="ＭＳ Ｐゴシック" panose="020B0600070205080204" pitchFamily="50" charset="-128"/>
              </a:rPr>
              <a:pPr>
                <a:spcBef>
                  <a:spcPct val="0"/>
                </a:spcBef>
              </a:pPr>
              <a:t>92</a:t>
            </a:fld>
            <a:endParaRPr lang="en-US" altLang="ja-JP">
              <a:ea typeface="ＭＳ Ｐゴシック" panose="020B0600070205080204" pitchFamily="50"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4391B8C4-C17A-F1BB-D7D8-5F3118C1757F}"/>
              </a:ext>
            </a:extLst>
          </p:cNvPr>
          <p:cNvSpPr>
            <a:spLocks noGrp="1" noRot="1" noChangeAspect="1" noChangeArrowheads="1" noTextEdit="1"/>
          </p:cNvSpPr>
          <p:nvPr>
            <p:ph type="sldImg"/>
          </p:nvPr>
        </p:nvSpPr>
        <p:spPr>
          <a:ln/>
        </p:spPr>
      </p:sp>
      <p:sp>
        <p:nvSpPr>
          <p:cNvPr id="130051" name="ノート プレースホルダ 2">
            <a:extLst>
              <a:ext uri="{FF2B5EF4-FFF2-40B4-BE49-F238E27FC236}">
                <a16:creationId xmlns:a16="http://schemas.microsoft.com/office/drawing/2014/main" id="{8E7B4419-1F57-688E-165D-23134283FA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31413"/>
                </a:solidFill>
                <a:latin typeface="AdvTTb8864ccf.B"/>
              </a:rPr>
              <a:t>Abstract </a:t>
            </a:r>
            <a:r>
              <a:rPr lang="en-US" altLang="ja-JP" sz="1800">
                <a:solidFill>
                  <a:srgbClr val="131413"/>
                </a:solidFill>
                <a:latin typeface="AdvTT3713a231"/>
              </a:rPr>
              <a:t>Mass defect is the difference between the nominal and exact mass of a chemical element or compound. An intrinsic property of polyhalogenated molecules is a uniquely negative mass defect, which readily distinguishes halogenated from non-halogenated compounds in a complex mass spectrum and can be visualized by constructing a mass defect plot. This study demonstrates the utility of the mass defect plot as a powerful tool to screen gas-chromatography (ultra)high-resolution mass spectrometry data for potentially</a:t>
            </a:r>
          </a:p>
          <a:p>
            <a:r>
              <a:rPr lang="en-US" altLang="ja-JP" sz="1800">
                <a:solidFill>
                  <a:srgbClr val="131413"/>
                </a:solidFill>
                <a:latin typeface="AdvTT3713a231"/>
              </a:rPr>
              <a:t>toxic and bioaccumulative halogenated compounds in a Lake Ontario lake trout, an apex species in the Great Lakes environment. Our results indicate that the sample is contaminated with polychlorinated biphenyls, terphenyls, diphenylethers, as well as other chlorinated pesticides and flame retardants that are regulated and routinely analyzed by traditional target analyses. However, the mass defect plot also displays peaks which could be traced to the presence of as yet undiscovered contaminants. These include chlorinated polycyclic aromatic hydrocarbons as well as mixed halogenated analogues of the flame retardant Dechlorane 604. The</a:t>
            </a:r>
          </a:p>
          <a:p>
            <a:r>
              <a:rPr lang="en-US" altLang="ja-JP" sz="1800">
                <a:solidFill>
                  <a:srgbClr val="131413"/>
                </a:solidFill>
                <a:latin typeface="AdvTT3713a231"/>
              </a:rPr>
              <a:t>identity of the latter class of compounds is supported by experiments with genuine standards.</a:t>
            </a:r>
          </a:p>
          <a:p>
            <a:endParaRPr lang="en-US" altLang="ja-JP" sz="1800">
              <a:latin typeface="AdvTT5235d5a9"/>
              <a:cs typeface="Times New Roman" panose="02020603050405020304" pitchFamily="18" charset="0"/>
            </a:endParaRPr>
          </a:p>
        </p:txBody>
      </p:sp>
      <p:sp>
        <p:nvSpPr>
          <p:cNvPr id="130052" name="スライド番号プレースホルダ 3">
            <a:extLst>
              <a:ext uri="{FF2B5EF4-FFF2-40B4-BE49-F238E27FC236}">
                <a16:creationId xmlns:a16="http://schemas.microsoft.com/office/drawing/2014/main" id="{2E4EA896-C061-D900-5559-89B8C3325E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C70533C-668A-49A3-989F-04F7310C6153}" type="slidenum">
              <a:rPr lang="en-US" altLang="ja-JP" smtClean="0">
                <a:ea typeface="ＭＳ Ｐゴシック" panose="020B0600070205080204" pitchFamily="50" charset="-128"/>
              </a:rPr>
              <a:pPr>
                <a:spcBef>
                  <a:spcPct val="0"/>
                </a:spcBef>
              </a:pPr>
              <a:t>93</a:t>
            </a:fld>
            <a:endParaRPr lang="en-US" altLang="ja-JP">
              <a:ea typeface="ＭＳ Ｐゴシック" panose="020B0600070205080204" pitchFamily="50"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a:extLst>
              <a:ext uri="{FF2B5EF4-FFF2-40B4-BE49-F238E27FC236}">
                <a16:creationId xmlns:a16="http://schemas.microsoft.com/office/drawing/2014/main" id="{633D83B1-D9BA-3B1B-F80E-744B421A3809}"/>
              </a:ext>
            </a:extLst>
          </p:cNvPr>
          <p:cNvSpPr>
            <a:spLocks noGrp="1" noRot="1" noChangeAspect="1" noChangeArrowheads="1" noTextEdit="1"/>
          </p:cNvSpPr>
          <p:nvPr>
            <p:ph type="sldImg"/>
          </p:nvPr>
        </p:nvSpPr>
        <p:spPr>
          <a:ln/>
        </p:spPr>
      </p:sp>
      <p:sp>
        <p:nvSpPr>
          <p:cNvPr id="132099" name="ノート プレースホルダ 2">
            <a:extLst>
              <a:ext uri="{FF2B5EF4-FFF2-40B4-BE49-F238E27FC236}">
                <a16:creationId xmlns:a16="http://schemas.microsoft.com/office/drawing/2014/main" id="{3720A1BD-4B7A-A426-189A-937FBFC417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800">
                <a:solidFill>
                  <a:srgbClr val="131413"/>
                </a:solidFill>
                <a:latin typeface="AdvTTb8864ccf.B"/>
              </a:rPr>
              <a:t>Abstract </a:t>
            </a:r>
            <a:r>
              <a:rPr lang="en-US" altLang="ja-JP" sz="1800">
                <a:solidFill>
                  <a:srgbClr val="131413"/>
                </a:solidFill>
                <a:latin typeface="AdvTT3713a231"/>
              </a:rPr>
              <a:t>Mass defect is the difference between the nominal and exact mass of a chemical element or compound. An intrinsic property of polyhalogenated molecules is a uniquely negative mass defect, which readily distinguishes halogenated from non-halogenated compounds in a complex mass spectrum and can be visualized by constructing a mass defect plot. This study demonstrates the utility of the mass defect plot as a powerful tool to screen gas-chromatography (ultra)high-resolution mass spectrometry data for potentially</a:t>
            </a:r>
          </a:p>
          <a:p>
            <a:r>
              <a:rPr lang="en-US" altLang="ja-JP" sz="1800">
                <a:solidFill>
                  <a:srgbClr val="131413"/>
                </a:solidFill>
                <a:latin typeface="AdvTT3713a231"/>
              </a:rPr>
              <a:t>toxic and bioaccumulative halogenated compounds in a Lake Ontario lake trout, an apex species in the Great Lakes environment. Our results indicate that the sample is contaminated with polychlorinated biphenyls, terphenyls, diphenylethers, as well as other chlorinated pesticides and flame retardants that are regulated and routinely analyzed by traditional target analyses. However, the mass defect plot also displays peaks which could be traced to the presence of as yet undiscovered contaminants. These include chlorinated polycyclic aromatic hydrocarbons as well as mixed halogenated analogues of the flame retardant Dechlorane 604. The</a:t>
            </a:r>
          </a:p>
          <a:p>
            <a:r>
              <a:rPr lang="en-US" altLang="ja-JP" sz="1800">
                <a:solidFill>
                  <a:srgbClr val="131413"/>
                </a:solidFill>
                <a:latin typeface="AdvTT3713a231"/>
              </a:rPr>
              <a:t>identity of the latter class of compounds is supported by experiments with genuine standards.</a:t>
            </a:r>
          </a:p>
          <a:p>
            <a:endParaRPr lang="en-US" altLang="ja-JP" sz="1800">
              <a:latin typeface="AdvTT5235d5a9"/>
              <a:cs typeface="Times New Roman" panose="02020603050405020304" pitchFamily="18" charset="0"/>
            </a:endParaRPr>
          </a:p>
        </p:txBody>
      </p:sp>
      <p:sp>
        <p:nvSpPr>
          <p:cNvPr id="132100" name="スライド番号プレースホルダ 3">
            <a:extLst>
              <a:ext uri="{FF2B5EF4-FFF2-40B4-BE49-F238E27FC236}">
                <a16:creationId xmlns:a16="http://schemas.microsoft.com/office/drawing/2014/main" id="{12DCCD68-DAD3-861D-7147-B3A75C3FA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3249E69-279B-482D-B195-693E52C37F64}" type="slidenum">
              <a:rPr lang="en-US" altLang="ja-JP" smtClean="0">
                <a:ea typeface="ＭＳ Ｐゴシック" panose="020B0600070205080204" pitchFamily="50" charset="-128"/>
              </a:rPr>
              <a:pPr>
                <a:spcBef>
                  <a:spcPct val="0"/>
                </a:spcBef>
              </a:pPr>
              <a:t>94</a:t>
            </a:fld>
            <a:endParaRPr lang="en-US" altLang="ja-JP">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73430811-99B4-630E-DD97-1C78FA12AE07}"/>
              </a:ext>
            </a:extLst>
          </p:cNvPr>
          <p:cNvSpPr>
            <a:spLocks noChangeArrowheads="1"/>
          </p:cNvSpPr>
          <p:nvPr/>
        </p:nvSpPr>
        <p:spPr bwMode="gray">
          <a:xfrm>
            <a:off x="15875" y="3444875"/>
            <a:ext cx="9906000" cy="3429000"/>
          </a:xfrm>
          <a:prstGeom prst="rect">
            <a:avLst/>
          </a:prstGeom>
          <a:gradFill rotWithShape="1">
            <a:gsLst>
              <a:gs pos="0">
                <a:srgbClr val="003399"/>
              </a:gs>
              <a:gs pos="100000">
                <a:srgbClr val="001847"/>
              </a:gs>
            </a:gsLst>
            <a:lin ang="54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nvGrpSpPr>
          <p:cNvPr id="3" name="Group 23">
            <a:extLst>
              <a:ext uri="{FF2B5EF4-FFF2-40B4-BE49-F238E27FC236}">
                <a16:creationId xmlns:a16="http://schemas.microsoft.com/office/drawing/2014/main" id="{6D46B5A1-E0F7-18D6-F2B2-8BD10B67EC3C}"/>
              </a:ext>
            </a:extLst>
          </p:cNvPr>
          <p:cNvGrpSpPr>
            <a:grpSpLocks/>
          </p:cNvGrpSpPr>
          <p:nvPr/>
        </p:nvGrpSpPr>
        <p:grpSpPr bwMode="auto">
          <a:xfrm>
            <a:off x="411163" y="384175"/>
            <a:ext cx="792162" cy="792163"/>
            <a:chOff x="249" y="232"/>
            <a:chExt cx="295" cy="295"/>
          </a:xfrm>
        </p:grpSpPr>
        <p:sp>
          <p:nvSpPr>
            <p:cNvPr id="4" name="Rectangle 24">
              <a:extLst>
                <a:ext uri="{FF2B5EF4-FFF2-40B4-BE49-F238E27FC236}">
                  <a16:creationId xmlns:a16="http://schemas.microsoft.com/office/drawing/2014/main" id="{4FBA370F-76A4-EB42-E575-2C560281AEC4}"/>
                </a:ext>
              </a:extLst>
            </p:cNvPr>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5" name="Rectangle 25">
              <a:extLst>
                <a:ext uri="{FF2B5EF4-FFF2-40B4-BE49-F238E27FC236}">
                  <a16:creationId xmlns:a16="http://schemas.microsoft.com/office/drawing/2014/main" id="{19B346E6-31F9-7EAE-0058-7F1A962610D9}"/>
                </a:ext>
              </a:extLst>
            </p:cNvPr>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6" name="Rectangle 26">
              <a:extLst>
                <a:ext uri="{FF2B5EF4-FFF2-40B4-BE49-F238E27FC236}">
                  <a16:creationId xmlns:a16="http://schemas.microsoft.com/office/drawing/2014/main" id="{58D9BE1B-EA94-AD2B-EAF7-1AF07E015407}"/>
                </a:ext>
              </a:extLst>
            </p:cNvPr>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7" name="Rectangle 27">
              <a:extLst>
                <a:ext uri="{FF2B5EF4-FFF2-40B4-BE49-F238E27FC236}">
                  <a16:creationId xmlns:a16="http://schemas.microsoft.com/office/drawing/2014/main" id="{7E67E70A-8E53-1C83-E1CF-3E7341472918}"/>
                </a:ext>
              </a:extLst>
            </p:cNvPr>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8" name="Rectangle 28">
              <a:extLst>
                <a:ext uri="{FF2B5EF4-FFF2-40B4-BE49-F238E27FC236}">
                  <a16:creationId xmlns:a16="http://schemas.microsoft.com/office/drawing/2014/main" id="{ABE9FB33-A920-548D-69B9-175DB2AAD878}"/>
                </a:ext>
              </a:extLst>
            </p:cNvPr>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9" name="Rectangle 29">
              <a:extLst>
                <a:ext uri="{FF2B5EF4-FFF2-40B4-BE49-F238E27FC236}">
                  <a16:creationId xmlns:a16="http://schemas.microsoft.com/office/drawing/2014/main" id="{B42C1D70-FFB0-EBAB-5441-A5F9502C42F9}"/>
                </a:ext>
              </a:extLst>
            </p:cNvPr>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 name="Rectangle 30">
              <a:extLst>
                <a:ext uri="{FF2B5EF4-FFF2-40B4-BE49-F238E27FC236}">
                  <a16:creationId xmlns:a16="http://schemas.microsoft.com/office/drawing/2014/main" id="{11C994A7-F012-3C23-DBC8-80024586C14A}"/>
                </a:ext>
              </a:extLst>
            </p:cNvPr>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1" name="Rectangle 31">
              <a:extLst>
                <a:ext uri="{FF2B5EF4-FFF2-40B4-BE49-F238E27FC236}">
                  <a16:creationId xmlns:a16="http://schemas.microsoft.com/office/drawing/2014/main" id="{8DB21B24-3BF3-58CA-7C5E-308D5EB473F1}"/>
                </a:ext>
              </a:extLst>
            </p:cNvPr>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2" name="Rectangle 32">
              <a:extLst>
                <a:ext uri="{FF2B5EF4-FFF2-40B4-BE49-F238E27FC236}">
                  <a16:creationId xmlns:a16="http://schemas.microsoft.com/office/drawing/2014/main" id="{B73EE4D0-8863-A761-066B-73F50D780205}"/>
                </a:ext>
              </a:extLst>
            </p:cNvPr>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13" name="AutoShape 33">
            <a:extLst>
              <a:ext uri="{FF2B5EF4-FFF2-40B4-BE49-F238E27FC236}">
                <a16:creationId xmlns:a16="http://schemas.microsoft.com/office/drawing/2014/main" id="{FD396BDD-66A4-C430-C233-20CFF4C77E37}"/>
              </a:ext>
            </a:extLst>
          </p:cNvPr>
          <p:cNvSpPr>
            <a:spLocks noChangeArrowheads="1"/>
          </p:cNvSpPr>
          <p:nvPr/>
        </p:nvSpPr>
        <p:spPr bwMode="gray">
          <a:xfrm rot="10800000" flipH="1">
            <a:off x="14288" y="3409950"/>
            <a:ext cx="395287" cy="395288"/>
          </a:xfrm>
          <a:prstGeom prst="rtTriangle">
            <a:avLst/>
          </a:prstGeom>
          <a:solidFill>
            <a:schemeClr val="bg1"/>
          </a:solidFill>
          <a:ln w="9525">
            <a:solidFill>
              <a:schemeClr val="bg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3074" name="Rectangle 2"/>
          <p:cNvSpPr>
            <a:spLocks noGrp="1" noChangeArrowheads="1"/>
          </p:cNvSpPr>
          <p:nvPr>
            <p:ph type="ctrTitle"/>
          </p:nvPr>
        </p:nvSpPr>
        <p:spPr>
          <a:xfrm>
            <a:off x="742950" y="2565400"/>
            <a:ext cx="8420100" cy="863600"/>
          </a:xfrm>
        </p:spPr>
        <p:txBody>
          <a:bodyPr/>
          <a:lstStyle>
            <a:lvl1pPr algn="ctr">
              <a:defRPr sz="4400"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485900" y="3644900"/>
            <a:ext cx="6934200" cy="622300"/>
          </a:xfrm>
        </p:spPr>
        <p:txBody>
          <a:bodyPr/>
          <a:lstStyle>
            <a:lvl1pPr marL="0" indent="0" algn="ctr">
              <a:buFontTx/>
              <a:buNone/>
              <a:defRPr sz="2400">
                <a:solidFill>
                  <a:schemeClr val="bg1"/>
                </a:solidFill>
              </a:defRPr>
            </a:lvl1pPr>
          </a:lstStyle>
          <a:p>
            <a:r>
              <a:rPr lang="ja-JP" altLang="en-US"/>
              <a:t>マスタ サブタイトルの書式設定</a:t>
            </a:r>
          </a:p>
        </p:txBody>
      </p:sp>
      <p:sp>
        <p:nvSpPr>
          <p:cNvPr id="14" name="Rectangle 4">
            <a:extLst>
              <a:ext uri="{FF2B5EF4-FFF2-40B4-BE49-F238E27FC236}">
                <a16:creationId xmlns:a16="http://schemas.microsoft.com/office/drawing/2014/main" id="{4D6BE075-3BC3-3110-392B-4AF55E46F391}"/>
              </a:ext>
            </a:extLst>
          </p:cNvPr>
          <p:cNvSpPr>
            <a:spLocks noGrp="1" noChangeArrowheads="1"/>
          </p:cNvSpPr>
          <p:nvPr>
            <p:ph type="dt" sz="half" idx="10"/>
          </p:nvPr>
        </p:nvSpPr>
        <p:spPr bwMode="gray">
          <a:xfrm>
            <a:off x="7027863" y="5589588"/>
            <a:ext cx="2311400" cy="215900"/>
          </a:xfrm>
        </p:spPr>
        <p:txBody>
          <a:bodyPr anchor="t"/>
          <a:lstStyle>
            <a:lvl1pPr algn="r">
              <a:defRPr>
                <a:solidFill>
                  <a:schemeClr val="bg1"/>
                </a:solidFill>
              </a:defRPr>
            </a:lvl1pPr>
          </a:lstStyle>
          <a:p>
            <a:pPr>
              <a:defRPr/>
            </a:pPr>
            <a:fld id="{31CDED46-0FA7-41AD-A212-855CD73330AE}" type="datetime1">
              <a:rPr lang="ja-JP" altLang="en-US"/>
              <a:pPr>
                <a:defRPr/>
              </a:pPr>
              <a:t>2023/11/29</a:t>
            </a:fld>
            <a:endParaRPr lang="en-US" altLang="ja-JP"/>
          </a:p>
        </p:txBody>
      </p:sp>
      <p:sp>
        <p:nvSpPr>
          <p:cNvPr id="15" name="Rectangle 5">
            <a:extLst>
              <a:ext uri="{FF2B5EF4-FFF2-40B4-BE49-F238E27FC236}">
                <a16:creationId xmlns:a16="http://schemas.microsoft.com/office/drawing/2014/main" id="{297216F1-8ED9-F199-773B-412DFE92E8BB}"/>
              </a:ext>
            </a:extLst>
          </p:cNvPr>
          <p:cNvSpPr>
            <a:spLocks noGrp="1" noChangeArrowheads="1"/>
          </p:cNvSpPr>
          <p:nvPr>
            <p:ph type="ftr" sz="quarter" idx="11"/>
          </p:nvPr>
        </p:nvSpPr>
        <p:spPr bwMode="gray">
          <a:xfrm>
            <a:off x="6202363" y="5949950"/>
            <a:ext cx="3136900" cy="215900"/>
          </a:xfrm>
        </p:spPr>
        <p:txBody>
          <a:bodyPr anchor="t"/>
          <a:lstStyle>
            <a:lvl1pPr algn="r">
              <a:defRPr>
                <a:solidFill>
                  <a:schemeClr val="bg1"/>
                </a:solidFill>
              </a:defRPr>
            </a:lvl1pPr>
          </a:lstStyle>
          <a:p>
            <a:pPr>
              <a:defRPr/>
            </a:pPr>
            <a:endParaRPr lang="en-US" altLang="ja-JP"/>
          </a:p>
        </p:txBody>
      </p:sp>
    </p:spTree>
    <p:extLst>
      <p:ext uri="{BB962C8B-B14F-4D97-AF65-F5344CB8AC3E}">
        <p14:creationId xmlns:p14="http://schemas.microsoft.com/office/powerpoint/2010/main" val="140754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4D2B956-2668-225F-44B2-C15EA3A0E340}"/>
              </a:ext>
            </a:extLst>
          </p:cNvPr>
          <p:cNvSpPr>
            <a:spLocks noGrp="1" noChangeArrowheads="1"/>
          </p:cNvSpPr>
          <p:nvPr>
            <p:ph type="dt" sz="half" idx="10"/>
          </p:nvPr>
        </p:nvSpPr>
        <p:spPr>
          <a:ln/>
        </p:spPr>
        <p:txBody>
          <a:bodyPr/>
          <a:lstStyle>
            <a:lvl1pPr>
              <a:defRPr/>
            </a:lvl1pPr>
          </a:lstStyle>
          <a:p>
            <a:pPr>
              <a:defRPr/>
            </a:pPr>
            <a:fld id="{AD3D2312-9115-4D00-AF77-6A18DF5FC862}"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177459DF-918F-2A82-0602-EB7CDD8A820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A942A32-0252-6ACE-82DD-F86C234184E9}"/>
              </a:ext>
            </a:extLst>
          </p:cNvPr>
          <p:cNvSpPr>
            <a:spLocks noGrp="1" noChangeArrowheads="1"/>
          </p:cNvSpPr>
          <p:nvPr>
            <p:ph type="sldNum" sz="quarter" idx="12"/>
          </p:nvPr>
        </p:nvSpPr>
        <p:spPr>
          <a:ln/>
        </p:spPr>
        <p:txBody>
          <a:bodyPr/>
          <a:lstStyle>
            <a:lvl1pPr>
              <a:defRPr/>
            </a:lvl1pPr>
          </a:lstStyle>
          <a:p>
            <a:pPr>
              <a:defRPr/>
            </a:pPr>
            <a:fld id="{13110A6A-061E-4934-8207-FF17585CD390}" type="slidenum">
              <a:rPr lang="en-US" altLang="ja-JP"/>
              <a:pPr>
                <a:defRPr/>
              </a:pPr>
              <a:t>‹#›</a:t>
            </a:fld>
            <a:endParaRPr lang="en-US" altLang="ja-JP"/>
          </a:p>
        </p:txBody>
      </p:sp>
    </p:spTree>
    <p:extLst>
      <p:ext uri="{BB962C8B-B14F-4D97-AF65-F5344CB8AC3E}">
        <p14:creationId xmlns:p14="http://schemas.microsoft.com/office/powerpoint/2010/main" val="429337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50125" y="115888"/>
            <a:ext cx="2284413" cy="604996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15888"/>
            <a:ext cx="6702425" cy="60499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7E88A07-796E-8AA4-689D-7D634E63C686}"/>
              </a:ext>
            </a:extLst>
          </p:cNvPr>
          <p:cNvSpPr>
            <a:spLocks noGrp="1" noChangeArrowheads="1"/>
          </p:cNvSpPr>
          <p:nvPr>
            <p:ph type="dt" sz="half" idx="10"/>
          </p:nvPr>
        </p:nvSpPr>
        <p:spPr>
          <a:ln/>
        </p:spPr>
        <p:txBody>
          <a:bodyPr/>
          <a:lstStyle>
            <a:lvl1pPr>
              <a:defRPr/>
            </a:lvl1pPr>
          </a:lstStyle>
          <a:p>
            <a:pPr>
              <a:defRPr/>
            </a:pPr>
            <a:fld id="{1B91208A-468B-47F0-847A-BCBCF3E71CF7}"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81DD1D74-BDFE-9EFC-661E-A814268A8A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717D5BB-BCBC-1A90-882E-9E398CE7E4BA}"/>
              </a:ext>
            </a:extLst>
          </p:cNvPr>
          <p:cNvSpPr>
            <a:spLocks noGrp="1" noChangeArrowheads="1"/>
          </p:cNvSpPr>
          <p:nvPr>
            <p:ph type="sldNum" sz="quarter" idx="12"/>
          </p:nvPr>
        </p:nvSpPr>
        <p:spPr>
          <a:ln/>
        </p:spPr>
        <p:txBody>
          <a:bodyPr/>
          <a:lstStyle>
            <a:lvl1pPr>
              <a:defRPr/>
            </a:lvl1pPr>
          </a:lstStyle>
          <a:p>
            <a:pPr>
              <a:defRPr/>
            </a:pPr>
            <a:fld id="{7DDA1A08-5028-4AC9-8CFA-3F94AD506600}" type="slidenum">
              <a:rPr lang="en-US" altLang="ja-JP"/>
              <a:pPr>
                <a:defRPr/>
              </a:pPr>
              <a:t>‹#›</a:t>
            </a:fld>
            <a:endParaRPr lang="en-US" altLang="ja-JP"/>
          </a:p>
        </p:txBody>
      </p:sp>
    </p:spTree>
    <p:extLst>
      <p:ext uri="{BB962C8B-B14F-4D97-AF65-F5344CB8AC3E}">
        <p14:creationId xmlns:p14="http://schemas.microsoft.com/office/powerpoint/2010/main" val="3002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95350" y="115888"/>
            <a:ext cx="8739188" cy="576262"/>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165225"/>
            <a:ext cx="8915400" cy="5000625"/>
          </a:xfrm>
        </p:spPr>
        <p:txBody>
          <a:bodyPr/>
          <a:lstStyle/>
          <a:p>
            <a:pPr lvl="0"/>
            <a:endParaRPr lang="ja-JP" altLang="en-US" noProof="0"/>
          </a:p>
        </p:txBody>
      </p:sp>
      <p:sp>
        <p:nvSpPr>
          <p:cNvPr id="4" name="Rectangle 4">
            <a:extLst>
              <a:ext uri="{FF2B5EF4-FFF2-40B4-BE49-F238E27FC236}">
                <a16:creationId xmlns:a16="http://schemas.microsoft.com/office/drawing/2014/main" id="{60472832-BF4C-AF5F-1595-FFD0E2C0D5AE}"/>
              </a:ext>
            </a:extLst>
          </p:cNvPr>
          <p:cNvSpPr>
            <a:spLocks noGrp="1" noChangeArrowheads="1"/>
          </p:cNvSpPr>
          <p:nvPr>
            <p:ph type="dt" sz="half" idx="10"/>
          </p:nvPr>
        </p:nvSpPr>
        <p:spPr>
          <a:ln/>
        </p:spPr>
        <p:txBody>
          <a:bodyPr/>
          <a:lstStyle>
            <a:lvl1pPr>
              <a:defRPr/>
            </a:lvl1pPr>
          </a:lstStyle>
          <a:p>
            <a:pPr>
              <a:defRPr/>
            </a:pPr>
            <a:fld id="{CAAD6FB2-159B-467D-B311-988226DFBF8C}"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FB5D4BD7-D11B-186E-B827-082319A2A4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33C1CCA-6C59-5EC1-F98C-D5844503CBDA}"/>
              </a:ext>
            </a:extLst>
          </p:cNvPr>
          <p:cNvSpPr>
            <a:spLocks noGrp="1" noChangeArrowheads="1"/>
          </p:cNvSpPr>
          <p:nvPr>
            <p:ph type="sldNum" sz="quarter" idx="12"/>
          </p:nvPr>
        </p:nvSpPr>
        <p:spPr>
          <a:ln/>
        </p:spPr>
        <p:txBody>
          <a:bodyPr/>
          <a:lstStyle>
            <a:lvl1pPr>
              <a:defRPr/>
            </a:lvl1pPr>
          </a:lstStyle>
          <a:p>
            <a:pPr>
              <a:defRPr/>
            </a:pPr>
            <a:fld id="{328D16AA-7511-4D96-B19E-1379AAA305F9}" type="slidenum">
              <a:rPr lang="en-US" altLang="ja-JP"/>
              <a:pPr>
                <a:defRPr/>
              </a:pPr>
              <a:t>‹#›</a:t>
            </a:fld>
            <a:endParaRPr lang="en-US" altLang="ja-JP"/>
          </a:p>
        </p:txBody>
      </p:sp>
    </p:spTree>
    <p:extLst>
      <p:ext uri="{BB962C8B-B14F-4D97-AF65-F5344CB8AC3E}">
        <p14:creationId xmlns:p14="http://schemas.microsoft.com/office/powerpoint/2010/main" val="171721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73430811-99B4-630E-DD97-1C78FA12AE07}"/>
              </a:ext>
            </a:extLst>
          </p:cNvPr>
          <p:cNvSpPr>
            <a:spLocks noChangeArrowheads="1"/>
          </p:cNvSpPr>
          <p:nvPr/>
        </p:nvSpPr>
        <p:spPr bwMode="gray">
          <a:xfrm>
            <a:off x="15875" y="3444875"/>
            <a:ext cx="9906000" cy="3429000"/>
          </a:xfrm>
          <a:prstGeom prst="rect">
            <a:avLst/>
          </a:prstGeom>
          <a:gradFill rotWithShape="1">
            <a:gsLst>
              <a:gs pos="0">
                <a:srgbClr val="003399"/>
              </a:gs>
              <a:gs pos="100000">
                <a:srgbClr val="001847"/>
              </a:gs>
            </a:gsLst>
            <a:lin ang="54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grpSp>
        <p:nvGrpSpPr>
          <p:cNvPr id="3" name="Group 23">
            <a:extLst>
              <a:ext uri="{FF2B5EF4-FFF2-40B4-BE49-F238E27FC236}">
                <a16:creationId xmlns:a16="http://schemas.microsoft.com/office/drawing/2014/main" id="{6D46B5A1-E0F7-18D6-F2B2-8BD10B67EC3C}"/>
              </a:ext>
            </a:extLst>
          </p:cNvPr>
          <p:cNvGrpSpPr>
            <a:grpSpLocks/>
          </p:cNvGrpSpPr>
          <p:nvPr/>
        </p:nvGrpSpPr>
        <p:grpSpPr bwMode="auto">
          <a:xfrm>
            <a:off x="411163" y="384177"/>
            <a:ext cx="792162" cy="792163"/>
            <a:chOff x="249" y="232"/>
            <a:chExt cx="295" cy="295"/>
          </a:xfrm>
        </p:grpSpPr>
        <p:sp>
          <p:nvSpPr>
            <p:cNvPr id="4" name="Rectangle 24">
              <a:extLst>
                <a:ext uri="{FF2B5EF4-FFF2-40B4-BE49-F238E27FC236}">
                  <a16:creationId xmlns:a16="http://schemas.microsoft.com/office/drawing/2014/main" id="{4FBA370F-76A4-EB42-E575-2C560281AEC4}"/>
                </a:ext>
              </a:extLst>
            </p:cNvPr>
            <p:cNvSpPr>
              <a:spLocks noChangeArrowheads="1"/>
            </p:cNvSpPr>
            <p:nvPr userDrawn="1"/>
          </p:nvSpPr>
          <p:spPr bwMode="gray">
            <a:xfrm>
              <a:off x="249" y="232"/>
              <a:ext cx="68" cy="68"/>
            </a:xfrm>
            <a:prstGeom prst="rect">
              <a:avLst/>
            </a:prstGeom>
            <a:gradFill rotWithShape="1">
              <a:gsLst>
                <a:gs pos="0">
                  <a:schemeClr val="bg1"/>
                </a:gs>
                <a:gs pos="100000">
                  <a:schemeClr val="accent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5" name="Rectangle 25">
              <a:extLst>
                <a:ext uri="{FF2B5EF4-FFF2-40B4-BE49-F238E27FC236}">
                  <a16:creationId xmlns:a16="http://schemas.microsoft.com/office/drawing/2014/main" id="{19B346E6-31F9-7EAE-0058-7F1A962610D9}"/>
                </a:ext>
              </a:extLst>
            </p:cNvPr>
            <p:cNvSpPr>
              <a:spLocks noChangeArrowheads="1"/>
            </p:cNvSpPr>
            <p:nvPr userDrawn="1"/>
          </p:nvSpPr>
          <p:spPr bwMode="gray">
            <a:xfrm>
              <a:off x="362" y="232"/>
              <a:ext cx="68" cy="68"/>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6" name="Rectangle 26">
              <a:extLst>
                <a:ext uri="{FF2B5EF4-FFF2-40B4-BE49-F238E27FC236}">
                  <a16:creationId xmlns:a16="http://schemas.microsoft.com/office/drawing/2014/main" id="{58D9BE1B-EA94-AD2B-EAF7-1AF07E015407}"/>
                </a:ext>
              </a:extLst>
            </p:cNvPr>
            <p:cNvSpPr>
              <a:spLocks noChangeArrowheads="1"/>
            </p:cNvSpPr>
            <p:nvPr userDrawn="1"/>
          </p:nvSpPr>
          <p:spPr bwMode="gray">
            <a:xfrm>
              <a:off x="362" y="345"/>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7" name="Rectangle 27">
              <a:extLst>
                <a:ext uri="{FF2B5EF4-FFF2-40B4-BE49-F238E27FC236}">
                  <a16:creationId xmlns:a16="http://schemas.microsoft.com/office/drawing/2014/main" id="{7E67E70A-8E53-1C83-E1CF-3E7341472918}"/>
                </a:ext>
              </a:extLst>
            </p:cNvPr>
            <p:cNvSpPr>
              <a:spLocks noChangeArrowheads="1"/>
            </p:cNvSpPr>
            <p:nvPr userDrawn="1"/>
          </p:nvSpPr>
          <p:spPr bwMode="gray">
            <a:xfrm>
              <a:off x="249" y="345"/>
              <a:ext cx="68" cy="68"/>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8" name="Rectangle 28">
              <a:extLst>
                <a:ext uri="{FF2B5EF4-FFF2-40B4-BE49-F238E27FC236}">
                  <a16:creationId xmlns:a16="http://schemas.microsoft.com/office/drawing/2014/main" id="{ABE9FB33-A920-548D-69B9-175DB2AAD878}"/>
                </a:ext>
              </a:extLst>
            </p:cNvPr>
            <p:cNvSpPr>
              <a:spLocks noChangeArrowheads="1"/>
            </p:cNvSpPr>
            <p:nvPr userDrawn="1"/>
          </p:nvSpPr>
          <p:spPr bwMode="gray">
            <a:xfrm>
              <a:off x="362" y="459"/>
              <a:ext cx="68" cy="68"/>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9" name="Rectangle 29">
              <a:extLst>
                <a:ext uri="{FF2B5EF4-FFF2-40B4-BE49-F238E27FC236}">
                  <a16:creationId xmlns:a16="http://schemas.microsoft.com/office/drawing/2014/main" id="{B42C1D70-FFB0-EBAB-5441-A5F9502C42F9}"/>
                </a:ext>
              </a:extLst>
            </p:cNvPr>
            <p:cNvSpPr>
              <a:spLocks noChangeArrowheads="1"/>
            </p:cNvSpPr>
            <p:nvPr userDrawn="1"/>
          </p:nvSpPr>
          <p:spPr bwMode="gray">
            <a:xfrm>
              <a:off x="249" y="459"/>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 name="Rectangle 30">
              <a:extLst>
                <a:ext uri="{FF2B5EF4-FFF2-40B4-BE49-F238E27FC236}">
                  <a16:creationId xmlns:a16="http://schemas.microsoft.com/office/drawing/2014/main" id="{11C994A7-F012-3C23-DBC8-80024586C14A}"/>
                </a:ext>
              </a:extLst>
            </p:cNvPr>
            <p:cNvSpPr>
              <a:spLocks noChangeArrowheads="1"/>
            </p:cNvSpPr>
            <p:nvPr userDrawn="1"/>
          </p:nvSpPr>
          <p:spPr bwMode="gray">
            <a:xfrm>
              <a:off x="476" y="232"/>
              <a:ext cx="68" cy="68"/>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1" name="Rectangle 31">
              <a:extLst>
                <a:ext uri="{FF2B5EF4-FFF2-40B4-BE49-F238E27FC236}">
                  <a16:creationId xmlns:a16="http://schemas.microsoft.com/office/drawing/2014/main" id="{8DB21B24-3BF3-58CA-7C5E-308D5EB473F1}"/>
                </a:ext>
              </a:extLst>
            </p:cNvPr>
            <p:cNvSpPr>
              <a:spLocks noChangeArrowheads="1"/>
            </p:cNvSpPr>
            <p:nvPr userDrawn="1"/>
          </p:nvSpPr>
          <p:spPr bwMode="gray">
            <a:xfrm>
              <a:off x="476" y="345"/>
              <a:ext cx="68" cy="68"/>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2" name="Rectangle 32">
              <a:extLst>
                <a:ext uri="{FF2B5EF4-FFF2-40B4-BE49-F238E27FC236}">
                  <a16:creationId xmlns:a16="http://schemas.microsoft.com/office/drawing/2014/main" id="{B73EE4D0-8863-A761-066B-73F50D780205}"/>
                </a:ext>
              </a:extLst>
            </p:cNvPr>
            <p:cNvSpPr>
              <a:spLocks noChangeArrowheads="1"/>
            </p:cNvSpPr>
            <p:nvPr userDrawn="1"/>
          </p:nvSpPr>
          <p:spPr bwMode="gray">
            <a:xfrm>
              <a:off x="476" y="459"/>
              <a:ext cx="68" cy="68"/>
            </a:xfrm>
            <a:prstGeom prst="rect">
              <a:avLst/>
            </a:prstGeom>
            <a:gradFill rotWithShape="1">
              <a:gsLst>
                <a:gs pos="0">
                  <a:srgbClr val="000099"/>
                </a:gs>
                <a:gs pos="100000">
                  <a:srgbClr val="000066"/>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grpSp>
      <p:sp>
        <p:nvSpPr>
          <p:cNvPr id="13" name="AutoShape 33">
            <a:extLst>
              <a:ext uri="{FF2B5EF4-FFF2-40B4-BE49-F238E27FC236}">
                <a16:creationId xmlns:a16="http://schemas.microsoft.com/office/drawing/2014/main" id="{FD396BDD-66A4-C430-C233-20CFF4C77E37}"/>
              </a:ext>
            </a:extLst>
          </p:cNvPr>
          <p:cNvSpPr>
            <a:spLocks noChangeArrowheads="1"/>
          </p:cNvSpPr>
          <p:nvPr/>
        </p:nvSpPr>
        <p:spPr bwMode="gray">
          <a:xfrm rot="10800000" flipH="1">
            <a:off x="14289" y="3409950"/>
            <a:ext cx="395287" cy="395288"/>
          </a:xfrm>
          <a:prstGeom prst="rtTriangle">
            <a:avLst/>
          </a:prstGeom>
          <a:solidFill>
            <a:schemeClr val="bg1"/>
          </a:solidFill>
          <a:ln w="9525">
            <a:solidFill>
              <a:schemeClr val="bg1"/>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3074" name="Rectangle 2"/>
          <p:cNvSpPr>
            <a:spLocks noGrp="1" noChangeArrowheads="1"/>
          </p:cNvSpPr>
          <p:nvPr>
            <p:ph type="ctrTitle"/>
          </p:nvPr>
        </p:nvSpPr>
        <p:spPr>
          <a:xfrm>
            <a:off x="742950" y="2565400"/>
            <a:ext cx="8420100" cy="863600"/>
          </a:xfrm>
        </p:spPr>
        <p:txBody>
          <a:bodyPr/>
          <a:lstStyle>
            <a:lvl1pPr algn="ctr">
              <a:defRPr sz="4062" b="1">
                <a:solidFill>
                  <a:schemeClr val="tx1"/>
                </a:solidFill>
              </a:defRPr>
            </a:lvl1pPr>
          </a:lstStyle>
          <a:p>
            <a:r>
              <a:rPr lang="ja-JP" altLang="en-US"/>
              <a:t>マスタ タイトルの書式設定</a:t>
            </a:r>
          </a:p>
        </p:txBody>
      </p:sp>
      <p:sp>
        <p:nvSpPr>
          <p:cNvPr id="3075" name="Rectangle 3"/>
          <p:cNvSpPr>
            <a:spLocks noGrp="1" noChangeArrowheads="1"/>
          </p:cNvSpPr>
          <p:nvPr>
            <p:ph type="subTitle" idx="1"/>
          </p:nvPr>
        </p:nvSpPr>
        <p:spPr bwMode="gray">
          <a:xfrm>
            <a:off x="1485900" y="3644900"/>
            <a:ext cx="6934200" cy="622300"/>
          </a:xfrm>
        </p:spPr>
        <p:txBody>
          <a:bodyPr/>
          <a:lstStyle>
            <a:lvl1pPr marL="0" indent="0" algn="ctr">
              <a:buFontTx/>
              <a:buNone/>
              <a:defRPr sz="2215">
                <a:solidFill>
                  <a:schemeClr val="bg1"/>
                </a:solidFill>
              </a:defRPr>
            </a:lvl1pPr>
          </a:lstStyle>
          <a:p>
            <a:r>
              <a:rPr lang="ja-JP" altLang="en-US"/>
              <a:t>マスタ サブタイトルの書式設定</a:t>
            </a:r>
          </a:p>
        </p:txBody>
      </p:sp>
      <p:sp>
        <p:nvSpPr>
          <p:cNvPr id="14" name="Rectangle 4">
            <a:extLst>
              <a:ext uri="{FF2B5EF4-FFF2-40B4-BE49-F238E27FC236}">
                <a16:creationId xmlns:a16="http://schemas.microsoft.com/office/drawing/2014/main" id="{4D6BE075-3BC3-3110-392B-4AF55E46F391}"/>
              </a:ext>
            </a:extLst>
          </p:cNvPr>
          <p:cNvSpPr>
            <a:spLocks noGrp="1" noChangeArrowheads="1"/>
          </p:cNvSpPr>
          <p:nvPr>
            <p:ph type="dt" sz="half" idx="10"/>
          </p:nvPr>
        </p:nvSpPr>
        <p:spPr bwMode="gray">
          <a:xfrm>
            <a:off x="7027863" y="5589588"/>
            <a:ext cx="2311400" cy="215900"/>
          </a:xfrm>
        </p:spPr>
        <p:txBody>
          <a:bodyPr anchor="t"/>
          <a:lstStyle>
            <a:lvl1pPr algn="r">
              <a:defRPr>
                <a:solidFill>
                  <a:schemeClr val="bg1"/>
                </a:solidFill>
              </a:defRPr>
            </a:lvl1pPr>
          </a:lstStyle>
          <a:p>
            <a:pPr>
              <a:defRPr/>
            </a:pPr>
            <a:fld id="{31CDED46-0FA7-41AD-A212-855CD73330AE}" type="datetime1">
              <a:rPr lang="ja-JP" altLang="en-US"/>
              <a:pPr>
                <a:defRPr/>
              </a:pPr>
              <a:t>2023/11/29</a:t>
            </a:fld>
            <a:endParaRPr lang="en-US" altLang="ja-JP"/>
          </a:p>
        </p:txBody>
      </p:sp>
      <p:sp>
        <p:nvSpPr>
          <p:cNvPr id="15" name="Rectangle 5">
            <a:extLst>
              <a:ext uri="{FF2B5EF4-FFF2-40B4-BE49-F238E27FC236}">
                <a16:creationId xmlns:a16="http://schemas.microsoft.com/office/drawing/2014/main" id="{297216F1-8ED9-F199-773B-412DFE92E8BB}"/>
              </a:ext>
            </a:extLst>
          </p:cNvPr>
          <p:cNvSpPr>
            <a:spLocks noGrp="1" noChangeArrowheads="1"/>
          </p:cNvSpPr>
          <p:nvPr>
            <p:ph type="ftr" sz="quarter" idx="11"/>
          </p:nvPr>
        </p:nvSpPr>
        <p:spPr bwMode="gray">
          <a:xfrm>
            <a:off x="6202363" y="5949950"/>
            <a:ext cx="3136900" cy="215900"/>
          </a:xfrm>
        </p:spPr>
        <p:txBody>
          <a:bodyPr anchor="t"/>
          <a:lstStyle>
            <a:lvl1pPr algn="r">
              <a:defRPr>
                <a:solidFill>
                  <a:schemeClr val="bg1"/>
                </a:solidFill>
              </a:defRPr>
            </a:lvl1pPr>
          </a:lstStyle>
          <a:p>
            <a:pPr>
              <a:defRPr/>
            </a:pPr>
            <a:endParaRPr lang="en-US" altLang="ja-JP"/>
          </a:p>
        </p:txBody>
      </p:sp>
    </p:spTree>
    <p:extLst>
      <p:ext uri="{BB962C8B-B14F-4D97-AF65-F5344CB8AC3E}">
        <p14:creationId xmlns:p14="http://schemas.microsoft.com/office/powerpoint/2010/main" val="251119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4306019-0561-EAEB-87B9-4C839B51F3B1}"/>
              </a:ext>
            </a:extLst>
          </p:cNvPr>
          <p:cNvSpPr>
            <a:spLocks noGrp="1" noChangeArrowheads="1"/>
          </p:cNvSpPr>
          <p:nvPr>
            <p:ph type="dt" sz="half" idx="10"/>
          </p:nvPr>
        </p:nvSpPr>
        <p:spPr>
          <a:ln/>
        </p:spPr>
        <p:txBody>
          <a:bodyPr/>
          <a:lstStyle>
            <a:lvl1pPr>
              <a:defRPr/>
            </a:lvl1pPr>
          </a:lstStyle>
          <a:p>
            <a:pPr>
              <a:defRPr/>
            </a:pPr>
            <a:fld id="{1E18DB52-8F92-4E9A-B0E8-DC40092D8A3A}"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3244D076-AABD-9480-1225-9ABC04E40E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BCAB429-C509-4EAB-1586-3729EF1928B0}"/>
              </a:ext>
            </a:extLst>
          </p:cNvPr>
          <p:cNvSpPr>
            <a:spLocks noGrp="1" noChangeArrowheads="1"/>
          </p:cNvSpPr>
          <p:nvPr>
            <p:ph type="sldNum" sz="quarter" idx="12"/>
          </p:nvPr>
        </p:nvSpPr>
        <p:spPr>
          <a:ln/>
        </p:spPr>
        <p:txBody>
          <a:bodyPr/>
          <a:lstStyle>
            <a:lvl1pPr>
              <a:defRPr/>
            </a:lvl1pPr>
          </a:lstStyle>
          <a:p>
            <a:pPr>
              <a:defRPr/>
            </a:pPr>
            <a:fld id="{50ECD862-F11B-4BAE-B255-7B7CE53FAC2B}" type="slidenum">
              <a:rPr lang="en-US" altLang="ja-JP"/>
              <a:pPr>
                <a:defRPr/>
              </a:pPr>
              <a:t>‹#›</a:t>
            </a:fld>
            <a:endParaRPr lang="en-US" altLang="ja-JP"/>
          </a:p>
        </p:txBody>
      </p:sp>
    </p:spTree>
    <p:extLst>
      <p:ext uri="{BB962C8B-B14F-4D97-AF65-F5344CB8AC3E}">
        <p14:creationId xmlns:p14="http://schemas.microsoft.com/office/powerpoint/2010/main" val="2428156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AEC2362-4A7F-BA88-A321-2DE14913FF4E}"/>
              </a:ext>
            </a:extLst>
          </p:cNvPr>
          <p:cNvSpPr>
            <a:spLocks noGrp="1" noChangeArrowheads="1"/>
          </p:cNvSpPr>
          <p:nvPr>
            <p:ph type="dt" sz="half" idx="10"/>
          </p:nvPr>
        </p:nvSpPr>
        <p:spPr>
          <a:ln/>
        </p:spPr>
        <p:txBody>
          <a:bodyPr/>
          <a:lstStyle>
            <a:lvl1pPr>
              <a:defRPr/>
            </a:lvl1pPr>
          </a:lstStyle>
          <a:p>
            <a:pPr>
              <a:defRPr/>
            </a:pPr>
            <a:fld id="{3C839BCD-9C22-4161-BA83-37BEF7518E38}"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6FF0BE2B-3FF3-17C5-7FFA-DFDA7E0A63A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6C9B1B2-58D2-7CCC-ACF9-F4CFFE199D7D}"/>
              </a:ext>
            </a:extLst>
          </p:cNvPr>
          <p:cNvSpPr>
            <a:spLocks noGrp="1" noChangeArrowheads="1"/>
          </p:cNvSpPr>
          <p:nvPr>
            <p:ph type="sldNum" sz="quarter" idx="12"/>
          </p:nvPr>
        </p:nvSpPr>
        <p:spPr>
          <a:ln/>
        </p:spPr>
        <p:txBody>
          <a:bodyPr/>
          <a:lstStyle>
            <a:lvl1pPr>
              <a:defRPr/>
            </a:lvl1pPr>
          </a:lstStyle>
          <a:p>
            <a:pPr>
              <a:defRPr/>
            </a:pPr>
            <a:fld id="{5B29331A-BFF8-49FD-A008-B785716FABFC}" type="slidenum">
              <a:rPr lang="en-US" altLang="ja-JP"/>
              <a:pPr>
                <a:defRPr/>
              </a:pPr>
              <a:t>‹#›</a:t>
            </a:fld>
            <a:endParaRPr lang="en-US" altLang="ja-JP"/>
          </a:p>
        </p:txBody>
      </p:sp>
    </p:spTree>
    <p:extLst>
      <p:ext uri="{BB962C8B-B14F-4D97-AF65-F5344CB8AC3E}">
        <p14:creationId xmlns:p14="http://schemas.microsoft.com/office/powerpoint/2010/main" val="3941261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165227"/>
            <a:ext cx="4381501" cy="50006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165227"/>
            <a:ext cx="4381501" cy="50006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E325E54-0AF3-9A83-3A80-5D384C46434C}"/>
              </a:ext>
            </a:extLst>
          </p:cNvPr>
          <p:cNvSpPr>
            <a:spLocks noGrp="1" noChangeArrowheads="1"/>
          </p:cNvSpPr>
          <p:nvPr>
            <p:ph type="dt" sz="half" idx="10"/>
          </p:nvPr>
        </p:nvSpPr>
        <p:spPr>
          <a:ln/>
        </p:spPr>
        <p:txBody>
          <a:bodyPr/>
          <a:lstStyle>
            <a:lvl1pPr>
              <a:defRPr/>
            </a:lvl1pPr>
          </a:lstStyle>
          <a:p>
            <a:pPr>
              <a:defRPr/>
            </a:pPr>
            <a:fld id="{13339D61-20D0-4E4A-BC2E-A4F36D03BFC7}"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E5B22BA4-D8A4-B47F-85D6-D8BD5976F02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005EAA-64FF-D35E-C838-305AFFFD093D}"/>
              </a:ext>
            </a:extLst>
          </p:cNvPr>
          <p:cNvSpPr>
            <a:spLocks noGrp="1" noChangeArrowheads="1"/>
          </p:cNvSpPr>
          <p:nvPr>
            <p:ph type="sldNum" sz="quarter" idx="12"/>
          </p:nvPr>
        </p:nvSpPr>
        <p:spPr>
          <a:ln/>
        </p:spPr>
        <p:txBody>
          <a:bodyPr/>
          <a:lstStyle>
            <a:lvl1pPr>
              <a:defRPr/>
            </a:lvl1pPr>
          </a:lstStyle>
          <a:p>
            <a:pPr>
              <a:defRPr/>
            </a:pPr>
            <a:fld id="{59C79911-5F1C-42F8-B0CD-C6BD7B52FF0C}" type="slidenum">
              <a:rPr lang="en-US" altLang="ja-JP"/>
              <a:pPr>
                <a:defRPr/>
              </a:pPr>
              <a:t>‹#›</a:t>
            </a:fld>
            <a:endParaRPr lang="en-US" altLang="ja-JP"/>
          </a:p>
        </p:txBody>
      </p:sp>
    </p:spTree>
    <p:extLst>
      <p:ext uri="{BB962C8B-B14F-4D97-AF65-F5344CB8AC3E}">
        <p14:creationId xmlns:p14="http://schemas.microsoft.com/office/powerpoint/2010/main" val="197291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7" y="1535113"/>
            <a:ext cx="437832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7" y="2174875"/>
            <a:ext cx="437832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6DADACD-8CA4-B6D4-B350-7D42268EC82C}"/>
              </a:ext>
            </a:extLst>
          </p:cNvPr>
          <p:cNvSpPr>
            <a:spLocks noGrp="1" noChangeArrowheads="1"/>
          </p:cNvSpPr>
          <p:nvPr>
            <p:ph type="dt" sz="half" idx="10"/>
          </p:nvPr>
        </p:nvSpPr>
        <p:spPr>
          <a:ln/>
        </p:spPr>
        <p:txBody>
          <a:bodyPr/>
          <a:lstStyle>
            <a:lvl1pPr>
              <a:defRPr/>
            </a:lvl1pPr>
          </a:lstStyle>
          <a:p>
            <a:pPr>
              <a:defRPr/>
            </a:pPr>
            <a:fld id="{09D2054F-A122-43EC-AE71-A15FED5BD8AA}" type="datetime1">
              <a:rPr lang="ja-JP" altLang="en-US"/>
              <a:pPr>
                <a:defRPr/>
              </a:pPr>
              <a:t>2023/11/29</a:t>
            </a:fld>
            <a:endParaRPr lang="en-US" altLang="ja-JP"/>
          </a:p>
        </p:txBody>
      </p:sp>
      <p:sp>
        <p:nvSpPr>
          <p:cNvPr id="8" name="Rectangle 5">
            <a:extLst>
              <a:ext uri="{FF2B5EF4-FFF2-40B4-BE49-F238E27FC236}">
                <a16:creationId xmlns:a16="http://schemas.microsoft.com/office/drawing/2014/main" id="{02139F36-EBBC-AC93-0536-698C67271CF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F2EECEA-63F8-A9BE-6E17-5D7A40BE4CCF}"/>
              </a:ext>
            </a:extLst>
          </p:cNvPr>
          <p:cNvSpPr>
            <a:spLocks noGrp="1" noChangeArrowheads="1"/>
          </p:cNvSpPr>
          <p:nvPr>
            <p:ph type="sldNum" sz="quarter" idx="12"/>
          </p:nvPr>
        </p:nvSpPr>
        <p:spPr>
          <a:ln/>
        </p:spPr>
        <p:txBody>
          <a:bodyPr/>
          <a:lstStyle>
            <a:lvl1pPr>
              <a:defRPr/>
            </a:lvl1pPr>
          </a:lstStyle>
          <a:p>
            <a:pPr>
              <a:defRPr/>
            </a:pPr>
            <a:fld id="{436E001E-B157-49EA-B37A-59DA31B90A78}" type="slidenum">
              <a:rPr lang="en-US" altLang="ja-JP"/>
              <a:pPr>
                <a:defRPr/>
              </a:pPr>
              <a:t>‹#›</a:t>
            </a:fld>
            <a:endParaRPr lang="en-US" altLang="ja-JP"/>
          </a:p>
        </p:txBody>
      </p:sp>
    </p:spTree>
    <p:extLst>
      <p:ext uri="{BB962C8B-B14F-4D97-AF65-F5344CB8AC3E}">
        <p14:creationId xmlns:p14="http://schemas.microsoft.com/office/powerpoint/2010/main" val="130597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25715182-25BF-B70D-0FDA-2EB8BBFFDE4D}"/>
              </a:ext>
            </a:extLst>
          </p:cNvPr>
          <p:cNvSpPr>
            <a:spLocks noGrp="1" noChangeArrowheads="1"/>
          </p:cNvSpPr>
          <p:nvPr>
            <p:ph type="dt" sz="half" idx="10"/>
          </p:nvPr>
        </p:nvSpPr>
        <p:spPr>
          <a:ln/>
        </p:spPr>
        <p:txBody>
          <a:bodyPr/>
          <a:lstStyle>
            <a:lvl1pPr>
              <a:defRPr/>
            </a:lvl1pPr>
          </a:lstStyle>
          <a:p>
            <a:pPr>
              <a:defRPr/>
            </a:pPr>
            <a:fld id="{937A0F53-47AE-4C9A-B662-E4A6F20F4CFE}" type="datetime1">
              <a:rPr lang="ja-JP" altLang="en-US"/>
              <a:pPr>
                <a:defRPr/>
              </a:pPr>
              <a:t>2023/11/29</a:t>
            </a:fld>
            <a:endParaRPr lang="en-US" altLang="ja-JP"/>
          </a:p>
        </p:txBody>
      </p:sp>
      <p:sp>
        <p:nvSpPr>
          <p:cNvPr id="4" name="Rectangle 5">
            <a:extLst>
              <a:ext uri="{FF2B5EF4-FFF2-40B4-BE49-F238E27FC236}">
                <a16:creationId xmlns:a16="http://schemas.microsoft.com/office/drawing/2014/main" id="{1E7BD503-54DF-7F8B-A869-91E0251E7DB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82F7643-5676-337E-A8BA-B3EBC71A3CBE}"/>
              </a:ext>
            </a:extLst>
          </p:cNvPr>
          <p:cNvSpPr>
            <a:spLocks noGrp="1" noChangeArrowheads="1"/>
          </p:cNvSpPr>
          <p:nvPr>
            <p:ph type="sldNum" sz="quarter" idx="12"/>
          </p:nvPr>
        </p:nvSpPr>
        <p:spPr>
          <a:ln/>
        </p:spPr>
        <p:txBody>
          <a:bodyPr/>
          <a:lstStyle>
            <a:lvl1pPr>
              <a:defRPr/>
            </a:lvl1pPr>
          </a:lstStyle>
          <a:p>
            <a:pPr>
              <a:defRPr/>
            </a:pPr>
            <a:fld id="{A387CDD4-F444-4EFA-9D20-21F6BF0A8C2C}" type="slidenum">
              <a:rPr lang="en-US" altLang="ja-JP"/>
              <a:pPr>
                <a:defRPr/>
              </a:pPr>
              <a:t>‹#›</a:t>
            </a:fld>
            <a:endParaRPr lang="en-US" altLang="ja-JP"/>
          </a:p>
        </p:txBody>
      </p:sp>
    </p:spTree>
    <p:extLst>
      <p:ext uri="{BB962C8B-B14F-4D97-AF65-F5344CB8AC3E}">
        <p14:creationId xmlns:p14="http://schemas.microsoft.com/office/powerpoint/2010/main" val="164696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76346D-CE60-8ADD-B152-1E80B859074F}"/>
              </a:ext>
            </a:extLst>
          </p:cNvPr>
          <p:cNvSpPr>
            <a:spLocks noGrp="1" noChangeArrowheads="1"/>
          </p:cNvSpPr>
          <p:nvPr>
            <p:ph type="dt" sz="half" idx="10"/>
          </p:nvPr>
        </p:nvSpPr>
        <p:spPr>
          <a:ln/>
        </p:spPr>
        <p:txBody>
          <a:bodyPr/>
          <a:lstStyle>
            <a:lvl1pPr>
              <a:defRPr/>
            </a:lvl1pPr>
          </a:lstStyle>
          <a:p>
            <a:pPr>
              <a:defRPr/>
            </a:pPr>
            <a:fld id="{F6C385D2-3963-44DE-8D6F-EE8D0B09655C}" type="datetime1">
              <a:rPr lang="ja-JP" altLang="en-US"/>
              <a:pPr>
                <a:defRPr/>
              </a:pPr>
              <a:t>2023/11/29</a:t>
            </a:fld>
            <a:endParaRPr lang="en-US" altLang="ja-JP"/>
          </a:p>
        </p:txBody>
      </p:sp>
      <p:sp>
        <p:nvSpPr>
          <p:cNvPr id="3" name="Rectangle 5">
            <a:extLst>
              <a:ext uri="{FF2B5EF4-FFF2-40B4-BE49-F238E27FC236}">
                <a16:creationId xmlns:a16="http://schemas.microsoft.com/office/drawing/2014/main" id="{C0F34D29-2E31-8599-50AC-740B8A0420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EA426A15-CDA0-1153-734D-88D0458579B0}"/>
              </a:ext>
            </a:extLst>
          </p:cNvPr>
          <p:cNvSpPr>
            <a:spLocks noGrp="1" noChangeArrowheads="1"/>
          </p:cNvSpPr>
          <p:nvPr>
            <p:ph type="sldNum" sz="quarter" idx="12"/>
          </p:nvPr>
        </p:nvSpPr>
        <p:spPr>
          <a:ln/>
        </p:spPr>
        <p:txBody>
          <a:bodyPr/>
          <a:lstStyle>
            <a:lvl1pPr>
              <a:defRPr/>
            </a:lvl1pPr>
          </a:lstStyle>
          <a:p>
            <a:pPr>
              <a:defRPr/>
            </a:pPr>
            <a:fld id="{4A11017A-E046-4002-8A07-91006B9FE3C8}" type="slidenum">
              <a:rPr lang="en-US" altLang="ja-JP"/>
              <a:pPr>
                <a:defRPr/>
              </a:pPr>
              <a:t>‹#›</a:t>
            </a:fld>
            <a:endParaRPr lang="en-US" altLang="ja-JP"/>
          </a:p>
        </p:txBody>
      </p:sp>
    </p:spTree>
    <p:extLst>
      <p:ext uri="{BB962C8B-B14F-4D97-AF65-F5344CB8AC3E}">
        <p14:creationId xmlns:p14="http://schemas.microsoft.com/office/powerpoint/2010/main" val="2620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74306019-0561-EAEB-87B9-4C839B51F3B1}"/>
              </a:ext>
            </a:extLst>
          </p:cNvPr>
          <p:cNvSpPr>
            <a:spLocks noGrp="1" noChangeArrowheads="1"/>
          </p:cNvSpPr>
          <p:nvPr>
            <p:ph type="dt" sz="half" idx="10"/>
          </p:nvPr>
        </p:nvSpPr>
        <p:spPr>
          <a:ln/>
        </p:spPr>
        <p:txBody>
          <a:bodyPr/>
          <a:lstStyle>
            <a:lvl1pPr>
              <a:defRPr/>
            </a:lvl1pPr>
          </a:lstStyle>
          <a:p>
            <a:pPr>
              <a:defRPr/>
            </a:pPr>
            <a:fld id="{1E18DB52-8F92-4E9A-B0E8-DC40092D8A3A}"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3244D076-AABD-9480-1225-9ABC04E40E3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BCAB429-C509-4EAB-1586-3729EF1928B0}"/>
              </a:ext>
            </a:extLst>
          </p:cNvPr>
          <p:cNvSpPr>
            <a:spLocks noGrp="1" noChangeArrowheads="1"/>
          </p:cNvSpPr>
          <p:nvPr>
            <p:ph type="sldNum" sz="quarter" idx="12"/>
          </p:nvPr>
        </p:nvSpPr>
        <p:spPr>
          <a:ln/>
        </p:spPr>
        <p:txBody>
          <a:bodyPr/>
          <a:lstStyle>
            <a:lvl1pPr>
              <a:defRPr/>
            </a:lvl1pPr>
          </a:lstStyle>
          <a:p>
            <a:pPr>
              <a:defRPr/>
            </a:pPr>
            <a:fld id="{50ECD862-F11B-4BAE-B255-7B7CE53FAC2B}" type="slidenum">
              <a:rPr lang="en-US" altLang="ja-JP"/>
              <a:pPr>
                <a:defRPr/>
              </a:pPr>
              <a:t>‹#›</a:t>
            </a:fld>
            <a:endParaRPr lang="en-US" altLang="ja-JP"/>
          </a:p>
        </p:txBody>
      </p:sp>
    </p:spTree>
    <p:extLst>
      <p:ext uri="{BB962C8B-B14F-4D97-AF65-F5344CB8AC3E}">
        <p14:creationId xmlns:p14="http://schemas.microsoft.com/office/powerpoint/2010/main" val="346538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3499" y="273052"/>
            <a:ext cx="5537201"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1" y="1435102"/>
            <a:ext cx="3259138"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DE00CB8C-7846-7C23-58DE-9A67C535F587}"/>
              </a:ext>
            </a:extLst>
          </p:cNvPr>
          <p:cNvSpPr>
            <a:spLocks noGrp="1" noChangeArrowheads="1"/>
          </p:cNvSpPr>
          <p:nvPr>
            <p:ph type="dt" sz="half" idx="10"/>
          </p:nvPr>
        </p:nvSpPr>
        <p:spPr>
          <a:ln/>
        </p:spPr>
        <p:txBody>
          <a:bodyPr/>
          <a:lstStyle>
            <a:lvl1pPr>
              <a:defRPr/>
            </a:lvl1pPr>
          </a:lstStyle>
          <a:p>
            <a:pPr>
              <a:defRPr/>
            </a:pPr>
            <a:fld id="{34575768-5981-4FD4-A6AB-E8CD3A5ACF79}"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333265DD-D154-6F3B-CA68-5BBF4E13EA3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82BD1-8AD9-73F5-C784-CCAD1D94678A}"/>
              </a:ext>
            </a:extLst>
          </p:cNvPr>
          <p:cNvSpPr>
            <a:spLocks noGrp="1" noChangeArrowheads="1"/>
          </p:cNvSpPr>
          <p:nvPr>
            <p:ph type="sldNum" sz="quarter" idx="12"/>
          </p:nvPr>
        </p:nvSpPr>
        <p:spPr>
          <a:ln/>
        </p:spPr>
        <p:txBody>
          <a:bodyPr/>
          <a:lstStyle>
            <a:lvl1pPr>
              <a:defRPr/>
            </a:lvl1pPr>
          </a:lstStyle>
          <a:p>
            <a:pPr>
              <a:defRPr/>
            </a:pPr>
            <a:fld id="{F8DD9366-8607-4355-9CB7-06A07EC67F1B}" type="slidenum">
              <a:rPr lang="en-US" altLang="ja-JP"/>
              <a:pPr>
                <a:defRPr/>
              </a:pPr>
              <a:t>‹#›</a:t>
            </a:fld>
            <a:endParaRPr lang="en-US" altLang="ja-JP"/>
          </a:p>
        </p:txBody>
      </p:sp>
    </p:spTree>
    <p:extLst>
      <p:ext uri="{BB962C8B-B14F-4D97-AF65-F5344CB8AC3E}">
        <p14:creationId xmlns:p14="http://schemas.microsoft.com/office/powerpoint/2010/main" val="42951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428334B-5123-7EAA-683B-708401FC6B5B}"/>
              </a:ext>
            </a:extLst>
          </p:cNvPr>
          <p:cNvSpPr>
            <a:spLocks noGrp="1" noChangeArrowheads="1"/>
          </p:cNvSpPr>
          <p:nvPr>
            <p:ph type="dt" sz="half" idx="10"/>
          </p:nvPr>
        </p:nvSpPr>
        <p:spPr>
          <a:ln/>
        </p:spPr>
        <p:txBody>
          <a:bodyPr/>
          <a:lstStyle>
            <a:lvl1pPr>
              <a:defRPr/>
            </a:lvl1pPr>
          </a:lstStyle>
          <a:p>
            <a:pPr>
              <a:defRPr/>
            </a:pPr>
            <a:fld id="{E1C9DD10-63B0-43C1-95BF-852B811A883F}"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AE09D9C2-BE76-E490-0E8D-BDE6A6D0C10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A98B90B-3A35-6ADC-85FB-3654DA4D6E85}"/>
              </a:ext>
            </a:extLst>
          </p:cNvPr>
          <p:cNvSpPr>
            <a:spLocks noGrp="1" noChangeArrowheads="1"/>
          </p:cNvSpPr>
          <p:nvPr>
            <p:ph type="sldNum" sz="quarter" idx="12"/>
          </p:nvPr>
        </p:nvSpPr>
        <p:spPr>
          <a:ln/>
        </p:spPr>
        <p:txBody>
          <a:bodyPr/>
          <a:lstStyle>
            <a:lvl1pPr>
              <a:defRPr/>
            </a:lvl1pPr>
          </a:lstStyle>
          <a:p>
            <a:pPr>
              <a:defRPr/>
            </a:pPr>
            <a:fld id="{5A52F689-C00F-4802-9154-66BA6EF6C21A}" type="slidenum">
              <a:rPr lang="en-US" altLang="ja-JP"/>
              <a:pPr>
                <a:defRPr/>
              </a:pPr>
              <a:t>‹#›</a:t>
            </a:fld>
            <a:endParaRPr lang="en-US" altLang="ja-JP"/>
          </a:p>
        </p:txBody>
      </p:sp>
    </p:spTree>
    <p:extLst>
      <p:ext uri="{BB962C8B-B14F-4D97-AF65-F5344CB8AC3E}">
        <p14:creationId xmlns:p14="http://schemas.microsoft.com/office/powerpoint/2010/main" val="781172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4D2B956-2668-225F-44B2-C15EA3A0E340}"/>
              </a:ext>
            </a:extLst>
          </p:cNvPr>
          <p:cNvSpPr>
            <a:spLocks noGrp="1" noChangeArrowheads="1"/>
          </p:cNvSpPr>
          <p:nvPr>
            <p:ph type="dt" sz="half" idx="10"/>
          </p:nvPr>
        </p:nvSpPr>
        <p:spPr>
          <a:ln/>
        </p:spPr>
        <p:txBody>
          <a:bodyPr/>
          <a:lstStyle>
            <a:lvl1pPr>
              <a:defRPr/>
            </a:lvl1pPr>
          </a:lstStyle>
          <a:p>
            <a:pPr>
              <a:defRPr/>
            </a:pPr>
            <a:fld id="{AD3D2312-9115-4D00-AF77-6A18DF5FC862}"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177459DF-918F-2A82-0602-EB7CDD8A820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A942A32-0252-6ACE-82DD-F86C234184E9}"/>
              </a:ext>
            </a:extLst>
          </p:cNvPr>
          <p:cNvSpPr>
            <a:spLocks noGrp="1" noChangeArrowheads="1"/>
          </p:cNvSpPr>
          <p:nvPr>
            <p:ph type="sldNum" sz="quarter" idx="12"/>
          </p:nvPr>
        </p:nvSpPr>
        <p:spPr>
          <a:ln/>
        </p:spPr>
        <p:txBody>
          <a:bodyPr/>
          <a:lstStyle>
            <a:lvl1pPr>
              <a:defRPr/>
            </a:lvl1pPr>
          </a:lstStyle>
          <a:p>
            <a:pPr>
              <a:defRPr/>
            </a:pPr>
            <a:fld id="{13110A6A-061E-4934-8207-FF17585CD390}" type="slidenum">
              <a:rPr lang="en-US" altLang="ja-JP"/>
              <a:pPr>
                <a:defRPr/>
              </a:pPr>
              <a:t>‹#›</a:t>
            </a:fld>
            <a:endParaRPr lang="en-US" altLang="ja-JP"/>
          </a:p>
        </p:txBody>
      </p:sp>
    </p:spTree>
    <p:extLst>
      <p:ext uri="{BB962C8B-B14F-4D97-AF65-F5344CB8AC3E}">
        <p14:creationId xmlns:p14="http://schemas.microsoft.com/office/powerpoint/2010/main" val="1058137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50126" y="115888"/>
            <a:ext cx="2284413" cy="604996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15888"/>
            <a:ext cx="6702425" cy="60499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7E88A07-796E-8AA4-689D-7D634E63C686}"/>
              </a:ext>
            </a:extLst>
          </p:cNvPr>
          <p:cNvSpPr>
            <a:spLocks noGrp="1" noChangeArrowheads="1"/>
          </p:cNvSpPr>
          <p:nvPr>
            <p:ph type="dt" sz="half" idx="10"/>
          </p:nvPr>
        </p:nvSpPr>
        <p:spPr>
          <a:ln/>
        </p:spPr>
        <p:txBody>
          <a:bodyPr/>
          <a:lstStyle>
            <a:lvl1pPr>
              <a:defRPr/>
            </a:lvl1pPr>
          </a:lstStyle>
          <a:p>
            <a:pPr>
              <a:defRPr/>
            </a:pPr>
            <a:fld id="{1B91208A-468B-47F0-847A-BCBCF3E71CF7}"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81DD1D74-BDFE-9EFC-661E-A814268A8A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717D5BB-BCBC-1A90-882E-9E398CE7E4BA}"/>
              </a:ext>
            </a:extLst>
          </p:cNvPr>
          <p:cNvSpPr>
            <a:spLocks noGrp="1" noChangeArrowheads="1"/>
          </p:cNvSpPr>
          <p:nvPr>
            <p:ph type="sldNum" sz="quarter" idx="12"/>
          </p:nvPr>
        </p:nvSpPr>
        <p:spPr>
          <a:ln/>
        </p:spPr>
        <p:txBody>
          <a:bodyPr/>
          <a:lstStyle>
            <a:lvl1pPr>
              <a:defRPr/>
            </a:lvl1pPr>
          </a:lstStyle>
          <a:p>
            <a:pPr>
              <a:defRPr/>
            </a:pPr>
            <a:fld id="{7DDA1A08-5028-4AC9-8CFA-3F94AD506600}" type="slidenum">
              <a:rPr lang="en-US" altLang="ja-JP"/>
              <a:pPr>
                <a:defRPr/>
              </a:pPr>
              <a:t>‹#›</a:t>
            </a:fld>
            <a:endParaRPr lang="en-US" altLang="ja-JP"/>
          </a:p>
        </p:txBody>
      </p:sp>
    </p:spTree>
    <p:extLst>
      <p:ext uri="{BB962C8B-B14F-4D97-AF65-F5344CB8AC3E}">
        <p14:creationId xmlns:p14="http://schemas.microsoft.com/office/powerpoint/2010/main" val="3928245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95351" y="115888"/>
            <a:ext cx="8739188" cy="576262"/>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165227"/>
            <a:ext cx="8915400" cy="5000625"/>
          </a:xfrm>
        </p:spPr>
        <p:txBody>
          <a:bodyPr/>
          <a:lstStyle/>
          <a:p>
            <a:pPr lvl="0"/>
            <a:endParaRPr lang="ja-JP" altLang="en-US" noProof="0"/>
          </a:p>
        </p:txBody>
      </p:sp>
      <p:sp>
        <p:nvSpPr>
          <p:cNvPr id="4" name="Rectangle 4">
            <a:extLst>
              <a:ext uri="{FF2B5EF4-FFF2-40B4-BE49-F238E27FC236}">
                <a16:creationId xmlns:a16="http://schemas.microsoft.com/office/drawing/2014/main" id="{60472832-BF4C-AF5F-1595-FFD0E2C0D5AE}"/>
              </a:ext>
            </a:extLst>
          </p:cNvPr>
          <p:cNvSpPr>
            <a:spLocks noGrp="1" noChangeArrowheads="1"/>
          </p:cNvSpPr>
          <p:nvPr>
            <p:ph type="dt" sz="half" idx="10"/>
          </p:nvPr>
        </p:nvSpPr>
        <p:spPr>
          <a:ln/>
        </p:spPr>
        <p:txBody>
          <a:bodyPr/>
          <a:lstStyle>
            <a:lvl1pPr>
              <a:defRPr/>
            </a:lvl1pPr>
          </a:lstStyle>
          <a:p>
            <a:pPr>
              <a:defRPr/>
            </a:pPr>
            <a:fld id="{CAAD6FB2-159B-467D-B311-988226DFBF8C}"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FB5D4BD7-D11B-186E-B827-082319A2A4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33C1CCA-6C59-5EC1-F98C-D5844503CBDA}"/>
              </a:ext>
            </a:extLst>
          </p:cNvPr>
          <p:cNvSpPr>
            <a:spLocks noGrp="1" noChangeArrowheads="1"/>
          </p:cNvSpPr>
          <p:nvPr>
            <p:ph type="sldNum" sz="quarter" idx="12"/>
          </p:nvPr>
        </p:nvSpPr>
        <p:spPr>
          <a:ln/>
        </p:spPr>
        <p:txBody>
          <a:bodyPr/>
          <a:lstStyle>
            <a:lvl1pPr>
              <a:defRPr/>
            </a:lvl1pPr>
          </a:lstStyle>
          <a:p>
            <a:pPr>
              <a:defRPr/>
            </a:pPr>
            <a:fld id="{328D16AA-7511-4D96-B19E-1379AAA305F9}" type="slidenum">
              <a:rPr lang="en-US" altLang="ja-JP"/>
              <a:pPr>
                <a:defRPr/>
              </a:pPr>
              <a:t>‹#›</a:t>
            </a:fld>
            <a:endParaRPr lang="en-US" altLang="ja-JP"/>
          </a:p>
        </p:txBody>
      </p:sp>
    </p:spTree>
    <p:extLst>
      <p:ext uri="{BB962C8B-B14F-4D97-AF65-F5344CB8AC3E}">
        <p14:creationId xmlns:p14="http://schemas.microsoft.com/office/powerpoint/2010/main" val="21066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AEC2362-4A7F-BA88-A321-2DE14913FF4E}"/>
              </a:ext>
            </a:extLst>
          </p:cNvPr>
          <p:cNvSpPr>
            <a:spLocks noGrp="1" noChangeArrowheads="1"/>
          </p:cNvSpPr>
          <p:nvPr>
            <p:ph type="dt" sz="half" idx="10"/>
          </p:nvPr>
        </p:nvSpPr>
        <p:spPr>
          <a:ln/>
        </p:spPr>
        <p:txBody>
          <a:bodyPr/>
          <a:lstStyle>
            <a:lvl1pPr>
              <a:defRPr/>
            </a:lvl1pPr>
          </a:lstStyle>
          <a:p>
            <a:pPr>
              <a:defRPr/>
            </a:pPr>
            <a:fld id="{3C839BCD-9C22-4161-BA83-37BEF7518E38}" type="datetime1">
              <a:rPr lang="ja-JP" altLang="en-US"/>
              <a:pPr>
                <a:defRPr/>
              </a:pPr>
              <a:t>2023/11/29</a:t>
            </a:fld>
            <a:endParaRPr lang="en-US" altLang="ja-JP"/>
          </a:p>
        </p:txBody>
      </p:sp>
      <p:sp>
        <p:nvSpPr>
          <p:cNvPr id="5" name="Rectangle 5">
            <a:extLst>
              <a:ext uri="{FF2B5EF4-FFF2-40B4-BE49-F238E27FC236}">
                <a16:creationId xmlns:a16="http://schemas.microsoft.com/office/drawing/2014/main" id="{6FF0BE2B-3FF3-17C5-7FFA-DFDA7E0A63A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6C9B1B2-58D2-7CCC-ACF9-F4CFFE199D7D}"/>
              </a:ext>
            </a:extLst>
          </p:cNvPr>
          <p:cNvSpPr>
            <a:spLocks noGrp="1" noChangeArrowheads="1"/>
          </p:cNvSpPr>
          <p:nvPr>
            <p:ph type="sldNum" sz="quarter" idx="12"/>
          </p:nvPr>
        </p:nvSpPr>
        <p:spPr>
          <a:ln/>
        </p:spPr>
        <p:txBody>
          <a:bodyPr/>
          <a:lstStyle>
            <a:lvl1pPr>
              <a:defRPr/>
            </a:lvl1pPr>
          </a:lstStyle>
          <a:p>
            <a:pPr>
              <a:defRPr/>
            </a:pPr>
            <a:fld id="{5B29331A-BFF8-49FD-A008-B785716FABFC}" type="slidenum">
              <a:rPr lang="en-US" altLang="ja-JP"/>
              <a:pPr>
                <a:defRPr/>
              </a:pPr>
              <a:t>‹#›</a:t>
            </a:fld>
            <a:endParaRPr lang="en-US" altLang="ja-JP"/>
          </a:p>
        </p:txBody>
      </p:sp>
    </p:spTree>
    <p:extLst>
      <p:ext uri="{BB962C8B-B14F-4D97-AF65-F5344CB8AC3E}">
        <p14:creationId xmlns:p14="http://schemas.microsoft.com/office/powerpoint/2010/main" val="115856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165225"/>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165225"/>
            <a:ext cx="43815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E325E54-0AF3-9A83-3A80-5D384C46434C}"/>
              </a:ext>
            </a:extLst>
          </p:cNvPr>
          <p:cNvSpPr>
            <a:spLocks noGrp="1" noChangeArrowheads="1"/>
          </p:cNvSpPr>
          <p:nvPr>
            <p:ph type="dt" sz="half" idx="10"/>
          </p:nvPr>
        </p:nvSpPr>
        <p:spPr>
          <a:ln/>
        </p:spPr>
        <p:txBody>
          <a:bodyPr/>
          <a:lstStyle>
            <a:lvl1pPr>
              <a:defRPr/>
            </a:lvl1pPr>
          </a:lstStyle>
          <a:p>
            <a:pPr>
              <a:defRPr/>
            </a:pPr>
            <a:fld id="{13339D61-20D0-4E4A-BC2E-A4F36D03BFC7}"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E5B22BA4-D8A4-B47F-85D6-D8BD5976F02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9005EAA-64FF-D35E-C838-305AFFFD093D}"/>
              </a:ext>
            </a:extLst>
          </p:cNvPr>
          <p:cNvSpPr>
            <a:spLocks noGrp="1" noChangeArrowheads="1"/>
          </p:cNvSpPr>
          <p:nvPr>
            <p:ph type="sldNum" sz="quarter" idx="12"/>
          </p:nvPr>
        </p:nvSpPr>
        <p:spPr>
          <a:ln/>
        </p:spPr>
        <p:txBody>
          <a:bodyPr/>
          <a:lstStyle>
            <a:lvl1pPr>
              <a:defRPr/>
            </a:lvl1pPr>
          </a:lstStyle>
          <a:p>
            <a:pPr>
              <a:defRPr/>
            </a:pPr>
            <a:fld id="{59C79911-5F1C-42F8-B0CD-C6BD7B52FF0C}" type="slidenum">
              <a:rPr lang="en-US" altLang="ja-JP"/>
              <a:pPr>
                <a:defRPr/>
              </a:pPr>
              <a:t>‹#›</a:t>
            </a:fld>
            <a:endParaRPr lang="en-US" altLang="ja-JP"/>
          </a:p>
        </p:txBody>
      </p:sp>
    </p:spTree>
    <p:extLst>
      <p:ext uri="{BB962C8B-B14F-4D97-AF65-F5344CB8AC3E}">
        <p14:creationId xmlns:p14="http://schemas.microsoft.com/office/powerpoint/2010/main" val="208045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6DADACD-8CA4-B6D4-B350-7D42268EC82C}"/>
              </a:ext>
            </a:extLst>
          </p:cNvPr>
          <p:cNvSpPr>
            <a:spLocks noGrp="1" noChangeArrowheads="1"/>
          </p:cNvSpPr>
          <p:nvPr>
            <p:ph type="dt" sz="half" idx="10"/>
          </p:nvPr>
        </p:nvSpPr>
        <p:spPr>
          <a:ln/>
        </p:spPr>
        <p:txBody>
          <a:bodyPr/>
          <a:lstStyle>
            <a:lvl1pPr>
              <a:defRPr/>
            </a:lvl1pPr>
          </a:lstStyle>
          <a:p>
            <a:pPr>
              <a:defRPr/>
            </a:pPr>
            <a:fld id="{09D2054F-A122-43EC-AE71-A15FED5BD8AA}" type="datetime1">
              <a:rPr lang="ja-JP" altLang="en-US"/>
              <a:pPr>
                <a:defRPr/>
              </a:pPr>
              <a:t>2023/11/29</a:t>
            </a:fld>
            <a:endParaRPr lang="en-US" altLang="ja-JP"/>
          </a:p>
        </p:txBody>
      </p:sp>
      <p:sp>
        <p:nvSpPr>
          <p:cNvPr id="8" name="Rectangle 5">
            <a:extLst>
              <a:ext uri="{FF2B5EF4-FFF2-40B4-BE49-F238E27FC236}">
                <a16:creationId xmlns:a16="http://schemas.microsoft.com/office/drawing/2014/main" id="{02139F36-EBBC-AC93-0536-698C67271CF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F2EECEA-63F8-A9BE-6E17-5D7A40BE4CCF}"/>
              </a:ext>
            </a:extLst>
          </p:cNvPr>
          <p:cNvSpPr>
            <a:spLocks noGrp="1" noChangeArrowheads="1"/>
          </p:cNvSpPr>
          <p:nvPr>
            <p:ph type="sldNum" sz="quarter" idx="12"/>
          </p:nvPr>
        </p:nvSpPr>
        <p:spPr>
          <a:ln/>
        </p:spPr>
        <p:txBody>
          <a:bodyPr/>
          <a:lstStyle>
            <a:lvl1pPr>
              <a:defRPr/>
            </a:lvl1pPr>
          </a:lstStyle>
          <a:p>
            <a:pPr>
              <a:defRPr/>
            </a:pPr>
            <a:fld id="{436E001E-B157-49EA-B37A-59DA31B90A78}" type="slidenum">
              <a:rPr lang="en-US" altLang="ja-JP"/>
              <a:pPr>
                <a:defRPr/>
              </a:pPr>
              <a:t>‹#›</a:t>
            </a:fld>
            <a:endParaRPr lang="en-US" altLang="ja-JP"/>
          </a:p>
        </p:txBody>
      </p:sp>
    </p:spTree>
    <p:extLst>
      <p:ext uri="{BB962C8B-B14F-4D97-AF65-F5344CB8AC3E}">
        <p14:creationId xmlns:p14="http://schemas.microsoft.com/office/powerpoint/2010/main" val="243146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25715182-25BF-B70D-0FDA-2EB8BBFFDE4D}"/>
              </a:ext>
            </a:extLst>
          </p:cNvPr>
          <p:cNvSpPr>
            <a:spLocks noGrp="1" noChangeArrowheads="1"/>
          </p:cNvSpPr>
          <p:nvPr>
            <p:ph type="dt" sz="half" idx="10"/>
          </p:nvPr>
        </p:nvSpPr>
        <p:spPr>
          <a:ln/>
        </p:spPr>
        <p:txBody>
          <a:bodyPr/>
          <a:lstStyle>
            <a:lvl1pPr>
              <a:defRPr/>
            </a:lvl1pPr>
          </a:lstStyle>
          <a:p>
            <a:pPr>
              <a:defRPr/>
            </a:pPr>
            <a:fld id="{937A0F53-47AE-4C9A-B662-E4A6F20F4CFE}" type="datetime1">
              <a:rPr lang="ja-JP" altLang="en-US"/>
              <a:pPr>
                <a:defRPr/>
              </a:pPr>
              <a:t>2023/11/29</a:t>
            </a:fld>
            <a:endParaRPr lang="en-US" altLang="ja-JP"/>
          </a:p>
        </p:txBody>
      </p:sp>
      <p:sp>
        <p:nvSpPr>
          <p:cNvPr id="4" name="Rectangle 5">
            <a:extLst>
              <a:ext uri="{FF2B5EF4-FFF2-40B4-BE49-F238E27FC236}">
                <a16:creationId xmlns:a16="http://schemas.microsoft.com/office/drawing/2014/main" id="{1E7BD503-54DF-7F8B-A869-91E0251E7DB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82F7643-5676-337E-A8BA-B3EBC71A3CBE}"/>
              </a:ext>
            </a:extLst>
          </p:cNvPr>
          <p:cNvSpPr>
            <a:spLocks noGrp="1" noChangeArrowheads="1"/>
          </p:cNvSpPr>
          <p:nvPr>
            <p:ph type="sldNum" sz="quarter" idx="12"/>
          </p:nvPr>
        </p:nvSpPr>
        <p:spPr>
          <a:ln/>
        </p:spPr>
        <p:txBody>
          <a:bodyPr/>
          <a:lstStyle>
            <a:lvl1pPr>
              <a:defRPr/>
            </a:lvl1pPr>
          </a:lstStyle>
          <a:p>
            <a:pPr>
              <a:defRPr/>
            </a:pPr>
            <a:fld id="{A387CDD4-F444-4EFA-9D20-21F6BF0A8C2C}" type="slidenum">
              <a:rPr lang="en-US" altLang="ja-JP"/>
              <a:pPr>
                <a:defRPr/>
              </a:pPr>
              <a:t>‹#›</a:t>
            </a:fld>
            <a:endParaRPr lang="en-US" altLang="ja-JP"/>
          </a:p>
        </p:txBody>
      </p:sp>
    </p:spTree>
    <p:extLst>
      <p:ext uri="{BB962C8B-B14F-4D97-AF65-F5344CB8AC3E}">
        <p14:creationId xmlns:p14="http://schemas.microsoft.com/office/powerpoint/2010/main" val="231214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76346D-CE60-8ADD-B152-1E80B859074F}"/>
              </a:ext>
            </a:extLst>
          </p:cNvPr>
          <p:cNvSpPr>
            <a:spLocks noGrp="1" noChangeArrowheads="1"/>
          </p:cNvSpPr>
          <p:nvPr>
            <p:ph type="dt" sz="half" idx="10"/>
          </p:nvPr>
        </p:nvSpPr>
        <p:spPr>
          <a:ln/>
        </p:spPr>
        <p:txBody>
          <a:bodyPr/>
          <a:lstStyle>
            <a:lvl1pPr>
              <a:defRPr/>
            </a:lvl1pPr>
          </a:lstStyle>
          <a:p>
            <a:pPr>
              <a:defRPr/>
            </a:pPr>
            <a:fld id="{F6C385D2-3963-44DE-8D6F-EE8D0B09655C}" type="datetime1">
              <a:rPr lang="ja-JP" altLang="en-US"/>
              <a:pPr>
                <a:defRPr/>
              </a:pPr>
              <a:t>2023/11/29</a:t>
            </a:fld>
            <a:endParaRPr lang="en-US" altLang="ja-JP"/>
          </a:p>
        </p:txBody>
      </p:sp>
      <p:sp>
        <p:nvSpPr>
          <p:cNvPr id="3" name="Rectangle 5">
            <a:extLst>
              <a:ext uri="{FF2B5EF4-FFF2-40B4-BE49-F238E27FC236}">
                <a16:creationId xmlns:a16="http://schemas.microsoft.com/office/drawing/2014/main" id="{C0F34D29-2E31-8599-50AC-740B8A0420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EA426A15-CDA0-1153-734D-88D0458579B0}"/>
              </a:ext>
            </a:extLst>
          </p:cNvPr>
          <p:cNvSpPr>
            <a:spLocks noGrp="1" noChangeArrowheads="1"/>
          </p:cNvSpPr>
          <p:nvPr>
            <p:ph type="sldNum" sz="quarter" idx="12"/>
          </p:nvPr>
        </p:nvSpPr>
        <p:spPr>
          <a:ln/>
        </p:spPr>
        <p:txBody>
          <a:bodyPr/>
          <a:lstStyle>
            <a:lvl1pPr>
              <a:defRPr/>
            </a:lvl1pPr>
          </a:lstStyle>
          <a:p>
            <a:pPr>
              <a:defRPr/>
            </a:pPr>
            <a:fld id="{4A11017A-E046-4002-8A07-91006B9FE3C8}" type="slidenum">
              <a:rPr lang="en-US" altLang="ja-JP"/>
              <a:pPr>
                <a:defRPr/>
              </a:pPr>
              <a:t>‹#›</a:t>
            </a:fld>
            <a:endParaRPr lang="en-US" altLang="ja-JP"/>
          </a:p>
        </p:txBody>
      </p:sp>
    </p:spTree>
    <p:extLst>
      <p:ext uri="{BB962C8B-B14F-4D97-AF65-F5344CB8AC3E}">
        <p14:creationId xmlns:p14="http://schemas.microsoft.com/office/powerpoint/2010/main" val="5932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DE00CB8C-7846-7C23-58DE-9A67C535F587}"/>
              </a:ext>
            </a:extLst>
          </p:cNvPr>
          <p:cNvSpPr>
            <a:spLocks noGrp="1" noChangeArrowheads="1"/>
          </p:cNvSpPr>
          <p:nvPr>
            <p:ph type="dt" sz="half" idx="10"/>
          </p:nvPr>
        </p:nvSpPr>
        <p:spPr>
          <a:ln/>
        </p:spPr>
        <p:txBody>
          <a:bodyPr/>
          <a:lstStyle>
            <a:lvl1pPr>
              <a:defRPr/>
            </a:lvl1pPr>
          </a:lstStyle>
          <a:p>
            <a:pPr>
              <a:defRPr/>
            </a:pPr>
            <a:fld id="{34575768-5981-4FD4-A6AB-E8CD3A5ACF79}"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333265DD-D154-6F3B-CA68-5BBF4E13EA3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A82BD1-8AD9-73F5-C784-CCAD1D94678A}"/>
              </a:ext>
            </a:extLst>
          </p:cNvPr>
          <p:cNvSpPr>
            <a:spLocks noGrp="1" noChangeArrowheads="1"/>
          </p:cNvSpPr>
          <p:nvPr>
            <p:ph type="sldNum" sz="quarter" idx="12"/>
          </p:nvPr>
        </p:nvSpPr>
        <p:spPr>
          <a:ln/>
        </p:spPr>
        <p:txBody>
          <a:bodyPr/>
          <a:lstStyle>
            <a:lvl1pPr>
              <a:defRPr/>
            </a:lvl1pPr>
          </a:lstStyle>
          <a:p>
            <a:pPr>
              <a:defRPr/>
            </a:pPr>
            <a:fld id="{F8DD9366-8607-4355-9CB7-06A07EC67F1B}" type="slidenum">
              <a:rPr lang="en-US" altLang="ja-JP"/>
              <a:pPr>
                <a:defRPr/>
              </a:pPr>
              <a:t>‹#›</a:t>
            </a:fld>
            <a:endParaRPr lang="en-US" altLang="ja-JP"/>
          </a:p>
        </p:txBody>
      </p:sp>
    </p:spTree>
    <p:extLst>
      <p:ext uri="{BB962C8B-B14F-4D97-AF65-F5344CB8AC3E}">
        <p14:creationId xmlns:p14="http://schemas.microsoft.com/office/powerpoint/2010/main" val="17520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428334B-5123-7EAA-683B-708401FC6B5B}"/>
              </a:ext>
            </a:extLst>
          </p:cNvPr>
          <p:cNvSpPr>
            <a:spLocks noGrp="1" noChangeArrowheads="1"/>
          </p:cNvSpPr>
          <p:nvPr>
            <p:ph type="dt" sz="half" idx="10"/>
          </p:nvPr>
        </p:nvSpPr>
        <p:spPr>
          <a:ln/>
        </p:spPr>
        <p:txBody>
          <a:bodyPr/>
          <a:lstStyle>
            <a:lvl1pPr>
              <a:defRPr/>
            </a:lvl1pPr>
          </a:lstStyle>
          <a:p>
            <a:pPr>
              <a:defRPr/>
            </a:pPr>
            <a:fld id="{E1C9DD10-63B0-43C1-95BF-852B811A883F}" type="datetime1">
              <a:rPr lang="ja-JP" altLang="en-US"/>
              <a:pPr>
                <a:defRPr/>
              </a:pPr>
              <a:t>2023/11/29</a:t>
            </a:fld>
            <a:endParaRPr lang="en-US" altLang="ja-JP"/>
          </a:p>
        </p:txBody>
      </p:sp>
      <p:sp>
        <p:nvSpPr>
          <p:cNvPr id="6" name="Rectangle 5">
            <a:extLst>
              <a:ext uri="{FF2B5EF4-FFF2-40B4-BE49-F238E27FC236}">
                <a16:creationId xmlns:a16="http://schemas.microsoft.com/office/drawing/2014/main" id="{AE09D9C2-BE76-E490-0E8D-BDE6A6D0C10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A98B90B-3A35-6ADC-85FB-3654DA4D6E85}"/>
              </a:ext>
            </a:extLst>
          </p:cNvPr>
          <p:cNvSpPr>
            <a:spLocks noGrp="1" noChangeArrowheads="1"/>
          </p:cNvSpPr>
          <p:nvPr>
            <p:ph type="sldNum" sz="quarter" idx="12"/>
          </p:nvPr>
        </p:nvSpPr>
        <p:spPr>
          <a:ln/>
        </p:spPr>
        <p:txBody>
          <a:bodyPr/>
          <a:lstStyle>
            <a:lvl1pPr>
              <a:defRPr/>
            </a:lvl1pPr>
          </a:lstStyle>
          <a:p>
            <a:pPr>
              <a:defRPr/>
            </a:pPr>
            <a:fld id="{5A52F689-C00F-4802-9154-66BA6EF6C21A}" type="slidenum">
              <a:rPr lang="en-US" altLang="ja-JP"/>
              <a:pPr>
                <a:defRPr/>
              </a:pPr>
              <a:t>‹#›</a:t>
            </a:fld>
            <a:endParaRPr lang="en-US" altLang="ja-JP"/>
          </a:p>
        </p:txBody>
      </p:sp>
    </p:spTree>
    <p:extLst>
      <p:ext uri="{BB962C8B-B14F-4D97-AF65-F5344CB8AC3E}">
        <p14:creationId xmlns:p14="http://schemas.microsoft.com/office/powerpoint/2010/main" val="203246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5">
            <a:extLst>
              <a:ext uri="{FF2B5EF4-FFF2-40B4-BE49-F238E27FC236}">
                <a16:creationId xmlns:a16="http://schemas.microsoft.com/office/drawing/2014/main" id="{DDEAB731-3B74-26DE-B552-5599B0EAC470}"/>
              </a:ext>
            </a:extLst>
          </p:cNvPr>
          <p:cNvSpPr>
            <a:spLocks noChangeArrowheads="1"/>
          </p:cNvSpPr>
          <p:nvPr/>
        </p:nvSpPr>
        <p:spPr bwMode="gray">
          <a:xfrm>
            <a:off x="15875" y="15875"/>
            <a:ext cx="9906000" cy="836613"/>
          </a:xfrm>
          <a:prstGeom prst="rect">
            <a:avLst/>
          </a:prstGeom>
          <a:gradFill rotWithShape="1">
            <a:gsLst>
              <a:gs pos="0">
                <a:srgbClr val="0038A8"/>
              </a:gs>
              <a:gs pos="100000">
                <a:srgbClr val="00008E"/>
              </a:gs>
            </a:gsLst>
            <a:lin ang="54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27" name="Rectangle 116">
            <a:extLst>
              <a:ext uri="{FF2B5EF4-FFF2-40B4-BE49-F238E27FC236}">
                <a16:creationId xmlns:a16="http://schemas.microsoft.com/office/drawing/2014/main" id="{D40265B8-04C2-5BE5-AF64-F93076825E65}"/>
              </a:ext>
            </a:extLst>
          </p:cNvPr>
          <p:cNvSpPr>
            <a:spLocks noChangeArrowheads="1"/>
          </p:cNvSpPr>
          <p:nvPr/>
        </p:nvSpPr>
        <p:spPr bwMode="gray">
          <a:xfrm>
            <a:off x="195263" y="204788"/>
            <a:ext cx="107950" cy="107950"/>
          </a:xfrm>
          <a:prstGeom prst="rect">
            <a:avLst/>
          </a:prstGeom>
          <a:gradFill rotWithShape="1">
            <a:gsLst>
              <a:gs pos="0">
                <a:schemeClr val="bg1"/>
              </a:gs>
              <a:gs pos="100000">
                <a:schemeClr val="accent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28" name="Rectangle 117">
            <a:extLst>
              <a:ext uri="{FF2B5EF4-FFF2-40B4-BE49-F238E27FC236}">
                <a16:creationId xmlns:a16="http://schemas.microsoft.com/office/drawing/2014/main" id="{4E0BCFD3-AB2E-B206-7181-0A6AA39FA35A}"/>
              </a:ext>
            </a:extLst>
          </p:cNvPr>
          <p:cNvSpPr>
            <a:spLocks noChangeArrowheads="1"/>
          </p:cNvSpPr>
          <p:nvPr/>
        </p:nvSpPr>
        <p:spPr bwMode="gray">
          <a:xfrm>
            <a:off x="374650" y="204788"/>
            <a:ext cx="107950" cy="107950"/>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29" name="Rectangle 118">
            <a:extLst>
              <a:ext uri="{FF2B5EF4-FFF2-40B4-BE49-F238E27FC236}">
                <a16:creationId xmlns:a16="http://schemas.microsoft.com/office/drawing/2014/main" id="{CCAC8998-B89F-9E1F-3DFB-A5EED2C5E45D}"/>
              </a:ext>
            </a:extLst>
          </p:cNvPr>
          <p:cNvSpPr>
            <a:spLocks noChangeArrowheads="1"/>
          </p:cNvSpPr>
          <p:nvPr/>
        </p:nvSpPr>
        <p:spPr bwMode="gray">
          <a:xfrm>
            <a:off x="374650" y="384175"/>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0" name="Rectangle 119">
            <a:extLst>
              <a:ext uri="{FF2B5EF4-FFF2-40B4-BE49-F238E27FC236}">
                <a16:creationId xmlns:a16="http://schemas.microsoft.com/office/drawing/2014/main" id="{8113C833-6929-3D3F-AB94-94D59B132FB9}"/>
              </a:ext>
            </a:extLst>
          </p:cNvPr>
          <p:cNvSpPr>
            <a:spLocks noChangeArrowheads="1"/>
          </p:cNvSpPr>
          <p:nvPr/>
        </p:nvSpPr>
        <p:spPr bwMode="gray">
          <a:xfrm>
            <a:off x="195263" y="384175"/>
            <a:ext cx="107950" cy="107950"/>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1" name="Rectangle 120">
            <a:extLst>
              <a:ext uri="{FF2B5EF4-FFF2-40B4-BE49-F238E27FC236}">
                <a16:creationId xmlns:a16="http://schemas.microsoft.com/office/drawing/2014/main" id="{3166E797-77DD-F8A0-C252-19595F357E74}"/>
              </a:ext>
            </a:extLst>
          </p:cNvPr>
          <p:cNvSpPr>
            <a:spLocks noChangeArrowheads="1"/>
          </p:cNvSpPr>
          <p:nvPr/>
        </p:nvSpPr>
        <p:spPr bwMode="gray">
          <a:xfrm>
            <a:off x="374650" y="565150"/>
            <a:ext cx="107950" cy="107950"/>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2" name="Rectangle 121">
            <a:extLst>
              <a:ext uri="{FF2B5EF4-FFF2-40B4-BE49-F238E27FC236}">
                <a16:creationId xmlns:a16="http://schemas.microsoft.com/office/drawing/2014/main" id="{314EE17D-03FE-B90E-3FD2-4692519015F4}"/>
              </a:ext>
            </a:extLst>
          </p:cNvPr>
          <p:cNvSpPr>
            <a:spLocks noChangeArrowheads="1"/>
          </p:cNvSpPr>
          <p:nvPr/>
        </p:nvSpPr>
        <p:spPr bwMode="gray">
          <a:xfrm>
            <a:off x="195263" y="565150"/>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3" name="Rectangle 122">
            <a:extLst>
              <a:ext uri="{FF2B5EF4-FFF2-40B4-BE49-F238E27FC236}">
                <a16:creationId xmlns:a16="http://schemas.microsoft.com/office/drawing/2014/main" id="{7D40B501-B7FA-F4AA-0B7E-381442F40ADD}"/>
              </a:ext>
            </a:extLst>
          </p:cNvPr>
          <p:cNvSpPr>
            <a:spLocks noChangeArrowheads="1"/>
          </p:cNvSpPr>
          <p:nvPr/>
        </p:nvSpPr>
        <p:spPr bwMode="gray">
          <a:xfrm>
            <a:off x="555625" y="204788"/>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4" name="Rectangle 123">
            <a:extLst>
              <a:ext uri="{FF2B5EF4-FFF2-40B4-BE49-F238E27FC236}">
                <a16:creationId xmlns:a16="http://schemas.microsoft.com/office/drawing/2014/main" id="{329CB72A-0A2D-5926-9088-FD6281FBB6BF}"/>
              </a:ext>
            </a:extLst>
          </p:cNvPr>
          <p:cNvSpPr>
            <a:spLocks noChangeArrowheads="1"/>
          </p:cNvSpPr>
          <p:nvPr/>
        </p:nvSpPr>
        <p:spPr bwMode="gray">
          <a:xfrm>
            <a:off x="555625" y="384175"/>
            <a:ext cx="107950" cy="107950"/>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5" name="Rectangle 124">
            <a:extLst>
              <a:ext uri="{FF2B5EF4-FFF2-40B4-BE49-F238E27FC236}">
                <a16:creationId xmlns:a16="http://schemas.microsoft.com/office/drawing/2014/main" id="{BE1B6046-E794-4FAB-87BC-0B6AB6ACC0A6}"/>
              </a:ext>
            </a:extLst>
          </p:cNvPr>
          <p:cNvSpPr>
            <a:spLocks noChangeArrowheads="1"/>
          </p:cNvSpPr>
          <p:nvPr/>
        </p:nvSpPr>
        <p:spPr bwMode="gray">
          <a:xfrm>
            <a:off x="555625" y="565150"/>
            <a:ext cx="107950" cy="107950"/>
          </a:xfrm>
          <a:prstGeom prst="rect">
            <a:avLst/>
          </a:prstGeom>
          <a:gradFill rotWithShape="1">
            <a:gsLst>
              <a:gs pos="0">
                <a:srgbClr val="000099"/>
              </a:gs>
              <a:gs pos="100000">
                <a:srgbClr val="000066"/>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1036" name="Rectangle 3">
            <a:extLst>
              <a:ext uri="{FF2B5EF4-FFF2-40B4-BE49-F238E27FC236}">
                <a16:creationId xmlns:a16="http://schemas.microsoft.com/office/drawing/2014/main" id="{C20C7ACD-AE1C-73E7-15E8-2B599EECBE3F}"/>
              </a:ext>
            </a:extLst>
          </p:cNvPr>
          <p:cNvSpPr>
            <a:spLocks noGrp="1" noChangeArrowheads="1"/>
          </p:cNvSpPr>
          <p:nvPr>
            <p:ph type="body" idx="1"/>
          </p:nvPr>
        </p:nvSpPr>
        <p:spPr bwMode="auto">
          <a:xfrm>
            <a:off x="495300" y="1165225"/>
            <a:ext cx="8915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a:extLst>
              <a:ext uri="{FF2B5EF4-FFF2-40B4-BE49-F238E27FC236}">
                <a16:creationId xmlns:a16="http://schemas.microsoft.com/office/drawing/2014/main" id="{4E958C88-114C-15CD-25E3-AF77631531B4}"/>
              </a:ext>
            </a:extLst>
          </p:cNvPr>
          <p:cNvSpPr>
            <a:spLocks noGrp="1" noChangeArrowheads="1"/>
          </p:cNvSpPr>
          <p:nvPr>
            <p:ph type="dt" sz="half" idx="2"/>
          </p:nvPr>
        </p:nvSpPr>
        <p:spPr bwMode="auto">
          <a:xfrm>
            <a:off x="193675" y="6461125"/>
            <a:ext cx="23114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latin typeface="Arial" charset="0"/>
                <a:ea typeface="ＭＳ Ｐゴシック" charset="-128"/>
              </a:defRPr>
            </a:lvl1pPr>
          </a:lstStyle>
          <a:p>
            <a:pPr>
              <a:defRPr/>
            </a:pPr>
            <a:fld id="{39096304-900D-4E09-B55F-B064A67FC00B}" type="datetime1">
              <a:rPr lang="ja-JP" altLang="en-US"/>
              <a:pPr>
                <a:defRPr/>
              </a:pPr>
              <a:t>2023/11/29</a:t>
            </a:fld>
            <a:endParaRPr lang="en-US" altLang="ja-JP"/>
          </a:p>
        </p:txBody>
      </p:sp>
      <p:sp>
        <p:nvSpPr>
          <p:cNvPr id="3" name="Rectangle 5">
            <a:extLst>
              <a:ext uri="{FF2B5EF4-FFF2-40B4-BE49-F238E27FC236}">
                <a16:creationId xmlns:a16="http://schemas.microsoft.com/office/drawing/2014/main" id="{7A9DD445-3065-16C8-1FE7-F34E578AD5FC}"/>
              </a:ext>
            </a:extLst>
          </p:cNvPr>
          <p:cNvSpPr>
            <a:spLocks noGrp="1" noChangeArrowheads="1"/>
          </p:cNvSpPr>
          <p:nvPr>
            <p:ph type="ftr" sz="quarter" idx="3"/>
          </p:nvPr>
        </p:nvSpPr>
        <p:spPr bwMode="auto">
          <a:xfrm>
            <a:off x="3384550" y="6461125"/>
            <a:ext cx="31369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4" name="Rectangle 6">
            <a:extLst>
              <a:ext uri="{FF2B5EF4-FFF2-40B4-BE49-F238E27FC236}">
                <a16:creationId xmlns:a16="http://schemas.microsoft.com/office/drawing/2014/main" id="{452D0A9C-58BE-0996-C810-2EB7C988052C}"/>
              </a:ext>
            </a:extLst>
          </p:cNvPr>
          <p:cNvSpPr>
            <a:spLocks noGrp="1" noChangeArrowheads="1"/>
          </p:cNvSpPr>
          <p:nvPr>
            <p:ph type="sldNum" sz="quarter" idx="4"/>
          </p:nvPr>
        </p:nvSpPr>
        <p:spPr bwMode="auto">
          <a:xfrm>
            <a:off x="7400925" y="6461125"/>
            <a:ext cx="23114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a:lvl1pPr>
          </a:lstStyle>
          <a:p>
            <a:pPr>
              <a:defRPr/>
            </a:pPr>
            <a:fld id="{AE494796-A54A-4349-8A53-E6F1AD1160D2}" type="slidenum">
              <a:rPr lang="en-US" altLang="ja-JP"/>
              <a:pPr>
                <a:defRPr/>
              </a:pPr>
              <a:t>‹#›</a:t>
            </a:fld>
            <a:endParaRPr lang="en-US" altLang="ja-JP"/>
          </a:p>
        </p:txBody>
      </p:sp>
      <p:sp>
        <p:nvSpPr>
          <p:cNvPr id="1040" name="Rectangle 2">
            <a:extLst>
              <a:ext uri="{FF2B5EF4-FFF2-40B4-BE49-F238E27FC236}">
                <a16:creationId xmlns:a16="http://schemas.microsoft.com/office/drawing/2014/main" id="{530B26CD-F98B-6032-F425-B938259DD870}"/>
              </a:ext>
            </a:extLst>
          </p:cNvPr>
          <p:cNvSpPr>
            <a:spLocks noGrp="1" noChangeArrowheads="1"/>
          </p:cNvSpPr>
          <p:nvPr>
            <p:ph type="title"/>
          </p:nvPr>
        </p:nvSpPr>
        <p:spPr bwMode="gray">
          <a:xfrm>
            <a:off x="895350" y="115888"/>
            <a:ext cx="873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87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Arial" charset="0"/>
          <a:ea typeface="ＭＳ Ｐゴシック" charset="-128"/>
        </a:defRPr>
      </a:lvl2pPr>
      <a:lvl3pPr algn="l" rtl="0" eaLnBrk="0" fontAlgn="base" hangingPunct="0">
        <a:spcBef>
          <a:spcPct val="0"/>
        </a:spcBef>
        <a:spcAft>
          <a:spcPct val="0"/>
        </a:spcAft>
        <a:defRPr kumimoji="1" sz="3600">
          <a:solidFill>
            <a:schemeClr val="bg1"/>
          </a:solidFill>
          <a:latin typeface="Arial" charset="0"/>
          <a:ea typeface="ＭＳ Ｐゴシック" charset="-128"/>
        </a:defRPr>
      </a:lvl3pPr>
      <a:lvl4pPr algn="l" rtl="0" eaLnBrk="0" fontAlgn="base" hangingPunct="0">
        <a:spcBef>
          <a:spcPct val="0"/>
        </a:spcBef>
        <a:spcAft>
          <a:spcPct val="0"/>
        </a:spcAft>
        <a:defRPr kumimoji="1" sz="3600">
          <a:solidFill>
            <a:schemeClr val="bg1"/>
          </a:solidFill>
          <a:latin typeface="Arial" charset="0"/>
          <a:ea typeface="ＭＳ Ｐゴシック" charset="-128"/>
        </a:defRPr>
      </a:lvl4pPr>
      <a:lvl5pPr algn="l" rtl="0" eaLnBrk="0" fontAlgn="base" hangingPunct="0">
        <a:spcBef>
          <a:spcPct val="0"/>
        </a:spcBef>
        <a:spcAft>
          <a:spcPct val="0"/>
        </a:spcAft>
        <a:defRPr kumimoji="1" sz="3600">
          <a:solidFill>
            <a:schemeClr val="bg1"/>
          </a:solidFill>
          <a:latin typeface="Arial" charset="0"/>
          <a:ea typeface="ＭＳ Ｐゴシック" charset="-128"/>
        </a:defRPr>
      </a:lvl5pPr>
      <a:lvl6pPr marL="457200" algn="l" rtl="0" fontAlgn="base">
        <a:spcBef>
          <a:spcPct val="0"/>
        </a:spcBef>
        <a:spcAft>
          <a:spcPct val="0"/>
        </a:spcAft>
        <a:defRPr kumimoji="1" sz="3600">
          <a:solidFill>
            <a:schemeClr val="bg1"/>
          </a:solidFill>
          <a:latin typeface="Arial" charset="0"/>
          <a:ea typeface="ＭＳ Ｐゴシック" charset="-128"/>
        </a:defRPr>
      </a:lvl6pPr>
      <a:lvl7pPr marL="914400" algn="l" rtl="0" fontAlgn="base">
        <a:spcBef>
          <a:spcPct val="0"/>
        </a:spcBef>
        <a:spcAft>
          <a:spcPct val="0"/>
        </a:spcAft>
        <a:defRPr kumimoji="1" sz="3600">
          <a:solidFill>
            <a:schemeClr val="bg1"/>
          </a:solidFill>
          <a:latin typeface="Arial" charset="0"/>
          <a:ea typeface="ＭＳ Ｐゴシック" charset="-128"/>
        </a:defRPr>
      </a:lvl7pPr>
      <a:lvl8pPr marL="1371600" algn="l" rtl="0" fontAlgn="base">
        <a:spcBef>
          <a:spcPct val="0"/>
        </a:spcBef>
        <a:spcAft>
          <a:spcPct val="0"/>
        </a:spcAft>
        <a:defRPr kumimoji="1" sz="3600">
          <a:solidFill>
            <a:schemeClr val="bg1"/>
          </a:solidFill>
          <a:latin typeface="Arial" charset="0"/>
          <a:ea typeface="ＭＳ Ｐゴシック" charset="-128"/>
        </a:defRPr>
      </a:lvl8pPr>
      <a:lvl9pPr marL="1828800" algn="l" rtl="0" fontAlgn="base">
        <a:spcBef>
          <a:spcPct val="0"/>
        </a:spcBef>
        <a:spcAft>
          <a:spcPct val="0"/>
        </a:spcAft>
        <a:defRPr kumimoji="1" sz="36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5">
            <a:extLst>
              <a:ext uri="{FF2B5EF4-FFF2-40B4-BE49-F238E27FC236}">
                <a16:creationId xmlns:a16="http://schemas.microsoft.com/office/drawing/2014/main" id="{DDEAB731-3B74-26DE-B552-5599B0EAC470}"/>
              </a:ext>
            </a:extLst>
          </p:cNvPr>
          <p:cNvSpPr>
            <a:spLocks noChangeArrowheads="1"/>
          </p:cNvSpPr>
          <p:nvPr/>
        </p:nvSpPr>
        <p:spPr bwMode="gray">
          <a:xfrm>
            <a:off x="15875" y="15877"/>
            <a:ext cx="9906000" cy="836613"/>
          </a:xfrm>
          <a:prstGeom prst="rect">
            <a:avLst/>
          </a:prstGeom>
          <a:gradFill rotWithShape="1">
            <a:gsLst>
              <a:gs pos="0">
                <a:srgbClr val="0038A8"/>
              </a:gs>
              <a:gs pos="100000">
                <a:srgbClr val="00008E"/>
              </a:gs>
            </a:gsLst>
            <a:lin ang="54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27" name="Rectangle 116">
            <a:extLst>
              <a:ext uri="{FF2B5EF4-FFF2-40B4-BE49-F238E27FC236}">
                <a16:creationId xmlns:a16="http://schemas.microsoft.com/office/drawing/2014/main" id="{D40265B8-04C2-5BE5-AF64-F93076825E65}"/>
              </a:ext>
            </a:extLst>
          </p:cNvPr>
          <p:cNvSpPr>
            <a:spLocks noChangeArrowheads="1"/>
          </p:cNvSpPr>
          <p:nvPr/>
        </p:nvSpPr>
        <p:spPr bwMode="gray">
          <a:xfrm>
            <a:off x="195263" y="204788"/>
            <a:ext cx="107950" cy="107950"/>
          </a:xfrm>
          <a:prstGeom prst="rect">
            <a:avLst/>
          </a:prstGeom>
          <a:gradFill rotWithShape="1">
            <a:gsLst>
              <a:gs pos="0">
                <a:schemeClr val="bg1"/>
              </a:gs>
              <a:gs pos="100000">
                <a:schemeClr val="accent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28" name="Rectangle 117">
            <a:extLst>
              <a:ext uri="{FF2B5EF4-FFF2-40B4-BE49-F238E27FC236}">
                <a16:creationId xmlns:a16="http://schemas.microsoft.com/office/drawing/2014/main" id="{4E0BCFD3-AB2E-B206-7181-0A6AA39FA35A}"/>
              </a:ext>
            </a:extLst>
          </p:cNvPr>
          <p:cNvSpPr>
            <a:spLocks noChangeArrowheads="1"/>
          </p:cNvSpPr>
          <p:nvPr/>
        </p:nvSpPr>
        <p:spPr bwMode="gray">
          <a:xfrm>
            <a:off x="374650" y="204788"/>
            <a:ext cx="107950" cy="107950"/>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29" name="Rectangle 118">
            <a:extLst>
              <a:ext uri="{FF2B5EF4-FFF2-40B4-BE49-F238E27FC236}">
                <a16:creationId xmlns:a16="http://schemas.microsoft.com/office/drawing/2014/main" id="{CCAC8998-B89F-9E1F-3DFB-A5EED2C5E45D}"/>
              </a:ext>
            </a:extLst>
          </p:cNvPr>
          <p:cNvSpPr>
            <a:spLocks noChangeArrowheads="1"/>
          </p:cNvSpPr>
          <p:nvPr/>
        </p:nvSpPr>
        <p:spPr bwMode="gray">
          <a:xfrm>
            <a:off x="374650" y="384175"/>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0" name="Rectangle 119">
            <a:extLst>
              <a:ext uri="{FF2B5EF4-FFF2-40B4-BE49-F238E27FC236}">
                <a16:creationId xmlns:a16="http://schemas.microsoft.com/office/drawing/2014/main" id="{8113C833-6929-3D3F-AB94-94D59B132FB9}"/>
              </a:ext>
            </a:extLst>
          </p:cNvPr>
          <p:cNvSpPr>
            <a:spLocks noChangeArrowheads="1"/>
          </p:cNvSpPr>
          <p:nvPr/>
        </p:nvSpPr>
        <p:spPr bwMode="gray">
          <a:xfrm>
            <a:off x="195263" y="384175"/>
            <a:ext cx="107950" cy="107950"/>
          </a:xfrm>
          <a:prstGeom prst="rect">
            <a:avLst/>
          </a:prstGeom>
          <a:gradFill rotWithShape="1">
            <a:gsLst>
              <a:gs pos="0">
                <a:schemeClr val="accent1"/>
              </a:gs>
              <a:gs pos="100000">
                <a:srgbClr val="0066FF"/>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1" name="Rectangle 120">
            <a:extLst>
              <a:ext uri="{FF2B5EF4-FFF2-40B4-BE49-F238E27FC236}">
                <a16:creationId xmlns:a16="http://schemas.microsoft.com/office/drawing/2014/main" id="{3166E797-77DD-F8A0-C252-19595F357E74}"/>
              </a:ext>
            </a:extLst>
          </p:cNvPr>
          <p:cNvSpPr>
            <a:spLocks noChangeArrowheads="1"/>
          </p:cNvSpPr>
          <p:nvPr/>
        </p:nvSpPr>
        <p:spPr bwMode="gray">
          <a:xfrm>
            <a:off x="374650" y="565150"/>
            <a:ext cx="107950" cy="107950"/>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2" name="Rectangle 121">
            <a:extLst>
              <a:ext uri="{FF2B5EF4-FFF2-40B4-BE49-F238E27FC236}">
                <a16:creationId xmlns:a16="http://schemas.microsoft.com/office/drawing/2014/main" id="{314EE17D-03FE-B90E-3FD2-4692519015F4}"/>
              </a:ext>
            </a:extLst>
          </p:cNvPr>
          <p:cNvSpPr>
            <a:spLocks noChangeArrowheads="1"/>
          </p:cNvSpPr>
          <p:nvPr/>
        </p:nvSpPr>
        <p:spPr bwMode="gray">
          <a:xfrm>
            <a:off x="195263" y="565150"/>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3" name="Rectangle 122">
            <a:extLst>
              <a:ext uri="{FF2B5EF4-FFF2-40B4-BE49-F238E27FC236}">
                <a16:creationId xmlns:a16="http://schemas.microsoft.com/office/drawing/2014/main" id="{7D40B501-B7FA-F4AA-0B7E-381442F40ADD}"/>
              </a:ext>
            </a:extLst>
          </p:cNvPr>
          <p:cNvSpPr>
            <a:spLocks noChangeArrowheads="1"/>
          </p:cNvSpPr>
          <p:nvPr/>
        </p:nvSpPr>
        <p:spPr bwMode="gray">
          <a:xfrm>
            <a:off x="555625" y="204788"/>
            <a:ext cx="107950" cy="107950"/>
          </a:xfrm>
          <a:prstGeom prst="rect">
            <a:avLst/>
          </a:prstGeom>
          <a:gradFill rotWithShape="1">
            <a:gsLst>
              <a:gs pos="0">
                <a:srgbClr val="0066FF"/>
              </a:gs>
              <a:gs pos="100000">
                <a:srgbClr val="0000CC"/>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4" name="Rectangle 123">
            <a:extLst>
              <a:ext uri="{FF2B5EF4-FFF2-40B4-BE49-F238E27FC236}">
                <a16:creationId xmlns:a16="http://schemas.microsoft.com/office/drawing/2014/main" id="{329CB72A-0A2D-5926-9088-FD6281FBB6BF}"/>
              </a:ext>
            </a:extLst>
          </p:cNvPr>
          <p:cNvSpPr>
            <a:spLocks noChangeArrowheads="1"/>
          </p:cNvSpPr>
          <p:nvPr/>
        </p:nvSpPr>
        <p:spPr bwMode="gray">
          <a:xfrm>
            <a:off x="555625" y="384175"/>
            <a:ext cx="107950" cy="107950"/>
          </a:xfrm>
          <a:prstGeom prst="rect">
            <a:avLst/>
          </a:prstGeom>
          <a:gradFill rotWithShape="1">
            <a:gsLst>
              <a:gs pos="0">
                <a:srgbClr val="0000D6"/>
              </a:gs>
              <a:gs pos="100000">
                <a:srgbClr val="000099"/>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5" name="Rectangle 124">
            <a:extLst>
              <a:ext uri="{FF2B5EF4-FFF2-40B4-BE49-F238E27FC236}">
                <a16:creationId xmlns:a16="http://schemas.microsoft.com/office/drawing/2014/main" id="{BE1B6046-E794-4FAB-87BC-0B6AB6ACC0A6}"/>
              </a:ext>
            </a:extLst>
          </p:cNvPr>
          <p:cNvSpPr>
            <a:spLocks noChangeArrowheads="1"/>
          </p:cNvSpPr>
          <p:nvPr/>
        </p:nvSpPr>
        <p:spPr bwMode="gray">
          <a:xfrm>
            <a:off x="555625" y="565150"/>
            <a:ext cx="107950" cy="107950"/>
          </a:xfrm>
          <a:prstGeom prst="rect">
            <a:avLst/>
          </a:prstGeom>
          <a:gradFill rotWithShape="1">
            <a:gsLst>
              <a:gs pos="0">
                <a:srgbClr val="000099"/>
              </a:gs>
              <a:gs pos="100000">
                <a:srgbClr val="000066"/>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62"/>
          </a:p>
        </p:txBody>
      </p:sp>
      <p:sp>
        <p:nvSpPr>
          <p:cNvPr id="1036" name="Rectangle 3">
            <a:extLst>
              <a:ext uri="{FF2B5EF4-FFF2-40B4-BE49-F238E27FC236}">
                <a16:creationId xmlns:a16="http://schemas.microsoft.com/office/drawing/2014/main" id="{C20C7ACD-AE1C-73E7-15E8-2B599EECBE3F}"/>
              </a:ext>
            </a:extLst>
          </p:cNvPr>
          <p:cNvSpPr>
            <a:spLocks noGrp="1" noChangeArrowheads="1"/>
          </p:cNvSpPr>
          <p:nvPr>
            <p:ph type="body" idx="1"/>
          </p:nvPr>
        </p:nvSpPr>
        <p:spPr bwMode="auto">
          <a:xfrm>
            <a:off x="495300" y="1165227"/>
            <a:ext cx="89154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a:extLst>
              <a:ext uri="{FF2B5EF4-FFF2-40B4-BE49-F238E27FC236}">
                <a16:creationId xmlns:a16="http://schemas.microsoft.com/office/drawing/2014/main" id="{4E958C88-114C-15CD-25E3-AF77631531B4}"/>
              </a:ext>
            </a:extLst>
          </p:cNvPr>
          <p:cNvSpPr>
            <a:spLocks noGrp="1" noChangeArrowheads="1"/>
          </p:cNvSpPr>
          <p:nvPr>
            <p:ph type="dt" sz="half" idx="2"/>
          </p:nvPr>
        </p:nvSpPr>
        <p:spPr bwMode="auto">
          <a:xfrm>
            <a:off x="193675" y="6461127"/>
            <a:ext cx="23114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292">
                <a:latin typeface="Arial" charset="0"/>
                <a:ea typeface="ＭＳ Ｐゴシック" charset="-128"/>
              </a:defRPr>
            </a:lvl1pPr>
          </a:lstStyle>
          <a:p>
            <a:pPr>
              <a:defRPr/>
            </a:pPr>
            <a:fld id="{39096304-900D-4E09-B55F-B064A67FC00B}" type="datetime1">
              <a:rPr lang="ja-JP" altLang="en-US"/>
              <a:pPr>
                <a:defRPr/>
              </a:pPr>
              <a:t>2023/11/29</a:t>
            </a:fld>
            <a:endParaRPr lang="en-US" altLang="ja-JP"/>
          </a:p>
        </p:txBody>
      </p:sp>
      <p:sp>
        <p:nvSpPr>
          <p:cNvPr id="3" name="Rectangle 5">
            <a:extLst>
              <a:ext uri="{FF2B5EF4-FFF2-40B4-BE49-F238E27FC236}">
                <a16:creationId xmlns:a16="http://schemas.microsoft.com/office/drawing/2014/main" id="{7A9DD445-3065-16C8-1FE7-F34E578AD5FC}"/>
              </a:ext>
            </a:extLst>
          </p:cNvPr>
          <p:cNvSpPr>
            <a:spLocks noGrp="1" noChangeArrowheads="1"/>
          </p:cNvSpPr>
          <p:nvPr>
            <p:ph type="ftr" sz="quarter" idx="3"/>
          </p:nvPr>
        </p:nvSpPr>
        <p:spPr bwMode="auto">
          <a:xfrm>
            <a:off x="3384550" y="6461127"/>
            <a:ext cx="31369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92">
                <a:latin typeface="Arial" charset="0"/>
                <a:ea typeface="ＭＳ Ｐゴシック" charset="-128"/>
              </a:defRPr>
            </a:lvl1pPr>
          </a:lstStyle>
          <a:p>
            <a:pPr>
              <a:defRPr/>
            </a:pPr>
            <a:endParaRPr lang="en-US" altLang="ja-JP"/>
          </a:p>
        </p:txBody>
      </p:sp>
      <p:sp>
        <p:nvSpPr>
          <p:cNvPr id="4" name="Rectangle 6">
            <a:extLst>
              <a:ext uri="{FF2B5EF4-FFF2-40B4-BE49-F238E27FC236}">
                <a16:creationId xmlns:a16="http://schemas.microsoft.com/office/drawing/2014/main" id="{452D0A9C-58BE-0996-C810-2EB7C988052C}"/>
              </a:ext>
            </a:extLst>
          </p:cNvPr>
          <p:cNvSpPr>
            <a:spLocks noGrp="1" noChangeArrowheads="1"/>
          </p:cNvSpPr>
          <p:nvPr>
            <p:ph type="sldNum" sz="quarter" idx="4"/>
          </p:nvPr>
        </p:nvSpPr>
        <p:spPr bwMode="auto">
          <a:xfrm>
            <a:off x="7400925" y="6461127"/>
            <a:ext cx="2311400" cy="20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92"/>
            </a:lvl1pPr>
          </a:lstStyle>
          <a:p>
            <a:pPr>
              <a:defRPr/>
            </a:pPr>
            <a:fld id="{AE494796-A54A-4349-8A53-E6F1AD1160D2}" type="slidenum">
              <a:rPr lang="en-US" altLang="ja-JP"/>
              <a:pPr>
                <a:defRPr/>
              </a:pPr>
              <a:t>‹#›</a:t>
            </a:fld>
            <a:endParaRPr lang="en-US" altLang="ja-JP"/>
          </a:p>
        </p:txBody>
      </p:sp>
      <p:sp>
        <p:nvSpPr>
          <p:cNvPr id="1040" name="Rectangle 2">
            <a:extLst>
              <a:ext uri="{FF2B5EF4-FFF2-40B4-BE49-F238E27FC236}">
                <a16:creationId xmlns:a16="http://schemas.microsoft.com/office/drawing/2014/main" id="{530B26CD-F98B-6032-F425-B938259DD870}"/>
              </a:ext>
            </a:extLst>
          </p:cNvPr>
          <p:cNvSpPr>
            <a:spLocks noGrp="1" noChangeArrowheads="1"/>
          </p:cNvSpPr>
          <p:nvPr>
            <p:ph type="title"/>
          </p:nvPr>
        </p:nvSpPr>
        <p:spPr bwMode="gray">
          <a:xfrm>
            <a:off x="895351" y="115888"/>
            <a:ext cx="8739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43373538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rtl="0" eaLnBrk="0" fontAlgn="base" hangingPunct="0">
        <a:spcBef>
          <a:spcPct val="0"/>
        </a:spcBef>
        <a:spcAft>
          <a:spcPct val="0"/>
        </a:spcAft>
        <a:defRPr kumimoji="1" sz="3323">
          <a:solidFill>
            <a:schemeClr val="bg1"/>
          </a:solidFill>
          <a:latin typeface="+mj-lt"/>
          <a:ea typeface="+mj-ea"/>
          <a:cs typeface="+mj-cs"/>
        </a:defRPr>
      </a:lvl1pPr>
      <a:lvl2pPr algn="l" rtl="0" eaLnBrk="0" fontAlgn="base" hangingPunct="0">
        <a:spcBef>
          <a:spcPct val="0"/>
        </a:spcBef>
        <a:spcAft>
          <a:spcPct val="0"/>
        </a:spcAft>
        <a:defRPr kumimoji="1" sz="3323">
          <a:solidFill>
            <a:schemeClr val="bg1"/>
          </a:solidFill>
          <a:latin typeface="Arial" charset="0"/>
          <a:ea typeface="ＭＳ Ｐゴシック" charset="-128"/>
        </a:defRPr>
      </a:lvl2pPr>
      <a:lvl3pPr algn="l" rtl="0" eaLnBrk="0" fontAlgn="base" hangingPunct="0">
        <a:spcBef>
          <a:spcPct val="0"/>
        </a:spcBef>
        <a:spcAft>
          <a:spcPct val="0"/>
        </a:spcAft>
        <a:defRPr kumimoji="1" sz="3323">
          <a:solidFill>
            <a:schemeClr val="bg1"/>
          </a:solidFill>
          <a:latin typeface="Arial" charset="0"/>
          <a:ea typeface="ＭＳ Ｐゴシック" charset="-128"/>
        </a:defRPr>
      </a:lvl3pPr>
      <a:lvl4pPr algn="l" rtl="0" eaLnBrk="0" fontAlgn="base" hangingPunct="0">
        <a:spcBef>
          <a:spcPct val="0"/>
        </a:spcBef>
        <a:spcAft>
          <a:spcPct val="0"/>
        </a:spcAft>
        <a:defRPr kumimoji="1" sz="3323">
          <a:solidFill>
            <a:schemeClr val="bg1"/>
          </a:solidFill>
          <a:latin typeface="Arial" charset="0"/>
          <a:ea typeface="ＭＳ Ｐゴシック" charset="-128"/>
        </a:defRPr>
      </a:lvl4pPr>
      <a:lvl5pPr algn="l" rtl="0" eaLnBrk="0" fontAlgn="base" hangingPunct="0">
        <a:spcBef>
          <a:spcPct val="0"/>
        </a:spcBef>
        <a:spcAft>
          <a:spcPct val="0"/>
        </a:spcAft>
        <a:defRPr kumimoji="1" sz="3323">
          <a:solidFill>
            <a:schemeClr val="bg1"/>
          </a:solidFill>
          <a:latin typeface="Arial" charset="0"/>
          <a:ea typeface="ＭＳ Ｐゴシック" charset="-128"/>
        </a:defRPr>
      </a:lvl5pPr>
      <a:lvl6pPr marL="422041" algn="l" rtl="0" fontAlgn="base">
        <a:spcBef>
          <a:spcPct val="0"/>
        </a:spcBef>
        <a:spcAft>
          <a:spcPct val="0"/>
        </a:spcAft>
        <a:defRPr kumimoji="1" sz="3323">
          <a:solidFill>
            <a:schemeClr val="bg1"/>
          </a:solidFill>
          <a:latin typeface="Arial" charset="0"/>
          <a:ea typeface="ＭＳ Ｐゴシック" charset="-128"/>
        </a:defRPr>
      </a:lvl6pPr>
      <a:lvl7pPr marL="844083" algn="l" rtl="0" fontAlgn="base">
        <a:spcBef>
          <a:spcPct val="0"/>
        </a:spcBef>
        <a:spcAft>
          <a:spcPct val="0"/>
        </a:spcAft>
        <a:defRPr kumimoji="1" sz="3323">
          <a:solidFill>
            <a:schemeClr val="bg1"/>
          </a:solidFill>
          <a:latin typeface="Arial" charset="0"/>
          <a:ea typeface="ＭＳ Ｐゴシック" charset="-128"/>
        </a:defRPr>
      </a:lvl7pPr>
      <a:lvl8pPr marL="1266124" algn="l" rtl="0" fontAlgn="base">
        <a:spcBef>
          <a:spcPct val="0"/>
        </a:spcBef>
        <a:spcAft>
          <a:spcPct val="0"/>
        </a:spcAft>
        <a:defRPr kumimoji="1" sz="3323">
          <a:solidFill>
            <a:schemeClr val="bg1"/>
          </a:solidFill>
          <a:latin typeface="Arial" charset="0"/>
          <a:ea typeface="ＭＳ Ｐゴシック" charset="-128"/>
        </a:defRPr>
      </a:lvl8pPr>
      <a:lvl9pPr marL="1688165" algn="l" rtl="0" fontAlgn="base">
        <a:spcBef>
          <a:spcPct val="0"/>
        </a:spcBef>
        <a:spcAft>
          <a:spcPct val="0"/>
        </a:spcAft>
        <a:defRPr kumimoji="1" sz="3323">
          <a:solidFill>
            <a:schemeClr val="bg1"/>
          </a:solidFill>
          <a:latin typeface="Arial" charset="0"/>
          <a:ea typeface="ＭＳ Ｐゴシック"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Dechlorane_plus#cite_note-2" TargetMode="External"/><Relationship Id="rId3" Type="http://schemas.openxmlformats.org/officeDocument/2006/relationships/image" Target="../media/image1.jpeg"/><Relationship Id="rId7" Type="http://schemas.openxmlformats.org/officeDocument/2006/relationships/hyperlink" Target="https://en.wikipedia.org/wiki/Partition_coeffici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n.wikipedia.org/wiki/Oxychem" TargetMode="External"/><Relationship Id="rId11" Type="http://schemas.openxmlformats.org/officeDocument/2006/relationships/hyperlink" Target="https://en.wikipedia.org/wiki/Cyclooctadiene" TargetMode="External"/><Relationship Id="rId5" Type="http://schemas.openxmlformats.org/officeDocument/2006/relationships/hyperlink" Target="https://en.wikipedia.org/wiki/Flame_retardant" TargetMode="External"/><Relationship Id="rId10" Type="http://schemas.openxmlformats.org/officeDocument/2006/relationships/hyperlink" Target="https://en.wikipedia.org/wiki/Hexachlorocyclopentadiene" TargetMode="External"/><Relationship Id="rId4" Type="http://schemas.openxmlformats.org/officeDocument/2006/relationships/hyperlink" Target="https://en.wikipedia.org/wiki/Organochlorine" TargetMode="External"/><Relationship Id="rId9" Type="http://schemas.openxmlformats.org/officeDocument/2006/relationships/hyperlink" Target="https://en.wikipedia.org/wiki/Diels-Alder_reac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Lake_Ontario" TargetMode="External"/><Relationship Id="rId13" Type="http://schemas.openxmlformats.org/officeDocument/2006/relationships/hyperlink" Target="https://en.wikipedia.org/wiki/Bioaccumulative" TargetMode="External"/><Relationship Id="rId18" Type="http://schemas.openxmlformats.org/officeDocument/2006/relationships/hyperlink" Target="https://en.wikipedia.org/wiki/Dechlorane_plus#cite_note-11" TargetMode="External"/><Relationship Id="rId3" Type="http://schemas.openxmlformats.org/officeDocument/2006/relationships/hyperlink" Target="https://en.wikipedia.org/wiki/Great_Lakes" TargetMode="External"/><Relationship Id="rId21" Type="http://schemas.openxmlformats.org/officeDocument/2006/relationships/hyperlink" Target="https://en.wikipedia.org/wiki/Dechlorane_plus#cite_note-12" TargetMode="External"/><Relationship Id="rId7" Type="http://schemas.openxmlformats.org/officeDocument/2006/relationships/hyperlink" Target="https://en.wikipedia.org/wiki/Lake_Winnipeg" TargetMode="External"/><Relationship Id="rId12" Type="http://schemas.openxmlformats.org/officeDocument/2006/relationships/hyperlink" Target="https://en.wikipedia.org/wiki/Chemical_stability" TargetMode="External"/><Relationship Id="rId17" Type="http://schemas.openxmlformats.org/officeDocument/2006/relationships/hyperlink" Target="https://en.wikipedia.org/wiki/Stockholm_Convention_on_Persistent_Organic_Pollutants" TargetMode="External"/><Relationship Id="rId2" Type="http://schemas.openxmlformats.org/officeDocument/2006/relationships/notesSlide" Target="../notesSlides/notesSlide3.xml"/><Relationship Id="rId16" Type="http://schemas.openxmlformats.org/officeDocument/2006/relationships/hyperlink" Target="https://en.wikipedia.org/wiki/United_Nations" TargetMode="External"/><Relationship Id="rId20" Type="http://schemas.openxmlformats.org/officeDocument/2006/relationships/hyperlink" Target="https://en.wikipedia.org/wiki/Substance_of_very_high_concern" TargetMode="External"/><Relationship Id="rId1" Type="http://schemas.openxmlformats.org/officeDocument/2006/relationships/slideLayout" Target="../slideLayouts/slideLayout1.xml"/><Relationship Id="rId6" Type="http://schemas.openxmlformats.org/officeDocument/2006/relationships/hyperlink" Target="https://en.wikipedia.org/wiki/Zooplankton" TargetMode="External"/><Relationship Id="rId11" Type="http://schemas.openxmlformats.org/officeDocument/2006/relationships/hyperlink" Target="https://en.wikipedia.org/wiki/Dechlorane_plus#cite_note-9" TargetMode="External"/><Relationship Id="rId5" Type="http://schemas.openxmlformats.org/officeDocument/2006/relationships/hyperlink" Target="https://en.wikipedia.org/wiki/Dechlorane_plus#cite_note-6" TargetMode="External"/><Relationship Id="rId15" Type="http://schemas.openxmlformats.org/officeDocument/2006/relationships/hyperlink" Target="https://en.wikipedia.org/wiki/Dechlorane_plus#cite_note-10" TargetMode="External"/><Relationship Id="rId23" Type="http://schemas.openxmlformats.org/officeDocument/2006/relationships/hyperlink" Target="http://www.epa.gov/HPV/pubs/summaries/dechlorp/c15635.pdf" TargetMode="External"/><Relationship Id="rId10" Type="http://schemas.openxmlformats.org/officeDocument/2006/relationships/hyperlink" Target="https://en.wikipedia.org/wiki/Dechlorane_plus#cite_note-8" TargetMode="External"/><Relationship Id="rId19" Type="http://schemas.openxmlformats.org/officeDocument/2006/relationships/hyperlink" Target="https://en.wikipedia.org/wiki/Registration,_Evaluation,_Authorisation_and_Restriction_of_Chemicals" TargetMode="External"/><Relationship Id="rId4" Type="http://schemas.openxmlformats.org/officeDocument/2006/relationships/hyperlink" Target="https://en.wikipedia.org/wiki/Dechlorane_plus#cite_note-5" TargetMode="External"/><Relationship Id="rId9" Type="http://schemas.openxmlformats.org/officeDocument/2006/relationships/hyperlink" Target="https://en.wikipedia.org/wiki/Dechlorane_plus#cite_note-7" TargetMode="External"/><Relationship Id="rId14" Type="http://schemas.openxmlformats.org/officeDocument/2006/relationships/hyperlink" Target="https://en.wikipedia.org/wiki/Long-range_transport" TargetMode="External"/><Relationship Id="rId22" Type="http://schemas.openxmlformats.org/officeDocument/2006/relationships/hyperlink" Target="https://web.archive.org/web/20121023010826/http:/www.epa.gov/HPV/pubs/summaries/dechlorp/c15635.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5.wmf"/></Relationships>
</file>

<file path=ppt/slides/_rels/slide4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50.wmf"/><Relationship Id="rId4" Type="http://schemas.openxmlformats.org/officeDocument/2006/relationships/image" Target="../media/image49.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2.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fif"/><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8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9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9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テキスト ボックス 2">
            <a:extLst>
              <a:ext uri="{FF2B5EF4-FFF2-40B4-BE49-F238E27FC236}">
                <a16:creationId xmlns:a16="http://schemas.microsoft.com/office/drawing/2014/main" id="{F5515AE3-4B44-5C37-138B-5B3DB098E740}"/>
              </a:ext>
            </a:extLst>
          </p:cNvPr>
          <p:cNvSpPr txBox="1">
            <a:spLocks noChangeArrowheads="1"/>
          </p:cNvSpPr>
          <p:nvPr/>
        </p:nvSpPr>
        <p:spPr bwMode="auto">
          <a:xfrm>
            <a:off x="992188" y="4221163"/>
            <a:ext cx="7921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dirty="0">
                <a:latin typeface="Times New Roman" panose="02020603050405020304" pitchFamily="18" charset="0"/>
                <a:cs typeface="Times New Roman" panose="02020603050405020304" pitchFamily="18" charset="0"/>
              </a:rPr>
              <a:t>Takeshi Nakano</a:t>
            </a:r>
          </a:p>
          <a:p>
            <a:pPr algn="ctr" eaLnBrk="1" hangingPunct="1">
              <a:spcBef>
                <a:spcPct val="0"/>
              </a:spcBef>
              <a:buFontTx/>
              <a:buNone/>
            </a:pPr>
            <a:endParaRPr lang="en-US" altLang="ja-JP" sz="28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ja-JP" sz="2800" dirty="0">
                <a:latin typeface="Times New Roman" panose="02020603050405020304" pitchFamily="18" charset="0"/>
                <a:cs typeface="Times New Roman" panose="02020603050405020304" pitchFamily="18" charset="0"/>
              </a:rPr>
              <a:t>Research Center for Environmental Preservation</a:t>
            </a:r>
            <a:r>
              <a:rPr lang="ja-JP" altLang="en-US" sz="2800" dirty="0">
                <a:latin typeface="Times New Roman" panose="02020603050405020304" pitchFamily="18" charset="0"/>
                <a:cs typeface="Times New Roman" panose="02020603050405020304" pitchFamily="18" charset="0"/>
              </a:rPr>
              <a:t>、</a:t>
            </a:r>
            <a:endParaRPr lang="en-US" altLang="ja-JP" sz="28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ja-JP" sz="2800" dirty="0">
                <a:latin typeface="Times New Roman" panose="02020603050405020304" pitchFamily="18" charset="0"/>
                <a:cs typeface="Times New Roman" panose="02020603050405020304" pitchFamily="18" charset="0"/>
              </a:rPr>
              <a:t>Osaka University</a:t>
            </a:r>
          </a:p>
        </p:txBody>
      </p:sp>
      <p:sp>
        <p:nvSpPr>
          <p:cNvPr id="8195" name="テキスト ボックス 3">
            <a:extLst>
              <a:ext uri="{FF2B5EF4-FFF2-40B4-BE49-F238E27FC236}">
                <a16:creationId xmlns:a16="http://schemas.microsoft.com/office/drawing/2014/main" id="{DF0D7F9E-FA3C-88E3-F672-115B13AFB502}"/>
              </a:ext>
            </a:extLst>
          </p:cNvPr>
          <p:cNvSpPr txBox="1">
            <a:spLocks noChangeArrowheads="1"/>
          </p:cNvSpPr>
          <p:nvPr/>
        </p:nvSpPr>
        <p:spPr bwMode="auto">
          <a:xfrm>
            <a:off x="382588" y="1773238"/>
            <a:ext cx="9504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Sampling and Analytical Method of Dechlorane Plus </a:t>
            </a:r>
          </a:p>
          <a:p>
            <a:pP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and its Trend in Japan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図 2">
            <a:extLst>
              <a:ext uri="{FF2B5EF4-FFF2-40B4-BE49-F238E27FC236}">
                <a16:creationId xmlns:a16="http://schemas.microsoft.com/office/drawing/2014/main" id="{BAAC1C58-2EE8-B97F-E576-0A0C6D56C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484313"/>
            <a:ext cx="9740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テキスト ボックス 8">
            <a:extLst>
              <a:ext uri="{FF2B5EF4-FFF2-40B4-BE49-F238E27FC236}">
                <a16:creationId xmlns:a16="http://schemas.microsoft.com/office/drawing/2014/main" id="{F15EBD45-17D4-306A-AAA6-4A5E33181BBA}"/>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Takanori Saiyama </a:t>
            </a:r>
            <a:r>
              <a:rPr lang="en-US" altLang="ja-JP" sz="1800">
                <a:latin typeface="AdvTT5235d5a9"/>
              </a:rPr>
              <a:t>et al, Environmental Chemistry 2016</a:t>
            </a:r>
            <a:endParaRPr lang="ja-JP" altLang="en-US" sz="1800" baseline="30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1964780"/>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Concentration Level of Sample</a:t>
            </a:r>
          </a:p>
        </p:txBody>
      </p:sp>
      <p:sp>
        <p:nvSpPr>
          <p:cNvPr id="4" name="テキスト ボックス 3">
            <a:extLst>
              <a:ext uri="{FF2B5EF4-FFF2-40B4-BE49-F238E27FC236}">
                <a16:creationId xmlns:a16="http://schemas.microsoft.com/office/drawing/2014/main" id="{8C7B2028-24E9-5651-B89B-BDB8FD1A6B47}"/>
              </a:ext>
            </a:extLst>
          </p:cNvPr>
          <p:cNvSpPr txBox="1"/>
          <p:nvPr/>
        </p:nvSpPr>
        <p:spPr>
          <a:xfrm>
            <a:off x="987" y="4869160"/>
            <a:ext cx="9686478" cy="1200329"/>
          </a:xfrm>
          <a:prstGeom prst="rect">
            <a:avLst/>
          </a:prstGeom>
          <a:noFill/>
        </p:spPr>
        <p:txBody>
          <a:bodyPr wrap="square">
            <a:spAutoFit/>
          </a:bodyPr>
          <a:lstStyle/>
          <a:p>
            <a:pPr algn="ctr"/>
            <a:r>
              <a:rPr lang="en-US" altLang="ja-JP" sz="2400" b="1" dirty="0"/>
              <a:t>Environmental Levels of a Chlorinated Flame Retardant, Dechlorane Plus in Japan</a:t>
            </a:r>
          </a:p>
          <a:p>
            <a:pPr algn="ctr"/>
            <a:r>
              <a:rPr lang="en-US" altLang="ja-JP" sz="2400" b="1" dirty="0" err="1"/>
              <a:t>Takanori</a:t>
            </a:r>
            <a:r>
              <a:rPr lang="en-US" altLang="ja-JP" sz="2400" b="1" dirty="0"/>
              <a:t> </a:t>
            </a:r>
            <a:r>
              <a:rPr lang="en-US" altLang="ja-JP" sz="2400" b="1" dirty="0" err="1"/>
              <a:t>Sakiyama</a:t>
            </a:r>
            <a:r>
              <a:rPr lang="en-US" altLang="ja-JP" sz="2400" b="1" dirty="0"/>
              <a:t> et al </a:t>
            </a:r>
            <a:endParaRPr lang="ja-JP" altLang="en-US" sz="2400" b="1" dirty="0"/>
          </a:p>
        </p:txBody>
      </p:sp>
    </p:spTree>
    <p:extLst>
      <p:ext uri="{BB962C8B-B14F-4D97-AF65-F5344CB8AC3E}">
        <p14:creationId xmlns:p14="http://schemas.microsoft.com/office/powerpoint/2010/main" val="157528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図 2">
            <a:extLst>
              <a:ext uri="{FF2B5EF4-FFF2-40B4-BE49-F238E27FC236}">
                <a16:creationId xmlns:a16="http://schemas.microsoft.com/office/drawing/2014/main" id="{E5E535E8-3677-38C6-CC5D-1B7869986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15888"/>
            <a:ext cx="9636125"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テキスト ボックス 8">
            <a:extLst>
              <a:ext uri="{FF2B5EF4-FFF2-40B4-BE49-F238E27FC236}">
                <a16:creationId xmlns:a16="http://schemas.microsoft.com/office/drawing/2014/main" id="{B9766985-422A-94EE-F6C3-FF0BD4295842}"/>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Takanori Saiyama </a:t>
            </a:r>
            <a:r>
              <a:rPr lang="en-US" altLang="ja-JP" sz="1800">
                <a:latin typeface="AdvTT5235d5a9"/>
              </a:rPr>
              <a:t>et al, Environmental Chemistry 2016</a:t>
            </a:r>
            <a:endParaRPr lang="ja-JP" altLang="en-US" sz="1800" baseline="30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1964780"/>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Ratio of the anti-DP to total-DP (f </a:t>
            </a:r>
            <a:r>
              <a:rPr lang="en-US" altLang="ja-JP" b="1" baseline="-25000" dirty="0">
                <a:latin typeface="Times New Roman" panose="02020603050405020304" pitchFamily="18" charset="0"/>
                <a:cs typeface="Times New Roman" panose="02020603050405020304" pitchFamily="18" charset="0"/>
              </a:rPr>
              <a:t>anti </a:t>
            </a:r>
            <a:r>
              <a:rPr lang="en-US" altLang="ja-JP" b="1" dirty="0">
                <a:latin typeface="Times New Roman" panose="02020603050405020304" pitchFamily="18" charset="0"/>
                <a:cs typeface="Times New Roman" panose="02020603050405020304" pitchFamily="18" charset="0"/>
              </a:rPr>
              <a:t>)</a:t>
            </a:r>
            <a:endParaRPr lang="en-US" altLang="ja-JP" b="1" baseline="-250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C7B2028-24E9-5651-B89B-BDB8FD1A6B47}"/>
              </a:ext>
            </a:extLst>
          </p:cNvPr>
          <p:cNvSpPr txBox="1"/>
          <p:nvPr/>
        </p:nvSpPr>
        <p:spPr>
          <a:xfrm>
            <a:off x="987" y="4869160"/>
            <a:ext cx="9686478" cy="1569660"/>
          </a:xfrm>
          <a:prstGeom prst="rect">
            <a:avLst/>
          </a:prstGeom>
          <a:noFill/>
        </p:spPr>
        <p:txBody>
          <a:bodyPr wrap="square">
            <a:spAutoFit/>
          </a:bodyPr>
          <a:lstStyle/>
          <a:p>
            <a:pPr algn="ctr"/>
            <a:r>
              <a:rPr lang="en-US" altLang="ja-JP" sz="2400" b="1" dirty="0"/>
              <a:t>Environmental Levels of a Chlorinated Flame Retardant, Dechlorane Plus in Japan</a:t>
            </a:r>
          </a:p>
          <a:p>
            <a:pPr algn="ctr"/>
            <a:endParaRPr lang="en-US" altLang="ja-JP" sz="2400" b="1" dirty="0"/>
          </a:p>
          <a:p>
            <a:pPr algn="ctr"/>
            <a:r>
              <a:rPr lang="en-US" altLang="ja-JP" sz="2400" b="1" dirty="0" err="1"/>
              <a:t>Takanori</a:t>
            </a:r>
            <a:r>
              <a:rPr lang="en-US" altLang="ja-JP" sz="2400" b="1" dirty="0"/>
              <a:t> </a:t>
            </a:r>
            <a:r>
              <a:rPr lang="en-US" altLang="ja-JP" sz="2400" b="1" dirty="0" err="1"/>
              <a:t>Sakiyama</a:t>
            </a:r>
            <a:r>
              <a:rPr lang="en-US" altLang="ja-JP" sz="2400" b="1" dirty="0"/>
              <a:t> et al </a:t>
            </a:r>
            <a:endParaRPr lang="ja-JP" altLang="en-US" sz="2400" b="1" dirty="0"/>
          </a:p>
        </p:txBody>
      </p:sp>
    </p:spTree>
    <p:extLst>
      <p:ext uri="{BB962C8B-B14F-4D97-AF65-F5344CB8AC3E}">
        <p14:creationId xmlns:p14="http://schemas.microsoft.com/office/powerpoint/2010/main" val="55441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図 2">
            <a:extLst>
              <a:ext uri="{FF2B5EF4-FFF2-40B4-BE49-F238E27FC236}">
                <a16:creationId xmlns:a16="http://schemas.microsoft.com/office/drawing/2014/main" id="{B6DE420A-DA54-7A3E-65A0-C56F3C78D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44450"/>
            <a:ext cx="4411662"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テキスト ボックス 8">
            <a:extLst>
              <a:ext uri="{FF2B5EF4-FFF2-40B4-BE49-F238E27FC236}">
                <a16:creationId xmlns:a16="http://schemas.microsoft.com/office/drawing/2014/main" id="{829027F9-B718-1B5F-9C84-99B8A7026972}"/>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Takanori Saiyama </a:t>
            </a:r>
            <a:r>
              <a:rPr lang="en-US" altLang="ja-JP" sz="1800">
                <a:latin typeface="AdvTT5235d5a9"/>
              </a:rPr>
              <a:t>et al, Environmental Chemistry 2016</a:t>
            </a:r>
            <a:endParaRPr lang="ja-JP" altLang="en-US" sz="1800" baseline="30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C7B06F-4A0F-C1CB-79A5-31041D297E86}"/>
              </a:ext>
            </a:extLst>
          </p:cNvPr>
          <p:cNvSpPr txBox="1"/>
          <p:nvPr/>
        </p:nvSpPr>
        <p:spPr>
          <a:xfrm>
            <a:off x="-43780" y="2598003"/>
            <a:ext cx="9993560" cy="830997"/>
          </a:xfrm>
          <a:prstGeom prst="rect">
            <a:avLst/>
          </a:prstGeom>
          <a:noFill/>
        </p:spPr>
        <p:txBody>
          <a:bodyPr wrap="square">
            <a:spAutoFit/>
          </a:bodyPr>
          <a:lstStyle/>
          <a:p>
            <a:pPr algn="ctr"/>
            <a:r>
              <a:rPr lang="en-US" altLang="ja-JP" sz="2400" b="1" dirty="0"/>
              <a:t>Dechlorane Plus and Related Compounds in Ambient Air </a:t>
            </a:r>
          </a:p>
          <a:p>
            <a:pPr algn="ctr"/>
            <a:r>
              <a:rPr lang="en-US" altLang="ja-JP" sz="2400" b="1" dirty="0"/>
              <a:t>from Saitama, Japan</a:t>
            </a:r>
            <a:endParaRPr lang="ja-JP" altLang="en-US" sz="2400" b="1" dirty="0"/>
          </a:p>
        </p:txBody>
      </p:sp>
      <p:sp>
        <p:nvSpPr>
          <p:cNvPr id="4" name="テキスト ボックス 3">
            <a:extLst>
              <a:ext uri="{FF2B5EF4-FFF2-40B4-BE49-F238E27FC236}">
                <a16:creationId xmlns:a16="http://schemas.microsoft.com/office/drawing/2014/main" id="{33848E31-E319-EDF6-5978-6FAF1E13D507}"/>
              </a:ext>
            </a:extLst>
          </p:cNvPr>
          <p:cNvSpPr txBox="1"/>
          <p:nvPr/>
        </p:nvSpPr>
        <p:spPr>
          <a:xfrm>
            <a:off x="108620" y="5766355"/>
            <a:ext cx="9993560" cy="461665"/>
          </a:xfrm>
          <a:prstGeom prst="rect">
            <a:avLst/>
          </a:prstGeom>
          <a:noFill/>
        </p:spPr>
        <p:txBody>
          <a:bodyPr wrap="square">
            <a:spAutoFit/>
          </a:bodyPr>
          <a:lstStyle/>
          <a:p>
            <a:pPr algn="ctr"/>
            <a:r>
              <a:rPr lang="en-US" altLang="ja-JP" sz="2400" b="1" dirty="0"/>
              <a:t>Kotaro </a:t>
            </a:r>
            <a:r>
              <a:rPr lang="en-US" altLang="ja-JP" sz="2400" b="1" dirty="0" err="1"/>
              <a:t>Minomo</a:t>
            </a:r>
            <a:r>
              <a:rPr lang="en-US" altLang="ja-JP" sz="2400" b="1" dirty="0"/>
              <a:t> et al, (2016)</a:t>
            </a:r>
            <a:endParaRPr lang="ja-JP" alt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258319-EAB9-1E65-5249-8452010D9AD5}"/>
              </a:ext>
            </a:extLst>
          </p:cNvPr>
          <p:cNvPicPr>
            <a:picLocks noChangeAspect="1"/>
          </p:cNvPicPr>
          <p:nvPr/>
        </p:nvPicPr>
        <p:blipFill>
          <a:blip r:embed="rId3"/>
          <a:stretch>
            <a:fillRect/>
          </a:stretch>
        </p:blipFill>
        <p:spPr>
          <a:xfrm>
            <a:off x="3535263" y="476672"/>
            <a:ext cx="6336704" cy="5543594"/>
          </a:xfrm>
          <a:prstGeom prst="rect">
            <a:avLst/>
          </a:prstGeom>
        </p:spPr>
      </p:pic>
      <p:sp>
        <p:nvSpPr>
          <p:cNvPr id="4" name="テキスト ボックス 3">
            <a:extLst>
              <a:ext uri="{FF2B5EF4-FFF2-40B4-BE49-F238E27FC236}">
                <a16:creationId xmlns:a16="http://schemas.microsoft.com/office/drawing/2014/main" id="{348F0EA5-C37B-19DC-6B63-34F793E54A23}"/>
              </a:ext>
            </a:extLst>
          </p:cNvPr>
          <p:cNvSpPr txBox="1">
            <a:spLocks noChangeArrowheads="1"/>
          </p:cNvSpPr>
          <p:nvPr/>
        </p:nvSpPr>
        <p:spPr bwMode="auto">
          <a:xfrm>
            <a:off x="0" y="6413266"/>
            <a:ext cx="990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latin typeface="Times New Roman" panose="02020603050405020304" pitchFamily="18" charset="0"/>
                <a:cs typeface="Times New Roman" panose="02020603050405020304" pitchFamily="18" charset="0"/>
              </a:rPr>
              <a:t>Kotaro </a:t>
            </a:r>
            <a:r>
              <a:rPr lang="en-US" altLang="ja-JP" sz="2000" b="1" dirty="0" err="1">
                <a:latin typeface="Times New Roman" panose="02020603050405020304" pitchFamily="18" charset="0"/>
                <a:cs typeface="Times New Roman" panose="02020603050405020304" pitchFamily="18" charset="0"/>
              </a:rPr>
              <a:t>Minomo</a:t>
            </a:r>
            <a:r>
              <a:rPr lang="en-US" altLang="ja-JP" sz="2000" b="1" dirty="0">
                <a:latin typeface="Times New Roman" panose="02020603050405020304" pitchFamily="18" charset="0"/>
                <a:cs typeface="Times New Roman" panose="02020603050405020304" pitchFamily="18" charset="0"/>
              </a:rPr>
              <a:t> et al (2016)</a:t>
            </a:r>
          </a:p>
        </p:txBody>
      </p:sp>
      <p:sp>
        <p:nvSpPr>
          <p:cNvPr id="2" name="テキスト ボックス 1">
            <a:extLst>
              <a:ext uri="{FF2B5EF4-FFF2-40B4-BE49-F238E27FC236}">
                <a16:creationId xmlns:a16="http://schemas.microsoft.com/office/drawing/2014/main" id="{4E2CD098-A92A-03BE-4AB3-B273C28F1B8E}"/>
              </a:ext>
            </a:extLst>
          </p:cNvPr>
          <p:cNvSpPr txBox="1"/>
          <p:nvPr/>
        </p:nvSpPr>
        <p:spPr>
          <a:xfrm>
            <a:off x="0" y="581780"/>
            <a:ext cx="3535263" cy="923330"/>
          </a:xfrm>
          <a:prstGeom prst="rect">
            <a:avLst/>
          </a:prstGeom>
          <a:noFill/>
        </p:spPr>
        <p:txBody>
          <a:bodyPr wrap="square">
            <a:spAutoFit/>
          </a:bodyPr>
          <a:lstStyle/>
          <a:p>
            <a:r>
              <a:rPr lang="en-US" altLang="ja-JP" b="0" i="0" dirty="0">
                <a:solidFill>
                  <a:srgbClr val="454545"/>
                </a:solidFill>
                <a:effectLst/>
                <a:latin typeface="robotoregular"/>
              </a:rPr>
              <a:t>ΣDP (</a:t>
            </a:r>
            <a:r>
              <a:rPr lang="en-US" altLang="ja-JP" b="0" i="1" dirty="0" err="1">
                <a:solidFill>
                  <a:srgbClr val="454545"/>
                </a:solidFill>
                <a:effectLst/>
                <a:latin typeface="robotoregular"/>
              </a:rPr>
              <a:t>anti</a:t>
            </a:r>
            <a:r>
              <a:rPr lang="en-US" altLang="ja-JP" b="0" i="0" dirty="0" err="1">
                <a:solidFill>
                  <a:srgbClr val="454545"/>
                </a:solidFill>
                <a:effectLst/>
                <a:latin typeface="robotoregular"/>
              </a:rPr>
              <a:t>-DP+</a:t>
            </a:r>
            <a:r>
              <a:rPr lang="en-US" altLang="ja-JP" b="0" i="1" dirty="0" err="1">
                <a:solidFill>
                  <a:srgbClr val="454545"/>
                </a:solidFill>
                <a:effectLst/>
                <a:latin typeface="robotoregular"/>
              </a:rPr>
              <a:t>syn</a:t>
            </a:r>
            <a:r>
              <a:rPr lang="en-US" altLang="ja-JP" b="0" i="0" dirty="0" err="1">
                <a:solidFill>
                  <a:srgbClr val="454545"/>
                </a:solidFill>
                <a:effectLst/>
                <a:latin typeface="robotoregular"/>
              </a:rPr>
              <a:t>-DP</a:t>
            </a:r>
            <a:r>
              <a:rPr lang="en-US" altLang="ja-JP" b="0" i="0" dirty="0">
                <a:solidFill>
                  <a:srgbClr val="454545"/>
                </a:solidFill>
                <a:effectLst/>
                <a:latin typeface="robotoregular"/>
              </a:rPr>
              <a:t>) ranged </a:t>
            </a:r>
          </a:p>
          <a:p>
            <a:r>
              <a:rPr lang="en-US" altLang="ja-JP" b="0" i="0" dirty="0">
                <a:solidFill>
                  <a:srgbClr val="454545"/>
                </a:solidFill>
                <a:effectLst/>
                <a:latin typeface="robotoregular"/>
              </a:rPr>
              <a:t>from 1.2 to 6.7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a:t>
            </a:r>
          </a:p>
          <a:p>
            <a:r>
              <a:rPr lang="en-US" altLang="ja-JP" b="0" i="0" dirty="0">
                <a:solidFill>
                  <a:srgbClr val="454545"/>
                </a:solidFill>
                <a:effectLst/>
                <a:latin typeface="robotoregular"/>
              </a:rPr>
              <a:t>(average: 3.9±1.3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a:t>
            </a:r>
            <a:endParaRPr lang="ja-JP" altLang="en-US" dirty="0"/>
          </a:p>
        </p:txBody>
      </p:sp>
      <p:sp>
        <p:nvSpPr>
          <p:cNvPr id="5" name="テキスト ボックス 4">
            <a:extLst>
              <a:ext uri="{FF2B5EF4-FFF2-40B4-BE49-F238E27FC236}">
                <a16:creationId xmlns:a16="http://schemas.microsoft.com/office/drawing/2014/main" id="{94A038F0-F6DB-5FFB-D827-2DAEB820F9AD}"/>
              </a:ext>
            </a:extLst>
          </p:cNvPr>
          <p:cNvSpPr txBox="1"/>
          <p:nvPr/>
        </p:nvSpPr>
        <p:spPr>
          <a:xfrm>
            <a:off x="0" y="1772816"/>
            <a:ext cx="4953000" cy="2308324"/>
          </a:xfrm>
          <a:prstGeom prst="rect">
            <a:avLst/>
          </a:prstGeom>
          <a:noFill/>
        </p:spPr>
        <p:txBody>
          <a:bodyPr wrap="square">
            <a:spAutoFit/>
          </a:bodyPr>
          <a:lstStyle/>
          <a:p>
            <a:r>
              <a:rPr lang="en-US" altLang="ja-JP" b="0" i="0" dirty="0">
                <a:solidFill>
                  <a:srgbClr val="454545"/>
                </a:solidFill>
                <a:effectLst/>
                <a:latin typeface="robotoregular"/>
              </a:rPr>
              <a:t>No seasonal variation of ΣDP level </a:t>
            </a:r>
          </a:p>
          <a:p>
            <a:endParaRPr lang="en-US" altLang="ja-JP" dirty="0">
              <a:solidFill>
                <a:srgbClr val="454545"/>
              </a:solidFill>
              <a:latin typeface="robotoregular"/>
            </a:endParaRPr>
          </a:p>
          <a:p>
            <a:r>
              <a:rPr lang="en-US" altLang="ja-JP" b="0" i="1" dirty="0" err="1">
                <a:solidFill>
                  <a:srgbClr val="454545"/>
                </a:solidFill>
                <a:effectLst/>
                <a:latin typeface="robotoregular"/>
              </a:rPr>
              <a:t>f</a:t>
            </a:r>
            <a:r>
              <a:rPr lang="en-US" altLang="ja-JP" b="0" i="1" baseline="-25000" dirty="0" err="1">
                <a:solidFill>
                  <a:srgbClr val="454545"/>
                </a:solidFill>
                <a:effectLst/>
                <a:latin typeface="inherit"/>
              </a:rPr>
              <a:t>anti</a:t>
            </a:r>
            <a:r>
              <a:rPr lang="en-US" altLang="ja-JP" b="0" i="0" dirty="0">
                <a:solidFill>
                  <a:srgbClr val="454545"/>
                </a:solidFill>
                <a:effectLst/>
                <a:latin typeface="robotoregular"/>
              </a:rPr>
              <a:t> (</a:t>
            </a:r>
            <a:r>
              <a:rPr lang="en-US" altLang="ja-JP" b="0" i="1" dirty="0">
                <a:solidFill>
                  <a:srgbClr val="454545"/>
                </a:solidFill>
                <a:effectLst/>
                <a:latin typeface="robotoregular"/>
              </a:rPr>
              <a:t>anti</a:t>
            </a:r>
            <a:r>
              <a:rPr lang="en-US" altLang="ja-JP" b="0" i="0" dirty="0">
                <a:solidFill>
                  <a:srgbClr val="454545"/>
                </a:solidFill>
                <a:effectLst/>
                <a:latin typeface="robotoregular"/>
              </a:rPr>
              <a:t>-DP/ΣDP) values were </a:t>
            </a:r>
          </a:p>
          <a:p>
            <a:r>
              <a:rPr lang="en-US" altLang="ja-JP" b="0" i="0" dirty="0">
                <a:solidFill>
                  <a:srgbClr val="454545"/>
                </a:solidFill>
                <a:effectLst/>
                <a:latin typeface="robotoregular"/>
              </a:rPr>
              <a:t>substantially constant </a:t>
            </a:r>
          </a:p>
          <a:p>
            <a:r>
              <a:rPr lang="en-US" altLang="ja-JP" dirty="0">
                <a:solidFill>
                  <a:srgbClr val="454545"/>
                </a:solidFill>
                <a:latin typeface="robotoregular"/>
              </a:rPr>
              <a:t>Almost</a:t>
            </a:r>
            <a:r>
              <a:rPr lang="ja-JP" altLang="en-US" dirty="0">
                <a:solidFill>
                  <a:srgbClr val="454545"/>
                </a:solidFill>
                <a:latin typeface="robotoregular"/>
              </a:rPr>
              <a:t>　</a:t>
            </a:r>
            <a:r>
              <a:rPr lang="en-US" altLang="ja-JP" b="0" i="0" dirty="0">
                <a:solidFill>
                  <a:srgbClr val="454545"/>
                </a:solidFill>
                <a:effectLst/>
                <a:latin typeface="robotoregular"/>
              </a:rPr>
              <a:t>technical DP composition,</a:t>
            </a:r>
          </a:p>
          <a:p>
            <a:r>
              <a:rPr lang="en-US" altLang="ja-JP" b="0" i="0" dirty="0">
                <a:solidFill>
                  <a:srgbClr val="454545"/>
                </a:solidFill>
                <a:effectLst/>
                <a:latin typeface="robotoregular"/>
              </a:rPr>
              <a:t>suggesting the DP in the air samples</a:t>
            </a:r>
          </a:p>
          <a:p>
            <a:r>
              <a:rPr lang="en-US" altLang="ja-JP" b="0" i="0" dirty="0">
                <a:solidFill>
                  <a:srgbClr val="454545"/>
                </a:solidFill>
                <a:effectLst/>
                <a:latin typeface="robotoregular"/>
              </a:rPr>
              <a:t>was originated from DP products </a:t>
            </a:r>
          </a:p>
          <a:p>
            <a:r>
              <a:rPr lang="en-US" altLang="ja-JP" b="0" i="0" dirty="0">
                <a:solidFill>
                  <a:srgbClr val="454545"/>
                </a:solidFill>
                <a:effectLst/>
                <a:latin typeface="robotoregular"/>
              </a:rPr>
              <a:t>in the neighborhood. </a:t>
            </a: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F990E2-B7CA-3A54-F2A5-CE4119422BF3}"/>
              </a:ext>
            </a:extLst>
          </p:cNvPr>
          <p:cNvPicPr>
            <a:picLocks noChangeAspect="1"/>
          </p:cNvPicPr>
          <p:nvPr/>
        </p:nvPicPr>
        <p:blipFill>
          <a:blip r:embed="rId3"/>
          <a:stretch>
            <a:fillRect/>
          </a:stretch>
        </p:blipFill>
        <p:spPr>
          <a:xfrm>
            <a:off x="992560" y="260648"/>
            <a:ext cx="4463827" cy="5405350"/>
          </a:xfrm>
          <a:prstGeom prst="rect">
            <a:avLst/>
          </a:prstGeom>
        </p:spPr>
      </p:pic>
      <p:sp>
        <p:nvSpPr>
          <p:cNvPr id="5" name="テキスト ボックス 4">
            <a:extLst>
              <a:ext uri="{FF2B5EF4-FFF2-40B4-BE49-F238E27FC236}">
                <a16:creationId xmlns:a16="http://schemas.microsoft.com/office/drawing/2014/main" id="{1A5FB9A6-4312-763A-FC94-3319C2A04261}"/>
              </a:ext>
            </a:extLst>
          </p:cNvPr>
          <p:cNvSpPr txBox="1"/>
          <p:nvPr/>
        </p:nvSpPr>
        <p:spPr>
          <a:xfrm>
            <a:off x="5601072" y="2276872"/>
            <a:ext cx="4104456" cy="2031325"/>
          </a:xfrm>
          <a:prstGeom prst="rect">
            <a:avLst/>
          </a:prstGeom>
          <a:noFill/>
        </p:spPr>
        <p:txBody>
          <a:bodyPr wrap="square">
            <a:spAutoFit/>
          </a:bodyPr>
          <a:lstStyle/>
          <a:p>
            <a:r>
              <a:rPr lang="en-US" altLang="ja-JP" dirty="0"/>
              <a:t>Mass chromatogram of anti- and syn-DP, Dec-602, Dec603 and CP in ambient air samples </a:t>
            </a:r>
          </a:p>
          <a:p>
            <a:endParaRPr lang="en-US" altLang="ja-JP" dirty="0"/>
          </a:p>
          <a:p>
            <a:pPr marL="342900" indent="-342900">
              <a:buAutoNum type="alphaLcParenBoth"/>
            </a:pPr>
            <a:r>
              <a:rPr lang="en-US" altLang="ja-JP" dirty="0"/>
              <a:t>Sample No.17 (2013 Dec 4-11); </a:t>
            </a:r>
          </a:p>
          <a:p>
            <a:pPr marL="342900" indent="-342900">
              <a:buAutoNum type="alphaLcParenBoth"/>
            </a:pPr>
            <a:r>
              <a:rPr lang="en-US" altLang="ja-JP" dirty="0"/>
              <a:t>Sample No.9 (2013 Aug 7-14); </a:t>
            </a:r>
          </a:p>
          <a:p>
            <a:pPr marL="342900" indent="-342900">
              <a:buAutoNum type="alphaLcParenBoth"/>
            </a:pPr>
            <a:r>
              <a:rPr lang="en-US" altLang="ja-JP" dirty="0"/>
              <a:t>Sample No.2 (2013 Apr 17-24). </a:t>
            </a:r>
            <a:endParaRPr lang="ja-JP" altLang="en-US" dirty="0"/>
          </a:p>
        </p:txBody>
      </p:sp>
      <p:sp>
        <p:nvSpPr>
          <p:cNvPr id="6" name="テキスト ボックス 5">
            <a:extLst>
              <a:ext uri="{FF2B5EF4-FFF2-40B4-BE49-F238E27FC236}">
                <a16:creationId xmlns:a16="http://schemas.microsoft.com/office/drawing/2014/main" id="{F8C45729-A150-DB6A-B5EC-7BABBB6CE712}"/>
              </a:ext>
            </a:extLst>
          </p:cNvPr>
          <p:cNvSpPr txBox="1">
            <a:spLocks noChangeArrowheads="1"/>
          </p:cNvSpPr>
          <p:nvPr/>
        </p:nvSpPr>
        <p:spPr bwMode="auto">
          <a:xfrm>
            <a:off x="0" y="6413266"/>
            <a:ext cx="990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latin typeface="Times New Roman" panose="02020603050405020304" pitchFamily="18" charset="0"/>
                <a:cs typeface="Times New Roman" panose="02020603050405020304" pitchFamily="18" charset="0"/>
              </a:rPr>
              <a:t>Kotaro </a:t>
            </a:r>
            <a:r>
              <a:rPr lang="en-US" altLang="ja-JP" sz="2000" b="1" dirty="0" err="1">
                <a:latin typeface="Times New Roman" panose="02020603050405020304" pitchFamily="18" charset="0"/>
                <a:cs typeface="Times New Roman" panose="02020603050405020304" pitchFamily="18" charset="0"/>
              </a:rPr>
              <a:t>Minomo</a:t>
            </a:r>
            <a:r>
              <a:rPr lang="en-US" altLang="ja-JP" sz="2000" b="1" dirty="0">
                <a:latin typeface="Times New Roman" panose="02020603050405020304" pitchFamily="18" charset="0"/>
                <a:cs typeface="Times New Roman" panose="02020603050405020304" pitchFamily="18" charset="0"/>
              </a:rPr>
              <a:t> et al (2016)</a:t>
            </a:r>
          </a:p>
        </p:txBody>
      </p:sp>
      <p:sp>
        <p:nvSpPr>
          <p:cNvPr id="4" name="テキスト ボックス 3">
            <a:extLst>
              <a:ext uri="{FF2B5EF4-FFF2-40B4-BE49-F238E27FC236}">
                <a16:creationId xmlns:a16="http://schemas.microsoft.com/office/drawing/2014/main" id="{E4E59347-79B9-E8B5-B46B-026D22D2F46A}"/>
              </a:ext>
            </a:extLst>
          </p:cNvPr>
          <p:cNvSpPr txBox="1"/>
          <p:nvPr/>
        </p:nvSpPr>
        <p:spPr>
          <a:xfrm>
            <a:off x="5601072" y="404664"/>
            <a:ext cx="3878147" cy="923330"/>
          </a:xfrm>
          <a:prstGeom prst="rect">
            <a:avLst/>
          </a:prstGeom>
          <a:noFill/>
        </p:spPr>
        <p:txBody>
          <a:bodyPr wrap="square">
            <a:spAutoFit/>
          </a:bodyPr>
          <a:lstStyle/>
          <a:p>
            <a:r>
              <a:rPr lang="en-US" altLang="ja-JP" b="0" i="0" dirty="0">
                <a:solidFill>
                  <a:srgbClr val="454545"/>
                </a:solidFill>
                <a:effectLst/>
                <a:latin typeface="robotoregular"/>
              </a:rPr>
              <a:t>ΣDP (</a:t>
            </a:r>
            <a:r>
              <a:rPr lang="en-US" altLang="ja-JP" b="0" i="1" dirty="0" err="1">
                <a:solidFill>
                  <a:srgbClr val="454545"/>
                </a:solidFill>
                <a:effectLst/>
                <a:latin typeface="robotoregular"/>
              </a:rPr>
              <a:t>anti</a:t>
            </a:r>
            <a:r>
              <a:rPr lang="en-US" altLang="ja-JP" b="0" i="0" dirty="0" err="1">
                <a:solidFill>
                  <a:srgbClr val="454545"/>
                </a:solidFill>
                <a:effectLst/>
                <a:latin typeface="robotoregular"/>
              </a:rPr>
              <a:t>-DP+</a:t>
            </a:r>
            <a:r>
              <a:rPr lang="en-US" altLang="ja-JP" b="0" i="1" dirty="0" err="1">
                <a:solidFill>
                  <a:srgbClr val="454545"/>
                </a:solidFill>
                <a:effectLst/>
                <a:latin typeface="robotoregular"/>
              </a:rPr>
              <a:t>syn</a:t>
            </a:r>
            <a:r>
              <a:rPr lang="en-US" altLang="ja-JP" b="0" i="0" dirty="0" err="1">
                <a:solidFill>
                  <a:srgbClr val="454545"/>
                </a:solidFill>
                <a:effectLst/>
                <a:latin typeface="robotoregular"/>
              </a:rPr>
              <a:t>-DP</a:t>
            </a:r>
            <a:r>
              <a:rPr lang="en-US" altLang="ja-JP" b="0" i="0" dirty="0">
                <a:solidFill>
                  <a:srgbClr val="454545"/>
                </a:solidFill>
                <a:effectLst/>
                <a:latin typeface="robotoregular"/>
              </a:rPr>
              <a:t>) ranged from </a:t>
            </a:r>
          </a:p>
          <a:p>
            <a:r>
              <a:rPr lang="en-US" altLang="ja-JP" b="0" i="0" dirty="0">
                <a:solidFill>
                  <a:srgbClr val="454545"/>
                </a:solidFill>
                <a:effectLst/>
                <a:latin typeface="robotoregular"/>
              </a:rPr>
              <a:t>1.2 to 6.7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 </a:t>
            </a:r>
          </a:p>
          <a:p>
            <a:r>
              <a:rPr lang="en-US" altLang="ja-JP" b="0" i="0" dirty="0">
                <a:solidFill>
                  <a:srgbClr val="454545"/>
                </a:solidFill>
                <a:effectLst/>
                <a:latin typeface="robotoregular"/>
              </a:rPr>
              <a:t>(average: 3.9±1.3 </a:t>
            </a:r>
            <a:r>
              <a:rPr lang="en-US" altLang="ja-JP" b="0" i="0" dirty="0" err="1">
                <a:solidFill>
                  <a:srgbClr val="454545"/>
                </a:solidFill>
                <a:effectLst/>
                <a:latin typeface="robotoregular"/>
              </a:rPr>
              <a:t>pg</a:t>
            </a:r>
            <a:r>
              <a:rPr lang="en-US" altLang="ja-JP" b="0" i="0" dirty="0">
                <a:solidFill>
                  <a:srgbClr val="454545"/>
                </a:solidFill>
                <a:effectLst/>
                <a:latin typeface="robotoregular"/>
              </a:rPr>
              <a:t>/m</a:t>
            </a:r>
            <a:r>
              <a:rPr lang="en-US" altLang="ja-JP" b="0" i="0" baseline="30000" dirty="0">
                <a:solidFill>
                  <a:srgbClr val="454545"/>
                </a:solidFill>
                <a:effectLst/>
                <a:latin typeface="robotoregular"/>
              </a:rPr>
              <a:t>3</a:t>
            </a:r>
            <a:r>
              <a:rPr lang="en-US" altLang="ja-JP" b="0" i="0" dirty="0">
                <a:solidFill>
                  <a:srgbClr val="454545"/>
                </a:solidFill>
                <a:effectLst/>
                <a:latin typeface="robotoregular"/>
              </a:rPr>
              <a:t>).</a:t>
            </a:r>
            <a:endParaRPr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0C9F62-1343-4D8B-250F-AF6480ACB48D}"/>
              </a:ext>
            </a:extLst>
          </p:cNvPr>
          <p:cNvPicPr>
            <a:picLocks noChangeAspect="1"/>
          </p:cNvPicPr>
          <p:nvPr/>
        </p:nvPicPr>
        <p:blipFill>
          <a:blip r:embed="rId3"/>
          <a:stretch>
            <a:fillRect/>
          </a:stretch>
        </p:blipFill>
        <p:spPr>
          <a:xfrm>
            <a:off x="42593" y="1124743"/>
            <a:ext cx="9863407" cy="4628499"/>
          </a:xfrm>
          <a:prstGeom prst="rect">
            <a:avLst/>
          </a:prstGeom>
        </p:spPr>
      </p:pic>
      <p:sp>
        <p:nvSpPr>
          <p:cNvPr id="4" name="テキスト ボックス 3">
            <a:extLst>
              <a:ext uri="{FF2B5EF4-FFF2-40B4-BE49-F238E27FC236}">
                <a16:creationId xmlns:a16="http://schemas.microsoft.com/office/drawing/2014/main" id="{4365311A-0A70-11AF-BFC4-7A3B5A3F4AE0}"/>
              </a:ext>
            </a:extLst>
          </p:cNvPr>
          <p:cNvSpPr txBox="1">
            <a:spLocks noChangeArrowheads="1"/>
          </p:cNvSpPr>
          <p:nvPr/>
        </p:nvSpPr>
        <p:spPr bwMode="auto">
          <a:xfrm>
            <a:off x="0" y="6413266"/>
            <a:ext cx="990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latin typeface="Times New Roman" panose="02020603050405020304" pitchFamily="18" charset="0"/>
                <a:cs typeface="Times New Roman" panose="02020603050405020304" pitchFamily="18" charset="0"/>
              </a:rPr>
              <a:t>Kotaro </a:t>
            </a:r>
            <a:r>
              <a:rPr lang="en-US" altLang="ja-JP" sz="2000" b="1" dirty="0" err="1">
                <a:latin typeface="Times New Roman" panose="02020603050405020304" pitchFamily="18" charset="0"/>
                <a:cs typeface="Times New Roman" panose="02020603050405020304" pitchFamily="18" charset="0"/>
              </a:rPr>
              <a:t>Minomo</a:t>
            </a:r>
            <a:r>
              <a:rPr lang="en-US" altLang="ja-JP" sz="2000" b="1" dirty="0">
                <a:latin typeface="Times New Roman" panose="02020603050405020304" pitchFamily="18" charset="0"/>
                <a:cs typeface="Times New Roman" panose="02020603050405020304" pitchFamily="18" charset="0"/>
              </a:rPr>
              <a:t> et al (2016)</a:t>
            </a:r>
          </a:p>
        </p:txBody>
      </p:sp>
      <p:sp>
        <p:nvSpPr>
          <p:cNvPr id="5" name="テキスト ボックス 4">
            <a:extLst>
              <a:ext uri="{FF2B5EF4-FFF2-40B4-BE49-F238E27FC236}">
                <a16:creationId xmlns:a16="http://schemas.microsoft.com/office/drawing/2014/main" id="{1889DCF2-EA78-16B2-4A04-FD2A6993CABE}"/>
              </a:ext>
            </a:extLst>
          </p:cNvPr>
          <p:cNvSpPr txBox="1">
            <a:spLocks noChangeArrowheads="1"/>
          </p:cNvSpPr>
          <p:nvPr/>
        </p:nvSpPr>
        <p:spPr bwMode="auto">
          <a:xfrm>
            <a:off x="-15552" y="476672"/>
            <a:ext cx="990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dirty="0">
                <a:latin typeface="Times New Roman" panose="02020603050405020304" pitchFamily="18" charset="0"/>
                <a:cs typeface="Times New Roman" panose="02020603050405020304" pitchFamily="18" charset="0"/>
              </a:rPr>
              <a:t>Recovery for DP and related compounds (Particle/Gas phase)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2564904"/>
            <a:ext cx="9504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Dechlorane Plus in Sediment </a:t>
            </a:r>
          </a:p>
          <a:p>
            <a:pPr algn="ctr" eaLnBrk="1" hangingPunct="1">
              <a:spcBef>
                <a:spcPct val="0"/>
              </a:spcBef>
              <a:buFontTx/>
              <a:buNone/>
            </a:pPr>
            <a:endParaRPr lang="en-US" altLang="ja-JP"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73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図 2">
            <a:extLst>
              <a:ext uri="{FF2B5EF4-FFF2-40B4-BE49-F238E27FC236}">
                <a16:creationId xmlns:a16="http://schemas.microsoft.com/office/drawing/2014/main" id="{41CE84AC-DFDC-087D-30AB-331B21414D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144"/>
          <a:stretch/>
        </p:blipFill>
        <p:spPr bwMode="auto">
          <a:xfrm>
            <a:off x="-34925" y="3284984"/>
            <a:ext cx="9975850" cy="266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3">
            <a:extLst>
              <a:ext uri="{FF2B5EF4-FFF2-40B4-BE49-F238E27FC236}">
                <a16:creationId xmlns:a16="http://schemas.microsoft.com/office/drawing/2014/main" id="{8CFC3BD3-40C2-7F25-FA5F-CAF7692CF8BB}"/>
              </a:ext>
            </a:extLst>
          </p:cNvPr>
          <p:cNvSpPr txBox="1">
            <a:spLocks noChangeArrowheads="1"/>
          </p:cNvSpPr>
          <p:nvPr/>
        </p:nvSpPr>
        <p:spPr bwMode="auto">
          <a:xfrm>
            <a:off x="1496616" y="6093296"/>
            <a:ext cx="6696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dirty="0">
                <a:latin typeface="Times New Roman" panose="02020603050405020304" pitchFamily="18" charset="0"/>
                <a:cs typeface="Times New Roman" panose="02020603050405020304" pitchFamily="18" charset="0"/>
              </a:rPr>
              <a:t>　　１　　　　　：　　　　　３　　</a:t>
            </a:r>
            <a:endParaRPr lang="en-US" altLang="ja-JP" b="1"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7FD82E4-A4DB-00E4-964D-9820DBCD52D1}"/>
              </a:ext>
            </a:extLst>
          </p:cNvPr>
          <p:cNvSpPr txBox="1"/>
          <p:nvPr/>
        </p:nvSpPr>
        <p:spPr>
          <a:xfrm>
            <a:off x="56456" y="627988"/>
            <a:ext cx="9849544" cy="2308324"/>
          </a:xfrm>
          <a:prstGeom prst="rect">
            <a:avLst/>
          </a:prstGeom>
          <a:noFill/>
        </p:spPr>
        <p:txBody>
          <a:bodyPr wrap="square">
            <a:spAutoFit/>
          </a:bodyPr>
          <a:lstStyle/>
          <a:p>
            <a:pPr algn="l"/>
            <a:r>
              <a:rPr lang="en-US" altLang="ja-JP" sz="2400" b="1" i="0" dirty="0">
                <a:solidFill>
                  <a:srgbClr val="202122"/>
                </a:solidFill>
                <a:effectLst/>
                <a:latin typeface="Arial" panose="020B0604020202020204" pitchFamily="34" charset="0"/>
              </a:rPr>
              <a:t>Dechlorane plus </a:t>
            </a:r>
            <a:r>
              <a:rPr lang="en-US" altLang="ja-JP" sz="2400" b="0" i="0" dirty="0">
                <a:solidFill>
                  <a:srgbClr val="202122"/>
                </a:solidFill>
                <a:effectLst/>
                <a:latin typeface="Arial" panose="020B0604020202020204" pitchFamily="34" charset="0"/>
              </a:rPr>
              <a:t>is a </a:t>
            </a:r>
            <a:r>
              <a:rPr lang="en-US" altLang="ja-JP" sz="2400" b="0" i="0" u="none" strike="noStrike" dirty="0">
                <a:solidFill>
                  <a:srgbClr val="3366CC"/>
                </a:solidFill>
                <a:effectLst/>
                <a:latin typeface="Arial" panose="020B0604020202020204" pitchFamily="34" charset="0"/>
                <a:hlinkClick r:id="rId4" tooltip="Organochlorine"/>
              </a:rPr>
              <a:t>polychlorinated</a:t>
            </a:r>
            <a:r>
              <a:rPr lang="en-US" altLang="ja-JP" sz="2400" b="0" i="0" dirty="0">
                <a:solidFill>
                  <a:srgbClr val="202122"/>
                </a:solidFill>
                <a:effectLst/>
                <a:latin typeface="Arial" panose="020B0604020202020204" pitchFamily="34" charset="0"/>
              </a:rPr>
              <a:t> </a:t>
            </a:r>
            <a:r>
              <a:rPr lang="en-US" altLang="ja-JP" sz="2400" b="0" i="0" u="none" strike="noStrike" dirty="0">
                <a:solidFill>
                  <a:srgbClr val="3366CC"/>
                </a:solidFill>
                <a:effectLst/>
                <a:latin typeface="Arial" panose="020B0604020202020204" pitchFamily="34" charset="0"/>
                <a:hlinkClick r:id="rId5" tooltip="Flame retardant"/>
              </a:rPr>
              <a:t>flame retardant</a:t>
            </a:r>
            <a:r>
              <a:rPr lang="en-US" altLang="ja-JP" sz="2400" b="0" i="0" dirty="0">
                <a:solidFill>
                  <a:srgbClr val="202122"/>
                </a:solidFill>
                <a:effectLst/>
                <a:latin typeface="Arial" panose="020B0604020202020204" pitchFamily="34" charset="0"/>
              </a:rPr>
              <a:t> produced by </a:t>
            </a:r>
            <a:r>
              <a:rPr lang="en-US" altLang="ja-JP" sz="2400" b="0" i="0" u="none" strike="noStrike" dirty="0" err="1">
                <a:solidFill>
                  <a:srgbClr val="3366CC"/>
                </a:solidFill>
                <a:effectLst/>
                <a:latin typeface="Arial" panose="020B0604020202020204" pitchFamily="34" charset="0"/>
                <a:hlinkClick r:id="rId6" tooltip="Oxychem"/>
              </a:rPr>
              <a:t>Oxychem</a:t>
            </a:r>
            <a:r>
              <a:rPr lang="en-US" altLang="ja-JP" sz="2400" b="0" i="0" dirty="0">
                <a:solidFill>
                  <a:srgbClr val="202122"/>
                </a:solidFill>
                <a:effectLst/>
                <a:latin typeface="Arial" panose="020B0604020202020204" pitchFamily="34" charset="0"/>
              </a:rPr>
              <a:t>. </a:t>
            </a:r>
            <a:r>
              <a:rPr lang="en-US" altLang="ja-JP" sz="2400" b="0" i="0" u="none" strike="noStrike" dirty="0">
                <a:solidFill>
                  <a:srgbClr val="3366CC"/>
                </a:solidFill>
                <a:effectLst/>
                <a:latin typeface="Arial" panose="020B0604020202020204" pitchFamily="34" charset="0"/>
                <a:hlinkClick r:id="rId7" tooltip="Partition coefficient"/>
              </a:rPr>
              <a:t>log P</a:t>
            </a:r>
            <a:r>
              <a:rPr lang="en-US" altLang="ja-JP" sz="2400" b="0" i="0" dirty="0">
                <a:solidFill>
                  <a:srgbClr val="202122"/>
                </a:solidFill>
                <a:effectLst/>
                <a:latin typeface="Arial" panose="020B0604020202020204" pitchFamily="34" charset="0"/>
              </a:rPr>
              <a:t> is 11.27±0.94.</a:t>
            </a:r>
            <a:r>
              <a:rPr lang="en-US" altLang="ja-JP" sz="2400" b="0" i="0" u="none" strike="noStrike" baseline="30000" dirty="0">
                <a:solidFill>
                  <a:srgbClr val="3366CC"/>
                </a:solidFill>
                <a:effectLst/>
                <a:latin typeface="Arial" panose="020B0604020202020204" pitchFamily="34" charset="0"/>
                <a:hlinkClick r:id="rId8"/>
              </a:rPr>
              <a:t>[2]</a:t>
            </a:r>
            <a:endParaRPr lang="en-US" altLang="ja-JP" sz="2400" b="0" i="0" dirty="0">
              <a:solidFill>
                <a:srgbClr val="202122"/>
              </a:solidFill>
              <a:effectLst/>
              <a:latin typeface="Arial" panose="020B0604020202020204" pitchFamily="34" charset="0"/>
            </a:endParaRPr>
          </a:p>
          <a:p>
            <a:pPr algn="l"/>
            <a:endParaRPr lang="en-US" altLang="ja-JP" sz="2400" b="0" i="0" dirty="0">
              <a:solidFill>
                <a:srgbClr val="202122"/>
              </a:solidFill>
              <a:effectLst/>
              <a:latin typeface="Arial" panose="020B0604020202020204" pitchFamily="34" charset="0"/>
            </a:endParaRPr>
          </a:p>
          <a:p>
            <a:pPr algn="l"/>
            <a:r>
              <a:rPr lang="en-US" altLang="ja-JP" sz="2400" b="0" i="0" dirty="0">
                <a:solidFill>
                  <a:srgbClr val="202122"/>
                </a:solidFill>
                <a:effectLst/>
                <a:latin typeface="Arial" panose="020B0604020202020204" pitchFamily="34" charset="0"/>
              </a:rPr>
              <a:t>It is produced by the </a:t>
            </a:r>
            <a:r>
              <a:rPr lang="en-US" altLang="ja-JP" sz="2400" b="0" i="0" u="none" strike="noStrike" dirty="0">
                <a:solidFill>
                  <a:srgbClr val="3366CC"/>
                </a:solidFill>
                <a:effectLst/>
                <a:latin typeface="Arial" panose="020B0604020202020204" pitchFamily="34" charset="0"/>
                <a:hlinkClick r:id="rId9" tooltip="Diels-Alder reaction"/>
              </a:rPr>
              <a:t>Diels-Alder reaction</a:t>
            </a:r>
            <a:r>
              <a:rPr lang="en-US" altLang="ja-JP" sz="2400" b="0" i="0" dirty="0">
                <a:solidFill>
                  <a:srgbClr val="202122"/>
                </a:solidFill>
                <a:effectLst/>
                <a:latin typeface="Arial" panose="020B0604020202020204" pitchFamily="34" charset="0"/>
              </a:rPr>
              <a:t> of two equivalents of </a:t>
            </a:r>
            <a:r>
              <a:rPr lang="en-US" altLang="ja-JP" sz="2400" b="0" i="0" u="none" strike="noStrike" dirty="0" err="1">
                <a:solidFill>
                  <a:srgbClr val="3366CC"/>
                </a:solidFill>
                <a:effectLst/>
                <a:latin typeface="Arial" panose="020B0604020202020204" pitchFamily="34" charset="0"/>
                <a:hlinkClick r:id="rId10" tooltip="Hexachlorocyclopentadiene"/>
              </a:rPr>
              <a:t>hexachlorocyclopentadiene</a:t>
            </a:r>
            <a:r>
              <a:rPr lang="en-US" altLang="ja-JP" sz="2400" b="0" i="0" dirty="0">
                <a:solidFill>
                  <a:srgbClr val="202122"/>
                </a:solidFill>
                <a:effectLst/>
                <a:latin typeface="Arial" panose="020B0604020202020204" pitchFamily="34" charset="0"/>
              </a:rPr>
              <a:t> with one equivalent of </a:t>
            </a:r>
            <a:r>
              <a:rPr lang="en-US" altLang="ja-JP" sz="2400" b="0" i="0" u="none" strike="noStrike" dirty="0">
                <a:solidFill>
                  <a:srgbClr val="3366CC"/>
                </a:solidFill>
                <a:effectLst/>
                <a:latin typeface="Arial" panose="020B0604020202020204" pitchFamily="34" charset="0"/>
                <a:hlinkClick r:id="rId11" tooltip="Cyclooctadiene"/>
              </a:rPr>
              <a:t>cyclooctadiene</a:t>
            </a:r>
            <a:r>
              <a:rPr lang="en-US" altLang="ja-JP" sz="2400" b="0" i="0" dirty="0">
                <a:solidFill>
                  <a:srgbClr val="202122"/>
                </a:solidFill>
                <a:effectLst/>
                <a:latin typeface="Arial" panose="020B0604020202020204" pitchFamily="34" charset="0"/>
              </a:rPr>
              <a:t>. </a:t>
            </a:r>
          </a:p>
          <a:p>
            <a:pPr algn="l"/>
            <a:r>
              <a:rPr lang="en-US" altLang="ja-JP" sz="2400" b="0" i="0" dirty="0">
                <a:solidFill>
                  <a:srgbClr val="202122"/>
                </a:solidFill>
                <a:effectLst/>
                <a:latin typeface="Arial" panose="020B0604020202020204" pitchFamily="34" charset="0"/>
              </a:rPr>
              <a:t>The </a:t>
            </a:r>
            <a:r>
              <a:rPr lang="en-US" altLang="ja-JP" sz="2400" b="0" i="1" dirty="0">
                <a:solidFill>
                  <a:srgbClr val="202122"/>
                </a:solidFill>
                <a:effectLst/>
                <a:latin typeface="Arial" panose="020B0604020202020204" pitchFamily="34" charset="0"/>
              </a:rPr>
              <a:t>syn</a:t>
            </a:r>
            <a:r>
              <a:rPr lang="en-US" altLang="ja-JP" sz="2400" b="0" i="0" dirty="0">
                <a:solidFill>
                  <a:srgbClr val="202122"/>
                </a:solidFill>
                <a:effectLst/>
                <a:latin typeface="Arial" panose="020B0604020202020204" pitchFamily="34" charset="0"/>
              </a:rPr>
              <a:t> and </a:t>
            </a:r>
            <a:r>
              <a:rPr lang="en-US" altLang="ja-JP" sz="2400" b="0" i="1" dirty="0">
                <a:solidFill>
                  <a:srgbClr val="202122"/>
                </a:solidFill>
                <a:effectLst/>
                <a:latin typeface="Arial" panose="020B0604020202020204" pitchFamily="34" charset="0"/>
              </a:rPr>
              <a:t>anti</a:t>
            </a:r>
            <a:r>
              <a:rPr lang="en-US" altLang="ja-JP" sz="2400" b="0" i="0" dirty="0">
                <a:solidFill>
                  <a:srgbClr val="202122"/>
                </a:solidFill>
                <a:effectLst/>
                <a:latin typeface="Arial" panose="020B0604020202020204" pitchFamily="34" charset="0"/>
              </a:rPr>
              <a:t> isomer are formed in the approximate ratio of 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FBE701F-9FA0-99DB-B829-8F5A74B71CEF}"/>
              </a:ext>
            </a:extLst>
          </p:cNvPr>
          <p:cNvSpPr txBox="1">
            <a:spLocks noChangeArrowheads="1"/>
          </p:cNvSpPr>
          <p:nvPr/>
        </p:nvSpPr>
        <p:spPr bwMode="auto">
          <a:xfrm>
            <a:off x="200819" y="404664"/>
            <a:ext cx="9504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Dechlorane Plus and Dechlorane (</a:t>
            </a:r>
            <a:r>
              <a:rPr lang="en-US" altLang="ja-JP" b="1" dirty="0" err="1">
                <a:latin typeface="Times New Roman" panose="02020603050405020304" pitchFamily="18" charset="0"/>
                <a:cs typeface="Times New Roman" panose="02020603050405020304" pitchFamily="18" charset="0"/>
              </a:rPr>
              <a:t>Mirex</a:t>
            </a:r>
            <a:r>
              <a:rPr lang="en-US" altLang="ja-JP" b="1" dirty="0">
                <a:latin typeface="Times New Roman" panose="02020603050405020304" pitchFamily="18" charset="0"/>
                <a:cs typeface="Times New Roman" panose="02020603050405020304" pitchFamily="18" charset="0"/>
              </a:rPr>
              <a:t>) in Surface Sediment of the Northern Shikoku Island, Japan</a:t>
            </a:r>
          </a:p>
        </p:txBody>
      </p:sp>
      <p:sp>
        <p:nvSpPr>
          <p:cNvPr id="5" name="テキスト ボックス 4">
            <a:extLst>
              <a:ext uri="{FF2B5EF4-FFF2-40B4-BE49-F238E27FC236}">
                <a16:creationId xmlns:a16="http://schemas.microsoft.com/office/drawing/2014/main" id="{45CE0937-A829-1236-23BA-EB04E2168FF3}"/>
              </a:ext>
            </a:extLst>
          </p:cNvPr>
          <p:cNvSpPr txBox="1"/>
          <p:nvPr/>
        </p:nvSpPr>
        <p:spPr>
          <a:xfrm>
            <a:off x="2449417" y="6237312"/>
            <a:ext cx="5007166" cy="461665"/>
          </a:xfrm>
          <a:prstGeom prst="rect">
            <a:avLst/>
          </a:prstGeom>
          <a:noFill/>
        </p:spPr>
        <p:txBody>
          <a:bodyPr wrap="square">
            <a:spAutoFit/>
          </a:bodyPr>
          <a:lstStyle/>
          <a:p>
            <a:r>
              <a:rPr lang="en-US" altLang="ja-JP" sz="2400" b="1" dirty="0"/>
              <a:t>Masahide Kawano et al (2016)</a:t>
            </a:r>
            <a:endParaRPr lang="ja-JP" altLang="en-US" sz="2400" b="1" dirty="0"/>
          </a:p>
        </p:txBody>
      </p:sp>
      <p:pic>
        <p:nvPicPr>
          <p:cNvPr id="7" name="図 6">
            <a:extLst>
              <a:ext uri="{FF2B5EF4-FFF2-40B4-BE49-F238E27FC236}">
                <a16:creationId xmlns:a16="http://schemas.microsoft.com/office/drawing/2014/main" id="{C9F99F6E-45D8-6F97-17A3-5393994D6550}"/>
              </a:ext>
            </a:extLst>
          </p:cNvPr>
          <p:cNvPicPr>
            <a:picLocks noChangeAspect="1"/>
          </p:cNvPicPr>
          <p:nvPr/>
        </p:nvPicPr>
        <p:blipFill>
          <a:blip r:embed="rId3"/>
          <a:stretch>
            <a:fillRect/>
          </a:stretch>
        </p:blipFill>
        <p:spPr>
          <a:xfrm>
            <a:off x="1928664" y="1913930"/>
            <a:ext cx="5212586" cy="38107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7BB720-CB9C-0A93-6F0F-47F5272B7C8B}"/>
              </a:ext>
            </a:extLst>
          </p:cNvPr>
          <p:cNvPicPr>
            <a:picLocks noChangeAspect="1"/>
          </p:cNvPicPr>
          <p:nvPr/>
        </p:nvPicPr>
        <p:blipFill>
          <a:blip r:embed="rId3"/>
          <a:stretch>
            <a:fillRect/>
          </a:stretch>
        </p:blipFill>
        <p:spPr>
          <a:xfrm>
            <a:off x="2144688" y="1942898"/>
            <a:ext cx="4848902" cy="3934374"/>
          </a:xfrm>
          <a:prstGeom prst="rect">
            <a:avLst/>
          </a:prstGeom>
        </p:spPr>
      </p:pic>
      <p:sp>
        <p:nvSpPr>
          <p:cNvPr id="4" name="テキスト ボックス 3">
            <a:extLst>
              <a:ext uri="{FF2B5EF4-FFF2-40B4-BE49-F238E27FC236}">
                <a16:creationId xmlns:a16="http://schemas.microsoft.com/office/drawing/2014/main" id="{CC743BCF-FBD9-AD3C-FA4C-B93E274D62E4}"/>
              </a:ext>
            </a:extLst>
          </p:cNvPr>
          <p:cNvSpPr txBox="1">
            <a:spLocks noChangeArrowheads="1"/>
          </p:cNvSpPr>
          <p:nvPr/>
        </p:nvSpPr>
        <p:spPr bwMode="auto">
          <a:xfrm>
            <a:off x="200819" y="404664"/>
            <a:ext cx="9504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Dechlorane Plus and Dechlorane (</a:t>
            </a:r>
            <a:r>
              <a:rPr lang="en-US" altLang="ja-JP" b="1" dirty="0" err="1">
                <a:latin typeface="Times New Roman" panose="02020603050405020304" pitchFamily="18" charset="0"/>
                <a:cs typeface="Times New Roman" panose="02020603050405020304" pitchFamily="18" charset="0"/>
              </a:rPr>
              <a:t>Mirex</a:t>
            </a:r>
            <a:r>
              <a:rPr lang="en-US" altLang="ja-JP" b="1" dirty="0">
                <a:latin typeface="Times New Roman" panose="02020603050405020304" pitchFamily="18" charset="0"/>
                <a:cs typeface="Times New Roman" panose="02020603050405020304" pitchFamily="18" charset="0"/>
              </a:rPr>
              <a:t>) in Surface Sediment of the Northern Shikoku Island, Japan</a:t>
            </a:r>
          </a:p>
        </p:txBody>
      </p:sp>
      <p:sp>
        <p:nvSpPr>
          <p:cNvPr id="5" name="テキスト ボックス 4">
            <a:extLst>
              <a:ext uri="{FF2B5EF4-FFF2-40B4-BE49-F238E27FC236}">
                <a16:creationId xmlns:a16="http://schemas.microsoft.com/office/drawing/2014/main" id="{DC85532B-C2F1-CAD7-421D-C3AC789B33A5}"/>
              </a:ext>
            </a:extLst>
          </p:cNvPr>
          <p:cNvSpPr txBox="1"/>
          <p:nvPr/>
        </p:nvSpPr>
        <p:spPr>
          <a:xfrm>
            <a:off x="2449417" y="6237312"/>
            <a:ext cx="5007166" cy="461665"/>
          </a:xfrm>
          <a:prstGeom prst="rect">
            <a:avLst/>
          </a:prstGeom>
          <a:noFill/>
        </p:spPr>
        <p:txBody>
          <a:bodyPr wrap="square">
            <a:spAutoFit/>
          </a:bodyPr>
          <a:lstStyle/>
          <a:p>
            <a:r>
              <a:rPr lang="en-US" altLang="ja-JP" sz="2400" b="1" dirty="0"/>
              <a:t>Masahide Kawano et al (2016)</a:t>
            </a:r>
            <a:endParaRPr lang="ja-JP" altLang="en-US" sz="2400" b="1" dirty="0"/>
          </a:p>
        </p:txBody>
      </p:sp>
      <p:cxnSp>
        <p:nvCxnSpPr>
          <p:cNvPr id="6" name="直線矢印コネクタ 5">
            <a:extLst>
              <a:ext uri="{FF2B5EF4-FFF2-40B4-BE49-F238E27FC236}">
                <a16:creationId xmlns:a16="http://schemas.microsoft.com/office/drawing/2014/main" id="{9742D444-0076-595C-9F12-1B06D9D85BD4}"/>
              </a:ext>
            </a:extLst>
          </p:cNvPr>
          <p:cNvCxnSpPr>
            <a:cxnSpLocks/>
          </p:cNvCxnSpPr>
          <p:nvPr/>
        </p:nvCxnSpPr>
        <p:spPr>
          <a:xfrm flipH="1">
            <a:off x="6969224" y="3068960"/>
            <a:ext cx="12961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BAD1D8D8-AB58-D5F7-A290-F144094C32E8}"/>
              </a:ext>
            </a:extLst>
          </p:cNvPr>
          <p:cNvCxnSpPr>
            <a:cxnSpLocks/>
          </p:cNvCxnSpPr>
          <p:nvPr/>
        </p:nvCxnSpPr>
        <p:spPr>
          <a:xfrm flipH="1">
            <a:off x="6969224" y="3429000"/>
            <a:ext cx="12961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79711E00-7A9D-8ECD-E088-9ECDAC39A364}"/>
              </a:ext>
            </a:extLst>
          </p:cNvPr>
          <p:cNvCxnSpPr>
            <a:cxnSpLocks/>
          </p:cNvCxnSpPr>
          <p:nvPr/>
        </p:nvCxnSpPr>
        <p:spPr>
          <a:xfrm flipH="1">
            <a:off x="7041232" y="4221088"/>
            <a:ext cx="12961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DF395CB-C7CB-7E53-9256-B3B755CC0957}"/>
              </a:ext>
            </a:extLst>
          </p:cNvPr>
          <p:cNvSpPr txBox="1"/>
          <p:nvPr/>
        </p:nvSpPr>
        <p:spPr>
          <a:xfrm>
            <a:off x="8337376" y="2882843"/>
            <a:ext cx="1449578" cy="369332"/>
          </a:xfrm>
          <a:prstGeom prst="rect">
            <a:avLst/>
          </a:prstGeom>
          <a:noFill/>
        </p:spPr>
        <p:txBody>
          <a:bodyPr wrap="square" rtlCol="0">
            <a:spAutoFit/>
          </a:bodyPr>
          <a:lstStyle/>
          <a:p>
            <a:r>
              <a:rPr kumimoji="1" lang="en-US" altLang="ja-JP" b="1" dirty="0"/>
              <a:t>10ng/g-dry</a:t>
            </a:r>
            <a:endParaRPr kumimoji="1" lang="ja-JP" altLang="en-US" b="1" dirty="0"/>
          </a:p>
        </p:txBody>
      </p:sp>
      <p:sp>
        <p:nvSpPr>
          <p:cNvPr id="12" name="テキスト ボックス 11">
            <a:extLst>
              <a:ext uri="{FF2B5EF4-FFF2-40B4-BE49-F238E27FC236}">
                <a16:creationId xmlns:a16="http://schemas.microsoft.com/office/drawing/2014/main" id="{15705D44-49AA-2AB5-B6DF-FD4B210B38E5}"/>
              </a:ext>
            </a:extLst>
          </p:cNvPr>
          <p:cNvSpPr txBox="1"/>
          <p:nvPr/>
        </p:nvSpPr>
        <p:spPr>
          <a:xfrm>
            <a:off x="8409384" y="3275692"/>
            <a:ext cx="1305562" cy="369332"/>
          </a:xfrm>
          <a:prstGeom prst="rect">
            <a:avLst/>
          </a:prstGeom>
          <a:noFill/>
        </p:spPr>
        <p:txBody>
          <a:bodyPr wrap="square" rtlCol="0">
            <a:spAutoFit/>
          </a:bodyPr>
          <a:lstStyle/>
          <a:p>
            <a:r>
              <a:rPr kumimoji="1" lang="en-US" altLang="ja-JP" b="1" dirty="0"/>
              <a:t>1ng/g-dry</a:t>
            </a:r>
            <a:endParaRPr kumimoji="1" lang="ja-JP" altLang="en-US" b="1" dirty="0"/>
          </a:p>
        </p:txBody>
      </p:sp>
      <p:sp>
        <p:nvSpPr>
          <p:cNvPr id="13" name="テキスト ボックス 12">
            <a:extLst>
              <a:ext uri="{FF2B5EF4-FFF2-40B4-BE49-F238E27FC236}">
                <a16:creationId xmlns:a16="http://schemas.microsoft.com/office/drawing/2014/main" id="{7020C6F7-48AA-21EC-6256-304FBB85FEC2}"/>
              </a:ext>
            </a:extLst>
          </p:cNvPr>
          <p:cNvSpPr txBox="1"/>
          <p:nvPr/>
        </p:nvSpPr>
        <p:spPr>
          <a:xfrm>
            <a:off x="8370730" y="4036422"/>
            <a:ext cx="1416224" cy="646331"/>
          </a:xfrm>
          <a:prstGeom prst="rect">
            <a:avLst/>
          </a:prstGeom>
          <a:noFill/>
        </p:spPr>
        <p:txBody>
          <a:bodyPr wrap="square" rtlCol="0">
            <a:spAutoFit/>
          </a:bodyPr>
          <a:lstStyle/>
          <a:p>
            <a:r>
              <a:rPr kumimoji="1" lang="en-US" altLang="ja-JP" b="1" dirty="0"/>
              <a:t>0.01ng/g-dry</a:t>
            </a:r>
            <a:endParaRPr kumimoji="1" lang="ja-JP" alt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DD6430-5283-0897-358C-30C281940CA4}"/>
              </a:ext>
            </a:extLst>
          </p:cNvPr>
          <p:cNvPicPr>
            <a:picLocks noChangeAspect="1"/>
          </p:cNvPicPr>
          <p:nvPr/>
        </p:nvPicPr>
        <p:blipFill>
          <a:blip r:embed="rId3"/>
          <a:stretch>
            <a:fillRect/>
          </a:stretch>
        </p:blipFill>
        <p:spPr>
          <a:xfrm>
            <a:off x="2111458" y="195856"/>
            <a:ext cx="5505838" cy="5753424"/>
          </a:xfrm>
          <a:prstGeom prst="rect">
            <a:avLst/>
          </a:prstGeom>
        </p:spPr>
      </p:pic>
      <p:sp>
        <p:nvSpPr>
          <p:cNvPr id="5" name="テキスト ボックス 4">
            <a:extLst>
              <a:ext uri="{FF2B5EF4-FFF2-40B4-BE49-F238E27FC236}">
                <a16:creationId xmlns:a16="http://schemas.microsoft.com/office/drawing/2014/main" id="{D75E3E5F-0DDA-E999-6364-8258BC5F0E7D}"/>
              </a:ext>
            </a:extLst>
          </p:cNvPr>
          <p:cNvSpPr txBox="1"/>
          <p:nvPr/>
        </p:nvSpPr>
        <p:spPr>
          <a:xfrm>
            <a:off x="2449417" y="6093296"/>
            <a:ext cx="5007166" cy="461665"/>
          </a:xfrm>
          <a:prstGeom prst="rect">
            <a:avLst/>
          </a:prstGeom>
          <a:noFill/>
        </p:spPr>
        <p:txBody>
          <a:bodyPr wrap="square">
            <a:spAutoFit/>
          </a:bodyPr>
          <a:lstStyle/>
          <a:p>
            <a:r>
              <a:rPr lang="en-US" altLang="ja-JP" sz="2400" b="1" dirty="0"/>
              <a:t>Masahide Kawano et al (2016)</a:t>
            </a:r>
            <a:endParaRPr lang="ja-JP" alt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8228F4-8B04-AFD2-3A06-B1A037C0ECD2}"/>
              </a:ext>
            </a:extLst>
          </p:cNvPr>
          <p:cNvPicPr>
            <a:picLocks noChangeAspect="1"/>
          </p:cNvPicPr>
          <p:nvPr/>
        </p:nvPicPr>
        <p:blipFill rotWithShape="1">
          <a:blip r:embed="rId3"/>
          <a:srcRect t="12505"/>
          <a:stretch/>
        </p:blipFill>
        <p:spPr>
          <a:xfrm>
            <a:off x="35957" y="3068960"/>
            <a:ext cx="9870043" cy="655355"/>
          </a:xfrm>
          <a:prstGeom prst="rect">
            <a:avLst/>
          </a:prstGeom>
        </p:spPr>
      </p:pic>
      <p:pic>
        <p:nvPicPr>
          <p:cNvPr id="5" name="図 4">
            <a:extLst>
              <a:ext uri="{FF2B5EF4-FFF2-40B4-BE49-F238E27FC236}">
                <a16:creationId xmlns:a16="http://schemas.microsoft.com/office/drawing/2014/main" id="{258B0232-5A06-5C97-FB4C-EBD2A8348E02}"/>
              </a:ext>
            </a:extLst>
          </p:cNvPr>
          <p:cNvPicPr>
            <a:picLocks noChangeAspect="1"/>
          </p:cNvPicPr>
          <p:nvPr/>
        </p:nvPicPr>
        <p:blipFill rotWithShape="1">
          <a:blip r:embed="rId4"/>
          <a:srcRect b="4289"/>
          <a:stretch/>
        </p:blipFill>
        <p:spPr>
          <a:xfrm>
            <a:off x="-15552" y="2008844"/>
            <a:ext cx="9921552" cy="844092"/>
          </a:xfrm>
          <a:prstGeom prst="rect">
            <a:avLst/>
          </a:prstGeom>
        </p:spPr>
      </p:pic>
      <p:sp>
        <p:nvSpPr>
          <p:cNvPr id="6" name="テキスト ボックス 5">
            <a:extLst>
              <a:ext uri="{FF2B5EF4-FFF2-40B4-BE49-F238E27FC236}">
                <a16:creationId xmlns:a16="http://schemas.microsoft.com/office/drawing/2014/main" id="{358DAC9B-6F14-98ED-E0F3-012106890668}"/>
              </a:ext>
            </a:extLst>
          </p:cNvPr>
          <p:cNvSpPr txBox="1"/>
          <p:nvPr/>
        </p:nvSpPr>
        <p:spPr>
          <a:xfrm>
            <a:off x="2449417" y="6093296"/>
            <a:ext cx="5007166" cy="461665"/>
          </a:xfrm>
          <a:prstGeom prst="rect">
            <a:avLst/>
          </a:prstGeom>
          <a:noFill/>
        </p:spPr>
        <p:txBody>
          <a:bodyPr wrap="square">
            <a:spAutoFit/>
          </a:bodyPr>
          <a:lstStyle/>
          <a:p>
            <a:r>
              <a:rPr lang="en-US" altLang="ja-JP" sz="2400" b="1" dirty="0"/>
              <a:t>Masahide Kawano et al (2016)</a:t>
            </a:r>
            <a:endParaRPr lang="ja-JP" altLang="en-US" sz="2400" b="1" dirty="0"/>
          </a:p>
        </p:txBody>
      </p:sp>
      <p:sp>
        <p:nvSpPr>
          <p:cNvPr id="8" name="テキスト ボックス 7">
            <a:extLst>
              <a:ext uri="{FF2B5EF4-FFF2-40B4-BE49-F238E27FC236}">
                <a16:creationId xmlns:a16="http://schemas.microsoft.com/office/drawing/2014/main" id="{137F9848-2254-7A9D-0A53-91BAF07E0564}"/>
              </a:ext>
            </a:extLst>
          </p:cNvPr>
          <p:cNvSpPr txBox="1"/>
          <p:nvPr/>
        </p:nvSpPr>
        <p:spPr>
          <a:xfrm>
            <a:off x="3080792" y="3969065"/>
            <a:ext cx="5544616" cy="923330"/>
          </a:xfrm>
          <a:prstGeom prst="rect">
            <a:avLst/>
          </a:prstGeom>
          <a:noFill/>
        </p:spPr>
        <p:txBody>
          <a:bodyPr wrap="square">
            <a:spAutoFit/>
          </a:bodyPr>
          <a:lstStyle/>
          <a:p>
            <a:r>
              <a:rPr lang="en-US" altLang="ja-JP" dirty="0"/>
              <a:t>in the sediment </a:t>
            </a:r>
          </a:p>
          <a:p>
            <a:r>
              <a:rPr lang="en-US" altLang="ja-JP" dirty="0"/>
              <a:t>northern Shikoku sediments</a:t>
            </a:r>
            <a:r>
              <a:rPr lang="ja-JP" altLang="en-US" dirty="0"/>
              <a:t>：　</a:t>
            </a:r>
            <a:r>
              <a:rPr lang="en-US" altLang="ja-JP" dirty="0"/>
              <a:t>0.033-100ng/g-dry</a:t>
            </a:r>
          </a:p>
          <a:p>
            <a:r>
              <a:rPr lang="en-US" altLang="ja-JP" dirty="0"/>
              <a:t>Osaka urban rivers</a:t>
            </a:r>
            <a:r>
              <a:rPr lang="ja-JP" altLang="en-US" dirty="0"/>
              <a:t>　：                </a:t>
            </a:r>
            <a:r>
              <a:rPr lang="en-US" altLang="ja-JP" dirty="0"/>
              <a:t>0.24-230ng/g-dry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2564904"/>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Dechlorane Plus in </a:t>
            </a:r>
            <a:r>
              <a:rPr lang="en-US" altLang="ja-JP" sz="3200" b="1" dirty="0">
                <a:latin typeface="Times New Roman" panose="02020603050405020304" pitchFamily="18" charset="0"/>
                <a:cs typeface="Times New Roman" panose="02020603050405020304" pitchFamily="18" charset="0"/>
              </a:rPr>
              <a:t>Particulate Matter</a:t>
            </a:r>
            <a:endParaRPr lang="en-US" altLang="ja-JP"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38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68CA7E-8D31-0D78-6963-B8C580F22AFC}"/>
              </a:ext>
            </a:extLst>
          </p:cNvPr>
          <p:cNvSpPr txBox="1"/>
          <p:nvPr/>
        </p:nvSpPr>
        <p:spPr>
          <a:xfrm>
            <a:off x="0" y="692696"/>
            <a:ext cx="9849544" cy="584775"/>
          </a:xfrm>
          <a:prstGeom prst="rect">
            <a:avLst/>
          </a:prstGeom>
          <a:noFill/>
        </p:spPr>
        <p:txBody>
          <a:bodyPr wrap="square">
            <a:spAutoFit/>
          </a:bodyPr>
          <a:lstStyle/>
          <a:p>
            <a:pPr algn="ctr"/>
            <a:r>
              <a:rPr lang="en-US" altLang="ja-JP" sz="3200" b="1" dirty="0">
                <a:latin typeface="Times New Roman" panose="02020603050405020304" pitchFamily="18" charset="0"/>
                <a:cs typeface="Times New Roman" panose="02020603050405020304" pitchFamily="18" charset="0"/>
              </a:rPr>
              <a:t>Size Distribution of Dechloranes in Particulate Matter</a:t>
            </a:r>
            <a:endParaRPr lang="ja-JP" altLang="en-US" sz="3200" b="1"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30D423A2-96FF-5808-6BCB-43E9927A3436}"/>
              </a:ext>
            </a:extLst>
          </p:cNvPr>
          <p:cNvSpPr txBox="1"/>
          <p:nvPr/>
        </p:nvSpPr>
        <p:spPr>
          <a:xfrm>
            <a:off x="-87560" y="6093296"/>
            <a:ext cx="9993560" cy="461665"/>
          </a:xfrm>
          <a:prstGeom prst="rect">
            <a:avLst/>
          </a:prstGeom>
          <a:noFill/>
        </p:spPr>
        <p:txBody>
          <a:bodyPr wrap="square">
            <a:spAutoFit/>
          </a:bodyPr>
          <a:lstStyle/>
          <a:p>
            <a:pPr algn="ctr"/>
            <a:r>
              <a:rPr lang="en-US" altLang="ja-JP" sz="2400" b="1" dirty="0" err="1"/>
              <a:t>Kensaku</a:t>
            </a:r>
            <a:r>
              <a:rPr lang="en-US" altLang="ja-JP" sz="2400" b="1" dirty="0"/>
              <a:t> KAKIMOTO  et al (2016)</a:t>
            </a:r>
            <a:endParaRPr lang="ja-JP" altLang="en-US" sz="2400" b="1" dirty="0"/>
          </a:p>
        </p:txBody>
      </p:sp>
      <p:pic>
        <p:nvPicPr>
          <p:cNvPr id="8" name="図 7">
            <a:extLst>
              <a:ext uri="{FF2B5EF4-FFF2-40B4-BE49-F238E27FC236}">
                <a16:creationId xmlns:a16="http://schemas.microsoft.com/office/drawing/2014/main" id="{78E6FB2B-B42E-C0EF-A345-3756380C46C2}"/>
              </a:ext>
            </a:extLst>
          </p:cNvPr>
          <p:cNvPicPr>
            <a:picLocks noChangeAspect="1"/>
          </p:cNvPicPr>
          <p:nvPr/>
        </p:nvPicPr>
        <p:blipFill>
          <a:blip r:embed="rId3"/>
          <a:stretch>
            <a:fillRect/>
          </a:stretch>
        </p:blipFill>
        <p:spPr>
          <a:xfrm>
            <a:off x="3309708" y="1726874"/>
            <a:ext cx="3286584" cy="3934374"/>
          </a:xfrm>
          <a:prstGeom prst="rect">
            <a:avLst/>
          </a:prstGeom>
        </p:spPr>
      </p:pic>
      <p:sp>
        <p:nvSpPr>
          <p:cNvPr id="4" name="テキスト ボックス 3">
            <a:extLst>
              <a:ext uri="{FF2B5EF4-FFF2-40B4-BE49-F238E27FC236}">
                <a16:creationId xmlns:a16="http://schemas.microsoft.com/office/drawing/2014/main" id="{E6CB47DB-1BD4-7417-700E-ECC87019A43C}"/>
              </a:ext>
            </a:extLst>
          </p:cNvPr>
          <p:cNvSpPr txBox="1"/>
          <p:nvPr/>
        </p:nvSpPr>
        <p:spPr>
          <a:xfrm>
            <a:off x="560512" y="2132856"/>
            <a:ext cx="3168352" cy="3416320"/>
          </a:xfrm>
          <a:prstGeom prst="rect">
            <a:avLst/>
          </a:prstGeom>
          <a:noFill/>
        </p:spPr>
        <p:txBody>
          <a:bodyPr wrap="square">
            <a:spAutoFit/>
          </a:bodyPr>
          <a:lstStyle/>
          <a:p>
            <a:r>
              <a:rPr lang="en-US" altLang="ja-JP" b="0" i="0" dirty="0">
                <a:solidFill>
                  <a:srgbClr val="000000"/>
                </a:solidFill>
                <a:effectLst/>
                <a:latin typeface="Arial" panose="020B0604020202020204" pitchFamily="34" charset="0"/>
              </a:rPr>
              <a:t>The particle size distributions of dechloranes were determined. For collecting PM, an Andersen air sampler equipped with five-stage quartz fiber filters and a 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equipped with six-stage Teflon and inertial SUS fiber filters were used. </a:t>
            </a:r>
          </a:p>
          <a:p>
            <a:r>
              <a:rPr lang="en-US" altLang="ja-JP" b="0" i="0" dirty="0">
                <a:solidFill>
                  <a:srgbClr val="000000"/>
                </a:solidFill>
                <a:effectLst/>
                <a:latin typeface="Arial" panose="020B0604020202020204" pitchFamily="34" charset="0"/>
              </a:rPr>
              <a:t>Particulate matter (PM) was collected in 2014 - 2015</a:t>
            </a:r>
            <a:endParaRPr lang="ja-JP" altLang="en-US" dirty="0"/>
          </a:p>
        </p:txBody>
      </p:sp>
      <p:sp>
        <p:nvSpPr>
          <p:cNvPr id="10" name="テキスト ボックス 9">
            <a:extLst>
              <a:ext uri="{FF2B5EF4-FFF2-40B4-BE49-F238E27FC236}">
                <a16:creationId xmlns:a16="http://schemas.microsoft.com/office/drawing/2014/main" id="{0224042B-7C95-1B1F-A806-52059C0C01D1}"/>
              </a:ext>
            </a:extLst>
          </p:cNvPr>
          <p:cNvSpPr txBox="1"/>
          <p:nvPr/>
        </p:nvSpPr>
        <p:spPr>
          <a:xfrm>
            <a:off x="5745088" y="3497464"/>
            <a:ext cx="4995332" cy="646331"/>
          </a:xfrm>
          <a:prstGeom prst="rect">
            <a:avLst/>
          </a:prstGeom>
          <a:noFill/>
        </p:spPr>
        <p:txBody>
          <a:bodyPr wrap="square">
            <a:spAutoFit/>
          </a:bodyPr>
          <a:lstStyle/>
          <a:p>
            <a:r>
              <a:rPr lang="en-US" altLang="ja-JP" b="0" i="0" dirty="0">
                <a:solidFill>
                  <a:srgbClr val="000000"/>
                </a:solidFill>
                <a:effectLst/>
                <a:latin typeface="Arial" panose="020B0604020202020204" pitchFamily="34" charset="0"/>
              </a:rPr>
              <a:t>Andersen air sampler </a:t>
            </a:r>
          </a:p>
          <a:p>
            <a:r>
              <a:rPr lang="en-US" altLang="ja-JP" b="0" i="0" dirty="0">
                <a:solidFill>
                  <a:srgbClr val="000000"/>
                </a:solidFill>
                <a:effectLst/>
                <a:latin typeface="Arial" panose="020B0604020202020204" pitchFamily="34" charset="0"/>
              </a:rPr>
              <a:t>PM</a:t>
            </a:r>
            <a:r>
              <a:rPr lang="en-US" altLang="ja-JP" b="0" i="0" baseline="-25000" dirty="0">
                <a:solidFill>
                  <a:srgbClr val="000000"/>
                </a:solidFill>
                <a:effectLst/>
                <a:latin typeface="Arial" panose="020B0604020202020204" pitchFamily="34" charset="0"/>
              </a:rPr>
              <a:t>0.1</a:t>
            </a:r>
            <a:r>
              <a:rPr lang="en-US" altLang="ja-JP" b="0" i="0" dirty="0">
                <a:solidFill>
                  <a:srgbClr val="000000"/>
                </a:solidFill>
                <a:effectLst/>
                <a:latin typeface="Arial" panose="020B0604020202020204" pitchFamily="34" charset="0"/>
              </a:rPr>
              <a:t> air sampler </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68CA7E-8D31-0D78-6963-B8C580F22AFC}"/>
              </a:ext>
            </a:extLst>
          </p:cNvPr>
          <p:cNvSpPr txBox="1"/>
          <p:nvPr/>
        </p:nvSpPr>
        <p:spPr>
          <a:xfrm>
            <a:off x="0" y="692696"/>
            <a:ext cx="9849544" cy="584775"/>
          </a:xfrm>
          <a:prstGeom prst="rect">
            <a:avLst/>
          </a:prstGeom>
          <a:noFill/>
        </p:spPr>
        <p:txBody>
          <a:bodyPr wrap="square">
            <a:spAutoFit/>
          </a:bodyPr>
          <a:lstStyle/>
          <a:p>
            <a:pPr algn="ctr"/>
            <a:r>
              <a:rPr lang="en-US" altLang="ja-JP" sz="3200" b="1" dirty="0">
                <a:latin typeface="Times New Roman" panose="02020603050405020304" pitchFamily="18" charset="0"/>
                <a:cs typeface="Times New Roman" panose="02020603050405020304" pitchFamily="18" charset="0"/>
              </a:rPr>
              <a:t>Size Distribution of Dechloranes in Particulate Matter</a:t>
            </a:r>
            <a:endParaRPr lang="ja-JP" altLang="en-US" sz="3200" b="1"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30D423A2-96FF-5808-6BCB-43E9927A3436}"/>
              </a:ext>
            </a:extLst>
          </p:cNvPr>
          <p:cNvSpPr txBox="1"/>
          <p:nvPr/>
        </p:nvSpPr>
        <p:spPr>
          <a:xfrm>
            <a:off x="-87560" y="6093296"/>
            <a:ext cx="9993560" cy="461665"/>
          </a:xfrm>
          <a:prstGeom prst="rect">
            <a:avLst/>
          </a:prstGeom>
          <a:noFill/>
        </p:spPr>
        <p:txBody>
          <a:bodyPr wrap="square">
            <a:spAutoFit/>
          </a:bodyPr>
          <a:lstStyle/>
          <a:p>
            <a:pPr algn="ctr"/>
            <a:r>
              <a:rPr lang="en-US" altLang="ja-JP" sz="2400" b="1" dirty="0" err="1"/>
              <a:t>Kensaku</a:t>
            </a:r>
            <a:r>
              <a:rPr lang="en-US" altLang="ja-JP" sz="2400" b="1" dirty="0"/>
              <a:t> KAKIMOTO  et al (2016)</a:t>
            </a:r>
            <a:endParaRPr lang="ja-JP" altLang="en-US" sz="2400" b="1" dirty="0"/>
          </a:p>
        </p:txBody>
      </p:sp>
      <p:pic>
        <p:nvPicPr>
          <p:cNvPr id="4" name="図 3">
            <a:extLst>
              <a:ext uri="{FF2B5EF4-FFF2-40B4-BE49-F238E27FC236}">
                <a16:creationId xmlns:a16="http://schemas.microsoft.com/office/drawing/2014/main" id="{78FF5A9D-C977-BF2F-CA17-EB6343E6691B}"/>
              </a:ext>
            </a:extLst>
          </p:cNvPr>
          <p:cNvPicPr>
            <a:picLocks noChangeAspect="1"/>
          </p:cNvPicPr>
          <p:nvPr/>
        </p:nvPicPr>
        <p:blipFill>
          <a:blip r:embed="rId3"/>
          <a:stretch>
            <a:fillRect/>
          </a:stretch>
        </p:blipFill>
        <p:spPr>
          <a:xfrm>
            <a:off x="2909953" y="1772816"/>
            <a:ext cx="4029637" cy="3667637"/>
          </a:xfrm>
          <a:prstGeom prst="rect">
            <a:avLst/>
          </a:prstGeom>
        </p:spPr>
      </p:pic>
    </p:spTree>
    <p:extLst>
      <p:ext uri="{BB962C8B-B14F-4D97-AF65-F5344CB8AC3E}">
        <p14:creationId xmlns:p14="http://schemas.microsoft.com/office/powerpoint/2010/main" val="145975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68CA7E-8D31-0D78-6963-B8C580F22AFC}"/>
              </a:ext>
            </a:extLst>
          </p:cNvPr>
          <p:cNvSpPr txBox="1"/>
          <p:nvPr/>
        </p:nvSpPr>
        <p:spPr>
          <a:xfrm>
            <a:off x="0" y="692696"/>
            <a:ext cx="9849544" cy="584775"/>
          </a:xfrm>
          <a:prstGeom prst="rect">
            <a:avLst/>
          </a:prstGeom>
          <a:noFill/>
        </p:spPr>
        <p:txBody>
          <a:bodyPr wrap="square">
            <a:spAutoFit/>
          </a:bodyPr>
          <a:lstStyle/>
          <a:p>
            <a:pPr algn="ctr"/>
            <a:r>
              <a:rPr lang="en-US" altLang="ja-JP" sz="3200" b="1" dirty="0">
                <a:latin typeface="Times New Roman" panose="02020603050405020304" pitchFamily="18" charset="0"/>
                <a:cs typeface="Times New Roman" panose="02020603050405020304" pitchFamily="18" charset="0"/>
              </a:rPr>
              <a:t>Size Distribution of Dechloranes in Particulate Matter</a:t>
            </a:r>
            <a:endParaRPr lang="ja-JP" altLang="en-US" sz="3200" b="1"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30D423A2-96FF-5808-6BCB-43E9927A3436}"/>
              </a:ext>
            </a:extLst>
          </p:cNvPr>
          <p:cNvSpPr txBox="1"/>
          <p:nvPr/>
        </p:nvSpPr>
        <p:spPr>
          <a:xfrm>
            <a:off x="-87560" y="6093296"/>
            <a:ext cx="9993560" cy="461665"/>
          </a:xfrm>
          <a:prstGeom prst="rect">
            <a:avLst/>
          </a:prstGeom>
          <a:noFill/>
        </p:spPr>
        <p:txBody>
          <a:bodyPr wrap="square">
            <a:spAutoFit/>
          </a:bodyPr>
          <a:lstStyle/>
          <a:p>
            <a:pPr algn="ctr"/>
            <a:r>
              <a:rPr lang="en-US" altLang="ja-JP" sz="2400" b="1" dirty="0" err="1"/>
              <a:t>Kensaku</a:t>
            </a:r>
            <a:r>
              <a:rPr lang="en-US" altLang="ja-JP" sz="2400" b="1" dirty="0"/>
              <a:t> KAKIMOTO  et al (2016)</a:t>
            </a:r>
            <a:endParaRPr lang="ja-JP" altLang="en-US" sz="2400" b="1" dirty="0"/>
          </a:p>
        </p:txBody>
      </p:sp>
      <p:pic>
        <p:nvPicPr>
          <p:cNvPr id="5" name="図 4">
            <a:extLst>
              <a:ext uri="{FF2B5EF4-FFF2-40B4-BE49-F238E27FC236}">
                <a16:creationId xmlns:a16="http://schemas.microsoft.com/office/drawing/2014/main" id="{13C6568A-FCFB-DEAA-0F78-71EE12ECB875}"/>
              </a:ext>
            </a:extLst>
          </p:cNvPr>
          <p:cNvPicPr>
            <a:picLocks noChangeAspect="1"/>
          </p:cNvPicPr>
          <p:nvPr/>
        </p:nvPicPr>
        <p:blipFill>
          <a:blip r:embed="rId3"/>
          <a:stretch>
            <a:fillRect/>
          </a:stretch>
        </p:blipFill>
        <p:spPr>
          <a:xfrm>
            <a:off x="751888" y="1928603"/>
            <a:ext cx="8402223" cy="3000794"/>
          </a:xfrm>
          <a:prstGeom prst="rect">
            <a:avLst/>
          </a:prstGeom>
        </p:spPr>
      </p:pic>
    </p:spTree>
    <p:extLst>
      <p:ext uri="{BB962C8B-B14F-4D97-AF65-F5344CB8AC3E}">
        <p14:creationId xmlns:p14="http://schemas.microsoft.com/office/powerpoint/2010/main" val="329851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0D423A2-96FF-5808-6BCB-43E9927A3436}"/>
              </a:ext>
            </a:extLst>
          </p:cNvPr>
          <p:cNvSpPr txBox="1"/>
          <p:nvPr/>
        </p:nvSpPr>
        <p:spPr>
          <a:xfrm>
            <a:off x="-87560" y="6093296"/>
            <a:ext cx="9993560" cy="461665"/>
          </a:xfrm>
          <a:prstGeom prst="rect">
            <a:avLst/>
          </a:prstGeom>
          <a:noFill/>
        </p:spPr>
        <p:txBody>
          <a:bodyPr wrap="square">
            <a:spAutoFit/>
          </a:bodyPr>
          <a:lstStyle/>
          <a:p>
            <a:pPr algn="ctr"/>
            <a:r>
              <a:rPr lang="en-US" altLang="ja-JP" sz="2400" b="1" dirty="0" err="1"/>
              <a:t>Kensaku</a:t>
            </a:r>
            <a:r>
              <a:rPr lang="en-US" altLang="ja-JP" sz="2400" b="1" dirty="0"/>
              <a:t> KAKIMOTO  et al (2016)</a:t>
            </a:r>
            <a:endParaRPr lang="ja-JP" altLang="en-US" sz="2400" b="1" dirty="0"/>
          </a:p>
        </p:txBody>
      </p:sp>
      <p:pic>
        <p:nvPicPr>
          <p:cNvPr id="4" name="図 3">
            <a:extLst>
              <a:ext uri="{FF2B5EF4-FFF2-40B4-BE49-F238E27FC236}">
                <a16:creationId xmlns:a16="http://schemas.microsoft.com/office/drawing/2014/main" id="{0AD92E36-7B31-06D2-EEE1-65E88AA2386F}"/>
              </a:ext>
            </a:extLst>
          </p:cNvPr>
          <p:cNvPicPr>
            <a:picLocks noChangeAspect="1"/>
          </p:cNvPicPr>
          <p:nvPr/>
        </p:nvPicPr>
        <p:blipFill>
          <a:blip r:embed="rId3"/>
          <a:stretch>
            <a:fillRect/>
          </a:stretch>
        </p:blipFill>
        <p:spPr>
          <a:xfrm>
            <a:off x="813810" y="260648"/>
            <a:ext cx="8278380" cy="5582429"/>
          </a:xfrm>
          <a:prstGeom prst="rect">
            <a:avLst/>
          </a:prstGeom>
        </p:spPr>
      </p:pic>
    </p:spTree>
    <p:extLst>
      <p:ext uri="{BB962C8B-B14F-4D97-AF65-F5344CB8AC3E}">
        <p14:creationId xmlns:p14="http://schemas.microsoft.com/office/powerpoint/2010/main" val="258724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0D423A2-96FF-5808-6BCB-43E9927A3436}"/>
              </a:ext>
            </a:extLst>
          </p:cNvPr>
          <p:cNvSpPr txBox="1"/>
          <p:nvPr/>
        </p:nvSpPr>
        <p:spPr>
          <a:xfrm>
            <a:off x="-87560" y="6093296"/>
            <a:ext cx="9993560" cy="461665"/>
          </a:xfrm>
          <a:prstGeom prst="rect">
            <a:avLst/>
          </a:prstGeom>
          <a:noFill/>
        </p:spPr>
        <p:txBody>
          <a:bodyPr wrap="square">
            <a:spAutoFit/>
          </a:bodyPr>
          <a:lstStyle/>
          <a:p>
            <a:pPr algn="ctr"/>
            <a:r>
              <a:rPr lang="en-US" altLang="ja-JP" sz="2400" b="1" dirty="0" err="1"/>
              <a:t>Kensaku</a:t>
            </a:r>
            <a:r>
              <a:rPr lang="en-US" altLang="ja-JP" sz="2400" b="1" dirty="0"/>
              <a:t> KAKIMOTO  et al (2016)</a:t>
            </a:r>
            <a:endParaRPr lang="ja-JP" altLang="en-US" sz="2400" b="1" dirty="0"/>
          </a:p>
        </p:txBody>
      </p:sp>
      <p:pic>
        <p:nvPicPr>
          <p:cNvPr id="4" name="図 3">
            <a:extLst>
              <a:ext uri="{FF2B5EF4-FFF2-40B4-BE49-F238E27FC236}">
                <a16:creationId xmlns:a16="http://schemas.microsoft.com/office/drawing/2014/main" id="{A05337E6-F352-43EC-C824-2F722482D9B6}"/>
              </a:ext>
            </a:extLst>
          </p:cNvPr>
          <p:cNvPicPr>
            <a:picLocks noChangeAspect="1"/>
          </p:cNvPicPr>
          <p:nvPr/>
        </p:nvPicPr>
        <p:blipFill>
          <a:blip r:embed="rId3"/>
          <a:stretch>
            <a:fillRect/>
          </a:stretch>
        </p:blipFill>
        <p:spPr>
          <a:xfrm>
            <a:off x="848544" y="764704"/>
            <a:ext cx="7916380" cy="5249008"/>
          </a:xfrm>
          <a:prstGeom prst="rect">
            <a:avLst/>
          </a:prstGeom>
        </p:spPr>
      </p:pic>
      <p:sp>
        <p:nvSpPr>
          <p:cNvPr id="8" name="テキスト ボックス 7">
            <a:extLst>
              <a:ext uri="{FF2B5EF4-FFF2-40B4-BE49-F238E27FC236}">
                <a16:creationId xmlns:a16="http://schemas.microsoft.com/office/drawing/2014/main" id="{08252F0A-EF87-1FC3-B05C-465A67A1B824}"/>
              </a:ext>
            </a:extLst>
          </p:cNvPr>
          <p:cNvSpPr txBox="1"/>
          <p:nvPr/>
        </p:nvSpPr>
        <p:spPr>
          <a:xfrm>
            <a:off x="344488" y="303038"/>
            <a:ext cx="9145016" cy="369332"/>
          </a:xfrm>
          <a:prstGeom prst="rect">
            <a:avLst/>
          </a:prstGeom>
          <a:noFill/>
        </p:spPr>
        <p:txBody>
          <a:bodyPr wrap="square">
            <a:spAutoFit/>
          </a:bodyPr>
          <a:lstStyle/>
          <a:p>
            <a:pPr algn="ctr"/>
            <a:r>
              <a:rPr lang="en-US" altLang="ja-JP" dirty="0"/>
              <a:t>Results of back trajectory analysis over the sampling period </a:t>
            </a:r>
            <a:endParaRPr lang="ja-JP" altLang="en-US" dirty="0"/>
          </a:p>
        </p:txBody>
      </p:sp>
    </p:spTree>
    <p:extLst>
      <p:ext uri="{BB962C8B-B14F-4D97-AF65-F5344CB8AC3E}">
        <p14:creationId xmlns:p14="http://schemas.microsoft.com/office/powerpoint/2010/main" val="383122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F184EF-E611-AB4B-72DD-BE22ED900C1D}"/>
              </a:ext>
            </a:extLst>
          </p:cNvPr>
          <p:cNvSpPr txBox="1"/>
          <p:nvPr/>
        </p:nvSpPr>
        <p:spPr>
          <a:xfrm>
            <a:off x="56456" y="476672"/>
            <a:ext cx="9849544" cy="4893647"/>
          </a:xfrm>
          <a:prstGeom prst="rect">
            <a:avLst/>
          </a:prstGeom>
          <a:noFill/>
        </p:spPr>
        <p:txBody>
          <a:bodyPr wrap="square">
            <a:spAutoFit/>
          </a:bodyPr>
          <a:lstStyle/>
          <a:p>
            <a:pPr algn="l"/>
            <a:r>
              <a:rPr lang="en-US" altLang="ja-JP" sz="2400" b="0" i="0" dirty="0">
                <a:solidFill>
                  <a:srgbClr val="202122"/>
                </a:solidFill>
                <a:effectLst/>
                <a:latin typeface="Arial" panose="020B0604020202020204" pitchFamily="34" charset="0"/>
              </a:rPr>
              <a:t>Dechlorane plus was first found in the environment in 2006 in air around the </a:t>
            </a:r>
            <a:r>
              <a:rPr lang="en-US" altLang="ja-JP" sz="2400" b="0" i="0" u="none" strike="noStrike" dirty="0">
                <a:solidFill>
                  <a:srgbClr val="3366CC"/>
                </a:solidFill>
                <a:effectLst/>
                <a:latin typeface="Arial" panose="020B0604020202020204" pitchFamily="34" charset="0"/>
                <a:hlinkClick r:id="rId3" tooltip="Great Lakes"/>
              </a:rPr>
              <a:t>Great Lakes</a:t>
            </a:r>
            <a:r>
              <a:rPr lang="en-US" altLang="ja-JP" sz="2400" b="0" i="0" dirty="0">
                <a:solidFill>
                  <a:srgbClr val="202122"/>
                </a:solidFill>
                <a:effectLst/>
                <a:latin typeface="Arial" panose="020B0604020202020204" pitchFamily="34" charset="0"/>
              </a:rPr>
              <a:t>.</a:t>
            </a:r>
            <a:r>
              <a:rPr lang="en-US" altLang="ja-JP" sz="2400" b="0" i="0" u="none" strike="noStrike" baseline="30000" dirty="0">
                <a:solidFill>
                  <a:srgbClr val="3366CC"/>
                </a:solidFill>
                <a:effectLst/>
                <a:latin typeface="Arial" panose="020B0604020202020204" pitchFamily="34" charset="0"/>
                <a:hlinkClick r:id="rId4"/>
              </a:rPr>
              <a:t>[5]</a:t>
            </a:r>
            <a:r>
              <a:rPr lang="en-US" altLang="ja-JP" sz="2400" b="0" i="0" dirty="0">
                <a:solidFill>
                  <a:srgbClr val="202122"/>
                </a:solidFill>
                <a:effectLst/>
                <a:latin typeface="Arial" panose="020B0604020202020204" pitchFamily="34" charset="0"/>
              </a:rPr>
              <a:t> Since then, its environmental occurrence has been further documented in several studies including sediments of the Great Lakes;</a:t>
            </a:r>
            <a:r>
              <a:rPr lang="en-US" altLang="ja-JP" sz="2400" b="0" i="0" u="none" strike="noStrike" baseline="30000" dirty="0">
                <a:solidFill>
                  <a:srgbClr val="3366CC"/>
                </a:solidFill>
                <a:effectLst/>
                <a:latin typeface="Arial" panose="020B0604020202020204" pitchFamily="34" charset="0"/>
                <a:hlinkClick r:id="rId5"/>
              </a:rPr>
              <a:t>[6]</a:t>
            </a:r>
            <a:r>
              <a:rPr lang="en-US" altLang="ja-JP" sz="2400" b="0" i="0" dirty="0">
                <a:solidFill>
                  <a:srgbClr val="202122"/>
                </a:solidFill>
                <a:effectLst/>
                <a:latin typeface="Arial" panose="020B0604020202020204" pitchFamily="34" charset="0"/>
              </a:rPr>
              <a:t> </a:t>
            </a:r>
            <a:r>
              <a:rPr lang="en-US" altLang="ja-JP" sz="2400" b="0" i="0" u="none" strike="noStrike" dirty="0">
                <a:solidFill>
                  <a:srgbClr val="3366CC"/>
                </a:solidFill>
                <a:effectLst/>
                <a:latin typeface="Arial" panose="020B0604020202020204" pitchFamily="34" charset="0"/>
                <a:hlinkClick r:id="rId6" tooltip="Zooplankton"/>
              </a:rPr>
              <a:t>zooplankton</a:t>
            </a:r>
            <a:r>
              <a:rPr lang="en-US" altLang="ja-JP" sz="2400" b="0" i="0" dirty="0">
                <a:solidFill>
                  <a:srgbClr val="202122"/>
                </a:solidFill>
                <a:effectLst/>
                <a:latin typeface="Arial" panose="020B0604020202020204" pitchFamily="34" charset="0"/>
              </a:rPr>
              <a:t>, fish, and mussels in </a:t>
            </a:r>
            <a:r>
              <a:rPr lang="en-US" altLang="ja-JP" sz="2400" b="0" i="0" u="none" strike="noStrike" dirty="0">
                <a:solidFill>
                  <a:srgbClr val="3366CC"/>
                </a:solidFill>
                <a:effectLst/>
                <a:latin typeface="Arial" panose="020B0604020202020204" pitchFamily="34" charset="0"/>
                <a:hlinkClick r:id="rId7" tooltip="Lake Winnipeg"/>
              </a:rPr>
              <a:t>Lake Winnipeg</a:t>
            </a:r>
            <a:r>
              <a:rPr lang="en-US" altLang="ja-JP" sz="2400" b="0" i="0" dirty="0">
                <a:solidFill>
                  <a:srgbClr val="202122"/>
                </a:solidFill>
                <a:effectLst/>
                <a:latin typeface="Arial" panose="020B0604020202020204" pitchFamily="34" charset="0"/>
              </a:rPr>
              <a:t> and </a:t>
            </a:r>
            <a:r>
              <a:rPr lang="en-US" altLang="ja-JP" sz="2400" b="0" i="0" u="none" strike="noStrike" dirty="0">
                <a:solidFill>
                  <a:srgbClr val="3366CC"/>
                </a:solidFill>
                <a:effectLst/>
                <a:latin typeface="Arial" panose="020B0604020202020204" pitchFamily="34" charset="0"/>
                <a:hlinkClick r:id="rId8" tooltip="Lake Ontario"/>
              </a:rPr>
              <a:t>Lake Ontario</a:t>
            </a:r>
            <a:r>
              <a:rPr lang="en-US" altLang="ja-JP" sz="2400" b="0" i="0" dirty="0">
                <a:solidFill>
                  <a:srgbClr val="202122"/>
                </a:solidFill>
                <a:effectLst/>
                <a:latin typeface="Arial" panose="020B0604020202020204" pitchFamily="34" charset="0"/>
              </a:rPr>
              <a:t>;</a:t>
            </a:r>
            <a:r>
              <a:rPr lang="en-US" altLang="ja-JP" sz="2400" b="0" i="0" u="none" strike="noStrike" baseline="30000" dirty="0">
                <a:solidFill>
                  <a:srgbClr val="3366CC"/>
                </a:solidFill>
                <a:effectLst/>
                <a:latin typeface="Arial" panose="020B0604020202020204" pitchFamily="34" charset="0"/>
                <a:hlinkClick r:id="rId9"/>
              </a:rPr>
              <a:t>[7]</a:t>
            </a:r>
            <a:r>
              <a:rPr lang="en-US" altLang="ja-JP" sz="2400" b="0" i="0" dirty="0">
                <a:solidFill>
                  <a:srgbClr val="202122"/>
                </a:solidFill>
                <a:effectLst/>
                <a:latin typeface="Arial" panose="020B0604020202020204" pitchFamily="34" charset="0"/>
              </a:rPr>
              <a:t> air and seawater from the Arctic to Antarctica;</a:t>
            </a:r>
            <a:r>
              <a:rPr lang="en-US" altLang="ja-JP" sz="2400" b="0" i="0" u="none" strike="noStrike" baseline="30000" dirty="0">
                <a:solidFill>
                  <a:srgbClr val="3366CC"/>
                </a:solidFill>
                <a:effectLst/>
                <a:latin typeface="Arial" panose="020B0604020202020204" pitchFamily="34" charset="0"/>
                <a:hlinkClick r:id="rId10"/>
              </a:rPr>
              <a:t>[8]</a:t>
            </a:r>
            <a:r>
              <a:rPr lang="en-US" altLang="ja-JP" sz="2400" b="0" i="0" dirty="0">
                <a:solidFill>
                  <a:srgbClr val="202122"/>
                </a:solidFill>
                <a:effectLst/>
                <a:latin typeface="Arial" panose="020B0604020202020204" pitchFamily="34" charset="0"/>
              </a:rPr>
              <a:t> and Chinese air.</a:t>
            </a:r>
            <a:r>
              <a:rPr lang="en-US" altLang="ja-JP" sz="2400" b="0" i="0" u="none" strike="noStrike" baseline="30000" dirty="0">
                <a:solidFill>
                  <a:srgbClr val="3366CC"/>
                </a:solidFill>
                <a:effectLst/>
                <a:latin typeface="Arial" panose="020B0604020202020204" pitchFamily="34" charset="0"/>
                <a:hlinkClick r:id="rId11"/>
              </a:rPr>
              <a:t>[9]</a:t>
            </a:r>
            <a:r>
              <a:rPr lang="en-US" altLang="ja-JP" sz="2400" b="0" i="0" dirty="0">
                <a:solidFill>
                  <a:srgbClr val="202122"/>
                </a:solidFill>
                <a:effectLst/>
                <a:latin typeface="Arial" panose="020B0604020202020204" pitchFamily="34" charset="0"/>
              </a:rPr>
              <a:t> In 2011, modeling data indicated that Dechlorane Plus may be </a:t>
            </a:r>
            <a:r>
              <a:rPr lang="en-US" altLang="ja-JP" sz="2400" b="0" i="0" u="none" strike="noStrike" dirty="0">
                <a:solidFill>
                  <a:srgbClr val="3366CC"/>
                </a:solidFill>
                <a:effectLst/>
                <a:latin typeface="Arial" panose="020B0604020202020204" pitchFamily="34" charset="0"/>
                <a:hlinkClick r:id="rId12" tooltip="Chemical stability"/>
              </a:rPr>
              <a:t>persistent</a:t>
            </a:r>
            <a:r>
              <a:rPr lang="en-US" altLang="ja-JP" sz="2400" b="0" i="0" dirty="0">
                <a:solidFill>
                  <a:srgbClr val="202122"/>
                </a:solidFill>
                <a:effectLst/>
                <a:latin typeface="Arial" panose="020B0604020202020204" pitchFamily="34" charset="0"/>
              </a:rPr>
              <a:t>, </a:t>
            </a:r>
            <a:r>
              <a:rPr lang="en-US" altLang="ja-JP" sz="2400" b="0" i="0" u="none" strike="noStrike" dirty="0" err="1">
                <a:solidFill>
                  <a:srgbClr val="3366CC"/>
                </a:solidFill>
                <a:effectLst/>
                <a:latin typeface="Arial" panose="020B0604020202020204" pitchFamily="34" charset="0"/>
                <a:hlinkClick r:id="rId13" tooltip="Bioaccumulative"/>
              </a:rPr>
              <a:t>bioaccumulative</a:t>
            </a:r>
            <a:r>
              <a:rPr lang="en-US" altLang="ja-JP" sz="2400" b="0" i="0" dirty="0">
                <a:solidFill>
                  <a:srgbClr val="202122"/>
                </a:solidFill>
                <a:effectLst/>
                <a:latin typeface="Arial" panose="020B0604020202020204" pitchFamily="34" charset="0"/>
              </a:rPr>
              <a:t>, and subject to </a:t>
            </a:r>
            <a:r>
              <a:rPr lang="en-US" altLang="ja-JP" sz="2400" b="0" i="0" u="none" strike="noStrike" dirty="0">
                <a:solidFill>
                  <a:srgbClr val="3366CC"/>
                </a:solidFill>
                <a:effectLst/>
                <a:latin typeface="Arial" panose="020B0604020202020204" pitchFamily="34" charset="0"/>
                <a:hlinkClick r:id="rId14" tooltip="Long-range transport"/>
              </a:rPr>
              <a:t>long-range transport</a:t>
            </a:r>
            <a:r>
              <a:rPr lang="en-US" altLang="ja-JP" sz="2400" b="0" i="0" dirty="0">
                <a:solidFill>
                  <a:srgbClr val="202122"/>
                </a:solidFill>
                <a:effectLst/>
                <a:latin typeface="Arial" panose="020B0604020202020204" pitchFamily="34" charset="0"/>
              </a:rPr>
              <a:t>.</a:t>
            </a:r>
            <a:r>
              <a:rPr lang="en-US" altLang="ja-JP" sz="2400" b="0" i="0" u="none" strike="noStrike" baseline="30000" dirty="0">
                <a:solidFill>
                  <a:srgbClr val="3366CC"/>
                </a:solidFill>
                <a:effectLst/>
                <a:latin typeface="Arial" panose="020B0604020202020204" pitchFamily="34" charset="0"/>
                <a:hlinkClick r:id="rId15"/>
              </a:rPr>
              <a:t>[10]</a:t>
            </a:r>
            <a:r>
              <a:rPr lang="en-US" altLang="ja-JP" sz="2400" b="0" i="0" dirty="0">
                <a:solidFill>
                  <a:srgbClr val="202122"/>
                </a:solidFill>
                <a:effectLst/>
                <a:latin typeface="Arial" panose="020B0604020202020204" pitchFamily="34" charset="0"/>
              </a:rPr>
              <a:t> The 2023 Conference of the Parties of the </a:t>
            </a:r>
            <a:r>
              <a:rPr lang="en-US" altLang="ja-JP" sz="2400" b="0" i="0" u="none" strike="noStrike" dirty="0">
                <a:solidFill>
                  <a:srgbClr val="3366CC"/>
                </a:solidFill>
                <a:effectLst/>
                <a:latin typeface="Arial" panose="020B0604020202020204" pitchFamily="34" charset="0"/>
                <a:hlinkClick r:id="rId16" tooltip="United Nations"/>
              </a:rPr>
              <a:t>United Nations</a:t>
            </a:r>
            <a:r>
              <a:rPr lang="en-US" altLang="ja-JP" sz="2400" b="0" i="0" dirty="0">
                <a:solidFill>
                  <a:srgbClr val="202122"/>
                </a:solidFill>
                <a:effectLst/>
                <a:latin typeface="Arial" panose="020B0604020202020204" pitchFamily="34" charset="0"/>
              </a:rPr>
              <a:t> </a:t>
            </a:r>
            <a:r>
              <a:rPr lang="en-US" altLang="ja-JP" sz="2400" b="0" i="0" u="none" strike="noStrike" dirty="0">
                <a:solidFill>
                  <a:srgbClr val="3366CC"/>
                </a:solidFill>
                <a:effectLst/>
                <a:latin typeface="Arial" panose="020B0604020202020204" pitchFamily="34" charset="0"/>
                <a:hlinkClick r:id="rId17" tooltip="Stockholm Convention on Persistent Organic Pollutants"/>
              </a:rPr>
              <a:t>Stockholm Convention on Persistent Organic Pollutants</a:t>
            </a:r>
            <a:r>
              <a:rPr lang="en-US" altLang="ja-JP" sz="2400" b="0" i="0" dirty="0">
                <a:solidFill>
                  <a:srgbClr val="202122"/>
                </a:solidFill>
                <a:effectLst/>
                <a:latin typeface="Arial" panose="020B0604020202020204" pitchFamily="34" charset="0"/>
              </a:rPr>
              <a:t> took the decision to eliminate the use of Dechlorane Plus, by listing this chemical in Annex A to the Convention.</a:t>
            </a:r>
            <a:r>
              <a:rPr lang="en-US" altLang="ja-JP" sz="2400" b="0" i="0" u="none" strike="noStrike" baseline="30000" dirty="0">
                <a:solidFill>
                  <a:srgbClr val="3366CC"/>
                </a:solidFill>
                <a:effectLst/>
                <a:latin typeface="Arial" panose="020B0604020202020204" pitchFamily="34" charset="0"/>
                <a:hlinkClick r:id="rId18"/>
              </a:rPr>
              <a:t>[11]</a:t>
            </a:r>
            <a:endParaRPr lang="en-US" altLang="ja-JP" sz="2400" b="0" i="0" dirty="0">
              <a:solidFill>
                <a:srgbClr val="202122"/>
              </a:solidFill>
              <a:effectLst/>
              <a:latin typeface="Arial" panose="020B0604020202020204" pitchFamily="34" charset="0"/>
            </a:endParaRPr>
          </a:p>
          <a:p>
            <a:pPr algn="l"/>
            <a:r>
              <a:rPr lang="en-US" altLang="ja-JP" sz="2400" b="0" i="0" dirty="0">
                <a:solidFill>
                  <a:srgbClr val="202122"/>
                </a:solidFill>
                <a:effectLst/>
                <a:latin typeface="Arial" panose="020B0604020202020204" pitchFamily="34" charset="0"/>
              </a:rPr>
              <a:t>Dechlorane plus was added to the list of </a:t>
            </a:r>
            <a:r>
              <a:rPr lang="en-US" altLang="ja-JP" sz="2400" b="0" i="0" u="none" strike="noStrike" dirty="0">
                <a:solidFill>
                  <a:srgbClr val="3366CC"/>
                </a:solidFill>
                <a:effectLst/>
                <a:latin typeface="Arial" panose="020B0604020202020204" pitchFamily="34" charset="0"/>
                <a:hlinkClick r:id="rId19" tooltip="Registration, Evaluation, Authorisation and Restriction of Chemicals"/>
              </a:rPr>
              <a:t>REACH</a:t>
            </a:r>
            <a:r>
              <a:rPr lang="en-US" altLang="ja-JP" sz="2400" b="0" i="0" dirty="0">
                <a:solidFill>
                  <a:srgbClr val="202122"/>
                </a:solidFill>
                <a:effectLst/>
                <a:latin typeface="Arial" panose="020B0604020202020204" pitchFamily="34" charset="0"/>
              </a:rPr>
              <a:t> </a:t>
            </a:r>
            <a:r>
              <a:rPr lang="en-US" altLang="ja-JP" sz="2400" b="0" i="0" u="none" strike="noStrike" dirty="0">
                <a:solidFill>
                  <a:srgbClr val="3366CC"/>
                </a:solidFill>
                <a:effectLst/>
                <a:latin typeface="Arial" panose="020B0604020202020204" pitchFamily="34" charset="0"/>
                <a:hlinkClick r:id="rId20" tooltip="Substance of very high concern"/>
              </a:rPr>
              <a:t>Substances of Very High Concern</a:t>
            </a:r>
            <a:r>
              <a:rPr lang="en-US" altLang="ja-JP" sz="2400" b="0" i="0" dirty="0">
                <a:solidFill>
                  <a:srgbClr val="202122"/>
                </a:solidFill>
                <a:effectLst/>
                <a:latin typeface="Arial" panose="020B0604020202020204" pitchFamily="34" charset="0"/>
              </a:rPr>
              <a:t> on January 15, 2018.</a:t>
            </a:r>
            <a:r>
              <a:rPr lang="en-US" altLang="ja-JP" sz="2400" b="0" i="0" u="none" strike="noStrike" baseline="30000" dirty="0">
                <a:solidFill>
                  <a:srgbClr val="3366CC"/>
                </a:solidFill>
                <a:effectLst/>
                <a:latin typeface="Arial" panose="020B0604020202020204" pitchFamily="34" charset="0"/>
                <a:hlinkClick r:id="rId21"/>
              </a:rPr>
              <a:t>[12]</a:t>
            </a:r>
            <a:endParaRPr lang="en-US" altLang="ja-JP" sz="2400" b="0" i="0" dirty="0">
              <a:solidFill>
                <a:srgbClr val="202122"/>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1797B8BE-AC35-DD4C-3AC9-5DCA1D5D7415}"/>
              </a:ext>
            </a:extLst>
          </p:cNvPr>
          <p:cNvSpPr txBox="1"/>
          <p:nvPr/>
        </p:nvSpPr>
        <p:spPr>
          <a:xfrm>
            <a:off x="64009" y="87015"/>
            <a:ext cx="5029200" cy="461665"/>
          </a:xfrm>
          <a:prstGeom prst="rect">
            <a:avLst/>
          </a:prstGeom>
          <a:noFill/>
        </p:spPr>
        <p:txBody>
          <a:bodyPr wrap="square">
            <a:spAutoFit/>
          </a:bodyPr>
          <a:lstStyle/>
          <a:p>
            <a:pPr algn="l"/>
            <a:r>
              <a:rPr lang="en-US" altLang="ja-JP" sz="2400" b="1" i="0" dirty="0">
                <a:solidFill>
                  <a:srgbClr val="000000"/>
                </a:solidFill>
                <a:effectLst/>
                <a:latin typeface="Times New Roman" panose="02020603050405020304" pitchFamily="18" charset="0"/>
                <a:cs typeface="Times New Roman" panose="02020603050405020304" pitchFamily="18" charset="0"/>
              </a:rPr>
              <a:t>Environmental concerns</a:t>
            </a:r>
          </a:p>
        </p:txBody>
      </p:sp>
      <p:sp>
        <p:nvSpPr>
          <p:cNvPr id="7" name="テキスト ボックス 6">
            <a:extLst>
              <a:ext uri="{FF2B5EF4-FFF2-40B4-BE49-F238E27FC236}">
                <a16:creationId xmlns:a16="http://schemas.microsoft.com/office/drawing/2014/main" id="{854E84A4-25F7-DF77-1467-48C2D95E09E5}"/>
              </a:ext>
            </a:extLst>
          </p:cNvPr>
          <p:cNvSpPr txBox="1"/>
          <p:nvPr/>
        </p:nvSpPr>
        <p:spPr>
          <a:xfrm>
            <a:off x="22002" y="5301208"/>
            <a:ext cx="9793088" cy="1231106"/>
          </a:xfrm>
          <a:prstGeom prst="rect">
            <a:avLst/>
          </a:prstGeom>
          <a:noFill/>
        </p:spPr>
        <p:txBody>
          <a:bodyPr wrap="square">
            <a:spAutoFit/>
          </a:bodyPr>
          <a:lstStyle/>
          <a:p>
            <a:pPr algn="l"/>
            <a:r>
              <a:rPr lang="en-US" altLang="ja-JP" sz="2000" b="1" i="0" dirty="0">
                <a:solidFill>
                  <a:srgbClr val="000000"/>
                </a:solidFill>
                <a:effectLst/>
                <a:latin typeface="Linux Libertine"/>
              </a:rPr>
              <a:t>Literature</a:t>
            </a:r>
            <a:endParaRPr lang="en-US" altLang="ja-JP" b="0" i="0" dirty="0">
              <a:solidFill>
                <a:srgbClr val="000000"/>
              </a:solidFill>
              <a:effectLst/>
              <a:latin typeface="Linux Libertine"/>
            </a:endParaRPr>
          </a:p>
          <a:p>
            <a:pPr algn="l">
              <a:buFont typeface="Arial" panose="020B0604020202020204" pitchFamily="34" charset="0"/>
              <a:buChar char="•"/>
            </a:pPr>
            <a:r>
              <a:rPr lang="en-US" altLang="ja-JP" b="0" i="1" dirty="0">
                <a:solidFill>
                  <a:srgbClr val="202122"/>
                </a:solidFill>
                <a:effectLst/>
                <a:latin typeface="Arial" panose="020B0604020202020204" pitchFamily="34" charset="0"/>
              </a:rPr>
              <a:t>ENVIRON Health Sciences Institute. </a:t>
            </a:r>
            <a:r>
              <a:rPr lang="en-US" altLang="ja-JP" b="0" i="1" u="none" strike="noStrike" dirty="0">
                <a:solidFill>
                  <a:srgbClr val="3366CC"/>
                </a:solidFill>
                <a:effectLst/>
                <a:latin typeface="Arial" panose="020B0604020202020204" pitchFamily="34" charset="0"/>
                <a:hlinkClick r:id="rId22"/>
              </a:rPr>
              <a:t>"Dechlorane Plus High Production Volume (HPV) Chemical Challenge Program Test Plan. 201-15635"</a:t>
            </a:r>
            <a:r>
              <a:rPr lang="en-US" altLang="ja-JP" b="0" i="1" dirty="0">
                <a:solidFill>
                  <a:srgbClr val="202122"/>
                </a:solidFill>
                <a:effectLst/>
                <a:latin typeface="Arial" panose="020B0604020202020204" pitchFamily="34" charset="0"/>
              </a:rPr>
              <a:t> (PDF). Archived from </a:t>
            </a:r>
            <a:r>
              <a:rPr lang="en-US" altLang="ja-JP" b="0" i="1" u="none" strike="noStrike" dirty="0">
                <a:solidFill>
                  <a:srgbClr val="3366CC"/>
                </a:solidFill>
                <a:effectLst/>
                <a:latin typeface="Arial" panose="020B0604020202020204" pitchFamily="34" charset="0"/>
                <a:hlinkClick r:id="rId23"/>
              </a:rPr>
              <a:t>the original</a:t>
            </a:r>
            <a:r>
              <a:rPr lang="en-US" altLang="ja-JP" b="0" i="1" dirty="0">
                <a:solidFill>
                  <a:srgbClr val="202122"/>
                </a:solidFill>
                <a:effectLst/>
                <a:latin typeface="Arial" panose="020B0604020202020204" pitchFamily="34" charset="0"/>
              </a:rPr>
              <a:t> (PDF) on 2012-10-23.</a:t>
            </a:r>
            <a:endParaRPr lang="en-US" altLang="ja-JP" b="0" i="0" dirty="0">
              <a:solidFill>
                <a:srgbClr val="202122"/>
              </a:solidFill>
              <a:effectLst/>
              <a:latin typeface="Arial" panose="020B0604020202020204" pitchFamily="34" charset="0"/>
            </a:endParaRPr>
          </a:p>
        </p:txBody>
      </p:sp>
      <p:sp>
        <p:nvSpPr>
          <p:cNvPr id="8" name="テキスト ボックス 7">
            <a:extLst>
              <a:ext uri="{FF2B5EF4-FFF2-40B4-BE49-F238E27FC236}">
                <a16:creationId xmlns:a16="http://schemas.microsoft.com/office/drawing/2014/main" id="{A78B268F-6E7C-4747-A7B6-FE1810ED22FB}"/>
              </a:ext>
            </a:extLst>
          </p:cNvPr>
          <p:cNvSpPr txBox="1"/>
          <p:nvPr/>
        </p:nvSpPr>
        <p:spPr>
          <a:xfrm>
            <a:off x="2432720" y="6457890"/>
            <a:ext cx="3744416" cy="400110"/>
          </a:xfrm>
          <a:prstGeom prst="rect">
            <a:avLst/>
          </a:prstGeom>
          <a:noFill/>
        </p:spPr>
        <p:txBody>
          <a:bodyPr wrap="square">
            <a:spAutoFit/>
          </a:bodyPr>
          <a:lstStyle/>
          <a:p>
            <a:pPr algn="ctr"/>
            <a:r>
              <a:rPr lang="en-US" altLang="ja-JP" sz="2000" b="1" i="0" dirty="0">
                <a:solidFill>
                  <a:srgbClr val="000000"/>
                </a:solidFill>
                <a:effectLst/>
                <a:latin typeface="Linux Libertine"/>
              </a:rPr>
              <a:t>Wikipedia</a:t>
            </a:r>
            <a:endParaRPr lang="en-US" altLang="ja-JP" b="0" i="0" dirty="0">
              <a:solidFill>
                <a:srgbClr val="000000"/>
              </a:solidFill>
              <a:effectLst/>
              <a:latin typeface="Linux Libertin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3" name="テキスト ボックス 8">
            <a:extLst>
              <a:ext uri="{FF2B5EF4-FFF2-40B4-BE49-F238E27FC236}">
                <a16:creationId xmlns:a16="http://schemas.microsoft.com/office/drawing/2014/main" id="{8C2E3CAF-559F-1749-5ECB-F6409DD6996C}"/>
              </a:ext>
            </a:extLst>
          </p:cNvPr>
          <p:cNvSpPr txBox="1">
            <a:spLocks noChangeArrowheads="1"/>
          </p:cNvSpPr>
          <p:nvPr/>
        </p:nvSpPr>
        <p:spPr bwMode="auto">
          <a:xfrm>
            <a:off x="1712913" y="6237288"/>
            <a:ext cx="691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Kouichirou Matsumoto </a:t>
            </a:r>
            <a:r>
              <a:rPr lang="en-US" altLang="ja-JP" sz="1800">
                <a:latin typeface="AdvTT5235d5a9"/>
              </a:rPr>
              <a:t>et al, Environmental Chemistry 2016</a:t>
            </a:r>
            <a:endParaRPr lang="ja-JP" altLang="en-US" sz="1800" baseline="30000"/>
          </a:p>
        </p:txBody>
      </p:sp>
      <p:sp>
        <p:nvSpPr>
          <p:cNvPr id="4" name="テキスト ボックス 3">
            <a:extLst>
              <a:ext uri="{FF2B5EF4-FFF2-40B4-BE49-F238E27FC236}">
                <a16:creationId xmlns:a16="http://schemas.microsoft.com/office/drawing/2014/main" id="{90253D86-D43B-48FE-C550-EC9605F8892B}"/>
              </a:ext>
            </a:extLst>
          </p:cNvPr>
          <p:cNvSpPr txBox="1"/>
          <p:nvPr/>
        </p:nvSpPr>
        <p:spPr>
          <a:xfrm>
            <a:off x="298448" y="1844824"/>
            <a:ext cx="9506074" cy="3970318"/>
          </a:xfrm>
          <a:prstGeom prst="rect">
            <a:avLst/>
          </a:prstGeom>
          <a:noFill/>
        </p:spPr>
        <p:txBody>
          <a:bodyPr wrap="square">
            <a:spAutoFit/>
          </a:bodyPr>
          <a:lstStyle/>
          <a:p>
            <a:pPr eaLnBrk="1" hangingPunct="1">
              <a:defRPr/>
            </a:pPr>
            <a:r>
              <a:rPr lang="en-US" altLang="ja-JP" dirty="0">
                <a:effectLst/>
              </a:rPr>
              <a:t>Dechlorane Plus (DP) is a chlorinated flame retardant that has been manufactured for the past 47 years. It is designated as a high-volume chemical (HPV) by the US-EPA, and more than 450 tons are produced annually. </a:t>
            </a:r>
          </a:p>
          <a:p>
            <a:pPr eaLnBrk="1" hangingPunct="1">
              <a:defRPr/>
            </a:pPr>
            <a:r>
              <a:rPr lang="en-US" altLang="ja-JP" dirty="0">
                <a:effectLst/>
              </a:rPr>
              <a:t>Overseas, cases have been reported in which it has been detected in various environmental media such as lake bottom sediment, fish and shellfish, and the atmosphere. </a:t>
            </a:r>
          </a:p>
          <a:p>
            <a:pPr eaLnBrk="1" hangingPunct="1">
              <a:defRPr/>
            </a:pPr>
            <a:r>
              <a:rPr lang="en-US" altLang="ja-JP" dirty="0">
                <a:effectLst/>
              </a:rPr>
              <a:t>In Japan, surveys of sediment, soil, indoor dust, and outdoor deposits around urban areas have revealed that outdoor deposits have relatively high concentrations of 74 to 270 ng/g-dry. </a:t>
            </a:r>
          </a:p>
          <a:p>
            <a:pPr eaLnBrk="1" hangingPunct="1">
              <a:defRPr/>
            </a:pPr>
            <a:r>
              <a:rPr lang="en-US" altLang="ja-JP" dirty="0">
                <a:effectLst/>
              </a:rPr>
              <a:t>However, there are still many unknowns regarding its concentration and behavior in the environment. This time, we investigated the GC/MS measurement method with the aim of measuring DP in the ambient air. </a:t>
            </a:r>
            <a:r>
              <a:rPr lang="en-US" altLang="ja-JP" b="1" dirty="0">
                <a:effectLst/>
              </a:rPr>
              <a:t>Two types of MS </a:t>
            </a:r>
            <a:r>
              <a:rPr lang="en-US" altLang="ja-JP" dirty="0">
                <a:effectLst/>
              </a:rPr>
              <a:t>were investigated: a magnetic field type (</a:t>
            </a:r>
            <a:r>
              <a:rPr lang="en-US" altLang="ja-JP" b="1" dirty="0">
                <a:effectLst/>
              </a:rPr>
              <a:t>HRMS: EI mode, resolution 10,000</a:t>
            </a:r>
            <a:r>
              <a:rPr lang="en-US" altLang="ja-JP" dirty="0">
                <a:effectLst/>
              </a:rPr>
              <a:t>) and a quadrupole type (</a:t>
            </a:r>
            <a:r>
              <a:rPr lang="en-US" altLang="ja-JP" b="1" dirty="0">
                <a:effectLst/>
              </a:rPr>
              <a:t>LRMS: NCI mode</a:t>
            </a:r>
            <a:r>
              <a:rPr lang="en-US" altLang="ja-JP" dirty="0">
                <a:effectLst/>
              </a:rPr>
              <a:t>). </a:t>
            </a:r>
          </a:p>
          <a:p>
            <a:pPr eaLnBrk="1" hangingPunct="1">
              <a:defRPr/>
            </a:pPr>
            <a:r>
              <a:rPr lang="en-US" altLang="ja-JP" dirty="0">
                <a:effectLst/>
              </a:rPr>
              <a:t>As a result of the measurements, DP was detected in the ambient air, and as far as we know, this is the first report of its detection in the ambient air in Japan.</a:t>
            </a:r>
            <a:endParaRPr lang="en-US" altLang="ja-JP" sz="1800" dirty="0">
              <a:solidFill>
                <a:srgbClr val="000099"/>
              </a:solidFill>
            </a:endParaRPr>
          </a:p>
        </p:txBody>
      </p:sp>
      <p:sp>
        <p:nvSpPr>
          <p:cNvPr id="6" name="テキスト ボックス 5">
            <a:extLst>
              <a:ext uri="{FF2B5EF4-FFF2-40B4-BE49-F238E27FC236}">
                <a16:creationId xmlns:a16="http://schemas.microsoft.com/office/drawing/2014/main" id="{4440E0CD-F5CD-B295-5D96-550F16CB1E1A}"/>
              </a:ext>
            </a:extLst>
          </p:cNvPr>
          <p:cNvSpPr txBox="1"/>
          <p:nvPr/>
        </p:nvSpPr>
        <p:spPr>
          <a:xfrm>
            <a:off x="167158" y="250825"/>
            <a:ext cx="9637363" cy="954107"/>
          </a:xfrm>
          <a:prstGeom prst="rect">
            <a:avLst/>
          </a:prstGeom>
          <a:noFill/>
        </p:spPr>
        <p:txBody>
          <a:bodyPr wrap="square">
            <a:spAutoFit/>
          </a:bodyPr>
          <a:lstStyle/>
          <a:p>
            <a:pPr algn="ctr"/>
            <a:r>
              <a:rPr lang="en-US" altLang="ja-JP" sz="2800" b="1" i="0" u="none" strike="noStrike" baseline="0" dirty="0">
                <a:latin typeface="CenturyOldStyleStd-Bold"/>
              </a:rPr>
              <a:t>Analytical Methods of Dechlorane Plus in Ambient Air for HRMS-EI and LRMS-NCI</a:t>
            </a:r>
            <a:endParaRPr lang="ja-JP"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useBgFill="1">
        <p:nvSpPr>
          <p:cNvPr id="137218" name="Rectangle 2">
            <a:extLst>
              <a:ext uri="{FF2B5EF4-FFF2-40B4-BE49-F238E27FC236}">
                <a16:creationId xmlns:a16="http://schemas.microsoft.com/office/drawing/2014/main" id="{C1065736-CD0E-D24B-793A-1D2B0BF4E691}"/>
              </a:ext>
            </a:extLst>
          </p:cNvPr>
          <p:cNvSpPr>
            <a:spLocks noGrp="1" noChangeArrowheads="1"/>
          </p:cNvSpPr>
          <p:nvPr>
            <p:ph type="title"/>
          </p:nvPr>
        </p:nvSpPr>
        <p:spPr/>
        <p:txBody>
          <a:bodyPr/>
          <a:lstStyle/>
          <a:p>
            <a:pPr eaLnBrk="1" hangingPunct="1"/>
            <a:r>
              <a:rPr lang="ja-JP" altLang="en-US" sz="3200"/>
              <a:t>物理化学的性状</a:t>
            </a:r>
          </a:p>
        </p:txBody>
      </p:sp>
      <p:sp>
        <p:nvSpPr>
          <p:cNvPr id="137219" name="Rectangle 3">
            <a:extLst>
              <a:ext uri="{FF2B5EF4-FFF2-40B4-BE49-F238E27FC236}">
                <a16:creationId xmlns:a16="http://schemas.microsoft.com/office/drawing/2014/main" id="{F23E8FD7-407C-A2F6-151D-A571FFED60C9}"/>
              </a:ext>
            </a:extLst>
          </p:cNvPr>
          <p:cNvSpPr>
            <a:spLocks noGrp="1" noChangeArrowheads="1"/>
          </p:cNvSpPr>
          <p:nvPr>
            <p:ph type="body" idx="4294967295"/>
          </p:nvPr>
        </p:nvSpPr>
        <p:spPr>
          <a:xfrm>
            <a:off x="0" y="1165225"/>
            <a:ext cx="8915400" cy="3127375"/>
          </a:xfrm>
        </p:spPr>
        <p:txBody>
          <a:bodyPr/>
          <a:lstStyle/>
          <a:p>
            <a:pPr eaLnBrk="1" hangingPunct="1">
              <a:lnSpc>
                <a:spcPct val="80000"/>
              </a:lnSpc>
            </a:pPr>
            <a:r>
              <a:rPr lang="en-US" altLang="ja-JP" sz="2000" b="1"/>
              <a:t>Chemical Name		Dechlorane Plus</a:t>
            </a:r>
          </a:p>
          <a:p>
            <a:pPr eaLnBrk="1" hangingPunct="1">
              <a:lnSpc>
                <a:spcPct val="80000"/>
              </a:lnSpc>
            </a:pPr>
            <a:r>
              <a:rPr lang="en-US" altLang="ja-JP" sz="2000"/>
              <a:t>CAS Number		13560-89-9</a:t>
            </a:r>
          </a:p>
          <a:p>
            <a:pPr eaLnBrk="1" hangingPunct="1">
              <a:lnSpc>
                <a:spcPct val="80000"/>
              </a:lnSpc>
            </a:pPr>
            <a:r>
              <a:rPr lang="en-US" altLang="ja-JP" sz="2000"/>
              <a:t>Mol Formula			C</a:t>
            </a:r>
            <a:r>
              <a:rPr lang="en-US" altLang="ja-JP" sz="2000" baseline="-25000"/>
              <a:t>18</a:t>
            </a:r>
            <a:r>
              <a:rPr lang="en-US" altLang="ja-JP" sz="2000"/>
              <a:t>H</a:t>
            </a:r>
            <a:r>
              <a:rPr lang="en-US" altLang="ja-JP" sz="2000" baseline="-25000"/>
              <a:t>12</a:t>
            </a:r>
            <a:r>
              <a:rPr lang="en-US" altLang="ja-JP" sz="2000"/>
              <a:t>Cl</a:t>
            </a:r>
            <a:r>
              <a:rPr lang="en-US" altLang="ja-JP" sz="2000" baseline="-25000"/>
              <a:t>12</a:t>
            </a:r>
            <a:endParaRPr lang="en-US" altLang="ja-JP" sz="2000"/>
          </a:p>
          <a:p>
            <a:pPr eaLnBrk="1" hangingPunct="1">
              <a:lnSpc>
                <a:spcPct val="80000"/>
              </a:lnSpc>
            </a:pPr>
            <a:r>
              <a:rPr lang="en-US" altLang="ja-JP" sz="2000"/>
              <a:t>Mol Weight			653.73</a:t>
            </a:r>
          </a:p>
          <a:p>
            <a:pPr eaLnBrk="1" hangingPunct="1">
              <a:lnSpc>
                <a:spcPct val="80000"/>
              </a:lnSpc>
            </a:pPr>
            <a:r>
              <a:rPr lang="en-US" altLang="ja-JP" sz="2000"/>
              <a:t>Melt Pt			&gt;325</a:t>
            </a:r>
            <a:r>
              <a:rPr lang="ja-JP" altLang="en-US" sz="2000"/>
              <a:t>℃</a:t>
            </a:r>
          </a:p>
          <a:p>
            <a:pPr eaLnBrk="1" hangingPunct="1">
              <a:lnSpc>
                <a:spcPct val="80000"/>
              </a:lnSpc>
            </a:pPr>
            <a:r>
              <a:rPr lang="en-US" altLang="ja-JP" sz="2000"/>
              <a:t>Water Solubility		7.51e</a:t>
            </a:r>
            <a:r>
              <a:rPr lang="en-US" altLang="ja-JP" sz="2000" baseline="30000"/>
              <a:t>-10</a:t>
            </a:r>
            <a:r>
              <a:rPr lang="en-US" altLang="ja-JP" sz="2000"/>
              <a:t> mg/L (25</a:t>
            </a:r>
            <a:r>
              <a:rPr lang="ja-JP" altLang="en-US" sz="2000"/>
              <a:t>℃</a:t>
            </a:r>
            <a:r>
              <a:rPr lang="en-US" altLang="ja-JP" sz="2000"/>
              <a:t>)</a:t>
            </a:r>
          </a:p>
          <a:p>
            <a:pPr eaLnBrk="1" hangingPunct="1">
              <a:lnSpc>
                <a:spcPct val="80000"/>
              </a:lnSpc>
            </a:pPr>
            <a:r>
              <a:rPr lang="en-US" altLang="ja-JP" sz="2000"/>
              <a:t>Log P (octanol-water)	11.27</a:t>
            </a:r>
          </a:p>
          <a:p>
            <a:pPr eaLnBrk="1" hangingPunct="1">
              <a:lnSpc>
                <a:spcPct val="80000"/>
              </a:lnSpc>
            </a:pPr>
            <a:r>
              <a:rPr lang="en-US" altLang="ja-JP" sz="2000"/>
              <a:t>Vapor Pressure		7.06e</a:t>
            </a:r>
            <a:r>
              <a:rPr lang="en-US" altLang="ja-JP" sz="2000" baseline="30000"/>
              <a:t>-10</a:t>
            </a:r>
            <a:r>
              <a:rPr lang="en-US" altLang="ja-JP" sz="2000"/>
              <a:t> mm Hg (25</a:t>
            </a:r>
            <a:r>
              <a:rPr lang="ja-JP" altLang="en-US" sz="2000"/>
              <a:t>℃</a:t>
            </a:r>
            <a:r>
              <a:rPr lang="en-US" altLang="ja-JP" sz="2000"/>
              <a:t>)</a:t>
            </a:r>
          </a:p>
          <a:p>
            <a:pPr eaLnBrk="1" hangingPunct="1">
              <a:lnSpc>
                <a:spcPct val="80000"/>
              </a:lnSpc>
            </a:pPr>
            <a:r>
              <a:rPr lang="en-US" altLang="ja-JP" sz="2000"/>
              <a:t>Henry's Law Constant	7.44e</a:t>
            </a:r>
            <a:r>
              <a:rPr lang="en-US" altLang="ja-JP" sz="2000" baseline="30000"/>
              <a:t>-6</a:t>
            </a:r>
            <a:r>
              <a:rPr lang="en-US" altLang="ja-JP" sz="2000"/>
              <a:t> atm-m</a:t>
            </a:r>
            <a:r>
              <a:rPr lang="en-US" altLang="ja-JP" sz="2000" baseline="30000"/>
              <a:t>3</a:t>
            </a:r>
            <a:r>
              <a:rPr lang="en-US" altLang="ja-JP" sz="2000"/>
              <a:t>/mole (25</a:t>
            </a:r>
            <a:r>
              <a:rPr lang="ja-JP" altLang="en-US" sz="2000"/>
              <a:t>℃</a:t>
            </a:r>
            <a:r>
              <a:rPr lang="en-US" altLang="ja-JP" sz="2000"/>
              <a:t>)</a:t>
            </a:r>
          </a:p>
        </p:txBody>
      </p:sp>
      <p:cxnSp>
        <p:nvCxnSpPr>
          <p:cNvPr id="137220" name="AutoShape 13">
            <a:extLst>
              <a:ext uri="{FF2B5EF4-FFF2-40B4-BE49-F238E27FC236}">
                <a16:creationId xmlns:a16="http://schemas.microsoft.com/office/drawing/2014/main" id="{A8FD8B79-5CE2-C90E-D238-09987196D158}"/>
              </a:ext>
            </a:extLst>
          </p:cNvPr>
          <p:cNvCxnSpPr>
            <a:cxnSpLocks noChangeShapeType="1"/>
          </p:cNvCxnSpPr>
          <p:nvPr/>
        </p:nvCxnSpPr>
        <p:spPr bwMode="auto">
          <a:xfrm>
            <a:off x="344488" y="4221163"/>
            <a:ext cx="9145587" cy="0"/>
          </a:xfrm>
          <a:prstGeom prst="straightConnector1">
            <a:avLst/>
          </a:prstGeom>
          <a:noFill/>
          <a:ln w="25400">
            <a:solidFill>
              <a:srgbClr val="000080"/>
            </a:solidFill>
            <a:round/>
            <a:headEnd/>
            <a:tailEnd/>
          </a:ln>
          <a:extLst>
            <a:ext uri="{909E8E84-426E-40DD-AFC4-6F175D3DCCD1}">
              <a14:hiddenFill xmlns:a14="http://schemas.microsoft.com/office/drawing/2010/main">
                <a:noFill/>
              </a14:hiddenFill>
            </a:ext>
          </a:extLst>
        </p:spPr>
      </p:cxnSp>
      <p:pic>
        <p:nvPicPr>
          <p:cNvPr id="137221" name="Picture 6">
            <a:extLst>
              <a:ext uri="{FF2B5EF4-FFF2-40B4-BE49-F238E27FC236}">
                <a16:creationId xmlns:a16="http://schemas.microsoft.com/office/drawing/2014/main" id="{6F9D9627-A978-FD46-D954-0A9E2D124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4576763"/>
            <a:ext cx="33131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7">
            <a:extLst>
              <a:ext uri="{FF2B5EF4-FFF2-40B4-BE49-F238E27FC236}">
                <a16:creationId xmlns:a16="http://schemas.microsoft.com/office/drawing/2014/main" id="{19757BF0-2D89-F274-3027-FE69438DB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4586288"/>
            <a:ext cx="35972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テキスト ボックス 7">
            <a:extLst>
              <a:ext uri="{FF2B5EF4-FFF2-40B4-BE49-F238E27FC236}">
                <a16:creationId xmlns:a16="http://schemas.microsoft.com/office/drawing/2014/main" id="{AECDDDAE-EFBE-74BB-D231-C419512CDF9A}"/>
              </a:ext>
            </a:extLst>
          </p:cNvPr>
          <p:cNvSpPr txBox="1">
            <a:spLocks noChangeArrowheads="1"/>
          </p:cNvSpPr>
          <p:nvPr/>
        </p:nvSpPr>
        <p:spPr bwMode="auto">
          <a:xfrm>
            <a:off x="2511425" y="6165850"/>
            <a:ext cx="85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t>syn</a:t>
            </a:r>
            <a:r>
              <a:rPr lang="en-US" altLang="ja-JP" sz="1600"/>
              <a:t>-DP</a:t>
            </a:r>
            <a:endParaRPr lang="ja-JP" altLang="en-US" sz="1600"/>
          </a:p>
        </p:txBody>
      </p:sp>
      <p:sp>
        <p:nvSpPr>
          <p:cNvPr id="137224" name="テキスト ボックス 8">
            <a:extLst>
              <a:ext uri="{FF2B5EF4-FFF2-40B4-BE49-F238E27FC236}">
                <a16:creationId xmlns:a16="http://schemas.microsoft.com/office/drawing/2014/main" id="{BB14823E-2A88-8BC0-581F-ED66900071BF}"/>
              </a:ext>
            </a:extLst>
          </p:cNvPr>
          <p:cNvSpPr txBox="1">
            <a:spLocks noChangeArrowheads="1"/>
          </p:cNvSpPr>
          <p:nvPr/>
        </p:nvSpPr>
        <p:spPr bwMode="auto">
          <a:xfrm>
            <a:off x="6675438" y="6165850"/>
            <a:ext cx="866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i="1"/>
              <a:t>anti</a:t>
            </a:r>
            <a:r>
              <a:rPr lang="en-US" altLang="ja-JP" sz="1600"/>
              <a:t>-DP</a:t>
            </a:r>
            <a:endParaRPr lang="ja-JP" altLang="en-US" sz="1600"/>
          </a:p>
        </p:txBody>
      </p:sp>
      <p:sp>
        <p:nvSpPr>
          <p:cNvPr id="137225" name="テキスト ボックス 8">
            <a:extLst>
              <a:ext uri="{FF2B5EF4-FFF2-40B4-BE49-F238E27FC236}">
                <a16:creationId xmlns:a16="http://schemas.microsoft.com/office/drawing/2014/main" id="{6D49949D-78E0-D586-EEA5-621CBB919BDC}"/>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Kouichirou Matsumoto </a:t>
            </a:r>
            <a:r>
              <a:rPr lang="en-US" altLang="ja-JP" sz="1800">
                <a:latin typeface="AdvTT5235d5a9"/>
              </a:rPr>
              <a:t>et al, Environmental Chemistry 2016</a:t>
            </a:r>
            <a:endParaRPr lang="ja-JP" altLang="en-US" sz="1800" baseline="30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タイトル 1">
            <a:extLst>
              <a:ext uri="{FF2B5EF4-FFF2-40B4-BE49-F238E27FC236}">
                <a16:creationId xmlns:a16="http://schemas.microsoft.com/office/drawing/2014/main" id="{BF3A35EC-ACC0-BB7F-64EA-55F924654C1B}"/>
              </a:ext>
            </a:extLst>
          </p:cNvPr>
          <p:cNvSpPr>
            <a:spLocks noGrp="1" noChangeArrowheads="1"/>
          </p:cNvSpPr>
          <p:nvPr>
            <p:ph type="title"/>
          </p:nvPr>
        </p:nvSpPr>
        <p:spPr/>
        <p:txBody>
          <a:bodyPr/>
          <a:lstStyle/>
          <a:p>
            <a:pPr eaLnBrk="1" hangingPunct="1"/>
            <a:r>
              <a:rPr lang="en" altLang="en-US"/>
              <a:t>Samples and methods</a:t>
            </a:r>
          </a:p>
        </p:txBody>
      </p:sp>
      <p:sp>
        <p:nvSpPr>
          <p:cNvPr id="139267" name="AutoShape 11">
            <a:extLst>
              <a:ext uri="{FF2B5EF4-FFF2-40B4-BE49-F238E27FC236}">
                <a16:creationId xmlns:a16="http://schemas.microsoft.com/office/drawing/2014/main" id="{BC4A1B02-A211-03FF-511F-19E17C2CA8FC}"/>
              </a:ext>
            </a:extLst>
          </p:cNvPr>
          <p:cNvSpPr>
            <a:spLocks noChangeArrowheads="1"/>
          </p:cNvSpPr>
          <p:nvPr/>
        </p:nvSpPr>
        <p:spPr bwMode="auto">
          <a:xfrm>
            <a:off x="964223" y="1235320"/>
            <a:ext cx="1529862" cy="332642"/>
          </a:xfrm>
          <a:prstGeom prst="roundRect">
            <a:avLst>
              <a:gd name="adj" fmla="val 16667"/>
            </a:avLst>
          </a:prstGeom>
          <a:solidFill>
            <a:srgbClr val="3366FF"/>
          </a:solidFill>
          <a:ln w="127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en-US" sz="1846" b="1">
                <a:solidFill>
                  <a:srgbClr val="FFFFFF"/>
                </a:solidFill>
              </a:rPr>
              <a:t>sampling</a:t>
            </a:r>
          </a:p>
        </p:txBody>
      </p:sp>
      <p:sp>
        <p:nvSpPr>
          <p:cNvPr id="139268" name="テキスト ボックス 5">
            <a:extLst>
              <a:ext uri="{FF2B5EF4-FFF2-40B4-BE49-F238E27FC236}">
                <a16:creationId xmlns:a16="http://schemas.microsoft.com/office/drawing/2014/main" id="{4409941E-FC05-D7C5-63B9-EA68551FF58F}"/>
              </a:ext>
            </a:extLst>
          </p:cNvPr>
          <p:cNvSpPr txBox="1">
            <a:spLocks noChangeArrowheads="1"/>
          </p:cNvSpPr>
          <p:nvPr/>
        </p:nvSpPr>
        <p:spPr bwMode="auto">
          <a:xfrm>
            <a:off x="1296868" y="1567961"/>
            <a:ext cx="7784247" cy="151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en-US" sz="1846" dirty="0">
                <a:solidFill>
                  <a:srgbClr val="000000"/>
                </a:solidFill>
              </a:rPr>
              <a:t>Collection method </a:t>
            </a:r>
            <a:r>
              <a:rPr lang="en" altLang="ja-JP" sz="1846" dirty="0">
                <a:solidFill>
                  <a:srgbClr val="000000"/>
                </a:solidFill>
              </a:rPr>
              <a:t>PS-Air </a:t>
            </a:r>
            <a:r>
              <a:rPr lang="en" altLang="en-US" sz="1846" dirty="0">
                <a:solidFill>
                  <a:srgbClr val="000000"/>
                </a:solidFill>
              </a:rPr>
              <a:t>, </a:t>
            </a:r>
            <a:r>
              <a:rPr lang="en" altLang="ja-JP" sz="1846" dirty="0">
                <a:solidFill>
                  <a:srgbClr val="000000"/>
                </a:solidFill>
              </a:rPr>
              <a:t>3L/min </a:t>
            </a:r>
            <a:r>
              <a:rPr lang="en" altLang="en-US" sz="1846" dirty="0">
                <a:solidFill>
                  <a:srgbClr val="000000"/>
                </a:solidFill>
              </a:rPr>
              <a:t>, </a:t>
            </a:r>
            <a:r>
              <a:rPr lang="en" altLang="ja-JP" sz="1846" dirty="0">
                <a:solidFill>
                  <a:srgbClr val="000000"/>
                </a:solidFill>
              </a:rPr>
              <a:t>24 </a:t>
            </a:r>
            <a:r>
              <a:rPr lang="en" altLang="en-US" sz="1846" dirty="0">
                <a:solidFill>
                  <a:srgbClr val="000000"/>
                </a:solidFill>
              </a:rPr>
              <a:t>hours</a:t>
            </a:r>
            <a:endParaRPr lang="en-US" altLang="ja-JP" sz="1846" dirty="0">
              <a:solidFill>
                <a:srgbClr val="000000"/>
              </a:solidFill>
            </a:endParaRPr>
          </a:p>
          <a:p>
            <a:pPr defTabSz="844083" eaLnBrk="1" hangingPunct="1">
              <a:spcBef>
                <a:spcPct val="0"/>
              </a:spcBef>
              <a:buNone/>
            </a:pPr>
            <a:r>
              <a:rPr lang="en" altLang="en-US" sz="1846" dirty="0">
                <a:solidFill>
                  <a:srgbClr val="000000"/>
                </a:solidFill>
              </a:rPr>
              <a:t>Surrogate </a:t>
            </a:r>
            <a:r>
              <a:rPr lang="en" altLang="ja-JP" sz="1846" dirty="0">
                <a:solidFill>
                  <a:srgbClr val="000000"/>
                </a:solidFill>
              </a:rPr>
              <a:t>Dechlorane Plus- </a:t>
            </a:r>
            <a:r>
              <a:rPr lang="en" altLang="ja-JP" sz="1846" baseline="30000" dirty="0">
                <a:solidFill>
                  <a:srgbClr val="000000"/>
                </a:solidFill>
              </a:rPr>
              <a:t>13 </a:t>
            </a:r>
            <a:r>
              <a:rPr lang="en" altLang="ja-JP" sz="1846" i="1" dirty="0">
                <a:solidFill>
                  <a:srgbClr val="000000"/>
                </a:solidFill>
              </a:rPr>
              <a:t>C </a:t>
            </a:r>
            <a:r>
              <a:rPr lang="en" altLang="ja-JP" sz="1846" baseline="-25000" dirty="0">
                <a:solidFill>
                  <a:srgbClr val="000000"/>
                </a:solidFill>
              </a:rPr>
              <a:t>10 </a:t>
            </a:r>
            <a:r>
              <a:rPr lang="en" altLang="en-US" sz="1846" dirty="0">
                <a:solidFill>
                  <a:srgbClr val="000000"/>
                </a:solidFill>
              </a:rPr>
              <a:t>( </a:t>
            </a:r>
            <a:r>
              <a:rPr lang="en" altLang="ja-JP" sz="1846" i="1" dirty="0">
                <a:solidFill>
                  <a:srgbClr val="000000"/>
                </a:solidFill>
              </a:rPr>
              <a:t>syn </a:t>
            </a:r>
            <a:r>
              <a:rPr lang="en" altLang="en-US" sz="1846" dirty="0">
                <a:solidFill>
                  <a:srgbClr val="000000"/>
                </a:solidFill>
              </a:rPr>
              <a:t>, </a:t>
            </a:r>
            <a:r>
              <a:rPr lang="en" altLang="ja-JP" sz="1846" i="1" dirty="0">
                <a:solidFill>
                  <a:srgbClr val="000000"/>
                </a:solidFill>
              </a:rPr>
              <a:t>anti </a:t>
            </a:r>
            <a:r>
              <a:rPr lang="en" altLang="en-US" sz="1846" dirty="0">
                <a:solidFill>
                  <a:srgbClr val="000000"/>
                </a:solidFill>
              </a:rPr>
              <a:t>)</a:t>
            </a:r>
            <a:endParaRPr lang="en-US" altLang="ja-JP" sz="1846" dirty="0">
              <a:solidFill>
                <a:srgbClr val="000000"/>
              </a:solidFill>
            </a:endParaRPr>
          </a:p>
          <a:p>
            <a:pPr defTabSz="844083" eaLnBrk="1" hangingPunct="1">
              <a:spcBef>
                <a:spcPct val="0"/>
              </a:spcBef>
              <a:buNone/>
            </a:pPr>
            <a:r>
              <a:rPr lang="en" altLang="en-US" sz="1846" dirty="0">
                <a:solidFill>
                  <a:srgbClr val="000000"/>
                </a:solidFill>
              </a:rPr>
              <a:t>Collection location</a:t>
            </a:r>
            <a:r>
              <a:rPr lang="en" altLang="ja-JP" sz="1846" dirty="0">
                <a:solidFill>
                  <a:srgbClr val="000000"/>
                </a:solidFill>
              </a:rPr>
              <a:t> </a:t>
            </a:r>
            <a:r>
              <a:rPr lang="en" altLang="en-US" sz="1846" dirty="0">
                <a:solidFill>
                  <a:srgbClr val="000000"/>
                </a:solidFill>
              </a:rPr>
              <a:t>Rooftop of Japan Environmental Hygiene Center</a:t>
            </a:r>
            <a:endParaRPr lang="en-US" altLang="ja-JP" sz="1846" dirty="0">
              <a:solidFill>
                <a:srgbClr val="000000"/>
              </a:solidFill>
            </a:endParaRPr>
          </a:p>
          <a:p>
            <a:pPr defTabSz="844083" eaLnBrk="1" hangingPunct="1">
              <a:spcBef>
                <a:spcPct val="0"/>
              </a:spcBef>
              <a:buNone/>
            </a:pPr>
            <a:r>
              <a:rPr lang="en" altLang="en-US" sz="1846" dirty="0">
                <a:solidFill>
                  <a:srgbClr val="000000"/>
                </a:solidFill>
              </a:rPr>
              <a:t>Collection date : April </a:t>
            </a:r>
            <a:r>
              <a:rPr lang="en" altLang="ja-JP" sz="1846" dirty="0">
                <a:solidFill>
                  <a:srgbClr val="000000"/>
                </a:solidFill>
              </a:rPr>
              <a:t>18-19 </a:t>
            </a:r>
            <a:r>
              <a:rPr lang="en" altLang="en-US" sz="1846" dirty="0">
                <a:solidFill>
                  <a:srgbClr val="000000"/>
                </a:solidFill>
              </a:rPr>
              <a:t>, </a:t>
            </a:r>
            <a:r>
              <a:rPr lang="en" altLang="ja-JP" sz="1846" dirty="0">
                <a:solidFill>
                  <a:srgbClr val="000000"/>
                </a:solidFill>
              </a:rPr>
              <a:t>19-20 </a:t>
            </a:r>
            <a:r>
              <a:rPr lang="en" altLang="en-US" sz="1846" dirty="0">
                <a:solidFill>
                  <a:srgbClr val="000000"/>
                </a:solidFill>
              </a:rPr>
              <a:t>, </a:t>
            </a:r>
            <a:r>
              <a:rPr lang="en" altLang="ja-JP" sz="1846" dirty="0">
                <a:solidFill>
                  <a:srgbClr val="000000"/>
                </a:solidFill>
              </a:rPr>
              <a:t>23-24 </a:t>
            </a:r>
            <a:r>
              <a:rPr lang="en" altLang="en-US" sz="1846" dirty="0">
                <a:solidFill>
                  <a:srgbClr val="000000"/>
                </a:solidFill>
              </a:rPr>
              <a:t>, </a:t>
            </a:r>
            <a:r>
              <a:rPr lang="en" altLang="ja-JP" sz="1846" dirty="0">
                <a:solidFill>
                  <a:srgbClr val="000000"/>
                </a:solidFill>
              </a:rPr>
              <a:t>24-25 , 2012 </a:t>
            </a:r>
            <a:r>
              <a:rPr lang="en" altLang="en-US" sz="1846" dirty="0">
                <a:solidFill>
                  <a:srgbClr val="000000"/>
                </a:solidFill>
              </a:rPr>
              <a:t>_ </a:t>
            </a:r>
            <a:r>
              <a:rPr lang="en" altLang="ja-JP" sz="1846" dirty="0">
                <a:solidFill>
                  <a:srgbClr val="000000"/>
                </a:solidFill>
              </a:rPr>
              <a:t>_ _ </a:t>
            </a:r>
            <a:r>
              <a:rPr lang="en" altLang="en-US" sz="1846" dirty="0">
                <a:solidFill>
                  <a:srgbClr val="000000"/>
                </a:solidFill>
              </a:rPr>
              <a:t>_ </a:t>
            </a:r>
            <a:r>
              <a:rPr lang="en" altLang="ja-JP" sz="1846" dirty="0">
                <a:solidFill>
                  <a:srgbClr val="000000"/>
                </a:solidFill>
              </a:rPr>
              <a:t>_ </a:t>
            </a:r>
            <a:r>
              <a:rPr lang="en" altLang="en-US" sz="1846" dirty="0">
                <a:solidFill>
                  <a:srgbClr val="000000"/>
                </a:solidFill>
              </a:rPr>
              <a:t>_ </a:t>
            </a:r>
            <a:r>
              <a:rPr lang="en" altLang="ja-JP" sz="1846" dirty="0">
                <a:solidFill>
                  <a:srgbClr val="000000"/>
                </a:solidFill>
              </a:rPr>
              <a:t>_ </a:t>
            </a:r>
            <a:r>
              <a:rPr lang="en" altLang="en-US" sz="1846" dirty="0">
                <a:solidFill>
                  <a:srgbClr val="000000"/>
                </a:solidFill>
              </a:rPr>
              <a:t>_</a:t>
            </a:r>
            <a:endParaRPr lang="en-US" altLang="ja-JP" sz="1846" dirty="0">
              <a:solidFill>
                <a:srgbClr val="000000"/>
              </a:solidFill>
            </a:endParaRPr>
          </a:p>
          <a:p>
            <a:pPr defTabSz="844083" eaLnBrk="1" hangingPunct="1">
              <a:spcBef>
                <a:spcPct val="0"/>
              </a:spcBef>
              <a:buNone/>
            </a:pPr>
            <a:r>
              <a:rPr lang="en" altLang="ja-JP" sz="1846" dirty="0">
                <a:solidFill>
                  <a:srgbClr val="000000"/>
                </a:solidFill>
              </a:rPr>
              <a:t>* </a:t>
            </a:r>
            <a:r>
              <a:rPr lang="en" altLang="en-US" sz="1846" dirty="0">
                <a:solidFill>
                  <a:srgbClr val="000000"/>
                </a:solidFill>
              </a:rPr>
              <a:t>Double measurements will be conducted throughout the day.</a:t>
            </a:r>
          </a:p>
        </p:txBody>
      </p:sp>
      <p:sp>
        <p:nvSpPr>
          <p:cNvPr id="139269" name="テキスト ボックス 7">
            <a:extLst>
              <a:ext uri="{FF2B5EF4-FFF2-40B4-BE49-F238E27FC236}">
                <a16:creationId xmlns:a16="http://schemas.microsoft.com/office/drawing/2014/main" id="{26A03AB2-07A2-59BA-BBCD-2AAE9A48DFBD}"/>
              </a:ext>
            </a:extLst>
          </p:cNvPr>
          <p:cNvSpPr txBox="1">
            <a:spLocks noChangeArrowheads="1"/>
          </p:cNvSpPr>
          <p:nvPr/>
        </p:nvSpPr>
        <p:spPr bwMode="auto">
          <a:xfrm>
            <a:off x="1296866" y="4969121"/>
            <a:ext cx="7188186"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846">
                <a:solidFill>
                  <a:srgbClr val="000000"/>
                </a:solidFill>
              </a:rPr>
              <a:t>GC/MS Agilent 6890 / AutoSpec Ultima NT (EI mode, Re &gt; 10,000)</a:t>
            </a:r>
          </a:p>
          <a:p>
            <a:pPr defTabSz="844083" eaLnBrk="1" hangingPunct="1">
              <a:spcBef>
                <a:spcPct val="0"/>
              </a:spcBef>
              <a:buNone/>
            </a:pPr>
            <a:r>
              <a:rPr lang="en" altLang="ja-JP" sz="1846">
                <a:solidFill>
                  <a:srgbClr val="000000"/>
                </a:solidFill>
              </a:rPr>
              <a:t>Agilent 7890 / 5975C (NCI mode, CH </a:t>
            </a:r>
            <a:r>
              <a:rPr lang="en" altLang="ja-JP" sz="1846" baseline="-25000">
                <a:solidFill>
                  <a:srgbClr val="000000"/>
                </a:solidFill>
              </a:rPr>
              <a:t>4 </a:t>
            </a:r>
            <a:r>
              <a:rPr lang="en" altLang="ja-JP" sz="1846">
                <a:solidFill>
                  <a:srgbClr val="000000"/>
                </a:solidFill>
              </a:rPr>
              <a:t>)</a:t>
            </a:r>
            <a:endParaRPr lang="ja-JP" altLang="en-US" sz="1846">
              <a:solidFill>
                <a:srgbClr val="000000"/>
              </a:solidFill>
            </a:endParaRPr>
          </a:p>
        </p:txBody>
      </p:sp>
      <p:sp>
        <p:nvSpPr>
          <p:cNvPr id="139270" name="AutoShape 11">
            <a:extLst>
              <a:ext uri="{FF2B5EF4-FFF2-40B4-BE49-F238E27FC236}">
                <a16:creationId xmlns:a16="http://schemas.microsoft.com/office/drawing/2014/main" id="{C767D4AB-E955-434A-8F09-1C577A614968}"/>
              </a:ext>
            </a:extLst>
          </p:cNvPr>
          <p:cNvSpPr>
            <a:spLocks noChangeArrowheads="1"/>
          </p:cNvSpPr>
          <p:nvPr/>
        </p:nvSpPr>
        <p:spPr bwMode="auto">
          <a:xfrm>
            <a:off x="964223" y="4636478"/>
            <a:ext cx="1529862" cy="332643"/>
          </a:xfrm>
          <a:prstGeom prst="roundRect">
            <a:avLst>
              <a:gd name="adj" fmla="val 16667"/>
            </a:avLst>
          </a:prstGeom>
          <a:solidFill>
            <a:srgbClr val="3366FF"/>
          </a:solidFill>
          <a:ln w="127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en-US" sz="1846" b="1">
                <a:solidFill>
                  <a:srgbClr val="FFFFFF"/>
                </a:solidFill>
              </a:rPr>
              <a:t>measurement</a:t>
            </a:r>
          </a:p>
        </p:txBody>
      </p:sp>
      <p:sp>
        <p:nvSpPr>
          <p:cNvPr id="139271" name="AutoShape 11">
            <a:extLst>
              <a:ext uri="{FF2B5EF4-FFF2-40B4-BE49-F238E27FC236}">
                <a16:creationId xmlns:a16="http://schemas.microsoft.com/office/drawing/2014/main" id="{2CE5919D-8BD9-E587-0579-59A0A37E93B0}"/>
              </a:ext>
            </a:extLst>
          </p:cNvPr>
          <p:cNvSpPr>
            <a:spLocks noChangeArrowheads="1"/>
          </p:cNvSpPr>
          <p:nvPr/>
        </p:nvSpPr>
        <p:spPr bwMode="auto">
          <a:xfrm>
            <a:off x="964223" y="3361594"/>
            <a:ext cx="1529862" cy="332643"/>
          </a:xfrm>
          <a:prstGeom prst="roundRect">
            <a:avLst>
              <a:gd name="adj" fmla="val 16667"/>
            </a:avLst>
          </a:prstGeom>
          <a:solidFill>
            <a:srgbClr val="3366FF"/>
          </a:solidFill>
          <a:ln w="127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en-US" sz="1846" b="1" dirty="0">
                <a:solidFill>
                  <a:srgbClr val="FFFFFF"/>
                </a:solidFill>
              </a:rPr>
              <a:t>CLeanup</a:t>
            </a:r>
          </a:p>
        </p:txBody>
      </p:sp>
      <p:sp>
        <p:nvSpPr>
          <p:cNvPr id="139272" name="テキスト ボックス 10">
            <a:extLst>
              <a:ext uri="{FF2B5EF4-FFF2-40B4-BE49-F238E27FC236}">
                <a16:creationId xmlns:a16="http://schemas.microsoft.com/office/drawing/2014/main" id="{9537D3F3-7603-C14E-40BD-5B2015B9F668}"/>
              </a:ext>
            </a:extLst>
          </p:cNvPr>
          <p:cNvSpPr txBox="1">
            <a:spLocks noChangeArrowheads="1"/>
          </p:cNvSpPr>
          <p:nvPr/>
        </p:nvSpPr>
        <p:spPr bwMode="auto">
          <a:xfrm>
            <a:off x="1296867" y="3705960"/>
            <a:ext cx="5681363"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en-US" sz="1846">
                <a:solidFill>
                  <a:srgbClr val="000000"/>
                </a:solidFill>
              </a:rPr>
              <a:t>Elution method </a:t>
            </a:r>
            <a:r>
              <a:rPr lang="en" altLang="ja-JP" sz="1846">
                <a:solidFill>
                  <a:srgbClr val="000000"/>
                </a:solidFill>
              </a:rPr>
              <a:t>10% </a:t>
            </a:r>
            <a:r>
              <a:rPr lang="en" altLang="en-US" sz="1846">
                <a:solidFill>
                  <a:srgbClr val="000000"/>
                </a:solidFill>
              </a:rPr>
              <a:t>dichloromethane </a:t>
            </a:r>
            <a:r>
              <a:rPr lang="en" altLang="ja-JP" sz="1846">
                <a:solidFill>
                  <a:srgbClr val="000000"/>
                </a:solidFill>
              </a:rPr>
              <a:t>/ </a:t>
            </a:r>
            <a:r>
              <a:rPr lang="en" altLang="en-US" sz="1846">
                <a:solidFill>
                  <a:srgbClr val="000000"/>
                </a:solidFill>
              </a:rPr>
              <a:t>hexane </a:t>
            </a:r>
            <a:r>
              <a:rPr lang="en" altLang="ja-JP" sz="1846">
                <a:solidFill>
                  <a:srgbClr val="000000"/>
                </a:solidFill>
              </a:rPr>
              <a:t>8 mL</a:t>
            </a:r>
          </a:p>
          <a:p>
            <a:pPr defTabSz="844083" eaLnBrk="1" hangingPunct="1">
              <a:spcBef>
                <a:spcPct val="0"/>
              </a:spcBef>
              <a:buNone/>
            </a:pPr>
            <a:r>
              <a:rPr lang="en" altLang="en-US" sz="1846">
                <a:solidFill>
                  <a:srgbClr val="000000"/>
                </a:solidFill>
              </a:rPr>
              <a:t>Syringe spike </a:t>
            </a:r>
            <a:r>
              <a:rPr lang="en" altLang="ja-JP" sz="1846">
                <a:solidFill>
                  <a:srgbClr val="000000"/>
                </a:solidFill>
              </a:rPr>
              <a:t>Mirex- </a:t>
            </a:r>
            <a:r>
              <a:rPr lang="en" altLang="ja-JP" sz="1846" baseline="30000">
                <a:solidFill>
                  <a:srgbClr val="000000"/>
                </a:solidFill>
              </a:rPr>
              <a:t>13 </a:t>
            </a:r>
            <a:r>
              <a:rPr lang="en" altLang="ja-JP" sz="1846" i="1">
                <a:solidFill>
                  <a:srgbClr val="000000"/>
                </a:solidFill>
              </a:rPr>
              <a:t>C </a:t>
            </a:r>
            <a:r>
              <a:rPr lang="en" altLang="ja-JP" sz="1846" baseline="-25000">
                <a:solidFill>
                  <a:srgbClr val="000000"/>
                </a:solidFill>
              </a:rPr>
              <a:t>10 </a:t>
            </a:r>
            <a:r>
              <a:rPr lang="en" altLang="en-US" sz="1846">
                <a:solidFill>
                  <a:srgbClr val="000000"/>
                </a:solidFill>
              </a:rPr>
              <a:t>, final volume </a:t>
            </a:r>
            <a:r>
              <a:rPr lang="en" altLang="ja-JP" sz="1846">
                <a:solidFill>
                  <a:srgbClr val="000000"/>
                </a:solidFill>
              </a:rPr>
              <a:t>100 μL</a:t>
            </a:r>
            <a:endParaRPr lang="ja-JP" altLang="en-US" sz="1846">
              <a:solidFill>
                <a:srgbClr val="000000"/>
              </a:solidFill>
            </a:endParaRPr>
          </a:p>
        </p:txBody>
      </p:sp>
      <p:sp>
        <p:nvSpPr>
          <p:cNvPr id="139273" name="テキスト ボックス 8">
            <a:extLst>
              <a:ext uri="{FF2B5EF4-FFF2-40B4-BE49-F238E27FC236}">
                <a16:creationId xmlns:a16="http://schemas.microsoft.com/office/drawing/2014/main" id="{A7956F04-C60C-1E0D-197A-BCF0ECDF2CF4}"/>
              </a:ext>
            </a:extLst>
          </p:cNvPr>
          <p:cNvSpPr txBox="1">
            <a:spLocks noChangeArrowheads="1"/>
          </p:cNvSpPr>
          <p:nvPr/>
        </p:nvSpPr>
        <p:spPr bwMode="auto">
          <a:xfrm>
            <a:off x="1962150" y="6021268"/>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888A1DD8-7214-11B1-9C71-F4CE959DFE86}"/>
              </a:ext>
            </a:extLst>
          </p:cNvPr>
          <p:cNvSpPr>
            <a:spLocks noGrp="1" noChangeArrowheads="1"/>
          </p:cNvSpPr>
          <p:nvPr>
            <p:ph type="title"/>
          </p:nvPr>
        </p:nvSpPr>
        <p:spPr/>
        <p:txBody>
          <a:bodyPr/>
          <a:lstStyle/>
          <a:p>
            <a:pPr eaLnBrk="1" hangingPunct="1"/>
            <a:r>
              <a:rPr lang="en" altLang="ja-JP" sz="2954"/>
              <a:t>GC/MS </a:t>
            </a:r>
            <a:r>
              <a:rPr lang="en" altLang="en-US" sz="2954"/>
              <a:t>measurement conditions</a:t>
            </a:r>
          </a:p>
        </p:txBody>
      </p:sp>
      <p:graphicFrame>
        <p:nvGraphicFramePr>
          <p:cNvPr id="7221" name="Group 53">
            <a:extLst>
              <a:ext uri="{FF2B5EF4-FFF2-40B4-BE49-F238E27FC236}">
                <a16:creationId xmlns:a16="http://schemas.microsoft.com/office/drawing/2014/main" id="{18F0907A-D478-29BF-BFC8-299416F63224}"/>
              </a:ext>
            </a:extLst>
          </p:cNvPr>
          <p:cNvGraphicFramePr>
            <a:graphicFrameLocks noGrp="1"/>
          </p:cNvGraphicFramePr>
          <p:nvPr>
            <p:extLst>
              <p:ext uri="{D42A27DB-BD31-4B8C-83A1-F6EECF244321}">
                <p14:modId xmlns:p14="http://schemas.microsoft.com/office/powerpoint/2010/main" val="538077446"/>
              </p:ext>
            </p:extLst>
          </p:nvPr>
        </p:nvGraphicFramePr>
        <p:xfrm>
          <a:off x="565639" y="1235320"/>
          <a:ext cx="8773259" cy="5278630"/>
        </p:xfrm>
        <a:graphic>
          <a:graphicData uri="http://schemas.openxmlformats.org/drawingml/2006/table">
            <a:tbl>
              <a:tblPr/>
              <a:tblGrid>
                <a:gridCol w="2924908">
                  <a:extLst>
                    <a:ext uri="{9D8B030D-6E8A-4147-A177-3AD203B41FA5}">
                      <a16:colId xmlns:a16="http://schemas.microsoft.com/office/drawing/2014/main" val="20000"/>
                    </a:ext>
                  </a:extLst>
                </a:gridCol>
                <a:gridCol w="2924908">
                  <a:extLst>
                    <a:ext uri="{9D8B030D-6E8A-4147-A177-3AD203B41FA5}">
                      <a16:colId xmlns:a16="http://schemas.microsoft.com/office/drawing/2014/main" val="20001"/>
                    </a:ext>
                  </a:extLst>
                </a:gridCol>
                <a:gridCol w="2923443">
                  <a:extLst>
                    <a:ext uri="{9D8B030D-6E8A-4147-A177-3AD203B41FA5}">
                      <a16:colId xmlns:a16="http://schemas.microsoft.com/office/drawing/2014/main" val="20002"/>
                    </a:ext>
                  </a:extLst>
                </a:gridCol>
              </a:tblGrid>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1" i="0" u="none" strike="noStrike" cap="none" normalizeH="0" baseline="0" dirty="0">
                          <a:ln>
                            <a:noFill/>
                          </a:ln>
                          <a:solidFill>
                            <a:srgbClr val="FFFFFF"/>
                          </a:solidFill>
                          <a:effectLst/>
                          <a:latin typeface="Arial" charset="0"/>
                          <a:ea typeface="ＭＳ Ｐゴシック" pitchFamily="50" charset="-128"/>
                        </a:rPr>
                        <a:t>GC/MS</a:t>
                      </a:r>
                      <a:endParaRPr kumimoji="1" lang="ja-JP" altLang="en-US" sz="1700" b="1" i="0" u="none" strike="noStrike" cap="none" normalizeH="0" baseline="0" dirty="0">
                        <a:ln>
                          <a:noFill/>
                        </a:ln>
                        <a:solidFill>
                          <a:srgbClr val="FFFFFF"/>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700" b="1" i="0" u="none" strike="noStrike" cap="none" normalizeH="0" baseline="0">
                          <a:ln>
                            <a:noFill/>
                          </a:ln>
                          <a:solidFill>
                            <a:srgbClr val="FFFFFF"/>
                          </a:solidFill>
                          <a:effectLst/>
                          <a:latin typeface="Arial" charset="0"/>
                          <a:ea typeface="ＭＳ Ｐゴシック" pitchFamily="50" charset="-128"/>
                        </a:rPr>
                        <a:t>6890 / AutoSpec (HRMS-EI)</a:t>
                      </a:r>
                      <a:endParaRPr kumimoji="1" lang="ja-JP" altLang="en-US" sz="1700" b="1" i="0" u="none" strike="noStrike" cap="none" normalizeH="0" baseline="0">
                        <a:ln>
                          <a:noFill/>
                        </a:ln>
                        <a:solidFill>
                          <a:srgbClr val="FFFFFF"/>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700" b="1" i="0" u="none" strike="noStrike" cap="none" normalizeH="0" baseline="0">
                          <a:ln>
                            <a:noFill/>
                          </a:ln>
                          <a:solidFill>
                            <a:srgbClr val="FFFFFF"/>
                          </a:solidFill>
                          <a:effectLst/>
                          <a:latin typeface="Arial" charset="0"/>
                          <a:ea typeface="ＭＳ Ｐゴシック" pitchFamily="50" charset="-128"/>
                        </a:rPr>
                        <a:t>7890 / 5975 (LRMS-NCI)</a:t>
                      </a:r>
                      <a:endParaRPr kumimoji="1" lang="ja-JP" altLang="en-US" sz="1700" b="1" i="0" u="none" strike="noStrike" cap="none" normalizeH="0" baseline="0">
                        <a:ln>
                          <a:noFill/>
                        </a:ln>
                        <a:solidFill>
                          <a:srgbClr val="FFFFFF"/>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Column</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dirty="0">
                          <a:ln>
                            <a:noFill/>
                          </a:ln>
                          <a:solidFill>
                            <a:srgbClr val="000000"/>
                          </a:solidFill>
                          <a:effectLst/>
                          <a:latin typeface="Arial" charset="0"/>
                          <a:ea typeface="ＭＳ Ｐゴシック" pitchFamily="50" charset="-128"/>
                        </a:rPr>
                        <a:t>DB-17HT (30 m, 0.25 mm, 0.32 </a:t>
                      </a:r>
                      <a:r>
                        <a:rPr kumimoji="1" lang="en" altLang="ja-JP" sz="1700" b="0" i="0" u="none" strike="noStrike" cap="none" normalizeH="0" baseline="0" dirty="0" err="1">
                          <a:ln>
                            <a:noFill/>
                          </a:ln>
                          <a:solidFill>
                            <a:srgbClr val="000000"/>
                          </a:solidFill>
                          <a:effectLst/>
                          <a:latin typeface="Arial" charset="0"/>
                          <a:ea typeface="ＭＳ Ｐゴシック" pitchFamily="50" charset="-128"/>
                        </a:rPr>
                        <a:t>μm </a:t>
                      </a:r>
                      <a:r>
                        <a:rPr kumimoji="1" lang="en" altLang="ja-JP" sz="1700" b="0" i="0" u="none" strike="noStrike" cap="none" normalizeH="0" baseline="0" dirty="0">
                          <a:ln>
                            <a:noFill/>
                          </a:ln>
                          <a:solidFill>
                            <a:srgbClr val="000000"/>
                          </a:solidFill>
                          <a:effectLst/>
                          <a:latin typeface="Arial" charset="0"/>
                          <a:ea typeface="ＭＳ Ｐゴシック" pitchFamily="50" charset="-128"/>
                        </a:rPr>
                        <a:t>)</a:t>
                      </a:r>
                      <a:endParaRPr kumimoji="1" lang="ja-JP" altLang="en-US" sz="1700" b="0" i="0" u="none" strike="noStrike" cap="none" normalizeH="0" baseline="0" dirty="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kumimoji="1" lang="ja-JP" altLang="en-US"/>
                    </a:p>
                  </a:txBody>
                  <a:tcPr/>
                </a:tc>
                <a:extLst>
                  <a:ext uri="{0D108BD9-81ED-4DB2-BD59-A6C34878D82A}">
                    <a16:rowId xmlns:a16="http://schemas.microsoft.com/office/drawing/2014/main" val="10001"/>
                  </a:ext>
                </a:extLst>
              </a:tr>
              <a:tr h="59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Oven Temp.</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100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(1min)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20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160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(0min)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3</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220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(0min)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10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/min</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330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0" u="none" strike="noStrike" cap="none" normalizeH="0" baseline="0">
                          <a:ln>
                            <a:noFill/>
                          </a:ln>
                          <a:solidFill>
                            <a:srgbClr val="000000"/>
                          </a:solidFill>
                          <a:effectLst/>
                          <a:latin typeface="Arial" charset="0"/>
                          <a:ea typeface="ＭＳ Ｐゴシック" pitchFamily="50" charset="-128"/>
                        </a:rPr>
                        <a:t>(3min)</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kumimoji="1" lang="ja-JP" altLang="en-US"/>
                    </a:p>
                  </a:txBody>
                  <a:tcPr/>
                </a:tc>
                <a:extLst>
                  <a:ext uri="{0D108BD9-81ED-4DB2-BD59-A6C34878D82A}">
                    <a16:rowId xmlns:a16="http://schemas.microsoft.com/office/drawing/2014/main" val="10002"/>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Injector Temp.</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280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kumimoji="1" lang="ja-JP" altLang="en-US"/>
                    </a:p>
                  </a:txBody>
                  <a:tcPr/>
                </a:tc>
                <a:extLst>
                  <a:ext uri="{0D108BD9-81ED-4DB2-BD59-A6C34878D82A}">
                    <a16:rowId xmlns:a16="http://schemas.microsoft.com/office/drawing/2014/main" val="10003"/>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Injection Port Type</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Splitless</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kumimoji="1" lang="ja-JP" altLang="en-US"/>
                    </a:p>
                  </a:txBody>
                  <a:tcPr/>
                </a:tc>
                <a:extLst>
                  <a:ext uri="{0D108BD9-81ED-4DB2-BD59-A6C34878D82A}">
                    <a16:rowId xmlns:a16="http://schemas.microsoft.com/office/drawing/2014/main" val="10004"/>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Injection Vol.</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1 μL</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hMerge="1">
                  <a:txBody>
                    <a:bodyPr/>
                    <a:lstStyle/>
                    <a:p>
                      <a:endParaRPr kumimoji="1" lang="ja-JP" altLang="en-US"/>
                    </a:p>
                  </a:txBody>
                  <a:tcPr/>
                </a:tc>
                <a:extLst>
                  <a:ext uri="{0D108BD9-81ED-4DB2-BD59-A6C34878D82A}">
                    <a16:rowId xmlns:a16="http://schemas.microsoft.com/office/drawing/2014/main" val="10005"/>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Interface Temp.</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320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hMerge="1">
                  <a:txBody>
                    <a:bodyPr/>
                    <a:lstStyle/>
                    <a:p>
                      <a:endParaRPr kumimoji="1" lang="ja-JP" altLang="en-US"/>
                    </a:p>
                  </a:txBody>
                  <a:tcPr/>
                </a:tc>
                <a:extLst>
                  <a:ext uri="{0D108BD9-81ED-4DB2-BD59-A6C34878D82A}">
                    <a16:rowId xmlns:a16="http://schemas.microsoft.com/office/drawing/2014/main" val="10006"/>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Source Temp.</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280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150</a:t>
                      </a:r>
                      <a:r>
                        <a:rPr kumimoji="1" lang="en" altLang="en-US" sz="1700" b="0" i="0" u="none" strike="noStrike" cap="none" normalizeH="0" baseline="0">
                          <a:ln>
                            <a:noFill/>
                          </a:ln>
                          <a:solidFill>
                            <a:srgbClr val="000000"/>
                          </a:solidFill>
                          <a:effectLst/>
                          <a:latin typeface="Arial" charset="0"/>
                          <a:ea typeface="ＭＳ Ｐゴシック" pitchFamily="50" charset="-128"/>
                        </a:rPr>
                        <a:t>℃</a:t>
                      </a: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7"/>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Ionization Mode</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EI</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NCI (RG : Methane)</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8"/>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Monitor Ion (DP)</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a:ln>
                            <a:noFill/>
                          </a:ln>
                          <a:solidFill>
                            <a:srgbClr val="000000"/>
                          </a:solidFill>
                          <a:effectLst/>
                          <a:latin typeface="Arial" charset="0"/>
                          <a:ea typeface="ＭＳ Ｐゴシック" pitchFamily="50" charset="-128"/>
                        </a:rPr>
                        <a:t>m</a:t>
                      </a:r>
                      <a:r>
                        <a:rPr kumimoji="1" lang="en" altLang="ja-JP"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1" u="none" strike="noStrike" cap="none" normalizeH="0" baseline="0">
                          <a:ln>
                            <a:noFill/>
                          </a:ln>
                          <a:solidFill>
                            <a:srgbClr val="000000"/>
                          </a:solidFill>
                          <a:effectLst/>
                          <a:latin typeface="Arial" charset="0"/>
                          <a:ea typeface="ＭＳ Ｐゴシック" pitchFamily="50" charset="-128"/>
                        </a:rPr>
                        <a:t>z</a:t>
                      </a:r>
                      <a:r>
                        <a:rPr kumimoji="1" lang="en" altLang="ja-JP" sz="1700" b="0" i="0" u="none" strike="noStrike" cap="none" normalizeH="0" baseline="0">
                          <a:ln>
                            <a:noFill/>
                          </a:ln>
                          <a:solidFill>
                            <a:srgbClr val="000000"/>
                          </a:solidFill>
                          <a:effectLst/>
                          <a:latin typeface="Arial" charset="0"/>
                          <a:ea typeface="ＭＳ Ｐゴシック" pitchFamily="50" charset="-128"/>
                        </a:rPr>
                        <a:t> 271.8102, 273.8072</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a:ln>
                            <a:noFill/>
                          </a:ln>
                          <a:solidFill>
                            <a:srgbClr val="000000"/>
                          </a:solidFill>
                          <a:effectLst/>
                          <a:latin typeface="Arial" charset="0"/>
                          <a:ea typeface="ＭＳ Ｐゴシック" pitchFamily="50" charset="-128"/>
                        </a:rPr>
                        <a:t>m</a:t>
                      </a:r>
                      <a:r>
                        <a:rPr kumimoji="1" lang="en" altLang="ja-JP"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1" u="none" strike="noStrike" cap="none" normalizeH="0" baseline="0">
                          <a:ln>
                            <a:noFill/>
                          </a:ln>
                          <a:solidFill>
                            <a:srgbClr val="000000"/>
                          </a:solidFill>
                          <a:effectLst/>
                          <a:latin typeface="Arial" charset="0"/>
                          <a:ea typeface="ＭＳ Ｐゴシック" pitchFamily="50" charset="-128"/>
                        </a:rPr>
                        <a:t>z</a:t>
                      </a:r>
                      <a:r>
                        <a:rPr kumimoji="1" lang="en" altLang="ja-JP" sz="1700" b="0" i="0" u="none" strike="noStrike" cap="none" normalizeH="0" baseline="0">
                          <a:ln>
                            <a:noFill/>
                          </a:ln>
                          <a:solidFill>
                            <a:srgbClr val="000000"/>
                          </a:solidFill>
                          <a:effectLst/>
                          <a:latin typeface="Arial" charset="0"/>
                          <a:ea typeface="ＭＳ Ｐゴシック" pitchFamily="50" charset="-128"/>
                        </a:rPr>
                        <a:t> 651.8, 653.8</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9"/>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Monitor Ion (DP-</a:t>
                      </a:r>
                      <a:r>
                        <a:rPr kumimoji="1" lang="en" altLang="ja-JP" sz="1700" b="0" i="0" u="none" strike="noStrike" cap="none" normalizeH="0" baseline="30000">
                          <a:ln>
                            <a:noFill/>
                          </a:ln>
                          <a:solidFill>
                            <a:srgbClr val="000000"/>
                          </a:solidFill>
                          <a:effectLst/>
                          <a:latin typeface="Arial" charset="0"/>
                          <a:ea typeface="ＭＳ Ｐゴシック" pitchFamily="50" charset="-128"/>
                        </a:rPr>
                        <a:t>13</a:t>
                      </a:r>
                      <a:r>
                        <a:rPr kumimoji="1" lang="en" altLang="ja-JP" sz="1700" b="0" i="1" u="none" strike="noStrike" cap="none" normalizeH="0" baseline="0">
                          <a:ln>
                            <a:noFill/>
                          </a:ln>
                          <a:solidFill>
                            <a:srgbClr val="000000"/>
                          </a:solidFill>
                          <a:effectLst/>
                          <a:latin typeface="Arial" charset="0"/>
                          <a:ea typeface="ＭＳ Ｐゴシック" pitchFamily="50" charset="-128"/>
                        </a:rPr>
                        <a:t>C</a:t>
                      </a:r>
                      <a:r>
                        <a:rPr kumimoji="1" lang="en" altLang="ja-JP" sz="1700" b="0" i="0" u="none" strike="noStrike" cap="none" normalizeH="0" baseline="-25000">
                          <a:ln>
                            <a:noFill/>
                          </a:ln>
                          <a:solidFill>
                            <a:srgbClr val="000000"/>
                          </a:solidFill>
                          <a:effectLst/>
                          <a:latin typeface="Arial" charset="0"/>
                          <a:ea typeface="ＭＳ Ｐゴシック" pitchFamily="50" charset="-128"/>
                        </a:rPr>
                        <a:t>10</a:t>
                      </a:r>
                      <a:r>
                        <a:rPr kumimoji="1" lang="en" altLang="ja-JP" sz="1700" b="0" i="0" u="none" strike="noStrike" cap="none" normalizeH="0" baseline="0">
                          <a:ln>
                            <a:noFill/>
                          </a:ln>
                          <a:solidFill>
                            <a:srgbClr val="000000"/>
                          </a:solidFill>
                          <a:effectLst/>
                          <a:latin typeface="Arial" charset="0"/>
                          <a:ea typeface="ＭＳ Ｐゴシック" pitchFamily="50" charset="-128"/>
                        </a:rPr>
                        <a:t>)</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a:ln>
                            <a:noFill/>
                          </a:ln>
                          <a:solidFill>
                            <a:srgbClr val="000000"/>
                          </a:solidFill>
                          <a:effectLst/>
                          <a:latin typeface="Arial" charset="0"/>
                          <a:ea typeface="ＭＳ Ｐゴシック" pitchFamily="50" charset="-128"/>
                        </a:rPr>
                        <a:t>m</a:t>
                      </a:r>
                      <a:r>
                        <a:rPr kumimoji="1" lang="en" altLang="ja-JP"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1" u="none" strike="noStrike" cap="none" normalizeH="0" baseline="0">
                          <a:ln>
                            <a:noFill/>
                          </a:ln>
                          <a:solidFill>
                            <a:srgbClr val="000000"/>
                          </a:solidFill>
                          <a:effectLst/>
                          <a:latin typeface="Arial" charset="0"/>
                          <a:ea typeface="ＭＳ Ｐゴシック" pitchFamily="50" charset="-128"/>
                        </a:rPr>
                        <a:t>z</a:t>
                      </a:r>
                      <a:r>
                        <a:rPr kumimoji="1" lang="en" altLang="ja-JP" sz="1700" b="0" i="0" u="none" strike="noStrike" cap="none" normalizeH="0" baseline="0">
                          <a:ln>
                            <a:noFill/>
                          </a:ln>
                          <a:solidFill>
                            <a:srgbClr val="000000"/>
                          </a:solidFill>
                          <a:effectLst/>
                          <a:latin typeface="Arial" charset="0"/>
                          <a:ea typeface="ＭＳ Ｐゴシック" pitchFamily="50" charset="-128"/>
                        </a:rPr>
                        <a:t> 276.8270, 278.8240</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a:ln>
                            <a:noFill/>
                          </a:ln>
                          <a:solidFill>
                            <a:srgbClr val="000000"/>
                          </a:solidFill>
                          <a:effectLst/>
                          <a:latin typeface="Arial" charset="0"/>
                          <a:ea typeface="ＭＳ Ｐゴシック" pitchFamily="50" charset="-128"/>
                        </a:rPr>
                        <a:t>m</a:t>
                      </a:r>
                      <a:r>
                        <a:rPr kumimoji="1" lang="en" altLang="ja-JP" sz="1700" b="0" i="0" u="none" strike="noStrike" cap="none" normalizeH="0" baseline="0">
                          <a:ln>
                            <a:noFill/>
                          </a:ln>
                          <a:solidFill>
                            <a:srgbClr val="000000"/>
                          </a:solidFill>
                          <a:effectLst/>
                          <a:latin typeface="Arial" charset="0"/>
                          <a:ea typeface="ＭＳ Ｐゴシック" pitchFamily="50" charset="-128"/>
                        </a:rPr>
                        <a:t>/</a:t>
                      </a:r>
                      <a:r>
                        <a:rPr kumimoji="1" lang="en" altLang="ja-JP" sz="1700" b="0" i="1" u="none" strike="noStrike" cap="none" normalizeH="0" baseline="0">
                          <a:ln>
                            <a:noFill/>
                          </a:ln>
                          <a:solidFill>
                            <a:srgbClr val="000000"/>
                          </a:solidFill>
                          <a:effectLst/>
                          <a:latin typeface="Arial" charset="0"/>
                          <a:ea typeface="ＭＳ Ｐゴシック" pitchFamily="50" charset="-128"/>
                        </a:rPr>
                        <a:t>z</a:t>
                      </a:r>
                      <a:r>
                        <a:rPr kumimoji="1" lang="en" altLang="ja-JP" sz="1700" b="0" i="0" u="none" strike="noStrike" cap="none" normalizeH="0" baseline="0">
                          <a:ln>
                            <a:noFill/>
                          </a:ln>
                          <a:solidFill>
                            <a:srgbClr val="000000"/>
                          </a:solidFill>
                          <a:effectLst/>
                          <a:latin typeface="Arial" charset="0"/>
                          <a:ea typeface="ＭＳ Ｐゴシック" pitchFamily="50" charset="-128"/>
                        </a:rPr>
                        <a:t> 663.8, 665.8</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10"/>
                  </a:ext>
                </a:extLst>
              </a:tr>
              <a:tr h="407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0" u="none" strike="noStrike" cap="none" normalizeH="0" baseline="0">
                          <a:ln>
                            <a:noFill/>
                          </a:ln>
                          <a:solidFill>
                            <a:srgbClr val="000000"/>
                          </a:solidFill>
                          <a:effectLst/>
                          <a:latin typeface="Arial" charset="0"/>
                          <a:ea typeface="ＭＳ Ｐゴシック" pitchFamily="50" charset="-128"/>
                        </a:rPr>
                        <a:t>Monitor Ion (Mirex-</a:t>
                      </a:r>
                      <a:r>
                        <a:rPr kumimoji="1" lang="en" altLang="ja-JP" sz="1700" b="0" i="0" u="none" strike="noStrike" cap="none" normalizeH="0" baseline="30000">
                          <a:ln>
                            <a:noFill/>
                          </a:ln>
                          <a:solidFill>
                            <a:srgbClr val="000000"/>
                          </a:solidFill>
                          <a:effectLst/>
                          <a:latin typeface="Arial" charset="0"/>
                          <a:ea typeface="ＭＳ Ｐゴシック" pitchFamily="50" charset="-128"/>
                        </a:rPr>
                        <a:t>13</a:t>
                      </a:r>
                      <a:r>
                        <a:rPr kumimoji="1" lang="en" altLang="ja-JP" sz="1700" b="0" i="1" u="none" strike="noStrike" cap="none" normalizeH="0" baseline="0">
                          <a:ln>
                            <a:noFill/>
                          </a:ln>
                          <a:solidFill>
                            <a:srgbClr val="000000"/>
                          </a:solidFill>
                          <a:effectLst/>
                          <a:latin typeface="Arial" charset="0"/>
                          <a:ea typeface="ＭＳ Ｐゴシック" pitchFamily="50" charset="-128"/>
                        </a:rPr>
                        <a:t>C</a:t>
                      </a:r>
                      <a:r>
                        <a:rPr kumimoji="1" lang="en" altLang="ja-JP" sz="1700" b="0" i="0" u="none" strike="noStrike" cap="none" normalizeH="0" baseline="-25000">
                          <a:ln>
                            <a:noFill/>
                          </a:ln>
                          <a:solidFill>
                            <a:srgbClr val="000000"/>
                          </a:solidFill>
                          <a:effectLst/>
                          <a:latin typeface="Arial" charset="0"/>
                          <a:ea typeface="ＭＳ Ｐゴシック" pitchFamily="50" charset="-128"/>
                        </a:rPr>
                        <a:t>10</a:t>
                      </a:r>
                      <a:r>
                        <a:rPr kumimoji="1" lang="en" altLang="ja-JP" sz="1700" b="0" i="0" u="none" strike="noStrike" cap="none" normalizeH="0" baseline="0">
                          <a:ln>
                            <a:noFill/>
                          </a:ln>
                          <a:solidFill>
                            <a:srgbClr val="000000"/>
                          </a:solidFill>
                          <a:effectLst/>
                          <a:latin typeface="Arial" charset="0"/>
                          <a:ea typeface="ＭＳ Ｐゴシック" pitchFamily="50" charset="-128"/>
                        </a:rPr>
                        <a:t>)</a:t>
                      </a:r>
                      <a:endParaRPr kumimoji="1" lang="ja-JP" altLang="en-US" sz="1700" b="0" i="0" u="none" strike="noStrike" cap="none" normalizeH="0" baseline="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dirty="0">
                          <a:ln>
                            <a:noFill/>
                          </a:ln>
                          <a:solidFill>
                            <a:srgbClr val="000000"/>
                          </a:solidFill>
                          <a:effectLst/>
                          <a:latin typeface="Arial" charset="0"/>
                          <a:ea typeface="ＭＳ Ｐゴシック" pitchFamily="50" charset="-128"/>
                        </a:rPr>
                        <a:t>m</a:t>
                      </a:r>
                      <a:r>
                        <a:rPr kumimoji="1" lang="en" altLang="ja-JP" sz="1700" b="0" i="0" u="none" strike="noStrike" cap="none" normalizeH="0" baseline="0" dirty="0">
                          <a:ln>
                            <a:noFill/>
                          </a:ln>
                          <a:solidFill>
                            <a:srgbClr val="000000"/>
                          </a:solidFill>
                          <a:effectLst/>
                          <a:latin typeface="Arial" charset="0"/>
                          <a:ea typeface="ＭＳ Ｐゴシック" pitchFamily="50" charset="-128"/>
                        </a:rPr>
                        <a:t>/</a:t>
                      </a:r>
                      <a:r>
                        <a:rPr kumimoji="1" lang="en" altLang="ja-JP" sz="1700" b="0" i="1" u="none" strike="noStrike" cap="none" normalizeH="0" baseline="0" dirty="0">
                          <a:ln>
                            <a:noFill/>
                          </a:ln>
                          <a:solidFill>
                            <a:srgbClr val="000000"/>
                          </a:solidFill>
                          <a:effectLst/>
                          <a:latin typeface="Arial" charset="0"/>
                          <a:ea typeface="ＭＳ Ｐゴシック" pitchFamily="50" charset="-128"/>
                        </a:rPr>
                        <a:t>z </a:t>
                      </a:r>
                      <a:r>
                        <a:rPr kumimoji="1" lang="en" altLang="ja-JP" sz="1700" b="0" i="0" u="none" strike="noStrike" cap="none" normalizeH="0" baseline="0" dirty="0">
                          <a:ln>
                            <a:noFill/>
                          </a:ln>
                          <a:solidFill>
                            <a:srgbClr val="000000"/>
                          </a:solidFill>
                          <a:effectLst/>
                          <a:latin typeface="Arial" charset="0"/>
                          <a:ea typeface="ＭＳ Ｐゴシック" pitchFamily="50" charset="-128"/>
                        </a:rPr>
                        <a:t>276.8270, 278.8240</a:t>
                      </a:r>
                      <a:endParaRPr kumimoji="1" lang="ja-JP" altLang="en-US" sz="1700" b="0" i="0" u="none" strike="noStrike" cap="none" normalizeH="0" baseline="0" dirty="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700" b="0" i="1" u="none" strike="noStrike" cap="none" normalizeH="0" baseline="0" dirty="0">
                          <a:ln>
                            <a:noFill/>
                          </a:ln>
                          <a:solidFill>
                            <a:srgbClr val="000000"/>
                          </a:solidFill>
                          <a:effectLst/>
                          <a:latin typeface="Arial" charset="0"/>
                          <a:ea typeface="ＭＳ Ｐゴシック" pitchFamily="50" charset="-128"/>
                        </a:rPr>
                        <a:t>m</a:t>
                      </a:r>
                      <a:r>
                        <a:rPr kumimoji="1" lang="en" altLang="ja-JP" sz="1700" b="0" i="0" u="none" strike="noStrike" cap="none" normalizeH="0" baseline="0" dirty="0">
                          <a:ln>
                            <a:noFill/>
                          </a:ln>
                          <a:solidFill>
                            <a:srgbClr val="000000"/>
                          </a:solidFill>
                          <a:effectLst/>
                          <a:latin typeface="Arial" charset="0"/>
                          <a:ea typeface="ＭＳ Ｐゴシック" pitchFamily="50" charset="-128"/>
                        </a:rPr>
                        <a:t>/</a:t>
                      </a:r>
                      <a:r>
                        <a:rPr kumimoji="1" lang="en" altLang="ja-JP" sz="1700" b="0" i="1" u="none" strike="noStrike" cap="none" normalizeH="0" baseline="0" dirty="0">
                          <a:ln>
                            <a:noFill/>
                          </a:ln>
                          <a:solidFill>
                            <a:srgbClr val="000000"/>
                          </a:solidFill>
                          <a:effectLst/>
                          <a:latin typeface="Arial" charset="0"/>
                          <a:ea typeface="ＭＳ Ｐゴシック" pitchFamily="50" charset="-128"/>
                        </a:rPr>
                        <a:t>z </a:t>
                      </a:r>
                      <a:r>
                        <a:rPr kumimoji="1" lang="en" altLang="ja-JP" sz="1700" b="0" i="0" u="none" strike="noStrike" cap="none" normalizeH="0" baseline="0" dirty="0">
                          <a:ln>
                            <a:noFill/>
                          </a:ln>
                          <a:solidFill>
                            <a:srgbClr val="000000"/>
                          </a:solidFill>
                          <a:effectLst/>
                          <a:latin typeface="Arial" charset="0"/>
                          <a:ea typeface="ＭＳ Ｐゴシック" pitchFamily="50" charset="-128"/>
                        </a:rPr>
                        <a:t>413.8, 411.8</a:t>
                      </a:r>
                      <a:endParaRPr kumimoji="1" lang="ja-JP" altLang="en-US" sz="1700" b="0" i="0" u="none" strike="noStrike" cap="none" normalizeH="0" baseline="0" dirty="0">
                        <a:ln>
                          <a:noFill/>
                        </a:ln>
                        <a:solidFill>
                          <a:srgbClr val="000000"/>
                        </a:solidFill>
                        <a:effectLst/>
                        <a:latin typeface="Arial" charset="0"/>
                        <a:ea typeface="ＭＳ Ｐゴシック" pitchFamily="50" charset="-128"/>
                      </a:endParaRPr>
                    </a:p>
                  </a:txBody>
                  <a:tcPr marL="84406" marR="84406" marT="42200" marB="422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11"/>
                  </a:ext>
                </a:extLst>
              </a:tr>
            </a:tbl>
          </a:graphicData>
        </a:graphic>
      </p:graphicFrame>
      <p:sp>
        <p:nvSpPr>
          <p:cNvPr id="141364" name="テキスト ボックス 8">
            <a:extLst>
              <a:ext uri="{FF2B5EF4-FFF2-40B4-BE49-F238E27FC236}">
                <a16:creationId xmlns:a16="http://schemas.microsoft.com/office/drawing/2014/main" id="{057C13D5-4CD6-53BF-ACD9-A9A8D7618F5B}"/>
              </a:ext>
            </a:extLst>
          </p:cNvPr>
          <p:cNvSpPr txBox="1">
            <a:spLocks noChangeArrowheads="1"/>
          </p:cNvSpPr>
          <p:nvPr/>
        </p:nvSpPr>
        <p:spPr bwMode="auto">
          <a:xfrm>
            <a:off x="1962150" y="6537275"/>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dirty="0">
                <a:solidFill>
                  <a:srgbClr val="000000"/>
                </a:solidFill>
                <a:latin typeface="AdvOTd369e91e"/>
              </a:rPr>
              <a:t>Kouichirou Matsumoto </a:t>
            </a:r>
            <a:r>
              <a:rPr lang="en" altLang="ja-JP" sz="1662" dirty="0">
                <a:solidFill>
                  <a:srgbClr val="000000"/>
                </a:solidFill>
                <a:latin typeface="AdvTT5235d5a9"/>
              </a:rPr>
              <a:t>et al, Environmental Chemistry 2016</a:t>
            </a:r>
            <a:endParaRPr lang="ja-JP" altLang="en-US" sz="1662" baseline="3000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A33DA7B1-29C8-BF2F-29D3-D7D009FB4BEF}"/>
              </a:ext>
            </a:extLst>
          </p:cNvPr>
          <p:cNvSpPr>
            <a:spLocks noGrp="1" noChangeArrowheads="1"/>
          </p:cNvSpPr>
          <p:nvPr>
            <p:ph type="title"/>
          </p:nvPr>
        </p:nvSpPr>
        <p:spPr/>
        <p:txBody>
          <a:bodyPr/>
          <a:lstStyle/>
          <a:p>
            <a:pPr eaLnBrk="1" hangingPunct="1"/>
            <a:r>
              <a:rPr lang="en" altLang="en-US" sz="2954"/>
              <a:t>Chromatogram of standard solution</a:t>
            </a:r>
          </a:p>
        </p:txBody>
      </p:sp>
      <p:graphicFrame>
        <p:nvGraphicFramePr>
          <p:cNvPr id="4" name="表 3">
            <a:extLst>
              <a:ext uri="{FF2B5EF4-FFF2-40B4-BE49-F238E27FC236}">
                <a16:creationId xmlns:a16="http://schemas.microsoft.com/office/drawing/2014/main" id="{40C1369F-C4E8-95A3-5EB5-EC2853599EE5}"/>
              </a:ext>
            </a:extLst>
          </p:cNvPr>
          <p:cNvGraphicFramePr>
            <a:graphicFrameLocks noGrp="1"/>
          </p:cNvGraphicFramePr>
          <p:nvPr/>
        </p:nvGraphicFramePr>
        <p:xfrm>
          <a:off x="397121" y="958362"/>
          <a:ext cx="9025303" cy="5424854"/>
        </p:xfrm>
        <a:graphic>
          <a:graphicData uri="http://schemas.openxmlformats.org/drawingml/2006/table">
            <a:tbl>
              <a:tblPr firstRow="1" bandRow="1">
                <a:tableStyleId>{5C22544A-7EE6-4342-B048-85BDC9FD1C3A}</a:tableStyleId>
              </a:tblPr>
              <a:tblGrid>
                <a:gridCol w="9025303">
                  <a:extLst>
                    <a:ext uri="{9D8B030D-6E8A-4147-A177-3AD203B41FA5}">
                      <a16:colId xmlns:a16="http://schemas.microsoft.com/office/drawing/2014/main" val="20000"/>
                    </a:ext>
                  </a:extLst>
                </a:gridCol>
              </a:tblGrid>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0"/>
                  </a:ext>
                </a:extLst>
              </a:tr>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1"/>
                  </a:ext>
                </a:extLst>
              </a:tr>
            </a:tbl>
          </a:graphicData>
        </a:graphic>
      </p:graphicFrame>
      <p:sp>
        <p:nvSpPr>
          <p:cNvPr id="17" name="角丸四角形 16">
            <a:extLst>
              <a:ext uri="{FF2B5EF4-FFF2-40B4-BE49-F238E27FC236}">
                <a16:creationId xmlns:a16="http://schemas.microsoft.com/office/drawing/2014/main" id="{9524B307-3F0D-1E85-B13E-AC8DAD1956D1}"/>
              </a:ext>
            </a:extLst>
          </p:cNvPr>
          <p:cNvSpPr/>
          <p:nvPr/>
        </p:nvSpPr>
        <p:spPr>
          <a:xfrm>
            <a:off x="832339" y="3960935"/>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LRMS-NCI</a:t>
            </a:r>
            <a:endParaRPr lang="ja-JP" altLang="en-US" sz="1292" b="1" dirty="0">
              <a:solidFill>
                <a:srgbClr val="000099"/>
              </a:solidFill>
              <a:latin typeface="Arial"/>
              <a:ea typeface="ＭＳ Ｐゴシック"/>
            </a:endParaRPr>
          </a:p>
        </p:txBody>
      </p:sp>
      <p:sp>
        <p:nvSpPr>
          <p:cNvPr id="15" name="角丸四角形 14">
            <a:extLst>
              <a:ext uri="{FF2B5EF4-FFF2-40B4-BE49-F238E27FC236}">
                <a16:creationId xmlns:a16="http://schemas.microsoft.com/office/drawing/2014/main" id="{78CC51E6-1CE6-2679-B48A-04B3F259E2B6}"/>
              </a:ext>
            </a:extLst>
          </p:cNvPr>
          <p:cNvSpPr/>
          <p:nvPr/>
        </p:nvSpPr>
        <p:spPr>
          <a:xfrm>
            <a:off x="832339" y="1235320"/>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HRMS-EI</a:t>
            </a:r>
            <a:endParaRPr lang="ja-JP" altLang="en-US" sz="1292" b="1" dirty="0">
              <a:solidFill>
                <a:srgbClr val="000099"/>
              </a:solidFill>
              <a:latin typeface="Arial"/>
              <a:ea typeface="ＭＳ Ｐゴシック"/>
            </a:endParaRPr>
          </a:p>
        </p:txBody>
      </p:sp>
      <p:pic>
        <p:nvPicPr>
          <p:cNvPr id="143373" name="Picture 20">
            <a:extLst>
              <a:ext uri="{FF2B5EF4-FFF2-40B4-BE49-F238E27FC236}">
                <a16:creationId xmlns:a16="http://schemas.microsoft.com/office/drawing/2014/main" id="{25C18A0B-D81D-0BD2-92CF-143E04BF8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506" y="1041889"/>
            <a:ext cx="3883269" cy="26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4" name="Picture 21">
            <a:extLst>
              <a:ext uri="{FF2B5EF4-FFF2-40B4-BE49-F238E27FC236}">
                <a16:creationId xmlns:a16="http://schemas.microsoft.com/office/drawing/2014/main" id="{C7D5D488-40D2-475F-1C34-36A5011DB97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735" y="3694236"/>
            <a:ext cx="4476750" cy="27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5" name="テキスト ボックス 28">
            <a:extLst>
              <a:ext uri="{FF2B5EF4-FFF2-40B4-BE49-F238E27FC236}">
                <a16:creationId xmlns:a16="http://schemas.microsoft.com/office/drawing/2014/main" id="{1D320137-4F54-16D2-BD86-406F93B0B33B}"/>
              </a:ext>
            </a:extLst>
          </p:cNvPr>
          <p:cNvSpPr txBox="1">
            <a:spLocks noChangeArrowheads="1"/>
          </p:cNvSpPr>
          <p:nvPr/>
        </p:nvSpPr>
        <p:spPr bwMode="auto">
          <a:xfrm>
            <a:off x="3911114" y="1434614"/>
            <a:ext cx="80983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477" b="1" i="1">
                <a:solidFill>
                  <a:srgbClr val="000099"/>
                </a:solidFill>
                <a:latin typeface="Times New Roman" panose="02020603050405020304" pitchFamily="18" charset="0"/>
                <a:cs typeface="Times New Roman" panose="02020603050405020304" pitchFamily="18" charset="0"/>
              </a:rPr>
              <a:t>syn </a:t>
            </a:r>
            <a:r>
              <a:rPr lang="en" altLang="ja-JP" sz="1477" b="1">
                <a:solidFill>
                  <a:srgbClr val="000099"/>
                </a:solidFill>
                <a:latin typeface="Times New Roman" panose="02020603050405020304" pitchFamily="18" charset="0"/>
                <a:cs typeface="Times New Roman" panose="02020603050405020304" pitchFamily="18" charset="0"/>
              </a:rPr>
              <a:t>-DP</a:t>
            </a:r>
            <a:endParaRPr lang="ja-JP" altLang="en-US" sz="1477" b="1">
              <a:solidFill>
                <a:srgbClr val="000099"/>
              </a:solidFill>
              <a:latin typeface="Times New Roman" panose="02020603050405020304" pitchFamily="18" charset="0"/>
              <a:cs typeface="Times New Roman" panose="02020603050405020304" pitchFamily="18" charset="0"/>
            </a:endParaRPr>
          </a:p>
        </p:txBody>
      </p:sp>
      <p:sp>
        <p:nvSpPr>
          <p:cNvPr id="143376" name="テキスト ボックス 28">
            <a:extLst>
              <a:ext uri="{FF2B5EF4-FFF2-40B4-BE49-F238E27FC236}">
                <a16:creationId xmlns:a16="http://schemas.microsoft.com/office/drawing/2014/main" id="{B4670F75-74AE-84D6-894B-B93EECBA7D11}"/>
              </a:ext>
            </a:extLst>
          </p:cNvPr>
          <p:cNvSpPr txBox="1">
            <a:spLocks noChangeArrowheads="1"/>
          </p:cNvSpPr>
          <p:nvPr/>
        </p:nvSpPr>
        <p:spPr bwMode="auto">
          <a:xfrm>
            <a:off x="5285644" y="1434614"/>
            <a:ext cx="85311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477" b="1" i="1">
                <a:solidFill>
                  <a:srgbClr val="000099"/>
                </a:solidFill>
                <a:latin typeface="Times New Roman" panose="02020603050405020304" pitchFamily="18" charset="0"/>
                <a:cs typeface="Times New Roman" panose="02020603050405020304" pitchFamily="18" charset="0"/>
              </a:rPr>
              <a:t>anti </a:t>
            </a:r>
            <a:r>
              <a:rPr lang="en" altLang="ja-JP" sz="1477" b="1">
                <a:solidFill>
                  <a:srgbClr val="000099"/>
                </a:solidFill>
                <a:latin typeface="Times New Roman" panose="02020603050405020304" pitchFamily="18" charset="0"/>
                <a:cs typeface="Times New Roman" panose="02020603050405020304" pitchFamily="18" charset="0"/>
              </a:rPr>
              <a:t>-DP</a:t>
            </a:r>
            <a:endParaRPr lang="ja-JP" altLang="en-US" sz="1477" b="1">
              <a:solidFill>
                <a:srgbClr val="000099"/>
              </a:solidFill>
              <a:latin typeface="Times New Roman" panose="02020603050405020304" pitchFamily="18" charset="0"/>
              <a:cs typeface="Times New Roman" panose="02020603050405020304" pitchFamily="18" charset="0"/>
            </a:endParaRPr>
          </a:p>
        </p:txBody>
      </p:sp>
      <p:sp>
        <p:nvSpPr>
          <p:cNvPr id="143377" name="テキスト ボックス 28">
            <a:extLst>
              <a:ext uri="{FF2B5EF4-FFF2-40B4-BE49-F238E27FC236}">
                <a16:creationId xmlns:a16="http://schemas.microsoft.com/office/drawing/2014/main" id="{963423AA-6E43-064D-4412-2E936C290A52}"/>
              </a:ext>
            </a:extLst>
          </p:cNvPr>
          <p:cNvSpPr txBox="1">
            <a:spLocks noChangeArrowheads="1"/>
          </p:cNvSpPr>
          <p:nvPr/>
        </p:nvSpPr>
        <p:spPr bwMode="auto">
          <a:xfrm>
            <a:off x="3908183" y="4293579"/>
            <a:ext cx="80983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477" b="1" i="1">
                <a:solidFill>
                  <a:srgbClr val="000099"/>
                </a:solidFill>
                <a:latin typeface="Times New Roman" panose="02020603050405020304" pitchFamily="18" charset="0"/>
                <a:cs typeface="Times New Roman" panose="02020603050405020304" pitchFamily="18" charset="0"/>
              </a:rPr>
              <a:t>syn </a:t>
            </a:r>
            <a:r>
              <a:rPr lang="en" altLang="ja-JP" sz="1477" b="1">
                <a:solidFill>
                  <a:srgbClr val="000099"/>
                </a:solidFill>
                <a:latin typeface="Times New Roman" panose="02020603050405020304" pitchFamily="18" charset="0"/>
                <a:cs typeface="Times New Roman" panose="02020603050405020304" pitchFamily="18" charset="0"/>
              </a:rPr>
              <a:t>-DP</a:t>
            </a:r>
            <a:endParaRPr lang="ja-JP" altLang="en-US" sz="1477" b="1">
              <a:solidFill>
                <a:srgbClr val="000099"/>
              </a:solidFill>
              <a:latin typeface="Times New Roman" panose="02020603050405020304" pitchFamily="18" charset="0"/>
              <a:cs typeface="Times New Roman" panose="02020603050405020304" pitchFamily="18" charset="0"/>
            </a:endParaRPr>
          </a:p>
        </p:txBody>
      </p:sp>
      <p:sp>
        <p:nvSpPr>
          <p:cNvPr id="143378" name="テキスト ボックス 28">
            <a:extLst>
              <a:ext uri="{FF2B5EF4-FFF2-40B4-BE49-F238E27FC236}">
                <a16:creationId xmlns:a16="http://schemas.microsoft.com/office/drawing/2014/main" id="{6E57267C-5B29-FFC7-8F1C-64C1FC557E4A}"/>
              </a:ext>
            </a:extLst>
          </p:cNvPr>
          <p:cNvSpPr txBox="1">
            <a:spLocks noChangeArrowheads="1"/>
          </p:cNvSpPr>
          <p:nvPr/>
        </p:nvSpPr>
        <p:spPr bwMode="auto">
          <a:xfrm>
            <a:off x="5282713" y="4293579"/>
            <a:ext cx="85311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477" b="1" i="1">
                <a:solidFill>
                  <a:srgbClr val="000099"/>
                </a:solidFill>
                <a:latin typeface="Times New Roman" panose="02020603050405020304" pitchFamily="18" charset="0"/>
                <a:cs typeface="Times New Roman" panose="02020603050405020304" pitchFamily="18" charset="0"/>
              </a:rPr>
              <a:t>anti </a:t>
            </a:r>
            <a:r>
              <a:rPr lang="en" altLang="ja-JP" sz="1477" b="1">
                <a:solidFill>
                  <a:srgbClr val="000099"/>
                </a:solidFill>
                <a:latin typeface="Times New Roman" panose="02020603050405020304" pitchFamily="18" charset="0"/>
                <a:cs typeface="Times New Roman" panose="02020603050405020304" pitchFamily="18" charset="0"/>
              </a:rPr>
              <a:t>-DP</a:t>
            </a:r>
            <a:endParaRPr lang="ja-JP" altLang="en-US" sz="1477" b="1">
              <a:solidFill>
                <a:srgbClr val="000099"/>
              </a:solidFill>
              <a:latin typeface="Times New Roman" panose="02020603050405020304" pitchFamily="18" charset="0"/>
              <a:cs typeface="Times New Roman" panose="02020603050405020304" pitchFamily="18" charset="0"/>
            </a:endParaRPr>
          </a:p>
        </p:txBody>
      </p:sp>
      <p:sp>
        <p:nvSpPr>
          <p:cNvPr id="143379" name="テキスト ボックス 8">
            <a:extLst>
              <a:ext uri="{FF2B5EF4-FFF2-40B4-BE49-F238E27FC236}">
                <a16:creationId xmlns:a16="http://schemas.microsoft.com/office/drawing/2014/main" id="{EF3D3C55-B301-C0CD-558F-F63DD7CF803C}"/>
              </a:ext>
            </a:extLst>
          </p:cNvPr>
          <p:cNvSpPr txBox="1">
            <a:spLocks noChangeArrowheads="1"/>
          </p:cNvSpPr>
          <p:nvPr/>
        </p:nvSpPr>
        <p:spPr bwMode="auto">
          <a:xfrm>
            <a:off x="1962150" y="6465267"/>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dirty="0">
                <a:solidFill>
                  <a:srgbClr val="000000"/>
                </a:solidFill>
                <a:latin typeface="AdvOTd369e91e"/>
              </a:rPr>
              <a:t>Kouichirou Matsumoto </a:t>
            </a:r>
            <a:r>
              <a:rPr lang="en" altLang="ja-JP" sz="1662" dirty="0">
                <a:solidFill>
                  <a:srgbClr val="000000"/>
                </a:solidFill>
                <a:latin typeface="AdvTT5235d5a9"/>
              </a:rPr>
              <a:t>et al, Environmental Chemistry 2016</a:t>
            </a:r>
            <a:endParaRPr lang="ja-JP" altLang="en-US" sz="1662" baseline="300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7D18D05-CA5F-9EB7-1B42-80A470FFB8B2}"/>
              </a:ext>
            </a:extLst>
          </p:cNvPr>
          <p:cNvSpPr>
            <a:spLocks noGrp="1" noChangeArrowheads="1"/>
          </p:cNvSpPr>
          <p:nvPr>
            <p:ph type="title"/>
          </p:nvPr>
        </p:nvSpPr>
        <p:spPr/>
        <p:txBody>
          <a:bodyPr/>
          <a:lstStyle/>
          <a:p>
            <a:pPr eaLnBrk="1" hangingPunct="1"/>
            <a:r>
              <a:rPr lang="en" altLang="en-US" sz="2954"/>
              <a:t>Mass spectrum ( </a:t>
            </a:r>
            <a:r>
              <a:rPr lang="en" altLang="ja-JP" sz="2954"/>
              <a:t>HRMS-EI </a:t>
            </a:r>
            <a:r>
              <a:rPr lang="en" altLang="en-US" sz="2954"/>
              <a:t>)</a:t>
            </a:r>
          </a:p>
        </p:txBody>
      </p:sp>
      <p:graphicFrame>
        <p:nvGraphicFramePr>
          <p:cNvPr id="4" name="表 3">
            <a:extLst>
              <a:ext uri="{FF2B5EF4-FFF2-40B4-BE49-F238E27FC236}">
                <a16:creationId xmlns:a16="http://schemas.microsoft.com/office/drawing/2014/main" id="{003CD47E-580F-BA17-D3F5-0759366B93C2}"/>
              </a:ext>
            </a:extLst>
          </p:cNvPr>
          <p:cNvGraphicFramePr>
            <a:graphicFrameLocks noGrp="1"/>
          </p:cNvGraphicFramePr>
          <p:nvPr/>
        </p:nvGraphicFramePr>
        <p:xfrm>
          <a:off x="433754" y="970085"/>
          <a:ext cx="9025304" cy="5424854"/>
        </p:xfrm>
        <a:graphic>
          <a:graphicData uri="http://schemas.openxmlformats.org/drawingml/2006/table">
            <a:tbl>
              <a:tblPr firstRow="1" bandRow="1">
                <a:tableStyleId>{5C22544A-7EE6-4342-B048-85BDC9FD1C3A}</a:tableStyleId>
              </a:tblPr>
              <a:tblGrid>
                <a:gridCol w="9025304">
                  <a:extLst>
                    <a:ext uri="{9D8B030D-6E8A-4147-A177-3AD203B41FA5}">
                      <a16:colId xmlns:a16="http://schemas.microsoft.com/office/drawing/2014/main" val="20000"/>
                    </a:ext>
                  </a:extLst>
                </a:gridCol>
              </a:tblGrid>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0"/>
                  </a:ext>
                </a:extLst>
              </a:tr>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1"/>
                  </a:ext>
                </a:extLst>
              </a:tr>
            </a:tbl>
          </a:graphicData>
        </a:graphic>
      </p:graphicFrame>
      <p:pic>
        <p:nvPicPr>
          <p:cNvPr id="145419" name="Picture 34">
            <a:extLst>
              <a:ext uri="{FF2B5EF4-FFF2-40B4-BE49-F238E27FC236}">
                <a16:creationId xmlns:a16="http://schemas.microsoft.com/office/drawing/2014/main" id="{D5CFCEA6-991E-A45F-4E36-F3CD6D68B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82" y="1034563"/>
            <a:ext cx="3798277" cy="259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0" name="Picture 35">
            <a:extLst>
              <a:ext uri="{FF2B5EF4-FFF2-40B4-BE49-F238E27FC236}">
                <a16:creationId xmlns:a16="http://schemas.microsoft.com/office/drawing/2014/main" id="{D94BE111-3C9F-E1CF-A8DE-84FC5ED97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644" y="1034563"/>
            <a:ext cx="3798277" cy="259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1" name="Picture 36">
            <a:extLst>
              <a:ext uri="{FF2B5EF4-FFF2-40B4-BE49-F238E27FC236}">
                <a16:creationId xmlns:a16="http://schemas.microsoft.com/office/drawing/2014/main" id="{8C46B939-7DA8-5E4C-58AC-B6587EA90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82" y="3763109"/>
            <a:ext cx="3798277" cy="25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22" name="Picture 38">
            <a:extLst>
              <a:ext uri="{FF2B5EF4-FFF2-40B4-BE49-F238E27FC236}">
                <a16:creationId xmlns:a16="http://schemas.microsoft.com/office/drawing/2014/main" id="{69CDC9BF-656B-C134-9B46-32BF859AC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5644" y="3763109"/>
            <a:ext cx="3798277" cy="259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a:extLst>
              <a:ext uri="{FF2B5EF4-FFF2-40B4-BE49-F238E27FC236}">
                <a16:creationId xmlns:a16="http://schemas.microsoft.com/office/drawing/2014/main" id="{ADAC2B6E-63EC-DD2E-F148-E7E64BCD56B0}"/>
              </a:ext>
            </a:extLst>
          </p:cNvPr>
          <p:cNvSpPr/>
          <p:nvPr/>
        </p:nvSpPr>
        <p:spPr>
          <a:xfrm>
            <a:off x="3091962" y="1434612"/>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err="1">
                <a:solidFill>
                  <a:srgbClr val="000099"/>
                </a:solidFill>
                <a:latin typeface="Arial"/>
                <a:ea typeface="ＭＳ Ｐゴシック"/>
              </a:rPr>
              <a:t>syn </a:t>
            </a:r>
            <a:r>
              <a:rPr lang="en" altLang="ja-JP" sz="1292" b="1" dirty="0">
                <a:solidFill>
                  <a:srgbClr val="000099"/>
                </a:solidFill>
                <a:latin typeface="Arial"/>
                <a:ea typeface="ＭＳ Ｐゴシック"/>
              </a:rPr>
              <a:t>-DP</a:t>
            </a:r>
            <a:endParaRPr lang="ja-JP" altLang="en-US" sz="1292" b="1" dirty="0">
              <a:solidFill>
                <a:srgbClr val="000099"/>
              </a:solidFill>
              <a:latin typeface="Arial"/>
              <a:ea typeface="ＭＳ Ｐゴシック"/>
            </a:endParaRPr>
          </a:p>
        </p:txBody>
      </p:sp>
      <p:sp>
        <p:nvSpPr>
          <p:cNvPr id="17" name="角丸四角形 16">
            <a:extLst>
              <a:ext uri="{FF2B5EF4-FFF2-40B4-BE49-F238E27FC236}">
                <a16:creationId xmlns:a16="http://schemas.microsoft.com/office/drawing/2014/main" id="{3FDDDCDC-BE1E-69B2-04D9-3ADFC30C6BFE}"/>
              </a:ext>
            </a:extLst>
          </p:cNvPr>
          <p:cNvSpPr/>
          <p:nvPr/>
        </p:nvSpPr>
        <p:spPr>
          <a:xfrm>
            <a:off x="3091962" y="4160227"/>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err="1">
                <a:solidFill>
                  <a:srgbClr val="000099"/>
                </a:solidFill>
                <a:latin typeface="Arial"/>
                <a:ea typeface="ＭＳ Ｐゴシック"/>
              </a:rPr>
              <a:t>syn </a:t>
            </a:r>
            <a:r>
              <a:rPr lang="en" altLang="ja-JP" sz="1292" b="1" dirty="0">
                <a:solidFill>
                  <a:srgbClr val="000099"/>
                </a:solidFill>
                <a:latin typeface="Arial"/>
                <a:ea typeface="ＭＳ Ｐゴシック"/>
              </a:rPr>
              <a:t>- </a:t>
            </a:r>
            <a:r>
              <a:rPr lang="en" altLang="ja-JP" sz="1292" b="1" baseline="-25000" dirty="0">
                <a:solidFill>
                  <a:srgbClr val="000099"/>
                </a:solidFill>
                <a:latin typeface="Arial"/>
                <a:ea typeface="ＭＳ Ｐゴシック"/>
              </a:rPr>
              <a:t>DP </a:t>
            </a:r>
            <a:r>
              <a:rPr lang="en" altLang="ja-JP" sz="1292" b="1" i="1" dirty="0">
                <a:solidFill>
                  <a:srgbClr val="000099"/>
                </a:solidFill>
                <a:latin typeface="Arial"/>
                <a:ea typeface="ＭＳ Ｐゴシック"/>
              </a:rPr>
              <a:t>- </a:t>
            </a:r>
            <a:r>
              <a:rPr lang="en" altLang="ja-JP" sz="1292" b="1" baseline="30000" dirty="0">
                <a:solidFill>
                  <a:srgbClr val="000099"/>
                </a:solidFill>
                <a:latin typeface="Arial"/>
                <a:ea typeface="ＭＳ Ｐゴシック"/>
              </a:rPr>
              <a:t>13C10</a:t>
            </a:r>
            <a:r>
              <a:rPr lang="en" altLang="ja-JP" sz="1292" b="1" dirty="0">
                <a:solidFill>
                  <a:srgbClr val="000099"/>
                </a:solidFill>
                <a:latin typeface="Arial"/>
                <a:ea typeface="ＭＳ Ｐゴシック"/>
              </a:rPr>
              <a:t> </a:t>
            </a:r>
            <a:endParaRPr lang="ja-JP" altLang="en-US" sz="1292" b="1" dirty="0">
              <a:solidFill>
                <a:srgbClr val="000099"/>
              </a:solidFill>
              <a:latin typeface="Arial"/>
              <a:ea typeface="ＭＳ Ｐゴシック"/>
            </a:endParaRPr>
          </a:p>
        </p:txBody>
      </p:sp>
      <p:sp>
        <p:nvSpPr>
          <p:cNvPr id="53" name="角丸四角形 52">
            <a:extLst>
              <a:ext uri="{FF2B5EF4-FFF2-40B4-BE49-F238E27FC236}">
                <a16:creationId xmlns:a16="http://schemas.microsoft.com/office/drawing/2014/main" id="{77A683F8-0334-5E83-30A9-905AF00EFC00}"/>
              </a:ext>
            </a:extLst>
          </p:cNvPr>
          <p:cNvSpPr/>
          <p:nvPr/>
        </p:nvSpPr>
        <p:spPr>
          <a:xfrm>
            <a:off x="7479323" y="1434612"/>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a:solidFill>
                  <a:srgbClr val="000099"/>
                </a:solidFill>
                <a:latin typeface="Arial"/>
                <a:ea typeface="ＭＳ Ｐゴシック"/>
              </a:rPr>
              <a:t>anti </a:t>
            </a:r>
            <a:r>
              <a:rPr lang="en" altLang="ja-JP" sz="1292" b="1" dirty="0">
                <a:solidFill>
                  <a:srgbClr val="000099"/>
                </a:solidFill>
                <a:latin typeface="Arial"/>
                <a:ea typeface="ＭＳ Ｐゴシック"/>
              </a:rPr>
              <a:t>-DP</a:t>
            </a:r>
            <a:endParaRPr lang="ja-JP" altLang="en-US" sz="1292" b="1" dirty="0">
              <a:solidFill>
                <a:srgbClr val="000099"/>
              </a:solidFill>
              <a:latin typeface="Arial"/>
              <a:ea typeface="ＭＳ Ｐゴシック"/>
            </a:endParaRPr>
          </a:p>
        </p:txBody>
      </p:sp>
      <p:sp>
        <p:nvSpPr>
          <p:cNvPr id="54" name="角丸四角形 53">
            <a:extLst>
              <a:ext uri="{FF2B5EF4-FFF2-40B4-BE49-F238E27FC236}">
                <a16:creationId xmlns:a16="http://schemas.microsoft.com/office/drawing/2014/main" id="{591B602B-A000-6693-3088-3FD934C4DE69}"/>
              </a:ext>
            </a:extLst>
          </p:cNvPr>
          <p:cNvSpPr/>
          <p:nvPr/>
        </p:nvSpPr>
        <p:spPr>
          <a:xfrm>
            <a:off x="7479323" y="4160227"/>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a:solidFill>
                  <a:srgbClr val="000099"/>
                </a:solidFill>
                <a:latin typeface="Arial"/>
                <a:ea typeface="ＭＳ Ｐゴシック"/>
              </a:rPr>
              <a:t>anti </a:t>
            </a:r>
            <a:r>
              <a:rPr lang="en" altLang="ja-JP" sz="1292" b="1" dirty="0">
                <a:solidFill>
                  <a:srgbClr val="000099"/>
                </a:solidFill>
                <a:latin typeface="Arial"/>
                <a:ea typeface="ＭＳ Ｐゴシック"/>
              </a:rPr>
              <a:t>- DP- </a:t>
            </a:r>
            <a:r>
              <a:rPr lang="en" altLang="ja-JP" sz="1292" b="1" baseline="30000" dirty="0">
                <a:solidFill>
                  <a:srgbClr val="000099"/>
                </a:solidFill>
                <a:latin typeface="Arial"/>
                <a:ea typeface="ＭＳ Ｐゴシック"/>
              </a:rPr>
              <a:t>13 </a:t>
            </a:r>
            <a:r>
              <a:rPr lang="en" altLang="ja-JP" sz="1292" b="1" i="1" dirty="0">
                <a:solidFill>
                  <a:srgbClr val="000099"/>
                </a:solidFill>
                <a:latin typeface="Arial"/>
                <a:ea typeface="ＭＳ Ｐゴシック"/>
              </a:rPr>
              <a:t>C </a:t>
            </a:r>
            <a:r>
              <a:rPr lang="en" altLang="ja-JP" sz="1292" b="1" baseline="-25000" dirty="0">
                <a:solidFill>
                  <a:srgbClr val="000099"/>
                </a:solidFill>
                <a:latin typeface="Arial"/>
                <a:ea typeface="ＭＳ Ｐゴシック"/>
              </a:rPr>
              <a:t>10</a:t>
            </a:r>
            <a:r>
              <a:rPr lang="en" altLang="ja-JP" sz="1292" b="1" dirty="0">
                <a:solidFill>
                  <a:srgbClr val="000099"/>
                </a:solidFill>
                <a:latin typeface="Arial"/>
                <a:ea typeface="ＭＳ Ｐゴシック"/>
              </a:rPr>
              <a:t> </a:t>
            </a:r>
            <a:endParaRPr lang="ja-JP" altLang="en-US" sz="1292" b="1" dirty="0">
              <a:solidFill>
                <a:srgbClr val="000099"/>
              </a:solidFill>
              <a:latin typeface="Arial"/>
              <a:ea typeface="ＭＳ Ｐゴシック"/>
            </a:endParaRPr>
          </a:p>
        </p:txBody>
      </p:sp>
      <p:sp>
        <p:nvSpPr>
          <p:cNvPr id="145427" name="テキスト ボックス 43">
            <a:extLst>
              <a:ext uri="{FF2B5EF4-FFF2-40B4-BE49-F238E27FC236}">
                <a16:creationId xmlns:a16="http://schemas.microsoft.com/office/drawing/2014/main" id="{42F6896C-CA11-198D-F03D-EF1E2CD72EA4}"/>
              </a:ext>
            </a:extLst>
          </p:cNvPr>
          <p:cNvSpPr txBox="1">
            <a:spLocks noChangeArrowheads="1"/>
          </p:cNvSpPr>
          <p:nvPr/>
        </p:nvSpPr>
        <p:spPr bwMode="auto">
          <a:xfrm>
            <a:off x="1299797" y="1138604"/>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272</a:t>
            </a:r>
            <a:endParaRPr lang="ja-JP" altLang="en-US" sz="1015" b="1">
              <a:solidFill>
                <a:srgbClr val="FF0066"/>
              </a:solidFill>
            </a:endParaRPr>
          </a:p>
        </p:txBody>
      </p:sp>
      <p:sp>
        <p:nvSpPr>
          <p:cNvPr id="145428" name="テキスト ボックス 43">
            <a:extLst>
              <a:ext uri="{FF2B5EF4-FFF2-40B4-BE49-F238E27FC236}">
                <a16:creationId xmlns:a16="http://schemas.microsoft.com/office/drawing/2014/main" id="{1F28ED61-C5B7-C53A-0D35-FBDCD7C455DF}"/>
              </a:ext>
            </a:extLst>
          </p:cNvPr>
          <p:cNvSpPr txBox="1">
            <a:spLocks noChangeArrowheads="1"/>
          </p:cNvSpPr>
          <p:nvPr/>
        </p:nvSpPr>
        <p:spPr bwMode="auto">
          <a:xfrm>
            <a:off x="2242039" y="1138604"/>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274</a:t>
            </a:r>
            <a:endParaRPr lang="ja-JP" altLang="en-US" sz="1015" b="1">
              <a:solidFill>
                <a:srgbClr val="FF0066"/>
              </a:solidFill>
            </a:endParaRPr>
          </a:p>
        </p:txBody>
      </p:sp>
      <p:cxnSp>
        <p:nvCxnSpPr>
          <p:cNvPr id="33" name="直線矢印コネクタ 32">
            <a:extLst>
              <a:ext uri="{FF2B5EF4-FFF2-40B4-BE49-F238E27FC236}">
                <a16:creationId xmlns:a16="http://schemas.microsoft.com/office/drawing/2014/main" id="{7AF6D40C-F552-B7DB-FFEC-BE25E1B7B6D5}"/>
              </a:ext>
            </a:extLst>
          </p:cNvPr>
          <p:cNvCxnSpPr/>
          <p:nvPr/>
        </p:nvCxnSpPr>
        <p:spPr>
          <a:xfrm flipH="1">
            <a:off x="1987063" y="1263162"/>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7EF22AE1-39C6-F4BD-5CF1-E54DD61A8694}"/>
              </a:ext>
            </a:extLst>
          </p:cNvPr>
          <p:cNvCxnSpPr/>
          <p:nvPr/>
        </p:nvCxnSpPr>
        <p:spPr>
          <a:xfrm>
            <a:off x="1629509" y="1263162"/>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5431" name="テキスト ボックス 43">
            <a:extLst>
              <a:ext uri="{FF2B5EF4-FFF2-40B4-BE49-F238E27FC236}">
                <a16:creationId xmlns:a16="http://schemas.microsoft.com/office/drawing/2014/main" id="{5C87B989-249C-530E-89CF-AD02CF0489C4}"/>
              </a:ext>
            </a:extLst>
          </p:cNvPr>
          <p:cNvSpPr txBox="1">
            <a:spLocks noChangeArrowheads="1"/>
          </p:cNvSpPr>
          <p:nvPr/>
        </p:nvSpPr>
        <p:spPr bwMode="auto">
          <a:xfrm>
            <a:off x="5766289" y="1137139"/>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272</a:t>
            </a:r>
            <a:endParaRPr lang="ja-JP" altLang="en-US" sz="1015" b="1">
              <a:solidFill>
                <a:srgbClr val="FF0066"/>
              </a:solidFill>
            </a:endParaRPr>
          </a:p>
        </p:txBody>
      </p:sp>
      <p:sp>
        <p:nvSpPr>
          <p:cNvPr id="145432" name="テキスト ボックス 43">
            <a:extLst>
              <a:ext uri="{FF2B5EF4-FFF2-40B4-BE49-F238E27FC236}">
                <a16:creationId xmlns:a16="http://schemas.microsoft.com/office/drawing/2014/main" id="{6BF7D84B-2D38-F6CC-723D-EAC8C244DE48}"/>
              </a:ext>
            </a:extLst>
          </p:cNvPr>
          <p:cNvSpPr txBox="1">
            <a:spLocks noChangeArrowheads="1"/>
          </p:cNvSpPr>
          <p:nvPr/>
        </p:nvSpPr>
        <p:spPr bwMode="auto">
          <a:xfrm>
            <a:off x="6708531" y="1137139"/>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274</a:t>
            </a:r>
            <a:endParaRPr lang="ja-JP" altLang="en-US" sz="1015" b="1">
              <a:solidFill>
                <a:srgbClr val="FF0066"/>
              </a:solidFill>
            </a:endParaRPr>
          </a:p>
        </p:txBody>
      </p:sp>
      <p:cxnSp>
        <p:nvCxnSpPr>
          <p:cNvPr id="39" name="直線矢印コネクタ 38">
            <a:extLst>
              <a:ext uri="{FF2B5EF4-FFF2-40B4-BE49-F238E27FC236}">
                <a16:creationId xmlns:a16="http://schemas.microsoft.com/office/drawing/2014/main" id="{D2AC81C9-E15E-2A0C-4D4D-232C658027E2}"/>
              </a:ext>
            </a:extLst>
          </p:cNvPr>
          <p:cNvCxnSpPr/>
          <p:nvPr/>
        </p:nvCxnSpPr>
        <p:spPr>
          <a:xfrm flipH="1">
            <a:off x="6453555" y="1260231"/>
            <a:ext cx="307731" cy="1466"/>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EC99F67-CC4B-A6F8-A075-BA95215AF35A}"/>
              </a:ext>
            </a:extLst>
          </p:cNvPr>
          <p:cNvCxnSpPr/>
          <p:nvPr/>
        </p:nvCxnSpPr>
        <p:spPr>
          <a:xfrm>
            <a:off x="6096001" y="1261697"/>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5435" name="テキスト ボックス 43">
            <a:extLst>
              <a:ext uri="{FF2B5EF4-FFF2-40B4-BE49-F238E27FC236}">
                <a16:creationId xmlns:a16="http://schemas.microsoft.com/office/drawing/2014/main" id="{3B6A3DB8-9109-3609-5F89-89067277228E}"/>
              </a:ext>
            </a:extLst>
          </p:cNvPr>
          <p:cNvSpPr txBox="1">
            <a:spLocks noChangeArrowheads="1"/>
          </p:cNvSpPr>
          <p:nvPr/>
        </p:nvSpPr>
        <p:spPr bwMode="auto">
          <a:xfrm>
            <a:off x="1343758" y="4070839"/>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277</a:t>
            </a:r>
            <a:endParaRPr lang="ja-JP" altLang="en-US" sz="1015" b="1">
              <a:solidFill>
                <a:srgbClr val="FF0066"/>
              </a:solidFill>
            </a:endParaRPr>
          </a:p>
        </p:txBody>
      </p:sp>
      <p:sp>
        <p:nvSpPr>
          <p:cNvPr id="145436" name="テキスト ボックス 43">
            <a:extLst>
              <a:ext uri="{FF2B5EF4-FFF2-40B4-BE49-F238E27FC236}">
                <a16:creationId xmlns:a16="http://schemas.microsoft.com/office/drawing/2014/main" id="{3DB1F73B-1998-0E4F-AAE6-3F22DEC37BA5}"/>
              </a:ext>
            </a:extLst>
          </p:cNvPr>
          <p:cNvSpPr txBox="1">
            <a:spLocks noChangeArrowheads="1"/>
          </p:cNvSpPr>
          <p:nvPr/>
        </p:nvSpPr>
        <p:spPr bwMode="auto">
          <a:xfrm>
            <a:off x="2264020" y="3811466"/>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279</a:t>
            </a:r>
            <a:endParaRPr lang="ja-JP" altLang="en-US" sz="1015" b="1">
              <a:solidFill>
                <a:srgbClr val="FF0066"/>
              </a:solidFill>
            </a:endParaRPr>
          </a:p>
        </p:txBody>
      </p:sp>
      <p:cxnSp>
        <p:nvCxnSpPr>
          <p:cNvPr id="43" name="直線矢印コネクタ 42">
            <a:extLst>
              <a:ext uri="{FF2B5EF4-FFF2-40B4-BE49-F238E27FC236}">
                <a16:creationId xmlns:a16="http://schemas.microsoft.com/office/drawing/2014/main" id="{8FFA4720-A38C-EA89-20D1-56853117E28F}"/>
              </a:ext>
            </a:extLst>
          </p:cNvPr>
          <p:cNvCxnSpPr/>
          <p:nvPr/>
        </p:nvCxnSpPr>
        <p:spPr>
          <a:xfrm flipH="1">
            <a:off x="2007578" y="3934560"/>
            <a:ext cx="307731" cy="1465"/>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FCC274D8-641D-F659-0905-8DF9F793D00B}"/>
              </a:ext>
            </a:extLst>
          </p:cNvPr>
          <p:cNvCxnSpPr/>
          <p:nvPr/>
        </p:nvCxnSpPr>
        <p:spPr>
          <a:xfrm>
            <a:off x="1673471" y="4193931"/>
            <a:ext cx="307731" cy="1466"/>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5439" name="テキスト ボックス 43">
            <a:extLst>
              <a:ext uri="{FF2B5EF4-FFF2-40B4-BE49-F238E27FC236}">
                <a16:creationId xmlns:a16="http://schemas.microsoft.com/office/drawing/2014/main" id="{BC75064C-1CCA-5ACD-636B-D83A9785C520}"/>
              </a:ext>
            </a:extLst>
          </p:cNvPr>
          <p:cNvSpPr txBox="1">
            <a:spLocks noChangeArrowheads="1"/>
          </p:cNvSpPr>
          <p:nvPr/>
        </p:nvSpPr>
        <p:spPr bwMode="auto">
          <a:xfrm>
            <a:off x="5805854" y="4070839"/>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277</a:t>
            </a:r>
            <a:endParaRPr lang="ja-JP" altLang="en-US" sz="1015" b="1">
              <a:solidFill>
                <a:srgbClr val="FF0066"/>
              </a:solidFill>
            </a:endParaRPr>
          </a:p>
        </p:txBody>
      </p:sp>
      <p:sp>
        <p:nvSpPr>
          <p:cNvPr id="145440" name="テキスト ボックス 43">
            <a:extLst>
              <a:ext uri="{FF2B5EF4-FFF2-40B4-BE49-F238E27FC236}">
                <a16:creationId xmlns:a16="http://schemas.microsoft.com/office/drawing/2014/main" id="{96352730-B14D-4CCA-3ABB-BB3D1E7A0886}"/>
              </a:ext>
            </a:extLst>
          </p:cNvPr>
          <p:cNvSpPr txBox="1">
            <a:spLocks noChangeArrowheads="1"/>
          </p:cNvSpPr>
          <p:nvPr/>
        </p:nvSpPr>
        <p:spPr bwMode="auto">
          <a:xfrm>
            <a:off x="6726116" y="4070839"/>
            <a:ext cx="40107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279</a:t>
            </a:r>
            <a:endParaRPr lang="ja-JP" altLang="en-US" sz="1015" b="1">
              <a:solidFill>
                <a:srgbClr val="FF0066"/>
              </a:solidFill>
            </a:endParaRPr>
          </a:p>
        </p:txBody>
      </p:sp>
      <p:cxnSp>
        <p:nvCxnSpPr>
          <p:cNvPr id="48" name="直線矢印コネクタ 47">
            <a:extLst>
              <a:ext uri="{FF2B5EF4-FFF2-40B4-BE49-F238E27FC236}">
                <a16:creationId xmlns:a16="http://schemas.microsoft.com/office/drawing/2014/main" id="{6C785824-C683-649D-A0B1-A7A0EECF5539}"/>
              </a:ext>
            </a:extLst>
          </p:cNvPr>
          <p:cNvCxnSpPr/>
          <p:nvPr/>
        </p:nvCxnSpPr>
        <p:spPr>
          <a:xfrm flipH="1">
            <a:off x="6471140" y="4193931"/>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AF159478-1A29-4C40-1704-CEDC19E6B287}"/>
              </a:ext>
            </a:extLst>
          </p:cNvPr>
          <p:cNvCxnSpPr/>
          <p:nvPr/>
        </p:nvCxnSpPr>
        <p:spPr>
          <a:xfrm>
            <a:off x="6135567" y="4193931"/>
            <a:ext cx="307731" cy="1466"/>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5443" name="テキスト ボックス 8">
            <a:extLst>
              <a:ext uri="{FF2B5EF4-FFF2-40B4-BE49-F238E27FC236}">
                <a16:creationId xmlns:a16="http://schemas.microsoft.com/office/drawing/2014/main" id="{A4042EFE-9646-052A-D78C-581F2F435136}"/>
              </a:ext>
            </a:extLst>
          </p:cNvPr>
          <p:cNvSpPr txBox="1">
            <a:spLocks noChangeArrowheads="1"/>
          </p:cNvSpPr>
          <p:nvPr/>
        </p:nvSpPr>
        <p:spPr bwMode="auto">
          <a:xfrm>
            <a:off x="1962150" y="6345117"/>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2944DE1-2716-9211-79AC-C6E8BDF7B1AB}"/>
              </a:ext>
            </a:extLst>
          </p:cNvPr>
          <p:cNvSpPr>
            <a:spLocks noGrp="1" noChangeArrowheads="1"/>
          </p:cNvSpPr>
          <p:nvPr>
            <p:ph type="title"/>
          </p:nvPr>
        </p:nvSpPr>
        <p:spPr/>
        <p:txBody>
          <a:bodyPr/>
          <a:lstStyle/>
          <a:p>
            <a:pPr eaLnBrk="1" hangingPunct="1"/>
            <a:r>
              <a:rPr lang="en" altLang="en-US" sz="2954"/>
              <a:t>Mass spectrum ( </a:t>
            </a:r>
            <a:r>
              <a:rPr lang="en" altLang="ja-JP" sz="2954"/>
              <a:t>LRMS-NCI </a:t>
            </a:r>
            <a:r>
              <a:rPr lang="en" altLang="en-US" sz="2954"/>
              <a:t>)</a:t>
            </a:r>
          </a:p>
        </p:txBody>
      </p:sp>
      <p:graphicFrame>
        <p:nvGraphicFramePr>
          <p:cNvPr id="4" name="表 3">
            <a:extLst>
              <a:ext uri="{FF2B5EF4-FFF2-40B4-BE49-F238E27FC236}">
                <a16:creationId xmlns:a16="http://schemas.microsoft.com/office/drawing/2014/main" id="{72767BC7-6C73-EC0E-54D8-8624A32B386E}"/>
              </a:ext>
            </a:extLst>
          </p:cNvPr>
          <p:cNvGraphicFramePr>
            <a:graphicFrameLocks noGrp="1"/>
          </p:cNvGraphicFramePr>
          <p:nvPr/>
        </p:nvGraphicFramePr>
        <p:xfrm>
          <a:off x="433754" y="970085"/>
          <a:ext cx="9025304" cy="5424854"/>
        </p:xfrm>
        <a:graphic>
          <a:graphicData uri="http://schemas.openxmlformats.org/drawingml/2006/table">
            <a:tbl>
              <a:tblPr firstRow="1" bandRow="1">
                <a:tableStyleId>{5C22544A-7EE6-4342-B048-85BDC9FD1C3A}</a:tableStyleId>
              </a:tblPr>
              <a:tblGrid>
                <a:gridCol w="9025304">
                  <a:extLst>
                    <a:ext uri="{9D8B030D-6E8A-4147-A177-3AD203B41FA5}">
                      <a16:colId xmlns:a16="http://schemas.microsoft.com/office/drawing/2014/main" val="20000"/>
                    </a:ext>
                  </a:extLst>
                </a:gridCol>
              </a:tblGrid>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0"/>
                  </a:ext>
                </a:extLst>
              </a:tr>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1"/>
                  </a:ext>
                </a:extLst>
              </a:tr>
            </a:tbl>
          </a:graphicData>
        </a:graphic>
      </p:graphicFrame>
      <p:pic>
        <p:nvPicPr>
          <p:cNvPr id="147467" name="Picture 2">
            <a:extLst>
              <a:ext uri="{FF2B5EF4-FFF2-40B4-BE49-F238E27FC236}">
                <a16:creationId xmlns:a16="http://schemas.microsoft.com/office/drawing/2014/main" id="{BAD6CF7D-10DD-3BDE-BFC3-C83028C7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93" y="1170844"/>
            <a:ext cx="4054720" cy="23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8" name="Picture 3">
            <a:extLst>
              <a:ext uri="{FF2B5EF4-FFF2-40B4-BE49-F238E27FC236}">
                <a16:creationId xmlns:a16="http://schemas.microsoft.com/office/drawing/2014/main" id="{A43E541A-D0BD-6479-565F-2067B76DD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1" y="1170844"/>
            <a:ext cx="4054719" cy="23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9" name="Picture 4">
            <a:extLst>
              <a:ext uri="{FF2B5EF4-FFF2-40B4-BE49-F238E27FC236}">
                <a16:creationId xmlns:a16="http://schemas.microsoft.com/office/drawing/2014/main" id="{18F2F6CE-419E-2A7A-6AF5-DC167033D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93" y="3896459"/>
            <a:ext cx="4054720" cy="232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70" name="Picture 5">
            <a:extLst>
              <a:ext uri="{FF2B5EF4-FFF2-40B4-BE49-F238E27FC236}">
                <a16:creationId xmlns:a16="http://schemas.microsoft.com/office/drawing/2014/main" id="{AA3015D3-AAB2-C543-205E-B36F974A16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1" y="3894993"/>
            <a:ext cx="4054719" cy="23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 14">
            <a:extLst>
              <a:ext uri="{FF2B5EF4-FFF2-40B4-BE49-F238E27FC236}">
                <a16:creationId xmlns:a16="http://schemas.microsoft.com/office/drawing/2014/main" id="{DA5C51EF-6C71-B816-277A-7C52F420757C}"/>
              </a:ext>
            </a:extLst>
          </p:cNvPr>
          <p:cNvSpPr/>
          <p:nvPr/>
        </p:nvSpPr>
        <p:spPr>
          <a:xfrm>
            <a:off x="1496159" y="1434612"/>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err="1">
                <a:solidFill>
                  <a:srgbClr val="000099"/>
                </a:solidFill>
                <a:latin typeface="Arial"/>
                <a:ea typeface="ＭＳ Ｐゴシック"/>
              </a:rPr>
              <a:t>syn </a:t>
            </a:r>
            <a:r>
              <a:rPr lang="en" altLang="ja-JP" sz="1292" b="1" dirty="0">
                <a:solidFill>
                  <a:srgbClr val="000099"/>
                </a:solidFill>
                <a:latin typeface="Arial"/>
                <a:ea typeface="ＭＳ Ｐゴシック"/>
              </a:rPr>
              <a:t>-DP</a:t>
            </a:r>
            <a:endParaRPr lang="ja-JP" altLang="en-US" sz="1292" b="1" dirty="0">
              <a:solidFill>
                <a:srgbClr val="000099"/>
              </a:solidFill>
              <a:latin typeface="Arial"/>
              <a:ea typeface="ＭＳ Ｐゴシック"/>
            </a:endParaRPr>
          </a:p>
        </p:txBody>
      </p:sp>
      <p:sp>
        <p:nvSpPr>
          <p:cNvPr id="17" name="角丸四角形 16">
            <a:extLst>
              <a:ext uri="{FF2B5EF4-FFF2-40B4-BE49-F238E27FC236}">
                <a16:creationId xmlns:a16="http://schemas.microsoft.com/office/drawing/2014/main" id="{94DA0A46-584D-2075-4D04-AA59F7888669}"/>
              </a:ext>
            </a:extLst>
          </p:cNvPr>
          <p:cNvSpPr/>
          <p:nvPr/>
        </p:nvSpPr>
        <p:spPr>
          <a:xfrm>
            <a:off x="1496159" y="4160227"/>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err="1">
                <a:solidFill>
                  <a:srgbClr val="000099"/>
                </a:solidFill>
                <a:latin typeface="Arial"/>
                <a:ea typeface="ＭＳ Ｐゴシック"/>
              </a:rPr>
              <a:t>syn </a:t>
            </a:r>
            <a:r>
              <a:rPr lang="en" altLang="ja-JP" sz="1292" b="1" dirty="0">
                <a:solidFill>
                  <a:srgbClr val="000099"/>
                </a:solidFill>
                <a:latin typeface="Arial"/>
                <a:ea typeface="ＭＳ Ｐゴシック"/>
              </a:rPr>
              <a:t>- </a:t>
            </a:r>
            <a:r>
              <a:rPr lang="en" altLang="ja-JP" sz="1292" b="1" baseline="-25000" dirty="0">
                <a:solidFill>
                  <a:srgbClr val="000099"/>
                </a:solidFill>
                <a:latin typeface="Arial"/>
                <a:ea typeface="ＭＳ Ｐゴシック"/>
              </a:rPr>
              <a:t>DP </a:t>
            </a:r>
            <a:r>
              <a:rPr lang="en" altLang="ja-JP" sz="1292" b="1" i="1" dirty="0">
                <a:solidFill>
                  <a:srgbClr val="000099"/>
                </a:solidFill>
                <a:latin typeface="Arial"/>
                <a:ea typeface="ＭＳ Ｐゴシック"/>
              </a:rPr>
              <a:t>- </a:t>
            </a:r>
            <a:r>
              <a:rPr lang="en" altLang="ja-JP" sz="1292" b="1" baseline="30000" dirty="0">
                <a:solidFill>
                  <a:srgbClr val="000099"/>
                </a:solidFill>
                <a:latin typeface="Arial"/>
                <a:ea typeface="ＭＳ Ｐゴシック"/>
              </a:rPr>
              <a:t>13C10</a:t>
            </a:r>
            <a:r>
              <a:rPr lang="en" altLang="ja-JP" sz="1292" b="1" dirty="0">
                <a:solidFill>
                  <a:srgbClr val="000099"/>
                </a:solidFill>
                <a:latin typeface="Arial"/>
                <a:ea typeface="ＭＳ Ｐゴシック"/>
              </a:rPr>
              <a:t> </a:t>
            </a:r>
            <a:endParaRPr lang="ja-JP" altLang="en-US" sz="1292" b="1" dirty="0">
              <a:solidFill>
                <a:srgbClr val="000099"/>
              </a:solidFill>
              <a:latin typeface="Arial"/>
              <a:ea typeface="ＭＳ Ｐゴシック"/>
            </a:endParaRPr>
          </a:p>
        </p:txBody>
      </p:sp>
      <p:sp>
        <p:nvSpPr>
          <p:cNvPr id="53" name="角丸四角形 52">
            <a:extLst>
              <a:ext uri="{FF2B5EF4-FFF2-40B4-BE49-F238E27FC236}">
                <a16:creationId xmlns:a16="http://schemas.microsoft.com/office/drawing/2014/main" id="{5E476ABC-2E18-C802-BCFE-5619F9586A5E}"/>
              </a:ext>
            </a:extLst>
          </p:cNvPr>
          <p:cNvSpPr/>
          <p:nvPr/>
        </p:nvSpPr>
        <p:spPr>
          <a:xfrm>
            <a:off x="6016870" y="1434612"/>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a:solidFill>
                  <a:srgbClr val="000099"/>
                </a:solidFill>
                <a:latin typeface="Arial"/>
                <a:ea typeface="ＭＳ Ｐゴシック"/>
              </a:rPr>
              <a:t>anti </a:t>
            </a:r>
            <a:r>
              <a:rPr lang="en" altLang="ja-JP" sz="1292" b="1" dirty="0">
                <a:solidFill>
                  <a:srgbClr val="000099"/>
                </a:solidFill>
                <a:latin typeface="Arial"/>
                <a:ea typeface="ＭＳ Ｐゴシック"/>
              </a:rPr>
              <a:t>-DP</a:t>
            </a:r>
            <a:endParaRPr lang="ja-JP" altLang="en-US" sz="1292" b="1" dirty="0">
              <a:solidFill>
                <a:srgbClr val="000099"/>
              </a:solidFill>
              <a:latin typeface="Arial"/>
              <a:ea typeface="ＭＳ Ｐゴシック"/>
            </a:endParaRPr>
          </a:p>
        </p:txBody>
      </p:sp>
      <p:sp>
        <p:nvSpPr>
          <p:cNvPr id="54" name="角丸四角形 53">
            <a:extLst>
              <a:ext uri="{FF2B5EF4-FFF2-40B4-BE49-F238E27FC236}">
                <a16:creationId xmlns:a16="http://schemas.microsoft.com/office/drawing/2014/main" id="{84A388F8-23EB-61B4-3C8C-CF418961C1DB}"/>
              </a:ext>
            </a:extLst>
          </p:cNvPr>
          <p:cNvSpPr/>
          <p:nvPr/>
        </p:nvSpPr>
        <p:spPr>
          <a:xfrm>
            <a:off x="6016870" y="4160227"/>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i="1" dirty="0">
                <a:solidFill>
                  <a:srgbClr val="000099"/>
                </a:solidFill>
                <a:latin typeface="Arial"/>
                <a:ea typeface="ＭＳ Ｐゴシック"/>
              </a:rPr>
              <a:t>anti </a:t>
            </a:r>
            <a:r>
              <a:rPr lang="en" altLang="ja-JP" sz="1292" b="1" dirty="0">
                <a:solidFill>
                  <a:srgbClr val="000099"/>
                </a:solidFill>
                <a:latin typeface="Arial"/>
                <a:ea typeface="ＭＳ Ｐゴシック"/>
              </a:rPr>
              <a:t>- DP- </a:t>
            </a:r>
            <a:r>
              <a:rPr lang="en" altLang="ja-JP" sz="1292" b="1" baseline="30000" dirty="0">
                <a:solidFill>
                  <a:srgbClr val="000099"/>
                </a:solidFill>
                <a:latin typeface="Arial"/>
                <a:ea typeface="ＭＳ Ｐゴシック"/>
              </a:rPr>
              <a:t>13 </a:t>
            </a:r>
            <a:r>
              <a:rPr lang="en" altLang="ja-JP" sz="1292" b="1" i="1" dirty="0">
                <a:solidFill>
                  <a:srgbClr val="000099"/>
                </a:solidFill>
                <a:latin typeface="Arial"/>
                <a:ea typeface="ＭＳ Ｐゴシック"/>
              </a:rPr>
              <a:t>C </a:t>
            </a:r>
            <a:r>
              <a:rPr lang="en" altLang="ja-JP" sz="1292" b="1" baseline="-25000" dirty="0">
                <a:solidFill>
                  <a:srgbClr val="000099"/>
                </a:solidFill>
                <a:latin typeface="Arial"/>
                <a:ea typeface="ＭＳ Ｐゴシック"/>
              </a:rPr>
              <a:t>10</a:t>
            </a:r>
            <a:r>
              <a:rPr lang="en" altLang="ja-JP" sz="1292" b="1" dirty="0">
                <a:solidFill>
                  <a:srgbClr val="000099"/>
                </a:solidFill>
                <a:latin typeface="Arial"/>
                <a:ea typeface="ＭＳ Ｐゴシック"/>
              </a:rPr>
              <a:t> </a:t>
            </a:r>
            <a:endParaRPr lang="ja-JP" altLang="en-US" sz="1292" b="1" dirty="0">
              <a:solidFill>
                <a:srgbClr val="000099"/>
              </a:solidFill>
              <a:latin typeface="Arial"/>
              <a:ea typeface="ＭＳ Ｐゴシック"/>
            </a:endParaRPr>
          </a:p>
        </p:txBody>
      </p:sp>
      <p:sp>
        <p:nvSpPr>
          <p:cNvPr id="147475" name="テキスト ボックス 43">
            <a:extLst>
              <a:ext uri="{FF2B5EF4-FFF2-40B4-BE49-F238E27FC236}">
                <a16:creationId xmlns:a16="http://schemas.microsoft.com/office/drawing/2014/main" id="{07AB74BB-0D70-7E76-F979-8298CCC39599}"/>
              </a:ext>
            </a:extLst>
          </p:cNvPr>
          <p:cNvSpPr txBox="1">
            <a:spLocks noChangeArrowheads="1"/>
          </p:cNvSpPr>
          <p:nvPr/>
        </p:nvSpPr>
        <p:spPr bwMode="auto">
          <a:xfrm>
            <a:off x="3472962" y="1403839"/>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651.8</a:t>
            </a:r>
            <a:endParaRPr lang="ja-JP" altLang="en-US" sz="1015" b="1">
              <a:solidFill>
                <a:srgbClr val="FF0066"/>
              </a:solidFill>
            </a:endParaRPr>
          </a:p>
        </p:txBody>
      </p:sp>
      <p:sp>
        <p:nvSpPr>
          <p:cNvPr id="147476" name="テキスト ボックス 43">
            <a:extLst>
              <a:ext uri="{FF2B5EF4-FFF2-40B4-BE49-F238E27FC236}">
                <a16:creationId xmlns:a16="http://schemas.microsoft.com/office/drawing/2014/main" id="{E07A22F6-1441-8E36-7AD4-7AF198029F2D}"/>
              </a:ext>
            </a:extLst>
          </p:cNvPr>
          <p:cNvSpPr txBox="1">
            <a:spLocks noChangeArrowheads="1"/>
          </p:cNvSpPr>
          <p:nvPr/>
        </p:nvSpPr>
        <p:spPr bwMode="auto">
          <a:xfrm>
            <a:off x="4503128" y="1403839"/>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653.8</a:t>
            </a:r>
            <a:endParaRPr lang="ja-JP" altLang="en-US" sz="1015" b="1">
              <a:solidFill>
                <a:srgbClr val="FF0066"/>
              </a:solidFill>
            </a:endParaRPr>
          </a:p>
        </p:txBody>
      </p:sp>
      <p:cxnSp>
        <p:nvCxnSpPr>
          <p:cNvPr id="22" name="直線矢印コネクタ 21">
            <a:extLst>
              <a:ext uri="{FF2B5EF4-FFF2-40B4-BE49-F238E27FC236}">
                <a16:creationId xmlns:a16="http://schemas.microsoft.com/office/drawing/2014/main" id="{86FE372C-68B2-6E70-C421-43E2FB33D73E}"/>
              </a:ext>
            </a:extLst>
          </p:cNvPr>
          <p:cNvCxnSpPr/>
          <p:nvPr/>
        </p:nvCxnSpPr>
        <p:spPr>
          <a:xfrm flipH="1">
            <a:off x="4248152" y="1528397"/>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C283614-E325-6BC8-3EA3-48C6B3167CF7}"/>
              </a:ext>
            </a:extLst>
          </p:cNvPr>
          <p:cNvCxnSpPr/>
          <p:nvPr/>
        </p:nvCxnSpPr>
        <p:spPr>
          <a:xfrm>
            <a:off x="3912578" y="1528397"/>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7479" name="テキスト ボックス 43">
            <a:extLst>
              <a:ext uri="{FF2B5EF4-FFF2-40B4-BE49-F238E27FC236}">
                <a16:creationId xmlns:a16="http://schemas.microsoft.com/office/drawing/2014/main" id="{1398F669-CBD9-AC3E-864B-796EE7CEC967}"/>
              </a:ext>
            </a:extLst>
          </p:cNvPr>
          <p:cNvSpPr txBox="1">
            <a:spLocks noChangeArrowheads="1"/>
          </p:cNvSpPr>
          <p:nvPr/>
        </p:nvSpPr>
        <p:spPr bwMode="auto">
          <a:xfrm>
            <a:off x="7980485" y="1405304"/>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651.8</a:t>
            </a:r>
            <a:endParaRPr lang="ja-JP" altLang="en-US" sz="1015" b="1">
              <a:solidFill>
                <a:srgbClr val="FF0066"/>
              </a:solidFill>
            </a:endParaRPr>
          </a:p>
        </p:txBody>
      </p:sp>
      <p:sp>
        <p:nvSpPr>
          <p:cNvPr id="147480" name="テキスト ボックス 43">
            <a:extLst>
              <a:ext uri="{FF2B5EF4-FFF2-40B4-BE49-F238E27FC236}">
                <a16:creationId xmlns:a16="http://schemas.microsoft.com/office/drawing/2014/main" id="{36530AC2-638D-3D26-1DFD-46178A955AFE}"/>
              </a:ext>
            </a:extLst>
          </p:cNvPr>
          <p:cNvSpPr txBox="1">
            <a:spLocks noChangeArrowheads="1"/>
          </p:cNvSpPr>
          <p:nvPr/>
        </p:nvSpPr>
        <p:spPr bwMode="auto">
          <a:xfrm>
            <a:off x="9009185" y="1405304"/>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653.8</a:t>
            </a:r>
            <a:endParaRPr lang="ja-JP" altLang="en-US" sz="1015" b="1">
              <a:solidFill>
                <a:srgbClr val="FF0066"/>
              </a:solidFill>
            </a:endParaRPr>
          </a:p>
        </p:txBody>
      </p:sp>
      <p:cxnSp>
        <p:nvCxnSpPr>
          <p:cNvPr id="26" name="直線矢印コネクタ 25">
            <a:extLst>
              <a:ext uri="{FF2B5EF4-FFF2-40B4-BE49-F238E27FC236}">
                <a16:creationId xmlns:a16="http://schemas.microsoft.com/office/drawing/2014/main" id="{2CDEB118-BF8B-9609-41B8-BBAC9507A8F5}"/>
              </a:ext>
            </a:extLst>
          </p:cNvPr>
          <p:cNvCxnSpPr/>
          <p:nvPr/>
        </p:nvCxnSpPr>
        <p:spPr>
          <a:xfrm flipH="1">
            <a:off x="8754209" y="1528398"/>
            <a:ext cx="307731" cy="1465"/>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31775FE-05F8-0A3D-7956-B212319528B8}"/>
              </a:ext>
            </a:extLst>
          </p:cNvPr>
          <p:cNvCxnSpPr/>
          <p:nvPr/>
        </p:nvCxnSpPr>
        <p:spPr>
          <a:xfrm>
            <a:off x="8418636" y="1529862"/>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7483" name="テキスト ボックス 43">
            <a:extLst>
              <a:ext uri="{FF2B5EF4-FFF2-40B4-BE49-F238E27FC236}">
                <a16:creationId xmlns:a16="http://schemas.microsoft.com/office/drawing/2014/main" id="{DCB03BD1-89EC-CA13-6787-D0A57A5932E2}"/>
              </a:ext>
            </a:extLst>
          </p:cNvPr>
          <p:cNvSpPr txBox="1">
            <a:spLocks noChangeArrowheads="1"/>
          </p:cNvSpPr>
          <p:nvPr/>
        </p:nvSpPr>
        <p:spPr bwMode="auto">
          <a:xfrm>
            <a:off x="3518389" y="4161692"/>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663.8</a:t>
            </a:r>
            <a:endParaRPr lang="ja-JP" altLang="en-US" sz="1015" b="1">
              <a:solidFill>
                <a:srgbClr val="FF0066"/>
              </a:solidFill>
            </a:endParaRPr>
          </a:p>
        </p:txBody>
      </p:sp>
      <p:sp>
        <p:nvSpPr>
          <p:cNvPr id="147484" name="テキスト ボックス 43">
            <a:extLst>
              <a:ext uri="{FF2B5EF4-FFF2-40B4-BE49-F238E27FC236}">
                <a16:creationId xmlns:a16="http://schemas.microsoft.com/office/drawing/2014/main" id="{D00EE66B-04CC-11FE-EDCF-6649CD7ED726}"/>
              </a:ext>
            </a:extLst>
          </p:cNvPr>
          <p:cNvSpPr txBox="1">
            <a:spLocks noChangeArrowheads="1"/>
          </p:cNvSpPr>
          <p:nvPr/>
        </p:nvSpPr>
        <p:spPr bwMode="auto">
          <a:xfrm>
            <a:off x="4548554" y="4161692"/>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665.8</a:t>
            </a:r>
            <a:endParaRPr lang="ja-JP" altLang="en-US" sz="1015" b="1">
              <a:solidFill>
                <a:srgbClr val="FF0066"/>
              </a:solidFill>
            </a:endParaRPr>
          </a:p>
        </p:txBody>
      </p:sp>
      <p:cxnSp>
        <p:nvCxnSpPr>
          <p:cNvPr id="30" name="直線矢印コネクタ 29">
            <a:extLst>
              <a:ext uri="{FF2B5EF4-FFF2-40B4-BE49-F238E27FC236}">
                <a16:creationId xmlns:a16="http://schemas.microsoft.com/office/drawing/2014/main" id="{487DEE1F-5443-23A7-EC71-81FC03463E9D}"/>
              </a:ext>
            </a:extLst>
          </p:cNvPr>
          <p:cNvCxnSpPr/>
          <p:nvPr/>
        </p:nvCxnSpPr>
        <p:spPr>
          <a:xfrm flipH="1">
            <a:off x="4293578" y="4284785"/>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DAF830F3-E215-E6F4-6EBA-05ED82113677}"/>
              </a:ext>
            </a:extLst>
          </p:cNvPr>
          <p:cNvCxnSpPr/>
          <p:nvPr/>
        </p:nvCxnSpPr>
        <p:spPr>
          <a:xfrm>
            <a:off x="3958006" y="4284785"/>
            <a:ext cx="307731" cy="1466"/>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7487" name="テキスト ボックス 43">
            <a:extLst>
              <a:ext uri="{FF2B5EF4-FFF2-40B4-BE49-F238E27FC236}">
                <a16:creationId xmlns:a16="http://schemas.microsoft.com/office/drawing/2014/main" id="{91BEE116-E47C-E092-3308-65FD12452691}"/>
              </a:ext>
            </a:extLst>
          </p:cNvPr>
          <p:cNvSpPr txBox="1">
            <a:spLocks noChangeArrowheads="1"/>
          </p:cNvSpPr>
          <p:nvPr/>
        </p:nvSpPr>
        <p:spPr bwMode="auto">
          <a:xfrm>
            <a:off x="8021516" y="4160228"/>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663.8</a:t>
            </a:r>
            <a:endParaRPr lang="ja-JP" altLang="en-US" sz="1015" b="1">
              <a:solidFill>
                <a:srgbClr val="FF0066"/>
              </a:solidFill>
            </a:endParaRPr>
          </a:p>
        </p:txBody>
      </p:sp>
      <p:sp>
        <p:nvSpPr>
          <p:cNvPr id="147488" name="テキスト ボックス 43">
            <a:extLst>
              <a:ext uri="{FF2B5EF4-FFF2-40B4-BE49-F238E27FC236}">
                <a16:creationId xmlns:a16="http://schemas.microsoft.com/office/drawing/2014/main" id="{27CD0794-869C-4C83-09B0-2A0AA2998A5C}"/>
              </a:ext>
            </a:extLst>
          </p:cNvPr>
          <p:cNvSpPr txBox="1">
            <a:spLocks noChangeArrowheads="1"/>
          </p:cNvSpPr>
          <p:nvPr/>
        </p:nvSpPr>
        <p:spPr bwMode="auto">
          <a:xfrm>
            <a:off x="9051681" y="4160228"/>
            <a:ext cx="51007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b="1">
                <a:solidFill>
                  <a:srgbClr val="FF0066"/>
                </a:solidFill>
              </a:rPr>
              <a:t>665.8</a:t>
            </a:r>
            <a:endParaRPr lang="ja-JP" altLang="en-US" sz="1015" b="1">
              <a:solidFill>
                <a:srgbClr val="FF0066"/>
              </a:solidFill>
            </a:endParaRPr>
          </a:p>
        </p:txBody>
      </p:sp>
      <p:cxnSp>
        <p:nvCxnSpPr>
          <p:cNvPr id="34" name="直線矢印コネクタ 33">
            <a:extLst>
              <a:ext uri="{FF2B5EF4-FFF2-40B4-BE49-F238E27FC236}">
                <a16:creationId xmlns:a16="http://schemas.microsoft.com/office/drawing/2014/main" id="{F3EFFE18-BBD7-8ECC-BA80-DCFCAAFD6EC6}"/>
              </a:ext>
            </a:extLst>
          </p:cNvPr>
          <p:cNvCxnSpPr/>
          <p:nvPr/>
        </p:nvCxnSpPr>
        <p:spPr>
          <a:xfrm flipH="1">
            <a:off x="8796706" y="4284785"/>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FEF7FA4-84B2-AA20-24F1-DCCC39C6D546}"/>
              </a:ext>
            </a:extLst>
          </p:cNvPr>
          <p:cNvCxnSpPr/>
          <p:nvPr/>
        </p:nvCxnSpPr>
        <p:spPr>
          <a:xfrm>
            <a:off x="8461132" y="4284785"/>
            <a:ext cx="307731" cy="0"/>
          </a:xfrm>
          <a:prstGeom prst="straightConnector1">
            <a:avLst/>
          </a:prstGeom>
          <a:ln w="15875">
            <a:solidFill>
              <a:srgbClr val="0000D6"/>
            </a:solidFill>
            <a:tailEnd type="triangle"/>
          </a:ln>
        </p:spPr>
        <p:style>
          <a:lnRef idx="1">
            <a:schemeClr val="accent1"/>
          </a:lnRef>
          <a:fillRef idx="0">
            <a:schemeClr val="accent1"/>
          </a:fillRef>
          <a:effectRef idx="0">
            <a:schemeClr val="accent1"/>
          </a:effectRef>
          <a:fontRef idx="minor">
            <a:schemeClr val="tx1"/>
          </a:fontRef>
        </p:style>
      </p:cxnSp>
      <p:sp>
        <p:nvSpPr>
          <p:cNvPr id="147491" name="テキスト ボックス 8">
            <a:extLst>
              <a:ext uri="{FF2B5EF4-FFF2-40B4-BE49-F238E27FC236}">
                <a16:creationId xmlns:a16="http://schemas.microsoft.com/office/drawing/2014/main" id="{DE4BCE4E-7FEC-AB3E-4664-89764EA58F12}"/>
              </a:ext>
            </a:extLst>
          </p:cNvPr>
          <p:cNvSpPr txBox="1">
            <a:spLocks noChangeArrowheads="1"/>
          </p:cNvSpPr>
          <p:nvPr/>
        </p:nvSpPr>
        <p:spPr bwMode="auto">
          <a:xfrm>
            <a:off x="1962150" y="6279175"/>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EC250CC5-5A60-3443-8935-B9854A932344}"/>
              </a:ext>
            </a:extLst>
          </p:cNvPr>
          <p:cNvSpPr>
            <a:spLocks noGrp="1" noChangeArrowheads="1"/>
          </p:cNvSpPr>
          <p:nvPr>
            <p:ph type="title"/>
          </p:nvPr>
        </p:nvSpPr>
        <p:spPr/>
        <p:txBody>
          <a:bodyPr/>
          <a:lstStyle/>
          <a:p>
            <a:pPr eaLnBrk="1" hangingPunct="1"/>
            <a:r>
              <a:rPr lang="en" altLang="en-US" sz="2954"/>
              <a:t>calibration curve</a:t>
            </a:r>
            <a:endParaRPr lang="en-US" altLang="ja-JP" sz="2954"/>
          </a:p>
        </p:txBody>
      </p:sp>
      <p:sp>
        <p:nvSpPr>
          <p:cNvPr id="149507" name="テキスト ボックス 33">
            <a:extLst>
              <a:ext uri="{FF2B5EF4-FFF2-40B4-BE49-F238E27FC236}">
                <a16:creationId xmlns:a16="http://schemas.microsoft.com/office/drawing/2014/main" id="{5CA330E7-AC3F-5FFE-06BD-D95567E42A64}"/>
              </a:ext>
            </a:extLst>
          </p:cNvPr>
          <p:cNvSpPr txBox="1">
            <a:spLocks noChangeArrowheads="1"/>
          </p:cNvSpPr>
          <p:nvPr/>
        </p:nvSpPr>
        <p:spPr bwMode="auto">
          <a:xfrm>
            <a:off x="6748097" y="1434612"/>
            <a:ext cx="3650358" cy="51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923">
                <a:solidFill>
                  <a:srgbClr val="000000"/>
                </a:solidFill>
              </a:rPr>
              <a:t>As/Ass </a:t>
            </a:r>
            <a:r>
              <a:rPr lang="en" altLang="en-US" sz="923">
                <a:solidFill>
                  <a:srgbClr val="000000"/>
                </a:solidFill>
              </a:rPr>
              <a:t>: Area ratio of standard material and surrogate</a:t>
            </a:r>
            <a:endParaRPr lang="en-US" altLang="ja-JP" sz="923">
              <a:solidFill>
                <a:srgbClr val="000000"/>
              </a:solidFill>
            </a:endParaRPr>
          </a:p>
          <a:p>
            <a:pPr defTabSz="844083" eaLnBrk="1" hangingPunct="1">
              <a:spcBef>
                <a:spcPct val="0"/>
              </a:spcBef>
              <a:buNone/>
            </a:pPr>
            <a:r>
              <a:rPr lang="en" altLang="ja-JP" sz="923">
                <a:solidFill>
                  <a:srgbClr val="000000"/>
                </a:solidFill>
              </a:rPr>
              <a:t>Qs/Qss </a:t>
            </a:r>
            <a:r>
              <a:rPr lang="en" altLang="en-US" sz="923">
                <a:solidFill>
                  <a:srgbClr val="000000"/>
                </a:solidFill>
              </a:rPr>
              <a:t>: Concentration ratio of standard substance and surrogate</a:t>
            </a:r>
            <a:endParaRPr lang="en-US" altLang="ja-JP" sz="923">
              <a:solidFill>
                <a:srgbClr val="000000"/>
              </a:solidFill>
            </a:endParaRPr>
          </a:p>
          <a:p>
            <a:pPr defTabSz="844083" eaLnBrk="1" hangingPunct="1">
              <a:spcBef>
                <a:spcPct val="0"/>
              </a:spcBef>
              <a:buNone/>
            </a:pPr>
            <a:r>
              <a:rPr lang="en" altLang="en-US" sz="923">
                <a:solidFill>
                  <a:srgbClr val="000000"/>
                </a:solidFill>
              </a:rPr>
              <a:t>Surrogate concentration: </a:t>
            </a:r>
            <a:r>
              <a:rPr lang="en" altLang="ja-JP" sz="923">
                <a:solidFill>
                  <a:srgbClr val="000000"/>
                </a:solidFill>
              </a:rPr>
              <a:t>5 pg/μL</a:t>
            </a:r>
            <a:endParaRPr lang="ja-JP" altLang="en-US" sz="923">
              <a:solidFill>
                <a:srgbClr val="000000"/>
              </a:solidFill>
            </a:endParaRPr>
          </a:p>
        </p:txBody>
      </p:sp>
      <p:pic>
        <p:nvPicPr>
          <p:cNvPr id="149508" name="Picture 10">
            <a:extLst>
              <a:ext uri="{FF2B5EF4-FFF2-40B4-BE49-F238E27FC236}">
                <a16:creationId xmlns:a16="http://schemas.microsoft.com/office/drawing/2014/main" id="{4AEF78C0-9238-6235-5E0B-2FC3EB32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39" y="1101970"/>
            <a:ext cx="3223846" cy="215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11">
            <a:extLst>
              <a:ext uri="{FF2B5EF4-FFF2-40B4-BE49-F238E27FC236}">
                <a16:creationId xmlns:a16="http://schemas.microsoft.com/office/drawing/2014/main" id="{7D1F7E6C-8CE7-F1D9-17ED-7913BF1A5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546" y="1101970"/>
            <a:ext cx="3223846" cy="214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12">
            <a:extLst>
              <a:ext uri="{FF2B5EF4-FFF2-40B4-BE49-F238E27FC236}">
                <a16:creationId xmlns:a16="http://schemas.microsoft.com/office/drawing/2014/main" id="{9674AECF-5645-3800-C92F-DE848AF6F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46" y="3229709"/>
            <a:ext cx="3223846" cy="215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13">
            <a:extLst>
              <a:ext uri="{FF2B5EF4-FFF2-40B4-BE49-F238E27FC236}">
                <a16:creationId xmlns:a16="http://schemas.microsoft.com/office/drawing/2014/main" id="{638E1E39-35E4-2B55-E1B2-F2FB39CB5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546" y="3237036"/>
            <a:ext cx="3223846" cy="215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a:extLst>
              <a:ext uri="{FF2B5EF4-FFF2-40B4-BE49-F238E27FC236}">
                <a16:creationId xmlns:a16="http://schemas.microsoft.com/office/drawing/2014/main" id="{E2C4638A-8EEC-1BB4-4517-3DECA165CEF2}"/>
              </a:ext>
            </a:extLst>
          </p:cNvPr>
          <p:cNvSpPr/>
          <p:nvPr/>
        </p:nvSpPr>
        <p:spPr>
          <a:xfrm>
            <a:off x="832339" y="5156690"/>
            <a:ext cx="4453304" cy="119721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en-US" sz="1108" dirty="0">
                <a:solidFill>
                  <a:srgbClr val="003399"/>
                </a:solidFill>
                <a:latin typeface="Arial"/>
                <a:ea typeface="ＭＳ Ｐゴシック"/>
              </a:rPr>
              <a:t>There is an extremely strong correlation </a:t>
            </a:r>
            <a:r>
              <a:rPr lang="en" altLang="en-US" sz="1108" dirty="0" err="1">
                <a:solidFill>
                  <a:srgbClr val="003399"/>
                </a:solidFill>
                <a:latin typeface="Arial"/>
                <a:ea typeface="ＭＳ Ｐゴシック"/>
              </a:rPr>
              <a:t>between </a:t>
            </a:r>
            <a:r>
              <a:rPr lang="en" altLang="en-US" sz="1108" dirty="0">
                <a:solidFill>
                  <a:srgbClr val="003399"/>
                </a:solidFill>
                <a:latin typeface="Arial"/>
                <a:ea typeface="ＭＳ Ｐゴシック"/>
              </a:rPr>
              <a:t>the area ratio </a:t>
            </a:r>
            <a:r>
              <a:rPr lang="en" altLang="ja-JP" sz="1108" dirty="0">
                <a:solidFill>
                  <a:srgbClr val="003399"/>
                </a:solidFill>
                <a:latin typeface="Arial"/>
                <a:ea typeface="ＭＳ Ｐゴシック"/>
              </a:rPr>
              <a:t>(As/Ass) of HRMS-EI </a:t>
            </a:r>
            <a:r>
              <a:rPr lang="en" altLang="en-US" sz="1108" dirty="0">
                <a:solidFill>
                  <a:srgbClr val="003399"/>
                </a:solidFill>
                <a:latin typeface="Arial"/>
                <a:ea typeface="ＭＳ Ｐゴシック"/>
              </a:rPr>
              <a:t>and </a:t>
            </a:r>
            <a:r>
              <a:rPr lang="en" altLang="ja-JP" sz="1108" dirty="0">
                <a:solidFill>
                  <a:srgbClr val="003399"/>
                </a:solidFill>
                <a:latin typeface="Arial"/>
                <a:ea typeface="ＭＳ Ｐゴシック"/>
              </a:rPr>
              <a:t>LRMS-NCI</a:t>
            </a:r>
          </a:p>
          <a:p>
            <a:pPr algn="ctr" defTabSz="844083" eaLnBrk="1" hangingPunct="1">
              <a:defRPr/>
            </a:pPr>
            <a:r>
              <a:rPr lang="en" altLang="en-US" sz="1108" dirty="0">
                <a:solidFill>
                  <a:srgbClr val="003399"/>
                </a:solidFill>
                <a:latin typeface="Arial"/>
                <a:ea typeface="ＭＳ Ｐゴシック"/>
              </a:rPr>
              <a:t>( Test using </a:t>
            </a:r>
            <a:r>
              <a:rPr lang="en" altLang="ja-JP" sz="1108" dirty="0">
                <a:solidFill>
                  <a:srgbClr val="003399"/>
                </a:solidFill>
                <a:latin typeface="Arial"/>
                <a:ea typeface="ＭＳ Ｐゴシック"/>
              </a:rPr>
              <a:t>Fisher </a:t>
            </a:r>
            <a:r>
              <a:rPr lang="en" altLang="en-US" sz="1108" dirty="0">
                <a:solidFill>
                  <a:srgbClr val="003399"/>
                </a:solidFill>
                <a:latin typeface="Arial"/>
                <a:ea typeface="ＭＳ Ｐゴシック"/>
              </a:rPr>
              <a:t>'s </a:t>
            </a:r>
            <a:r>
              <a:rPr lang="en" altLang="ja-JP" sz="1108" dirty="0">
                <a:solidFill>
                  <a:srgbClr val="003399"/>
                </a:solidFill>
                <a:latin typeface="Arial"/>
                <a:ea typeface="ＭＳ Ｐゴシック"/>
              </a:rPr>
              <a:t>r z transformation, significance </a:t>
            </a:r>
            <a:r>
              <a:rPr lang="en" altLang="en-US" sz="1108" dirty="0">
                <a:solidFill>
                  <a:srgbClr val="003399"/>
                </a:solidFill>
                <a:latin typeface="Arial"/>
                <a:ea typeface="ＭＳ Ｐゴシック"/>
              </a:rPr>
              <a:t>level </a:t>
            </a:r>
            <a:r>
              <a:rPr lang="en" altLang="ja-JP" sz="1108" dirty="0">
                <a:solidFill>
                  <a:srgbClr val="003399"/>
                </a:solidFill>
                <a:latin typeface="Arial"/>
                <a:ea typeface="ＭＳ Ｐゴシック"/>
              </a:rPr>
              <a:t>5% </a:t>
            </a:r>
            <a:r>
              <a:rPr lang="en" altLang="en-US" sz="1108" dirty="0">
                <a:solidFill>
                  <a:srgbClr val="003399"/>
                </a:solidFill>
                <a:latin typeface="Arial"/>
                <a:ea typeface="ＭＳ Ｐゴシック"/>
              </a:rPr>
              <a:t>)</a:t>
            </a:r>
          </a:p>
          <a:p>
            <a:pPr algn="ctr" defTabSz="844083" eaLnBrk="1" hangingPunct="1">
              <a:defRPr/>
            </a:pPr>
            <a:endParaRPr lang="ja-JP" altLang="en-US" sz="554" dirty="0">
              <a:solidFill>
                <a:srgbClr val="003399"/>
              </a:solidFill>
              <a:latin typeface="Arial"/>
              <a:ea typeface="ＭＳ Ｐゴシック"/>
            </a:endParaRPr>
          </a:p>
          <a:p>
            <a:pPr algn="ctr" defTabSz="844083" eaLnBrk="1" hangingPunct="1">
              <a:defRPr/>
            </a:pPr>
            <a:r>
              <a:rPr lang="en" altLang="ja-JP" sz="1108" i="1" dirty="0" err="1">
                <a:solidFill>
                  <a:srgbClr val="003399"/>
                </a:solidFill>
                <a:latin typeface="Arial"/>
                <a:ea typeface="ＭＳ Ｐゴシック"/>
              </a:rPr>
              <a:t>syn </a:t>
            </a:r>
            <a:r>
              <a:rPr lang="en" altLang="ja-JP" sz="1108" dirty="0">
                <a:solidFill>
                  <a:srgbClr val="003399"/>
                </a:solidFill>
                <a:latin typeface="Arial"/>
                <a:ea typeface="ＭＳ Ｐゴシック"/>
              </a:rPr>
              <a:t>-DP, </a:t>
            </a:r>
            <a:r>
              <a:rPr lang="en" altLang="ja-JP" sz="1108" i="1" dirty="0">
                <a:solidFill>
                  <a:srgbClr val="003399"/>
                </a:solidFill>
                <a:latin typeface="Arial"/>
                <a:ea typeface="ＭＳ Ｐゴシック"/>
              </a:rPr>
              <a:t>anti </a:t>
            </a:r>
            <a:r>
              <a:rPr lang="en" altLang="ja-JP" sz="1108" dirty="0">
                <a:solidFill>
                  <a:srgbClr val="003399"/>
                </a:solidFill>
                <a:latin typeface="Arial"/>
                <a:ea typeface="ＭＳ Ｐゴシック"/>
              </a:rPr>
              <a:t>-DP: 0.1-10 pg/ </a:t>
            </a:r>
            <a:r>
              <a:rPr lang="en" altLang="ja-JP" sz="1108" dirty="0" err="1">
                <a:solidFill>
                  <a:srgbClr val="003399"/>
                </a:solidFill>
                <a:latin typeface="Arial"/>
                <a:ea typeface="ＭＳ Ｐゴシック"/>
              </a:rPr>
              <a:t>μL </a:t>
            </a:r>
            <a:r>
              <a:rPr lang="en" altLang="en-US" sz="1108" dirty="0">
                <a:solidFill>
                  <a:srgbClr val="003399"/>
                </a:solidFill>
                <a:latin typeface="Arial"/>
                <a:ea typeface="ＭＳ Ｐゴシック"/>
              </a:rPr>
              <a:t>( </a:t>
            </a:r>
            <a:r>
              <a:rPr lang="en" altLang="ja-JP" sz="1108" dirty="0">
                <a:solidFill>
                  <a:srgbClr val="003399"/>
                </a:solidFill>
                <a:latin typeface="Arial"/>
                <a:ea typeface="ＭＳ Ｐゴシック"/>
              </a:rPr>
              <a:t>r=1.000, P&lt;0.0001 </a:t>
            </a:r>
            <a:r>
              <a:rPr lang="en" altLang="en-US" sz="1108" dirty="0">
                <a:solidFill>
                  <a:srgbClr val="003399"/>
                </a:solidFill>
                <a:latin typeface="Arial"/>
                <a:ea typeface="ＭＳ Ｐゴシック"/>
              </a:rPr>
              <a:t>)</a:t>
            </a:r>
          </a:p>
          <a:p>
            <a:pPr algn="ctr" defTabSz="844083" eaLnBrk="1" hangingPunct="1">
              <a:defRPr/>
            </a:pPr>
            <a:r>
              <a:rPr lang="en" altLang="ja-JP" sz="1108" i="1" dirty="0" err="1">
                <a:solidFill>
                  <a:srgbClr val="003399"/>
                </a:solidFill>
                <a:latin typeface="Arial"/>
                <a:ea typeface="ＭＳ Ｐゴシック"/>
              </a:rPr>
              <a:t>syn </a:t>
            </a:r>
            <a:r>
              <a:rPr lang="en" altLang="ja-JP" sz="1108" dirty="0">
                <a:solidFill>
                  <a:srgbClr val="003399"/>
                </a:solidFill>
                <a:latin typeface="Arial"/>
                <a:ea typeface="ＭＳ Ｐゴシック"/>
              </a:rPr>
              <a:t>-DP: 10-50 pg/ </a:t>
            </a:r>
            <a:r>
              <a:rPr lang="en" altLang="ja-JP" sz="1108" dirty="0" err="1">
                <a:solidFill>
                  <a:srgbClr val="003399"/>
                </a:solidFill>
                <a:latin typeface="Arial"/>
                <a:ea typeface="ＭＳ Ｐゴシック"/>
              </a:rPr>
              <a:t>μL </a:t>
            </a:r>
            <a:r>
              <a:rPr lang="en" altLang="en-US" sz="1108" dirty="0">
                <a:solidFill>
                  <a:srgbClr val="003399"/>
                </a:solidFill>
                <a:latin typeface="Arial"/>
                <a:ea typeface="ＭＳ Ｐゴシック"/>
              </a:rPr>
              <a:t>( </a:t>
            </a:r>
            <a:r>
              <a:rPr lang="en" altLang="ja-JP" sz="1108" dirty="0">
                <a:solidFill>
                  <a:srgbClr val="003399"/>
                </a:solidFill>
                <a:latin typeface="Arial"/>
                <a:ea typeface="ＭＳ Ｐゴシック"/>
              </a:rPr>
              <a:t>r=1.000, P&lt;0.0001 </a:t>
            </a:r>
            <a:r>
              <a:rPr lang="en" altLang="en-US" sz="1108" dirty="0">
                <a:solidFill>
                  <a:srgbClr val="003399"/>
                </a:solidFill>
                <a:latin typeface="Arial"/>
                <a:ea typeface="ＭＳ Ｐゴシック"/>
              </a:rPr>
              <a:t>)</a:t>
            </a:r>
          </a:p>
          <a:p>
            <a:pPr algn="ctr" defTabSz="844083" eaLnBrk="1" hangingPunct="1">
              <a:defRPr/>
            </a:pPr>
            <a:r>
              <a:rPr lang="en" altLang="ja-JP" sz="1108" i="1" dirty="0">
                <a:solidFill>
                  <a:srgbClr val="003399"/>
                </a:solidFill>
                <a:latin typeface="Arial"/>
                <a:ea typeface="ＭＳ Ｐゴシック"/>
              </a:rPr>
              <a:t>anti </a:t>
            </a:r>
            <a:r>
              <a:rPr lang="en" altLang="ja-JP" sz="1108" dirty="0">
                <a:solidFill>
                  <a:srgbClr val="003399"/>
                </a:solidFill>
                <a:latin typeface="Arial"/>
                <a:ea typeface="ＭＳ Ｐゴシック"/>
              </a:rPr>
              <a:t>-DP: 10-50 pg/ </a:t>
            </a:r>
            <a:r>
              <a:rPr lang="en" altLang="ja-JP" sz="1108" dirty="0" err="1">
                <a:solidFill>
                  <a:srgbClr val="003399"/>
                </a:solidFill>
                <a:latin typeface="Arial"/>
                <a:ea typeface="ＭＳ Ｐゴシック"/>
              </a:rPr>
              <a:t>μL </a:t>
            </a:r>
            <a:r>
              <a:rPr lang="en" altLang="en-US" sz="1108" dirty="0">
                <a:solidFill>
                  <a:srgbClr val="003399"/>
                </a:solidFill>
                <a:latin typeface="Arial"/>
                <a:ea typeface="ＭＳ Ｐゴシック"/>
              </a:rPr>
              <a:t>( </a:t>
            </a:r>
            <a:r>
              <a:rPr lang="en" altLang="ja-JP" sz="1108" dirty="0">
                <a:solidFill>
                  <a:srgbClr val="003399"/>
                </a:solidFill>
                <a:latin typeface="Arial"/>
                <a:ea typeface="ＭＳ Ｐゴシック"/>
              </a:rPr>
              <a:t>r=0.997, P&lt;0.0001 </a:t>
            </a:r>
            <a:r>
              <a:rPr lang="en" altLang="en-US" sz="1108" dirty="0">
                <a:solidFill>
                  <a:srgbClr val="003399"/>
                </a:solidFill>
                <a:latin typeface="Arial"/>
                <a:ea typeface="ＭＳ Ｐゴシック"/>
              </a:rPr>
              <a:t>)</a:t>
            </a:r>
          </a:p>
        </p:txBody>
      </p:sp>
      <p:sp>
        <p:nvSpPr>
          <p:cNvPr id="2" name="正方形/長方形 31">
            <a:extLst>
              <a:ext uri="{FF2B5EF4-FFF2-40B4-BE49-F238E27FC236}">
                <a16:creationId xmlns:a16="http://schemas.microsoft.com/office/drawing/2014/main" id="{B310D2EF-ECFE-45C2-5E5A-9E249AEDF3B8}"/>
              </a:ext>
            </a:extLst>
          </p:cNvPr>
          <p:cNvSpPr/>
          <p:nvPr/>
        </p:nvSpPr>
        <p:spPr>
          <a:xfrm>
            <a:off x="6638193" y="2897066"/>
            <a:ext cx="2857500" cy="704850"/>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108">
                <a:solidFill>
                  <a:srgbClr val="003399"/>
                </a:solidFill>
                <a:latin typeface="Arial"/>
                <a:ea typeface="ＭＳ Ｐゴシック"/>
              </a:rPr>
              <a:t>HRMS-EI </a:t>
            </a:r>
            <a:r>
              <a:rPr lang="en" altLang="en-US" sz="1108">
                <a:solidFill>
                  <a:srgbClr val="003399"/>
                </a:solidFill>
                <a:latin typeface="Arial"/>
                <a:ea typeface="ＭＳ Ｐゴシック"/>
              </a:rPr>
              <a:t>for anti </a:t>
            </a:r>
            <a:r>
              <a:rPr lang="en" altLang="ja-JP" sz="1108" i="1">
                <a:solidFill>
                  <a:srgbClr val="003399"/>
                </a:solidFill>
                <a:latin typeface="Arial"/>
                <a:ea typeface="ＭＳ Ｐゴシック"/>
              </a:rPr>
              <a:t>- </a:t>
            </a:r>
            <a:r>
              <a:rPr lang="en" altLang="ja-JP" sz="1108">
                <a:solidFill>
                  <a:srgbClr val="003399"/>
                </a:solidFill>
                <a:latin typeface="Arial"/>
                <a:ea typeface="ＭＳ Ｐゴシック"/>
              </a:rPr>
              <a:t>DP had R </a:t>
            </a:r>
            <a:r>
              <a:rPr lang="en" altLang="ja-JP" sz="1108" baseline="30000">
                <a:solidFill>
                  <a:srgbClr val="003399"/>
                </a:solidFill>
                <a:latin typeface="Arial"/>
                <a:ea typeface="ＭＳ Ｐゴシック"/>
              </a:rPr>
              <a:t>2 </a:t>
            </a:r>
            <a:r>
              <a:rPr lang="en" altLang="ja-JP" sz="1108">
                <a:solidFill>
                  <a:srgbClr val="003399"/>
                </a:solidFill>
                <a:latin typeface="Arial"/>
                <a:ea typeface="ＭＳ Ｐゴシック"/>
              </a:rPr>
              <a:t>=0.9928 </a:t>
            </a:r>
            <a:r>
              <a:rPr lang="en" altLang="en-US" sz="1108">
                <a:solidFill>
                  <a:srgbClr val="003399"/>
                </a:solidFill>
                <a:latin typeface="Arial"/>
                <a:ea typeface="ＭＳ Ｐゴシック"/>
              </a:rPr>
              <a:t>, which was poorer linearity than others;</a:t>
            </a:r>
            <a:endParaRPr lang="en-US" altLang="ja-JP" sz="1108">
              <a:solidFill>
                <a:srgbClr val="003399"/>
              </a:solidFill>
              <a:latin typeface="Arial"/>
              <a:ea typeface="ＭＳ Ｐゴシック"/>
            </a:endParaRPr>
          </a:p>
          <a:p>
            <a:pPr algn="ctr" defTabSz="844083" eaLnBrk="1" hangingPunct="1">
              <a:defRPr/>
            </a:pPr>
            <a:r>
              <a:rPr lang="en" altLang="en-US" sz="1108">
                <a:solidFill>
                  <a:srgbClr val="003399"/>
                </a:solidFill>
                <a:latin typeface="Arial"/>
                <a:ea typeface="ＭＳ Ｐゴシック"/>
              </a:rPr>
              <a:t>A highly linear calibration curve was obtained.</a:t>
            </a:r>
          </a:p>
        </p:txBody>
      </p:sp>
      <p:sp>
        <p:nvSpPr>
          <p:cNvPr id="3" name="正方形/長方形 31">
            <a:extLst>
              <a:ext uri="{FF2B5EF4-FFF2-40B4-BE49-F238E27FC236}">
                <a16:creationId xmlns:a16="http://schemas.microsoft.com/office/drawing/2014/main" id="{ABAC204E-C996-F6F1-FF68-AA5AE31080B6}"/>
              </a:ext>
            </a:extLst>
          </p:cNvPr>
          <p:cNvSpPr/>
          <p:nvPr/>
        </p:nvSpPr>
        <p:spPr>
          <a:xfrm>
            <a:off x="5950928" y="5756031"/>
            <a:ext cx="3190142" cy="400050"/>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en-US" sz="1108" b="1">
                <a:solidFill>
                  <a:srgbClr val="003399"/>
                </a:solidFill>
                <a:latin typeface="Arial"/>
                <a:ea typeface="ＭＳ Ｐゴシック"/>
              </a:rPr>
              <a:t>There is no difference between the calibration curves of </a:t>
            </a:r>
            <a:r>
              <a:rPr lang="en" altLang="ja-JP" sz="1108" b="1">
                <a:solidFill>
                  <a:srgbClr val="003399"/>
                </a:solidFill>
                <a:latin typeface="Arial"/>
                <a:ea typeface="ＭＳ Ｐゴシック"/>
              </a:rPr>
              <a:t>HRMS-EI </a:t>
            </a:r>
            <a:r>
              <a:rPr lang="en" altLang="en-US" sz="1108" b="1">
                <a:solidFill>
                  <a:srgbClr val="003399"/>
                </a:solidFill>
                <a:latin typeface="Arial"/>
                <a:ea typeface="ＭＳ Ｐゴシック"/>
              </a:rPr>
              <a:t>and </a:t>
            </a:r>
            <a:r>
              <a:rPr lang="en" altLang="ja-JP" sz="1108" b="1">
                <a:solidFill>
                  <a:srgbClr val="003399"/>
                </a:solidFill>
                <a:latin typeface="Arial"/>
                <a:ea typeface="ＭＳ Ｐゴシック"/>
              </a:rPr>
              <a:t>LRMS-NCI</a:t>
            </a:r>
          </a:p>
        </p:txBody>
      </p:sp>
      <p:sp>
        <p:nvSpPr>
          <p:cNvPr id="149515" name="AutoShape 13">
            <a:extLst>
              <a:ext uri="{FF2B5EF4-FFF2-40B4-BE49-F238E27FC236}">
                <a16:creationId xmlns:a16="http://schemas.microsoft.com/office/drawing/2014/main" id="{02C0AA1F-204E-695D-8749-065428FCB618}"/>
              </a:ext>
            </a:extLst>
          </p:cNvPr>
          <p:cNvSpPr>
            <a:spLocks noChangeArrowheads="1"/>
          </p:cNvSpPr>
          <p:nvPr/>
        </p:nvSpPr>
        <p:spPr bwMode="auto">
          <a:xfrm>
            <a:off x="5351586" y="5756031"/>
            <a:ext cx="531935" cy="448408"/>
          </a:xfrm>
          <a:prstGeom prst="rightArrow">
            <a:avLst>
              <a:gd name="adj1" fmla="val 37907"/>
              <a:gd name="adj2" fmla="val 55557"/>
            </a:avLst>
          </a:prstGeom>
          <a:solidFill>
            <a:srgbClr val="CCFFFF"/>
          </a:solidFill>
          <a:ln w="19050">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endParaRPr lang="ja-JP" altLang="en-US" sz="1662">
              <a:solidFill>
                <a:srgbClr val="000000"/>
              </a:solidFill>
            </a:endParaRPr>
          </a:p>
        </p:txBody>
      </p:sp>
      <p:sp>
        <p:nvSpPr>
          <p:cNvPr id="149516" name="テキスト ボックス 8">
            <a:extLst>
              <a:ext uri="{FF2B5EF4-FFF2-40B4-BE49-F238E27FC236}">
                <a16:creationId xmlns:a16="http://schemas.microsoft.com/office/drawing/2014/main" id="{75542A4E-7B16-D21E-81C9-BE5A2FA7436A}"/>
              </a:ext>
            </a:extLst>
          </p:cNvPr>
          <p:cNvSpPr txBox="1">
            <a:spLocks noChangeArrowheads="1"/>
          </p:cNvSpPr>
          <p:nvPr/>
        </p:nvSpPr>
        <p:spPr bwMode="auto">
          <a:xfrm>
            <a:off x="1978269" y="6547664"/>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dirty="0">
                <a:solidFill>
                  <a:srgbClr val="000000"/>
                </a:solidFill>
                <a:latin typeface="AdvOTd369e91e"/>
              </a:rPr>
              <a:t>Kouichirou Matsumoto </a:t>
            </a:r>
            <a:r>
              <a:rPr lang="en" altLang="ja-JP" sz="1662" dirty="0">
                <a:solidFill>
                  <a:srgbClr val="000000"/>
                </a:solidFill>
                <a:latin typeface="AdvTT5235d5a9"/>
              </a:rPr>
              <a:t>et al, Environmental Chemistry 2016</a:t>
            </a:r>
            <a:endParaRPr lang="ja-JP" altLang="en-US" sz="1662" baseline="30000" dirty="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422A5419-76D4-0F91-E7E7-345C2215CC34}"/>
              </a:ext>
            </a:extLst>
          </p:cNvPr>
          <p:cNvSpPr>
            <a:spLocks noGrp="1" noChangeArrowheads="1"/>
          </p:cNvSpPr>
          <p:nvPr>
            <p:ph type="title"/>
          </p:nvPr>
        </p:nvSpPr>
        <p:spPr/>
        <p:txBody>
          <a:bodyPr/>
          <a:lstStyle/>
          <a:p>
            <a:pPr eaLnBrk="1" hangingPunct="1"/>
            <a:r>
              <a:rPr lang="en" altLang="en-US" sz="2954"/>
              <a:t>Equipment detection lower limit value ( </a:t>
            </a:r>
            <a:r>
              <a:rPr lang="en" altLang="ja-JP" sz="2954"/>
              <a:t>IDL </a:t>
            </a:r>
            <a:r>
              <a:rPr lang="en" altLang="en-US" sz="2954"/>
              <a:t>)</a:t>
            </a:r>
            <a:endParaRPr lang="en-US" altLang="ja-JP" sz="2954"/>
          </a:p>
        </p:txBody>
      </p:sp>
      <p:graphicFrame>
        <p:nvGraphicFramePr>
          <p:cNvPr id="12393" name="Group 105">
            <a:extLst>
              <a:ext uri="{FF2B5EF4-FFF2-40B4-BE49-F238E27FC236}">
                <a16:creationId xmlns:a16="http://schemas.microsoft.com/office/drawing/2014/main" id="{A5252329-9E37-47FD-DF53-A19A2C2F48EE}"/>
              </a:ext>
            </a:extLst>
          </p:cNvPr>
          <p:cNvGraphicFramePr>
            <a:graphicFrameLocks noGrp="1"/>
          </p:cNvGraphicFramePr>
          <p:nvPr>
            <p:extLst>
              <p:ext uri="{D42A27DB-BD31-4B8C-83A1-F6EECF244321}">
                <p14:modId xmlns:p14="http://schemas.microsoft.com/office/powerpoint/2010/main" val="1618444091"/>
              </p:ext>
            </p:extLst>
          </p:nvPr>
        </p:nvGraphicFramePr>
        <p:xfrm>
          <a:off x="200472" y="915176"/>
          <a:ext cx="9705530" cy="4793574"/>
        </p:xfrm>
        <a:graphic>
          <a:graphicData uri="http://schemas.openxmlformats.org/drawingml/2006/table">
            <a:tbl>
              <a:tblPr/>
              <a:tblGrid>
                <a:gridCol w="244827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072682">
                  <a:extLst>
                    <a:ext uri="{9D8B030D-6E8A-4147-A177-3AD203B41FA5}">
                      <a16:colId xmlns:a16="http://schemas.microsoft.com/office/drawing/2014/main" val="20004"/>
                    </a:ext>
                  </a:extLst>
                </a:gridCol>
              </a:tblGrid>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200" b="1" i="0" u="none" strike="noStrike" cap="none" normalizeH="0" baseline="0">
                          <a:ln>
                            <a:noFill/>
                          </a:ln>
                          <a:solidFill>
                            <a:srgbClr val="000099"/>
                          </a:solidFill>
                          <a:effectLst/>
                          <a:latin typeface="Arial" charset="0"/>
                          <a:ea typeface="ＭＳ Ｐゴシック" pitchFamily="50" charset="-128"/>
                        </a:rPr>
                        <a:t>HRMS-EI ( </a:t>
                      </a:r>
                      <a:r>
                        <a:rPr kumimoji="1" lang="en" altLang="ja-JP" sz="1200" b="1" i="1" u="none" strike="noStrike" cap="none" normalizeH="0" baseline="0">
                          <a:ln>
                            <a:noFill/>
                          </a:ln>
                          <a:solidFill>
                            <a:srgbClr val="000099"/>
                          </a:solidFill>
                          <a:effectLst/>
                          <a:latin typeface="Arial" charset="0"/>
                          <a:ea typeface="ＭＳ Ｐゴシック" pitchFamily="50" charset="-128"/>
                        </a:rPr>
                        <a:t>syn </a:t>
                      </a:r>
                      <a:r>
                        <a:rPr kumimoji="1" lang="en" altLang="ja-JP" sz="1200" b="1" i="0" u="none" strike="noStrike" cap="none" normalizeH="0" baseline="0">
                          <a:ln>
                            <a:noFill/>
                          </a:ln>
                          <a:solidFill>
                            <a:srgbClr val="000099"/>
                          </a:solidFill>
                          <a:effectLst/>
                          <a:latin typeface="Arial" charset="0"/>
                          <a:ea typeface="ＭＳ Ｐゴシック" pitchFamily="50" charset="-128"/>
                        </a:rPr>
                        <a:t>-DP)</a:t>
                      </a:r>
                      <a:endParaRPr kumimoji="1" lang="ja-JP" altLang="en-US" sz="1200" b="1"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200" b="1" i="0" u="none" strike="noStrike" cap="none" normalizeH="0" baseline="0" dirty="0">
                          <a:ln>
                            <a:noFill/>
                          </a:ln>
                          <a:solidFill>
                            <a:srgbClr val="000099"/>
                          </a:solidFill>
                          <a:effectLst/>
                          <a:latin typeface="Arial" charset="0"/>
                          <a:ea typeface="ＭＳ Ｐゴシック" pitchFamily="50" charset="-128"/>
                        </a:rPr>
                        <a:t>LRMS-NCI ( </a:t>
                      </a:r>
                      <a:r>
                        <a:rPr kumimoji="1" lang="en" altLang="ja-JP" sz="1200" b="1" i="1" u="none" strike="noStrike" cap="none" normalizeH="0" baseline="0" dirty="0" err="1">
                          <a:ln>
                            <a:noFill/>
                          </a:ln>
                          <a:solidFill>
                            <a:srgbClr val="000099"/>
                          </a:solidFill>
                          <a:effectLst/>
                          <a:latin typeface="Arial" charset="0"/>
                          <a:ea typeface="ＭＳ Ｐゴシック" pitchFamily="50" charset="-128"/>
                        </a:rPr>
                        <a:t>syn </a:t>
                      </a:r>
                      <a:r>
                        <a:rPr kumimoji="1" lang="en" altLang="ja-JP" sz="1200" b="1" i="0" u="none" strike="noStrike" cap="none" normalizeH="0" baseline="0" dirty="0">
                          <a:ln>
                            <a:noFill/>
                          </a:ln>
                          <a:solidFill>
                            <a:srgbClr val="000099"/>
                          </a:solidFill>
                          <a:effectLst/>
                          <a:latin typeface="Arial" charset="0"/>
                          <a:ea typeface="ＭＳ Ｐゴシック" pitchFamily="50" charset="-128"/>
                        </a:rPr>
                        <a:t>-DP)</a:t>
                      </a:r>
                      <a:endParaRPr kumimoji="1" lang="ja-JP" altLang="en-US" sz="1200" b="1"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200" b="1" i="0" u="none" strike="noStrike" cap="none" normalizeH="0" baseline="0" dirty="0">
                          <a:ln>
                            <a:noFill/>
                          </a:ln>
                          <a:solidFill>
                            <a:srgbClr val="000099"/>
                          </a:solidFill>
                          <a:effectLst/>
                          <a:latin typeface="Arial" charset="0"/>
                          <a:ea typeface="ＭＳ Ｐゴシック" pitchFamily="50" charset="-128"/>
                        </a:rPr>
                        <a:t>HRMS-EI ( </a:t>
                      </a:r>
                      <a:r>
                        <a:rPr kumimoji="1" lang="en" altLang="ja-JP" sz="1200" b="1" i="1" u="none" strike="noStrike" cap="none" normalizeH="0" baseline="0" dirty="0">
                          <a:ln>
                            <a:noFill/>
                          </a:ln>
                          <a:solidFill>
                            <a:srgbClr val="000099"/>
                          </a:solidFill>
                          <a:effectLst/>
                          <a:latin typeface="Arial" charset="0"/>
                          <a:ea typeface="ＭＳ Ｐゴシック" pitchFamily="50" charset="-128"/>
                        </a:rPr>
                        <a:t>anti </a:t>
                      </a:r>
                      <a:r>
                        <a:rPr kumimoji="1" lang="en" altLang="ja-JP" sz="1200" b="1" i="0" u="none" strike="noStrike" cap="none" normalizeH="0" baseline="0" dirty="0">
                          <a:ln>
                            <a:noFill/>
                          </a:ln>
                          <a:solidFill>
                            <a:srgbClr val="000099"/>
                          </a:solidFill>
                          <a:effectLst/>
                          <a:latin typeface="Arial" charset="0"/>
                          <a:ea typeface="ＭＳ Ｐゴシック" pitchFamily="50" charset="-128"/>
                        </a:rPr>
                        <a:t>-DP)</a:t>
                      </a:r>
                      <a:endParaRPr kumimoji="1" lang="ja-JP" altLang="en-US" sz="1200" b="1"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 altLang="ja-JP" sz="1200" b="1" i="0" u="none" strike="noStrike" cap="none" normalizeH="0" baseline="0" dirty="0">
                          <a:ln>
                            <a:noFill/>
                          </a:ln>
                          <a:solidFill>
                            <a:srgbClr val="000099"/>
                          </a:solidFill>
                          <a:effectLst/>
                          <a:latin typeface="Arial" charset="0"/>
                          <a:ea typeface="ＭＳ Ｐゴシック" pitchFamily="50" charset="-128"/>
                        </a:rPr>
                        <a:t>LRMS-NCI ( </a:t>
                      </a:r>
                      <a:r>
                        <a:rPr kumimoji="1" lang="en" altLang="ja-JP" sz="1200" b="1" i="1" u="none" strike="noStrike" cap="none" normalizeH="0" baseline="0" dirty="0">
                          <a:ln>
                            <a:noFill/>
                          </a:ln>
                          <a:solidFill>
                            <a:srgbClr val="000099"/>
                          </a:solidFill>
                          <a:effectLst/>
                          <a:latin typeface="Arial" charset="0"/>
                          <a:ea typeface="ＭＳ Ｐゴシック" pitchFamily="50" charset="-128"/>
                        </a:rPr>
                        <a:t>anti </a:t>
                      </a:r>
                      <a:r>
                        <a:rPr kumimoji="1" lang="en" altLang="ja-JP" sz="1200" b="1" i="0" u="none" strike="noStrike" cap="none" normalizeH="0" baseline="0" dirty="0">
                          <a:ln>
                            <a:noFill/>
                          </a:ln>
                          <a:solidFill>
                            <a:srgbClr val="000099"/>
                          </a:solidFill>
                          <a:effectLst/>
                          <a:latin typeface="Arial" charset="0"/>
                          <a:ea typeface="ＭＳ Ｐゴシック" pitchFamily="50" charset="-128"/>
                        </a:rPr>
                        <a:t>-DP)</a:t>
                      </a:r>
                      <a:endParaRPr kumimoji="1" lang="ja-JP" altLang="en-US" sz="1200" b="1"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9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Injection solution concentration </a:t>
                      </a:r>
                      <a:r>
                        <a:rPr kumimoji="1" lang="en" altLang="ja-JP" sz="1200" b="0" i="0" u="none" strike="noStrike" cap="none" normalizeH="0" baseline="0">
                          <a:ln>
                            <a:noFill/>
                          </a:ln>
                          <a:solidFill>
                            <a:srgbClr val="000099"/>
                          </a:solidFill>
                          <a:effectLst/>
                          <a:latin typeface="Arial" charset="0"/>
                          <a:ea typeface="ＭＳ Ｐゴシック" pitchFamily="50" charset="-128"/>
                        </a:rPr>
                        <a:t>(pg/μL)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Injection volume </a:t>
                      </a:r>
                      <a:r>
                        <a:rPr kumimoji="1" lang="en" altLang="ja-JP" sz="1200" b="0" i="0" u="none" strike="noStrike" cap="none" normalizeH="0" baseline="0">
                          <a:ln>
                            <a:noFill/>
                          </a:ln>
                          <a:solidFill>
                            <a:srgbClr val="000099"/>
                          </a:solidFill>
                          <a:effectLst/>
                          <a:latin typeface="Arial" charset="0"/>
                          <a:ea typeface="ＭＳ Ｐゴシック" pitchFamily="50" charset="-128"/>
                        </a:rPr>
                        <a:t>(μL)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1.0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1.0</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1.0</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1.0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1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0.0984</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0.107</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0.105</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0.102</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09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2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0.0980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0.103</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0.101</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0.108</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3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0.108</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0.101</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0.101</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0.106</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4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0.102</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0.104</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0.105</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0.104</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09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5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0.0948</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0.100</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0.098</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0.102</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6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0.101</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0.105</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0.101</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0.108</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Result </a:t>
                      </a:r>
                      <a:r>
                        <a:rPr kumimoji="1" lang="en" altLang="ja-JP" sz="1200" b="0" i="0" u="none" strike="noStrike" cap="none" normalizeH="0" baseline="0">
                          <a:ln>
                            <a:noFill/>
                          </a:ln>
                          <a:solidFill>
                            <a:srgbClr val="000099"/>
                          </a:solidFill>
                          <a:effectLst/>
                          <a:latin typeface="Arial" charset="0"/>
                          <a:ea typeface="ＭＳ Ｐゴシック" pitchFamily="50" charset="-128"/>
                        </a:rPr>
                        <a:t>7 (pg/μL)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0.102</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0.102</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0.093</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0.104</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09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Average value </a:t>
                      </a:r>
                      <a:r>
                        <a:rPr kumimoji="1" lang="en" altLang="ja-JP" sz="1200" b="0" i="0" u="none" strike="noStrike" cap="none" normalizeH="0" baseline="0">
                          <a:ln>
                            <a:noFill/>
                          </a:ln>
                          <a:solidFill>
                            <a:srgbClr val="000099"/>
                          </a:solidFill>
                          <a:effectLst/>
                          <a:latin typeface="Arial" charset="0"/>
                          <a:ea typeface="ＭＳ Ｐゴシック" pitchFamily="50" charset="-128"/>
                        </a:rPr>
                        <a:t>(pg/μL)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0.1005</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0.1032</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0.1006</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0.1049</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en-US" sz="1200" b="0" i="0" u="none" strike="noStrike" cap="none" normalizeH="0" baseline="0">
                          <a:ln>
                            <a:noFill/>
                          </a:ln>
                          <a:solidFill>
                            <a:srgbClr val="000099"/>
                          </a:solidFill>
                          <a:effectLst/>
                          <a:latin typeface="Arial" charset="0"/>
                          <a:ea typeface="ＭＳ Ｐゴシック" pitchFamily="50" charset="-128"/>
                        </a:rPr>
                        <a:t>Standard deviation </a:t>
                      </a:r>
                      <a:r>
                        <a:rPr kumimoji="1" lang="en" altLang="ja-JP" sz="1200" b="0" i="0" u="none" strike="noStrike" cap="none" normalizeH="0" baseline="0">
                          <a:ln>
                            <a:noFill/>
                          </a:ln>
                          <a:solidFill>
                            <a:srgbClr val="000099"/>
                          </a:solidFill>
                          <a:effectLst/>
                          <a:latin typeface="Arial" charset="0"/>
                          <a:ea typeface="ＭＳ Ｐゴシック" pitchFamily="50" charset="-128"/>
                        </a:rPr>
                        <a:t>(pg/μL)</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0.004034</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0.002297</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0.004176</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0.002701</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IDL </a:t>
                      </a:r>
                      <a:r>
                        <a:rPr kumimoji="1" lang="en" altLang="en-US" sz="1200" b="0" i="0" u="none" strike="noStrike" cap="none" normalizeH="0" baseline="0">
                          <a:ln>
                            <a:noFill/>
                          </a:ln>
                          <a:solidFill>
                            <a:srgbClr val="FF0066"/>
                          </a:solidFill>
                          <a:effectLst/>
                          <a:latin typeface="Arial" charset="0"/>
                          <a:ea typeface="ＭＳ Ｐゴシック" pitchFamily="50" charset="-128"/>
                        </a:rPr>
                        <a:t>conversion value </a:t>
                      </a:r>
                      <a:r>
                        <a:rPr kumimoji="1" lang="en" altLang="ja-JP" sz="1200" b="0" i="0" u="none" strike="noStrike" cap="none" normalizeH="0" baseline="0">
                          <a:ln>
                            <a:noFill/>
                          </a:ln>
                          <a:solidFill>
                            <a:srgbClr val="FF0066"/>
                          </a:solidFill>
                          <a:effectLst/>
                          <a:latin typeface="Arial" charset="0"/>
                          <a:ea typeface="ＭＳ Ｐゴシック" pitchFamily="50" charset="-128"/>
                        </a:rPr>
                        <a:t>(pg/m </a:t>
                      </a:r>
                      <a:r>
                        <a:rPr kumimoji="1" lang="en" altLang="ja-JP" sz="1200" b="0" i="0" u="none" strike="noStrike" cap="none" normalizeH="0" baseline="30000">
                          <a:ln>
                            <a:noFill/>
                          </a:ln>
                          <a:solidFill>
                            <a:srgbClr val="FF0066"/>
                          </a:solidFill>
                          <a:effectLst/>
                          <a:latin typeface="Arial" charset="0"/>
                          <a:ea typeface="ＭＳ Ｐゴシック" pitchFamily="50" charset="-128"/>
                        </a:rPr>
                        <a:t>3 </a:t>
                      </a:r>
                      <a:r>
                        <a:rPr kumimoji="1" lang="en" altLang="ja-JP" sz="1200" b="0" i="0" u="none" strike="noStrike" cap="none" normalizeH="0" baseline="0">
                          <a:ln>
                            <a:noFill/>
                          </a:ln>
                          <a:solidFill>
                            <a:srgbClr val="FF0066"/>
                          </a:solidFill>
                          <a:effectLst/>
                          <a:latin typeface="Arial" charset="0"/>
                          <a:ea typeface="ＭＳ Ｐゴシック" pitchFamily="50" charset="-128"/>
                        </a:rPr>
                        <a:t>)</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0.37</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FF0066"/>
                          </a:solidFill>
                          <a:effectLst/>
                          <a:latin typeface="Arial" charset="0"/>
                          <a:ea typeface="ＭＳ Ｐゴシック" pitchFamily="50" charset="-128"/>
                        </a:rPr>
                        <a:t>0.21</a:t>
                      </a:r>
                      <a:endParaRPr kumimoji="1" lang="ja-JP" altLang="en-US" sz="1200" b="0" i="0" u="none" strike="noStrike" cap="none" normalizeH="0" baseline="0" dirty="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FF0066"/>
                          </a:solidFill>
                          <a:effectLst/>
                          <a:latin typeface="Arial" charset="0"/>
                          <a:ea typeface="ＭＳ Ｐゴシック" pitchFamily="50" charset="-128"/>
                        </a:rPr>
                        <a:t>0.39</a:t>
                      </a:r>
                      <a:endParaRPr kumimoji="1" lang="ja-JP" altLang="en-US" sz="1200" b="0" i="0" u="none" strike="noStrike" cap="none" normalizeH="0" baseline="0" dirty="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0.25</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309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IQL </a:t>
                      </a:r>
                      <a:r>
                        <a:rPr kumimoji="1" lang="en" altLang="en-US" sz="1200" b="0" i="0" u="none" strike="noStrike" cap="none" normalizeH="0" baseline="0">
                          <a:ln>
                            <a:noFill/>
                          </a:ln>
                          <a:solidFill>
                            <a:srgbClr val="FF0066"/>
                          </a:solidFill>
                          <a:effectLst/>
                          <a:latin typeface="Arial" charset="0"/>
                          <a:ea typeface="ＭＳ Ｐゴシック" pitchFamily="50" charset="-128"/>
                        </a:rPr>
                        <a:t>conversion value </a:t>
                      </a:r>
                      <a:r>
                        <a:rPr kumimoji="1" lang="en" altLang="ja-JP" sz="1200" b="0" i="0" u="none" strike="noStrike" cap="none" normalizeH="0" baseline="0">
                          <a:ln>
                            <a:noFill/>
                          </a:ln>
                          <a:solidFill>
                            <a:srgbClr val="FF0066"/>
                          </a:solidFill>
                          <a:effectLst/>
                          <a:latin typeface="Arial" charset="0"/>
                          <a:ea typeface="ＭＳ Ｐゴシック" pitchFamily="50" charset="-128"/>
                        </a:rPr>
                        <a:t>(pg/m </a:t>
                      </a:r>
                      <a:r>
                        <a:rPr kumimoji="1" lang="en" altLang="ja-JP" sz="1200" b="0" i="0" u="none" strike="noStrike" cap="none" normalizeH="0" baseline="30000">
                          <a:ln>
                            <a:noFill/>
                          </a:ln>
                          <a:solidFill>
                            <a:srgbClr val="FF0066"/>
                          </a:solidFill>
                          <a:effectLst/>
                          <a:latin typeface="Arial" charset="0"/>
                          <a:ea typeface="ＭＳ Ｐゴシック" pitchFamily="50" charset="-128"/>
                        </a:rPr>
                        <a:t>3 </a:t>
                      </a:r>
                      <a:r>
                        <a:rPr kumimoji="1" lang="en" altLang="ja-JP" sz="1200" b="0" i="0" u="none" strike="noStrike" cap="none" normalizeH="0" baseline="0">
                          <a:ln>
                            <a:noFill/>
                          </a:ln>
                          <a:solidFill>
                            <a:srgbClr val="FF0066"/>
                          </a:solidFill>
                          <a:effectLst/>
                          <a:latin typeface="Arial" charset="0"/>
                          <a:ea typeface="ＭＳ Ｐゴシック" pitchFamily="50" charset="-128"/>
                        </a:rPr>
                        <a:t>)</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0.96</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FF0066"/>
                          </a:solidFill>
                          <a:effectLst/>
                          <a:latin typeface="Arial" charset="0"/>
                          <a:ea typeface="ＭＳ Ｐゴシック" pitchFamily="50" charset="-128"/>
                        </a:rPr>
                        <a:t>0.55</a:t>
                      </a:r>
                      <a:endParaRPr kumimoji="1" lang="ja-JP" altLang="en-US" sz="1200" b="0" i="0" u="none" strike="noStrike" cap="none" normalizeH="0" baseline="0" dirty="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FF0066"/>
                          </a:solidFill>
                          <a:effectLst/>
                          <a:latin typeface="Arial" charset="0"/>
                          <a:ea typeface="ＭＳ Ｐゴシック" pitchFamily="50" charset="-128"/>
                        </a:rPr>
                        <a:t>0.99</a:t>
                      </a:r>
                      <a:endParaRPr kumimoji="1" lang="ja-JP" altLang="en-US" sz="1200" b="0" i="0" u="none" strike="noStrike" cap="none" normalizeH="0" baseline="0" dirty="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FF0066"/>
                          </a:solidFill>
                          <a:effectLst/>
                          <a:latin typeface="Arial" charset="0"/>
                          <a:ea typeface="ＭＳ Ｐゴシック" pitchFamily="50" charset="-128"/>
                        </a:rPr>
                        <a:t>0.64</a:t>
                      </a:r>
                      <a:endParaRPr kumimoji="1" lang="ja-JP" altLang="en-US" sz="1200" b="0" i="0" u="none" strike="noStrike" cap="none" normalizeH="0" baseline="0">
                        <a:ln>
                          <a:noFill/>
                        </a:ln>
                        <a:solidFill>
                          <a:srgbClr val="FF0066"/>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3"/>
                  </a:ext>
                </a:extLst>
              </a:tr>
              <a:tr h="310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CV (%)</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a:ln>
                            <a:noFill/>
                          </a:ln>
                          <a:solidFill>
                            <a:srgbClr val="000099"/>
                          </a:solidFill>
                          <a:effectLst/>
                          <a:latin typeface="Arial" charset="0"/>
                          <a:ea typeface="ＭＳ Ｐゴシック" pitchFamily="50" charset="-128"/>
                        </a:rPr>
                        <a:t>4.0</a:t>
                      </a:r>
                      <a:endParaRPr kumimoji="1" lang="ja-JP" altLang="en-US" sz="1200" b="0" i="0" u="none" strike="noStrike" cap="none" normalizeH="0" baseline="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2.2</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4.2</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 altLang="ja-JP" sz="1200" b="0" i="0" u="none" strike="noStrike" cap="none" normalizeH="0" baseline="0" dirty="0">
                          <a:ln>
                            <a:noFill/>
                          </a:ln>
                          <a:solidFill>
                            <a:srgbClr val="000099"/>
                          </a:solidFill>
                          <a:effectLst/>
                          <a:latin typeface="Arial" charset="0"/>
                          <a:ea typeface="ＭＳ Ｐゴシック" pitchFamily="50" charset="-128"/>
                        </a:rPr>
                        <a:t>2.6</a:t>
                      </a:r>
                      <a:endParaRPr kumimoji="1" lang="ja-JP" altLang="en-US" sz="1200" b="0" i="0" u="none" strike="noStrike" cap="none" normalizeH="0" baseline="0" dirty="0">
                        <a:ln>
                          <a:noFill/>
                        </a:ln>
                        <a:solidFill>
                          <a:srgbClr val="000099"/>
                        </a:solidFill>
                        <a:effectLst/>
                        <a:latin typeface="Arial" charset="0"/>
                        <a:ea typeface="ＭＳ Ｐゴシック" pitchFamily="50" charset="-128"/>
                      </a:endParaRPr>
                    </a:p>
                  </a:txBody>
                  <a:tcPr marL="84406" marR="84406" marT="42203" marB="422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4"/>
                  </a:ext>
                </a:extLst>
              </a:tr>
            </a:tbl>
          </a:graphicData>
        </a:graphic>
      </p:graphicFrame>
      <p:sp>
        <p:nvSpPr>
          <p:cNvPr id="151653" name="テキスト ボックス 4">
            <a:extLst>
              <a:ext uri="{FF2B5EF4-FFF2-40B4-BE49-F238E27FC236}">
                <a16:creationId xmlns:a16="http://schemas.microsoft.com/office/drawing/2014/main" id="{1A4288C9-D78E-D716-AAC7-C1866B2D2CA2}"/>
              </a:ext>
            </a:extLst>
          </p:cNvPr>
          <p:cNvSpPr txBox="1">
            <a:spLocks noChangeArrowheads="1"/>
          </p:cNvSpPr>
          <p:nvPr/>
        </p:nvSpPr>
        <p:spPr bwMode="auto">
          <a:xfrm>
            <a:off x="567105" y="5821974"/>
            <a:ext cx="3056792"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en-US" sz="1015">
                <a:solidFill>
                  <a:srgbClr val="000000"/>
                </a:solidFill>
              </a:rPr>
              <a:t>The sample volume and final liquid volume are</a:t>
            </a:r>
          </a:p>
          <a:p>
            <a:pPr defTabSz="844083" eaLnBrk="1" hangingPunct="1">
              <a:spcBef>
                <a:spcPct val="0"/>
              </a:spcBef>
              <a:buNone/>
            </a:pPr>
            <a:r>
              <a:rPr lang="en" altLang="ja-JP" sz="1015">
                <a:solidFill>
                  <a:srgbClr val="000000"/>
                </a:solidFill>
              </a:rPr>
              <a:t>4.2 m3 </a:t>
            </a:r>
            <a:r>
              <a:rPr lang="en" altLang="ja-JP" sz="1015" baseline="30000">
                <a:solidFill>
                  <a:srgbClr val="000000"/>
                </a:solidFill>
              </a:rPr>
              <a:t>and </a:t>
            </a:r>
            <a:r>
              <a:rPr lang="en" altLang="en-US" sz="1015">
                <a:solidFill>
                  <a:srgbClr val="000000"/>
                </a:solidFill>
              </a:rPr>
              <a:t>100 </a:t>
            </a:r>
            <a:r>
              <a:rPr lang="en" altLang="ja-JP" sz="1015">
                <a:solidFill>
                  <a:srgbClr val="000000"/>
                </a:solidFill>
              </a:rPr>
              <a:t>μL </a:t>
            </a:r>
            <a:r>
              <a:rPr lang="en" altLang="en-US" sz="1015">
                <a:solidFill>
                  <a:srgbClr val="000000"/>
                </a:solidFill>
              </a:rPr>
              <a:t>respectively</a:t>
            </a:r>
          </a:p>
        </p:txBody>
      </p:sp>
      <p:sp>
        <p:nvSpPr>
          <p:cNvPr id="151654" name="テキスト ボックス 4">
            <a:extLst>
              <a:ext uri="{FF2B5EF4-FFF2-40B4-BE49-F238E27FC236}">
                <a16:creationId xmlns:a16="http://schemas.microsoft.com/office/drawing/2014/main" id="{6670AF23-B522-8C78-7E10-9D055F5705B1}"/>
              </a:ext>
            </a:extLst>
          </p:cNvPr>
          <p:cNvSpPr txBox="1">
            <a:spLocks noChangeArrowheads="1"/>
          </p:cNvSpPr>
          <p:nvPr/>
        </p:nvSpPr>
        <p:spPr bwMode="auto">
          <a:xfrm>
            <a:off x="565639" y="6197112"/>
            <a:ext cx="1793631"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a:solidFill>
                  <a:srgbClr val="000000"/>
                </a:solidFill>
              </a:rPr>
              <a:t>IDL = t(n-1,0.05)×σ </a:t>
            </a:r>
            <a:r>
              <a:rPr lang="en" altLang="ja-JP" sz="1015" baseline="-25000">
                <a:solidFill>
                  <a:srgbClr val="000000"/>
                </a:solidFill>
              </a:rPr>
              <a:t>n-1 </a:t>
            </a:r>
            <a:r>
              <a:rPr lang="en" altLang="ja-JP" sz="1015">
                <a:solidFill>
                  <a:srgbClr val="000000"/>
                </a:solidFill>
              </a:rPr>
              <a:t>×2</a:t>
            </a:r>
          </a:p>
          <a:p>
            <a:pPr defTabSz="844083" eaLnBrk="1" hangingPunct="1">
              <a:spcBef>
                <a:spcPct val="0"/>
              </a:spcBef>
              <a:buNone/>
            </a:pPr>
            <a:r>
              <a:rPr lang="en" altLang="ja-JP" sz="1015">
                <a:solidFill>
                  <a:srgbClr val="000000"/>
                </a:solidFill>
              </a:rPr>
              <a:t>IQL = σ </a:t>
            </a:r>
            <a:r>
              <a:rPr lang="en" altLang="ja-JP" sz="1015" baseline="-25000">
                <a:solidFill>
                  <a:srgbClr val="000000"/>
                </a:solidFill>
              </a:rPr>
              <a:t>n-1 </a:t>
            </a:r>
            <a:r>
              <a:rPr lang="en" altLang="ja-JP" sz="1015">
                <a:solidFill>
                  <a:srgbClr val="000000"/>
                </a:solidFill>
              </a:rPr>
              <a:t>×10</a:t>
            </a:r>
            <a:endParaRPr lang="ja-JP" altLang="en-US" sz="1015">
              <a:solidFill>
                <a:srgbClr val="000000"/>
              </a:solidFill>
            </a:endParaRPr>
          </a:p>
        </p:txBody>
      </p:sp>
      <p:sp>
        <p:nvSpPr>
          <p:cNvPr id="151655" name="正方形/長方形 15">
            <a:extLst>
              <a:ext uri="{FF2B5EF4-FFF2-40B4-BE49-F238E27FC236}">
                <a16:creationId xmlns:a16="http://schemas.microsoft.com/office/drawing/2014/main" id="{91CBE8D2-AEC3-01D9-8696-62176215B63A}"/>
              </a:ext>
            </a:extLst>
          </p:cNvPr>
          <p:cNvSpPr>
            <a:spLocks noChangeArrowheads="1"/>
          </p:cNvSpPr>
          <p:nvPr/>
        </p:nvSpPr>
        <p:spPr bwMode="auto">
          <a:xfrm>
            <a:off x="2426677" y="5905501"/>
            <a:ext cx="4254012" cy="599343"/>
          </a:xfrm>
          <a:prstGeom prst="rect">
            <a:avLst/>
          </a:prstGeom>
          <a:solidFill>
            <a:srgbClr val="D1D1F0"/>
          </a:solidFill>
          <a:ln w="25400" algn="ctr">
            <a:solidFill>
              <a:srgbClr val="89A4A7"/>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108">
                <a:solidFill>
                  <a:srgbClr val="003399"/>
                </a:solidFill>
              </a:rPr>
              <a:t>t- </a:t>
            </a:r>
            <a:r>
              <a:rPr lang="en" altLang="en-US" sz="1108">
                <a:solidFill>
                  <a:srgbClr val="003399"/>
                </a:solidFill>
              </a:rPr>
              <a:t>test (significance level </a:t>
            </a:r>
            <a:r>
              <a:rPr lang="en" altLang="ja-JP" sz="1108">
                <a:solidFill>
                  <a:srgbClr val="003399"/>
                </a:solidFill>
              </a:rPr>
              <a:t>5% </a:t>
            </a:r>
            <a:r>
              <a:rPr lang="en" altLang="en-US" sz="1108">
                <a:solidFill>
                  <a:srgbClr val="003399"/>
                </a:solidFill>
              </a:rPr>
              <a:t>) for each measurement value of </a:t>
            </a:r>
            <a:r>
              <a:rPr lang="en" altLang="ja-JP" sz="1108">
                <a:solidFill>
                  <a:srgbClr val="003399"/>
                </a:solidFill>
              </a:rPr>
              <a:t>HRMS-EI </a:t>
            </a:r>
            <a:r>
              <a:rPr lang="en" altLang="en-US" sz="1108">
                <a:solidFill>
                  <a:srgbClr val="003399"/>
                </a:solidFill>
              </a:rPr>
              <a:t>and </a:t>
            </a:r>
            <a:r>
              <a:rPr lang="en" altLang="ja-JP" sz="1108">
                <a:solidFill>
                  <a:srgbClr val="003399"/>
                </a:solidFill>
              </a:rPr>
              <a:t>LRMS-NCI</a:t>
            </a:r>
          </a:p>
          <a:p>
            <a:pPr algn="ctr" defTabSz="844083" eaLnBrk="1" hangingPunct="1">
              <a:spcBef>
                <a:spcPct val="0"/>
              </a:spcBef>
              <a:buNone/>
            </a:pPr>
            <a:r>
              <a:rPr lang="en" altLang="ja-JP" sz="1108" i="1">
                <a:solidFill>
                  <a:srgbClr val="003399"/>
                </a:solidFill>
              </a:rPr>
              <a:t>syn </a:t>
            </a:r>
            <a:r>
              <a:rPr lang="en" altLang="ja-JP" sz="1108">
                <a:solidFill>
                  <a:srgbClr val="003399"/>
                </a:solidFill>
              </a:rPr>
              <a:t>-DP </a:t>
            </a:r>
            <a:r>
              <a:rPr lang="en" altLang="en-US" sz="1108">
                <a:solidFill>
                  <a:srgbClr val="003399"/>
                </a:solidFill>
              </a:rPr>
              <a:t>: No significant difference ( </a:t>
            </a:r>
            <a:r>
              <a:rPr lang="en" altLang="ja-JP" sz="1108">
                <a:solidFill>
                  <a:srgbClr val="003399"/>
                </a:solidFill>
              </a:rPr>
              <a:t>P=0.14 </a:t>
            </a:r>
            <a:r>
              <a:rPr lang="en" altLang="en-US" sz="1108">
                <a:solidFill>
                  <a:srgbClr val="003399"/>
                </a:solidFill>
              </a:rPr>
              <a:t>)</a:t>
            </a:r>
          </a:p>
          <a:p>
            <a:pPr algn="ctr" defTabSz="844083" eaLnBrk="1" hangingPunct="1">
              <a:spcBef>
                <a:spcPct val="0"/>
              </a:spcBef>
              <a:buNone/>
            </a:pPr>
            <a:r>
              <a:rPr lang="en" altLang="ja-JP" sz="1108" i="1">
                <a:solidFill>
                  <a:srgbClr val="003399"/>
                </a:solidFill>
              </a:rPr>
              <a:t>anti </a:t>
            </a:r>
            <a:r>
              <a:rPr lang="en" altLang="ja-JP" sz="1108">
                <a:solidFill>
                  <a:srgbClr val="003399"/>
                </a:solidFill>
              </a:rPr>
              <a:t>-DP </a:t>
            </a:r>
            <a:r>
              <a:rPr lang="en" altLang="en-US" sz="1108">
                <a:solidFill>
                  <a:srgbClr val="003399"/>
                </a:solidFill>
              </a:rPr>
              <a:t>: Significant difference ( </a:t>
            </a:r>
            <a:r>
              <a:rPr lang="en" altLang="ja-JP" sz="1108">
                <a:solidFill>
                  <a:srgbClr val="003399"/>
                </a:solidFill>
              </a:rPr>
              <a:t>P=0.042 </a:t>
            </a:r>
            <a:r>
              <a:rPr lang="en" altLang="en-US" sz="1108">
                <a:solidFill>
                  <a:srgbClr val="003399"/>
                </a:solidFill>
              </a:rPr>
              <a:t>)</a:t>
            </a:r>
          </a:p>
        </p:txBody>
      </p:sp>
      <p:sp>
        <p:nvSpPr>
          <p:cNvPr id="32" name="正方形/長方形 31">
            <a:extLst>
              <a:ext uri="{FF2B5EF4-FFF2-40B4-BE49-F238E27FC236}">
                <a16:creationId xmlns:a16="http://schemas.microsoft.com/office/drawing/2014/main" id="{A424DE70-D1CF-EDD1-220C-5702B447E6E5}"/>
              </a:ext>
            </a:extLst>
          </p:cNvPr>
          <p:cNvSpPr/>
          <p:nvPr/>
        </p:nvSpPr>
        <p:spPr>
          <a:xfrm>
            <a:off x="7146682" y="6011008"/>
            <a:ext cx="2325565" cy="400050"/>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108" b="1">
                <a:solidFill>
                  <a:srgbClr val="003399"/>
                </a:solidFill>
                <a:latin typeface="Arial"/>
                <a:ea typeface="ＭＳ Ｐゴシック"/>
              </a:rPr>
              <a:t>LRMS-NCI </a:t>
            </a:r>
            <a:r>
              <a:rPr lang="en" altLang="en-US" sz="1108" b="1">
                <a:solidFill>
                  <a:srgbClr val="003399"/>
                </a:solidFill>
                <a:latin typeface="Arial"/>
                <a:ea typeface="ＭＳ Ｐゴシック"/>
              </a:rPr>
              <a:t>has higher sensitivity for </a:t>
            </a:r>
            <a:r>
              <a:rPr lang="en" altLang="ja-JP" sz="1108" b="1">
                <a:solidFill>
                  <a:srgbClr val="003399"/>
                </a:solidFill>
                <a:latin typeface="Arial"/>
                <a:ea typeface="ＭＳ Ｐゴシック"/>
              </a:rPr>
              <a:t>IDL</a:t>
            </a:r>
          </a:p>
        </p:txBody>
      </p:sp>
      <p:sp>
        <p:nvSpPr>
          <p:cNvPr id="151657" name="AutoShape 108">
            <a:extLst>
              <a:ext uri="{FF2B5EF4-FFF2-40B4-BE49-F238E27FC236}">
                <a16:creationId xmlns:a16="http://schemas.microsoft.com/office/drawing/2014/main" id="{51B81EDB-5AB5-20FD-DDCF-DBFD4C203021}"/>
              </a:ext>
            </a:extLst>
          </p:cNvPr>
          <p:cNvSpPr>
            <a:spLocks noChangeArrowheads="1"/>
          </p:cNvSpPr>
          <p:nvPr/>
        </p:nvSpPr>
        <p:spPr bwMode="auto">
          <a:xfrm>
            <a:off x="6715859" y="5980235"/>
            <a:ext cx="398585" cy="448408"/>
          </a:xfrm>
          <a:prstGeom prst="rightArrow">
            <a:avLst>
              <a:gd name="adj1" fmla="val 41833"/>
              <a:gd name="adj2" fmla="val 48898"/>
            </a:avLst>
          </a:prstGeom>
          <a:solidFill>
            <a:srgbClr val="CCFFFF"/>
          </a:solidFill>
          <a:ln w="19050">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endParaRPr lang="ja-JP" altLang="en-US" sz="1662">
              <a:solidFill>
                <a:srgbClr val="000000"/>
              </a:solidFill>
            </a:endParaRPr>
          </a:p>
        </p:txBody>
      </p:sp>
      <p:sp>
        <p:nvSpPr>
          <p:cNvPr id="2" name="テキスト ボックス 8">
            <a:extLst>
              <a:ext uri="{FF2B5EF4-FFF2-40B4-BE49-F238E27FC236}">
                <a16:creationId xmlns:a16="http://schemas.microsoft.com/office/drawing/2014/main" id="{E7A02DE7-608C-57AA-770E-C3C8546C8D8A}"/>
              </a:ext>
            </a:extLst>
          </p:cNvPr>
          <p:cNvSpPr txBox="1">
            <a:spLocks noChangeArrowheads="1"/>
          </p:cNvSpPr>
          <p:nvPr/>
        </p:nvSpPr>
        <p:spPr bwMode="auto">
          <a:xfrm>
            <a:off x="1927714" y="6509891"/>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45DF1E3-C412-7AD2-9D0C-0563F199F1AC}"/>
              </a:ext>
            </a:extLst>
          </p:cNvPr>
          <p:cNvGraphicFramePr>
            <a:graphicFrameLocks noGrp="1"/>
          </p:cNvGraphicFramePr>
          <p:nvPr/>
        </p:nvGraphicFramePr>
        <p:xfrm>
          <a:off x="433754" y="970085"/>
          <a:ext cx="9025304" cy="5424854"/>
        </p:xfrm>
        <a:graphic>
          <a:graphicData uri="http://schemas.openxmlformats.org/drawingml/2006/table">
            <a:tbl>
              <a:tblPr firstRow="1" bandRow="1">
                <a:tableStyleId>{5C22544A-7EE6-4342-B048-85BDC9FD1C3A}</a:tableStyleId>
              </a:tblPr>
              <a:tblGrid>
                <a:gridCol w="9025304">
                  <a:extLst>
                    <a:ext uri="{9D8B030D-6E8A-4147-A177-3AD203B41FA5}">
                      <a16:colId xmlns:a16="http://schemas.microsoft.com/office/drawing/2014/main" val="20000"/>
                    </a:ext>
                  </a:extLst>
                </a:gridCol>
              </a:tblGrid>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0"/>
                  </a:ext>
                </a:extLst>
              </a:tr>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1"/>
                  </a:ext>
                </a:extLst>
              </a:tr>
            </a:tbl>
          </a:graphicData>
        </a:graphic>
      </p:graphicFrame>
      <p:sp>
        <p:nvSpPr>
          <p:cNvPr id="15" name="角丸四角形 14">
            <a:extLst>
              <a:ext uri="{FF2B5EF4-FFF2-40B4-BE49-F238E27FC236}">
                <a16:creationId xmlns:a16="http://schemas.microsoft.com/office/drawing/2014/main" id="{EF782FE9-BD99-1ACF-1E50-5C33021EA3E6}"/>
              </a:ext>
            </a:extLst>
          </p:cNvPr>
          <p:cNvSpPr/>
          <p:nvPr/>
        </p:nvSpPr>
        <p:spPr>
          <a:xfrm>
            <a:off x="832339" y="3829050"/>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LRMS-NCI</a:t>
            </a:r>
            <a:endParaRPr lang="ja-JP" altLang="en-US" sz="1292" b="1" dirty="0">
              <a:solidFill>
                <a:srgbClr val="000099"/>
              </a:solidFill>
              <a:latin typeface="Arial"/>
              <a:ea typeface="ＭＳ Ｐゴシック"/>
            </a:endParaRPr>
          </a:p>
        </p:txBody>
      </p:sp>
      <p:sp>
        <p:nvSpPr>
          <p:cNvPr id="16" name="角丸四角形 15">
            <a:extLst>
              <a:ext uri="{FF2B5EF4-FFF2-40B4-BE49-F238E27FC236}">
                <a16:creationId xmlns:a16="http://schemas.microsoft.com/office/drawing/2014/main" id="{F5C99D3F-BDB5-723F-DE26-17EE1E831BB7}"/>
              </a:ext>
            </a:extLst>
          </p:cNvPr>
          <p:cNvSpPr/>
          <p:nvPr/>
        </p:nvSpPr>
        <p:spPr>
          <a:xfrm>
            <a:off x="832339" y="1103435"/>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HRMS-EI</a:t>
            </a:r>
            <a:endParaRPr lang="ja-JP" altLang="en-US" sz="1292" b="1" dirty="0">
              <a:solidFill>
                <a:srgbClr val="000099"/>
              </a:solidFill>
              <a:latin typeface="Arial"/>
              <a:ea typeface="ＭＳ Ｐゴシック"/>
            </a:endParaRPr>
          </a:p>
        </p:txBody>
      </p:sp>
      <p:sp>
        <p:nvSpPr>
          <p:cNvPr id="153612" name="Rectangle 2">
            <a:extLst>
              <a:ext uri="{FF2B5EF4-FFF2-40B4-BE49-F238E27FC236}">
                <a16:creationId xmlns:a16="http://schemas.microsoft.com/office/drawing/2014/main" id="{7B98AA74-5627-9768-EA33-C30E95F0BBB0}"/>
              </a:ext>
            </a:extLst>
          </p:cNvPr>
          <p:cNvSpPr>
            <a:spLocks noGrp="1" noChangeArrowheads="1"/>
          </p:cNvSpPr>
          <p:nvPr>
            <p:ph type="title"/>
          </p:nvPr>
        </p:nvSpPr>
        <p:spPr/>
        <p:txBody>
          <a:bodyPr/>
          <a:lstStyle/>
          <a:p>
            <a:pPr eaLnBrk="1" hangingPunct="1"/>
            <a:r>
              <a:rPr lang="en" altLang="en-US" sz="2954"/>
              <a:t>Chromatogram when calculating </a:t>
            </a:r>
            <a:endParaRPr lang="en-US" altLang="ja-JP" sz="2954"/>
          </a:p>
        </p:txBody>
      </p:sp>
      <p:pic>
        <p:nvPicPr>
          <p:cNvPr id="153613" name="Picture 12">
            <a:extLst>
              <a:ext uri="{FF2B5EF4-FFF2-40B4-BE49-F238E27FC236}">
                <a16:creationId xmlns:a16="http://schemas.microsoft.com/office/drawing/2014/main" id="{9A1E9171-C7EF-73B2-FA09-E606D3A63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506" y="996462"/>
            <a:ext cx="3883269" cy="26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4" name="Picture 13">
            <a:extLst>
              <a:ext uri="{FF2B5EF4-FFF2-40B4-BE49-F238E27FC236}">
                <a16:creationId xmlns:a16="http://schemas.microsoft.com/office/drawing/2014/main" id="{659BBE17-EAEC-CE7F-7D20-1E38FEEBD78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220" y="3730870"/>
            <a:ext cx="4563208" cy="26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5" name="テキスト ボックス 28">
            <a:extLst>
              <a:ext uri="{FF2B5EF4-FFF2-40B4-BE49-F238E27FC236}">
                <a16:creationId xmlns:a16="http://schemas.microsoft.com/office/drawing/2014/main" id="{937EB2C3-DB4A-1ABC-DEB7-6DF112F487BE}"/>
              </a:ext>
            </a:extLst>
          </p:cNvPr>
          <p:cNvSpPr txBox="1">
            <a:spLocks noChangeArrowheads="1"/>
          </p:cNvSpPr>
          <p:nvPr/>
        </p:nvSpPr>
        <p:spPr bwMode="auto">
          <a:xfrm>
            <a:off x="3732337" y="4331679"/>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syn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52)</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3616" name="テキスト ボックス 28">
            <a:extLst>
              <a:ext uri="{FF2B5EF4-FFF2-40B4-BE49-F238E27FC236}">
                <a16:creationId xmlns:a16="http://schemas.microsoft.com/office/drawing/2014/main" id="{8E2A652F-F04C-207D-3ADC-A56791997645}"/>
              </a:ext>
            </a:extLst>
          </p:cNvPr>
          <p:cNvSpPr txBox="1">
            <a:spLocks noChangeArrowheads="1"/>
          </p:cNvSpPr>
          <p:nvPr/>
        </p:nvSpPr>
        <p:spPr bwMode="auto">
          <a:xfrm>
            <a:off x="5458560" y="4331679"/>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anti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60)</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3617" name="テキスト ボックス 28">
            <a:extLst>
              <a:ext uri="{FF2B5EF4-FFF2-40B4-BE49-F238E27FC236}">
                <a16:creationId xmlns:a16="http://schemas.microsoft.com/office/drawing/2014/main" id="{81E7AF60-4C9B-DF92-1556-D4CDCCBE63B4}"/>
              </a:ext>
            </a:extLst>
          </p:cNvPr>
          <p:cNvSpPr txBox="1">
            <a:spLocks noChangeArrowheads="1"/>
          </p:cNvSpPr>
          <p:nvPr/>
        </p:nvSpPr>
        <p:spPr bwMode="auto">
          <a:xfrm>
            <a:off x="3730871" y="1302729"/>
            <a:ext cx="83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syn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11)</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3618" name="テキスト ボックス 28">
            <a:extLst>
              <a:ext uri="{FF2B5EF4-FFF2-40B4-BE49-F238E27FC236}">
                <a16:creationId xmlns:a16="http://schemas.microsoft.com/office/drawing/2014/main" id="{F981BF4A-1A45-2FEC-F4B3-119CE35F949E}"/>
              </a:ext>
            </a:extLst>
          </p:cNvPr>
          <p:cNvSpPr txBox="1">
            <a:spLocks noChangeArrowheads="1"/>
          </p:cNvSpPr>
          <p:nvPr/>
        </p:nvSpPr>
        <p:spPr bwMode="auto">
          <a:xfrm>
            <a:off x="5457094" y="1302729"/>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anti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14)</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3619" name="正方形/長方形 18">
            <a:extLst>
              <a:ext uri="{FF2B5EF4-FFF2-40B4-BE49-F238E27FC236}">
                <a16:creationId xmlns:a16="http://schemas.microsoft.com/office/drawing/2014/main" id="{3B099CF8-0666-F307-FD3D-95A6C629DF76}"/>
              </a:ext>
            </a:extLst>
          </p:cNvPr>
          <p:cNvSpPr>
            <a:spLocks noChangeArrowheads="1"/>
          </p:cNvSpPr>
          <p:nvPr/>
        </p:nvSpPr>
        <p:spPr bwMode="auto">
          <a:xfrm>
            <a:off x="7013332" y="3203332"/>
            <a:ext cx="2327031" cy="940777"/>
          </a:xfrm>
          <a:prstGeom prst="rect">
            <a:avLst/>
          </a:prstGeom>
          <a:solidFill>
            <a:srgbClr val="D1D1F0"/>
          </a:solidFill>
          <a:ln w="25400" algn="ctr">
            <a:solidFill>
              <a:srgbClr val="89A4A7"/>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108">
                <a:solidFill>
                  <a:srgbClr val="003399"/>
                </a:solidFill>
              </a:rPr>
              <a:t>S/N </a:t>
            </a:r>
            <a:r>
              <a:rPr lang="en" altLang="en-US" sz="1108">
                <a:solidFill>
                  <a:srgbClr val="003399"/>
                </a:solidFill>
              </a:rPr>
              <a:t>ratio of </a:t>
            </a:r>
            <a:r>
              <a:rPr lang="en" altLang="ja-JP" sz="1108">
                <a:solidFill>
                  <a:srgbClr val="003399"/>
                </a:solidFill>
              </a:rPr>
              <a:t>LRMS-NCI </a:t>
            </a:r>
            <a:r>
              <a:rPr lang="en" altLang="en-US" sz="1108">
                <a:solidFill>
                  <a:srgbClr val="003399"/>
                </a:solidFill>
              </a:rPr>
              <a:t>is relative to </a:t>
            </a:r>
            <a:endParaRPr lang="en-US" altLang="ja-JP" sz="1108">
              <a:solidFill>
                <a:srgbClr val="003399"/>
              </a:solidFill>
            </a:endParaRPr>
          </a:p>
          <a:p>
            <a:pPr algn="ctr" defTabSz="844083" eaLnBrk="1" hangingPunct="1">
              <a:spcBef>
                <a:spcPct val="0"/>
              </a:spcBef>
              <a:buNone/>
            </a:pPr>
            <a:r>
              <a:rPr lang="en" altLang="ja-JP" sz="1108" i="1">
                <a:solidFill>
                  <a:srgbClr val="003399"/>
                </a:solidFill>
              </a:rPr>
              <a:t>syn </a:t>
            </a:r>
            <a:r>
              <a:rPr lang="en" altLang="en-US" sz="1108">
                <a:solidFill>
                  <a:srgbClr val="003399"/>
                </a:solidFill>
              </a:rPr>
              <a:t>- </a:t>
            </a:r>
            <a:endParaRPr lang="en-US" altLang="ja-JP" sz="1108">
              <a:solidFill>
                <a:srgbClr val="003399"/>
              </a:solidFill>
            </a:endParaRPr>
          </a:p>
          <a:p>
            <a:pPr algn="ctr" defTabSz="844083" eaLnBrk="1" hangingPunct="1">
              <a:spcBef>
                <a:spcPct val="0"/>
              </a:spcBef>
              <a:buNone/>
            </a:pPr>
            <a:r>
              <a:rPr lang="en" altLang="ja-JP" sz="1108" i="1">
                <a:solidFill>
                  <a:srgbClr val="003399"/>
                </a:solidFill>
              </a:rPr>
              <a:t>anti </a:t>
            </a:r>
            <a:r>
              <a:rPr lang="en" altLang="en-US" sz="1108">
                <a:solidFill>
                  <a:srgbClr val="003399"/>
                </a:solidFill>
              </a:rPr>
              <a:t>- </a:t>
            </a:r>
            <a:endParaRPr lang="en-US" altLang="ja-JP" sz="1108">
              <a:solidFill>
                <a:srgbClr val="003399"/>
              </a:solidFill>
            </a:endParaRPr>
          </a:p>
          <a:p>
            <a:pPr algn="ctr" defTabSz="844083" eaLnBrk="1" hangingPunct="1">
              <a:spcBef>
                <a:spcPct val="0"/>
              </a:spcBef>
              <a:buNone/>
            </a:pPr>
            <a:r>
              <a:rPr lang="en" altLang="en-US" sz="1108">
                <a:solidFill>
                  <a:srgbClr val="003399"/>
                </a:solidFill>
              </a:rPr>
              <a:t>High sensitivity</a:t>
            </a:r>
          </a:p>
        </p:txBody>
      </p:sp>
      <p:sp>
        <p:nvSpPr>
          <p:cNvPr id="153620" name="テキスト ボックス 8">
            <a:extLst>
              <a:ext uri="{FF2B5EF4-FFF2-40B4-BE49-F238E27FC236}">
                <a16:creationId xmlns:a16="http://schemas.microsoft.com/office/drawing/2014/main" id="{1F1B171E-F892-5E3D-3D4D-A6DAD8B36140}"/>
              </a:ext>
            </a:extLst>
          </p:cNvPr>
          <p:cNvSpPr txBox="1">
            <a:spLocks noChangeArrowheads="1"/>
          </p:cNvSpPr>
          <p:nvPr/>
        </p:nvSpPr>
        <p:spPr bwMode="auto">
          <a:xfrm>
            <a:off x="1962150" y="6345117"/>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solidFill>
          <a:srgbClr val="FFFFFF"/>
        </a:solidFill>
        <a:effectLst/>
      </p:bgPr>
    </p:bg>
    <p:spTree>
      <p:nvGrpSpPr>
        <p:cNvPr id="1" name=""/>
        <p:cNvGrpSpPr/>
        <p:nvPr/>
      </p:nvGrpSpPr>
      <p:grpSpPr>
        <a:xfrm>
          <a:off x="0" y="0"/>
          <a:ext cx="0" cy="0"/>
          <a:chOff x="0" y="0"/>
          <a:chExt cx="0" cy="0"/>
        </a:xfrm>
      </p:grpSpPr>
      <p:pic>
        <p:nvPicPr>
          <p:cNvPr id="14338" name="図 2">
            <a:extLst>
              <a:ext uri="{FF2B5EF4-FFF2-40B4-BE49-F238E27FC236}">
                <a16:creationId xmlns:a16="http://schemas.microsoft.com/office/drawing/2014/main" id="{E3C95300-6CC5-5FD4-8653-90D84F323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52" y="-38100"/>
            <a:ext cx="35687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図 4">
            <a:extLst>
              <a:ext uri="{FF2B5EF4-FFF2-40B4-BE49-F238E27FC236}">
                <a16:creationId xmlns:a16="http://schemas.microsoft.com/office/drawing/2014/main" id="{0505859B-7EA4-6312-FD48-F4F56711A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024" y="980728"/>
            <a:ext cx="42703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EEAB12CC-E985-6809-3336-C3D14F797771}"/>
              </a:ext>
            </a:extLst>
          </p:cNvPr>
          <p:cNvSpPr>
            <a:spLocks noGrp="1" noChangeArrowheads="1"/>
          </p:cNvSpPr>
          <p:nvPr>
            <p:ph type="title"/>
          </p:nvPr>
        </p:nvSpPr>
        <p:spPr/>
        <p:txBody>
          <a:bodyPr/>
          <a:lstStyle/>
          <a:p>
            <a:pPr eaLnBrk="1" hangingPunct="1"/>
            <a:r>
              <a:rPr lang="en" altLang="en-US" sz="2954"/>
              <a:t>Sampling conditions</a:t>
            </a:r>
          </a:p>
        </p:txBody>
      </p:sp>
      <p:graphicFrame>
        <p:nvGraphicFramePr>
          <p:cNvPr id="4" name="表 3">
            <a:extLst>
              <a:ext uri="{FF2B5EF4-FFF2-40B4-BE49-F238E27FC236}">
                <a16:creationId xmlns:a16="http://schemas.microsoft.com/office/drawing/2014/main" id="{DD37C54A-EBA4-3717-EFDB-B7B1EBC7FB96}"/>
              </a:ext>
            </a:extLst>
          </p:cNvPr>
          <p:cNvGraphicFramePr>
            <a:graphicFrameLocks noGrp="1"/>
          </p:cNvGraphicFramePr>
          <p:nvPr/>
        </p:nvGraphicFramePr>
        <p:xfrm>
          <a:off x="633046" y="1396513"/>
          <a:ext cx="8641375" cy="3561732"/>
        </p:xfrm>
        <a:graphic>
          <a:graphicData uri="http://schemas.openxmlformats.org/drawingml/2006/table">
            <a:tbl>
              <a:tblPr firstRow="1" bandRow="1">
                <a:tableStyleId>{21E4AEA4-8DFA-4A89-87EB-49C32662AFE0}</a:tableStyleId>
              </a:tblPr>
              <a:tblGrid>
                <a:gridCol w="1728275">
                  <a:extLst>
                    <a:ext uri="{9D8B030D-6E8A-4147-A177-3AD203B41FA5}">
                      <a16:colId xmlns:a16="http://schemas.microsoft.com/office/drawing/2014/main" val="20000"/>
                    </a:ext>
                  </a:extLst>
                </a:gridCol>
                <a:gridCol w="1728275">
                  <a:extLst>
                    <a:ext uri="{9D8B030D-6E8A-4147-A177-3AD203B41FA5}">
                      <a16:colId xmlns:a16="http://schemas.microsoft.com/office/drawing/2014/main" val="20001"/>
                    </a:ext>
                  </a:extLst>
                </a:gridCol>
                <a:gridCol w="1728275">
                  <a:extLst>
                    <a:ext uri="{9D8B030D-6E8A-4147-A177-3AD203B41FA5}">
                      <a16:colId xmlns:a16="http://schemas.microsoft.com/office/drawing/2014/main" val="20002"/>
                    </a:ext>
                  </a:extLst>
                </a:gridCol>
                <a:gridCol w="1728275">
                  <a:extLst>
                    <a:ext uri="{9D8B030D-6E8A-4147-A177-3AD203B41FA5}">
                      <a16:colId xmlns:a16="http://schemas.microsoft.com/office/drawing/2014/main" val="20003"/>
                    </a:ext>
                  </a:extLst>
                </a:gridCol>
                <a:gridCol w="1728275">
                  <a:extLst>
                    <a:ext uri="{9D8B030D-6E8A-4147-A177-3AD203B41FA5}">
                      <a16:colId xmlns:a16="http://schemas.microsoft.com/office/drawing/2014/main" val="20004"/>
                    </a:ext>
                  </a:extLst>
                </a:gridCol>
              </a:tblGrid>
              <a:tr h="342342">
                <a:tc>
                  <a:txBody>
                    <a:bodyPr/>
                    <a:lstStyle/>
                    <a:p>
                      <a:endParaRPr kumimoji="1" lang="ja-JP" altLang="en-US" sz="1300" dirty="0"/>
                    </a:p>
                  </a:txBody>
                  <a:tcPr marL="84410" marR="84410" marT="42207" marB="42207" anchor="ctr"/>
                </a:tc>
                <a:tc>
                  <a:txBody>
                    <a:bodyPr/>
                    <a:lstStyle/>
                    <a:p>
                      <a:pPr algn="ctr"/>
                      <a:r>
                        <a:rPr kumimoji="1" lang="en" altLang="ja-JP" sz="1300" dirty="0"/>
                        <a:t>18-19, April, 2012</a:t>
                      </a:r>
                      <a:endParaRPr kumimoji="1" lang="ja-JP" altLang="en-US" sz="1300" dirty="0"/>
                    </a:p>
                  </a:txBody>
                  <a:tcPr marL="84410" marR="84410" marT="42207" marB="422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 altLang="ja-JP" sz="1300" dirty="0"/>
                        <a:t>19-20, April, 2012</a:t>
                      </a:r>
                      <a:endParaRPr kumimoji="1" lang="ja-JP" altLang="en-US" sz="1300" dirty="0"/>
                    </a:p>
                  </a:txBody>
                  <a:tcPr marL="84410" marR="84410" marT="42207" marB="422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 altLang="ja-JP" sz="1300" dirty="0"/>
                        <a:t>23-24, April, 2012</a:t>
                      </a:r>
                      <a:endParaRPr kumimoji="1" lang="ja-JP" altLang="en-US" sz="1300" dirty="0"/>
                    </a:p>
                  </a:txBody>
                  <a:tcPr marL="84410" marR="84410" marT="42207" marB="422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 altLang="ja-JP" sz="1300" dirty="0"/>
                        <a:t>24-25, April, 2012</a:t>
                      </a:r>
                      <a:endParaRPr kumimoji="1" lang="ja-JP" altLang="en-US" sz="1300" dirty="0"/>
                    </a:p>
                  </a:txBody>
                  <a:tcPr marL="84410" marR="84410" marT="42207" marB="42207" anchor="ctr"/>
                </a:tc>
                <a:extLst>
                  <a:ext uri="{0D108BD9-81ED-4DB2-BD59-A6C34878D82A}">
                    <a16:rowId xmlns:a16="http://schemas.microsoft.com/office/drawing/2014/main" val="10000"/>
                  </a:ext>
                </a:extLst>
              </a:tr>
              <a:tr h="478342">
                <a:tc>
                  <a:txBody>
                    <a:bodyPr/>
                    <a:lstStyle/>
                    <a:p>
                      <a:r>
                        <a:rPr kumimoji="1" lang="en" altLang="ja-JP" sz="1300" dirty="0"/>
                        <a:t>Pump</a:t>
                      </a:r>
                      <a:endParaRPr kumimoji="1" lang="ja-JP" altLang="en-US" sz="1300" dirty="0"/>
                    </a:p>
                  </a:txBody>
                  <a:tcPr marL="84410" marR="84410" marT="42207" marB="42207" anchor="ctr"/>
                </a:tc>
                <a:tc>
                  <a:txBody>
                    <a:bodyPr/>
                    <a:lstStyle/>
                    <a:p>
                      <a:pPr algn="ctr"/>
                      <a:r>
                        <a:rPr kumimoji="1" lang="en" altLang="ja-JP" sz="1300" dirty="0"/>
                        <a:t>SP208-10L</a:t>
                      </a:r>
                    </a:p>
                    <a:p>
                      <a:pPr algn="ctr"/>
                      <a:r>
                        <a:rPr kumimoji="1" lang="en" altLang="ja-JP" sz="1300" dirty="0"/>
                        <a:t>(GL Science)</a:t>
                      </a:r>
                      <a:endParaRPr kumimoji="1" lang="ja-JP" altLang="en-US" sz="1300" dirty="0"/>
                    </a:p>
                  </a:txBody>
                  <a:tcPr marL="84410" marR="84410" marT="42207" marB="42207" anchor="ctr"/>
                </a:tc>
                <a:tc>
                  <a:txBody>
                    <a:bodyPr/>
                    <a:lstStyle/>
                    <a:p>
                      <a:pPr algn="ctr"/>
                      <a:r>
                        <a:rPr kumimoji="1" lang="en" altLang="ja-JP" sz="1300" dirty="0"/>
                        <a:t>SP208-10L</a:t>
                      </a:r>
                    </a:p>
                    <a:p>
                      <a:pPr algn="ctr"/>
                      <a:r>
                        <a:rPr kumimoji="1" lang="en" altLang="ja-JP" sz="1300" dirty="0"/>
                        <a:t>(GL Science)</a:t>
                      </a:r>
                      <a:endParaRPr kumimoji="1" lang="ja-JP" altLang="en-US" sz="1300" dirty="0"/>
                    </a:p>
                  </a:txBody>
                  <a:tcPr marL="84410" marR="84410" marT="42207" marB="42207" anchor="ctr"/>
                </a:tc>
                <a:tc>
                  <a:txBody>
                    <a:bodyPr/>
                    <a:lstStyle/>
                    <a:p>
                      <a:pPr algn="ctr"/>
                      <a:r>
                        <a:rPr kumimoji="1" lang="en" altLang="ja-JP" sz="1300" dirty="0"/>
                        <a:t>SP208-10L</a:t>
                      </a:r>
                    </a:p>
                    <a:p>
                      <a:pPr algn="ctr"/>
                      <a:r>
                        <a:rPr kumimoji="1" lang="en" altLang="ja-JP" sz="1300" dirty="0"/>
                        <a:t>(GL Science)</a:t>
                      </a:r>
                      <a:endParaRPr kumimoji="1" lang="ja-JP" altLang="en-US" sz="1300" dirty="0"/>
                    </a:p>
                  </a:txBody>
                  <a:tcPr marL="84410" marR="84410" marT="42207" marB="42207" anchor="ctr"/>
                </a:tc>
                <a:tc>
                  <a:txBody>
                    <a:bodyPr/>
                    <a:lstStyle/>
                    <a:p>
                      <a:pPr algn="ctr"/>
                      <a:r>
                        <a:rPr kumimoji="1" lang="en" altLang="ja-JP" sz="1300" dirty="0"/>
                        <a:t>SP208-10L</a:t>
                      </a:r>
                    </a:p>
                    <a:p>
                      <a:pPr algn="ctr"/>
                      <a:r>
                        <a:rPr kumimoji="1" lang="en" altLang="ja-JP" sz="1300" dirty="0"/>
                        <a:t>(GL Science)</a:t>
                      </a:r>
                      <a:endParaRPr kumimoji="1" lang="ja-JP" altLang="en-US" sz="1300" dirty="0"/>
                    </a:p>
                  </a:txBody>
                  <a:tcPr marL="84410" marR="84410" marT="42207" marB="42207" anchor="ctr"/>
                </a:tc>
                <a:extLst>
                  <a:ext uri="{0D108BD9-81ED-4DB2-BD59-A6C34878D82A}">
                    <a16:rowId xmlns:a16="http://schemas.microsoft.com/office/drawing/2014/main" val="10001"/>
                  </a:ext>
                </a:extLst>
              </a:tr>
              <a:tr h="342342">
                <a:tc>
                  <a:txBody>
                    <a:bodyPr/>
                    <a:lstStyle/>
                    <a:p>
                      <a:r>
                        <a:rPr kumimoji="1" lang="en" altLang="ja-JP" sz="1300" dirty="0"/>
                        <a:t>Flow Rate</a:t>
                      </a:r>
                      <a:endParaRPr kumimoji="1" lang="ja-JP" altLang="en-US" sz="1300" dirty="0"/>
                    </a:p>
                  </a:txBody>
                  <a:tcPr marL="84410" marR="84410" marT="42207" marB="42207" anchor="ctr"/>
                </a:tc>
                <a:tc>
                  <a:txBody>
                    <a:bodyPr/>
                    <a:lstStyle/>
                    <a:p>
                      <a:pPr algn="ctr"/>
                      <a:r>
                        <a:rPr kumimoji="1" lang="en" altLang="ja-JP" sz="1300" dirty="0"/>
                        <a:t>3 L/min</a:t>
                      </a:r>
                      <a:endParaRPr kumimoji="1" lang="ja-JP" altLang="en-US" sz="1300" dirty="0"/>
                    </a:p>
                  </a:txBody>
                  <a:tcPr marL="84410" marR="84410" marT="42207" marB="42207" anchor="ctr"/>
                </a:tc>
                <a:tc>
                  <a:txBody>
                    <a:bodyPr/>
                    <a:lstStyle/>
                    <a:p>
                      <a:pPr algn="ctr"/>
                      <a:r>
                        <a:rPr kumimoji="1" lang="en" altLang="ja-JP" sz="1300" dirty="0"/>
                        <a:t>3 L/min</a:t>
                      </a:r>
                      <a:endParaRPr kumimoji="1" lang="ja-JP" altLang="en-US" sz="1300" dirty="0"/>
                    </a:p>
                  </a:txBody>
                  <a:tcPr marL="84410" marR="84410" marT="42207" marB="42207" anchor="ctr"/>
                </a:tc>
                <a:tc>
                  <a:txBody>
                    <a:bodyPr/>
                    <a:lstStyle/>
                    <a:p>
                      <a:pPr algn="ctr"/>
                      <a:r>
                        <a:rPr kumimoji="1" lang="en" altLang="ja-JP" sz="1300" dirty="0"/>
                        <a:t>3 L/min</a:t>
                      </a:r>
                      <a:endParaRPr kumimoji="1" lang="ja-JP" altLang="en-US" sz="1300" dirty="0"/>
                    </a:p>
                  </a:txBody>
                  <a:tcPr marL="84410" marR="84410" marT="42207" marB="42207" anchor="ctr"/>
                </a:tc>
                <a:tc>
                  <a:txBody>
                    <a:bodyPr/>
                    <a:lstStyle/>
                    <a:p>
                      <a:pPr algn="ctr"/>
                      <a:r>
                        <a:rPr kumimoji="1" lang="en" altLang="ja-JP" sz="1300" dirty="0"/>
                        <a:t>3 L/min</a:t>
                      </a:r>
                      <a:endParaRPr kumimoji="1" lang="ja-JP" altLang="en-US" sz="1300" dirty="0"/>
                    </a:p>
                  </a:txBody>
                  <a:tcPr marL="84410" marR="84410" marT="42207" marB="42207" anchor="ctr"/>
                </a:tc>
                <a:extLst>
                  <a:ext uri="{0D108BD9-81ED-4DB2-BD59-A6C34878D82A}">
                    <a16:rowId xmlns:a16="http://schemas.microsoft.com/office/drawing/2014/main" val="10002"/>
                  </a:ext>
                </a:extLst>
              </a:tr>
              <a:tr h="342342">
                <a:tc>
                  <a:txBody>
                    <a:bodyPr/>
                    <a:lstStyle/>
                    <a:p>
                      <a:r>
                        <a:rPr kumimoji="1" lang="en" altLang="ja-JP" sz="1300" dirty="0"/>
                        <a:t>Sampling</a:t>
                      </a:r>
                      <a:r>
                        <a:rPr kumimoji="1" lang="en" altLang="ja-JP" sz="1300" baseline="0" dirty="0"/>
                        <a:t> Time</a:t>
                      </a:r>
                      <a:endParaRPr kumimoji="1" lang="ja-JP" altLang="en-US" sz="1300" dirty="0"/>
                    </a:p>
                  </a:txBody>
                  <a:tcPr marL="84410" marR="84410" marT="42207" marB="42207" anchor="ctr"/>
                </a:tc>
                <a:tc>
                  <a:txBody>
                    <a:bodyPr/>
                    <a:lstStyle/>
                    <a:p>
                      <a:pPr algn="ctr"/>
                      <a:r>
                        <a:rPr kumimoji="1" lang="en" altLang="ja-JP" sz="1300" dirty="0"/>
                        <a:t>24h</a:t>
                      </a:r>
                      <a:endParaRPr kumimoji="1" lang="ja-JP" altLang="en-US" sz="1300" dirty="0"/>
                    </a:p>
                  </a:txBody>
                  <a:tcPr marL="84410" marR="84410" marT="42207" marB="42207" anchor="ctr"/>
                </a:tc>
                <a:tc>
                  <a:txBody>
                    <a:bodyPr/>
                    <a:lstStyle/>
                    <a:p>
                      <a:pPr algn="ctr"/>
                      <a:r>
                        <a:rPr kumimoji="1" lang="en" altLang="ja-JP" sz="1300" dirty="0"/>
                        <a:t>24h</a:t>
                      </a:r>
                      <a:endParaRPr kumimoji="1" lang="ja-JP" altLang="en-US" sz="1300" dirty="0"/>
                    </a:p>
                  </a:txBody>
                  <a:tcPr marL="84410" marR="84410" marT="42207" marB="42207" anchor="ctr"/>
                </a:tc>
                <a:tc>
                  <a:txBody>
                    <a:bodyPr/>
                    <a:lstStyle/>
                    <a:p>
                      <a:pPr algn="ctr"/>
                      <a:r>
                        <a:rPr kumimoji="1" lang="en" altLang="ja-JP" sz="1300" dirty="0"/>
                        <a:t>24h</a:t>
                      </a:r>
                      <a:endParaRPr kumimoji="1" lang="ja-JP" altLang="en-US" sz="1300" dirty="0"/>
                    </a:p>
                  </a:txBody>
                  <a:tcPr marL="84410" marR="84410" marT="42207" marB="42207" anchor="ctr"/>
                </a:tc>
                <a:tc>
                  <a:txBody>
                    <a:bodyPr/>
                    <a:lstStyle/>
                    <a:p>
                      <a:pPr algn="ctr"/>
                      <a:r>
                        <a:rPr kumimoji="1" lang="en" altLang="ja-JP" sz="1300" dirty="0"/>
                        <a:t>24h</a:t>
                      </a:r>
                      <a:endParaRPr kumimoji="1" lang="ja-JP" altLang="en-US" sz="1300" dirty="0"/>
                    </a:p>
                  </a:txBody>
                  <a:tcPr marL="84410" marR="84410" marT="42207" marB="42207" anchor="ctr"/>
                </a:tc>
                <a:extLst>
                  <a:ext uri="{0D108BD9-81ED-4DB2-BD59-A6C34878D82A}">
                    <a16:rowId xmlns:a16="http://schemas.microsoft.com/office/drawing/2014/main" val="10003"/>
                  </a:ext>
                </a:extLst>
              </a:tr>
              <a:tr h="342342">
                <a:tc>
                  <a:txBody>
                    <a:bodyPr/>
                    <a:lstStyle/>
                    <a:p>
                      <a:r>
                        <a:rPr kumimoji="1" lang="en" altLang="ja-JP" sz="1300" dirty="0"/>
                        <a:t>Air Temp.</a:t>
                      </a:r>
                      <a:endParaRPr kumimoji="1" lang="ja-JP" altLang="en-US" sz="1300" dirty="0"/>
                    </a:p>
                  </a:txBody>
                  <a:tcPr marL="84410" marR="84410" marT="42207" marB="42207" anchor="ctr"/>
                </a:tc>
                <a:tc>
                  <a:txBody>
                    <a:bodyPr/>
                    <a:lstStyle/>
                    <a:p>
                      <a:pPr algn="ctr"/>
                      <a:r>
                        <a:rPr kumimoji="1" lang="en" altLang="ja-JP" sz="1300" dirty="0"/>
                        <a:t>18.4</a:t>
                      </a:r>
                      <a:r>
                        <a:rPr kumimoji="1" lang="en" altLang="en-US" sz="1300" b="1" dirty="0">
                          <a:latin typeface="Arial" pitchFamily="34" charset="0"/>
                          <a:cs typeface="Arial" pitchFamily="34" charset="0"/>
                        </a:rPr>
                        <a:t>℃</a:t>
                      </a:r>
                    </a:p>
                  </a:txBody>
                  <a:tcPr marL="84410" marR="84410" marT="42207" marB="42207" anchor="ctr"/>
                </a:tc>
                <a:tc>
                  <a:txBody>
                    <a:bodyPr/>
                    <a:lstStyle/>
                    <a:p>
                      <a:pPr algn="ctr"/>
                      <a:r>
                        <a:rPr kumimoji="1" lang="en" altLang="ja-JP" sz="1300" b="0" dirty="0">
                          <a:latin typeface="Arial" pitchFamily="34" charset="0"/>
                          <a:cs typeface="Arial" pitchFamily="34" charset="0"/>
                        </a:rPr>
                        <a:t>17.7</a:t>
                      </a:r>
                      <a:r>
                        <a:rPr kumimoji="1" lang="en" altLang="en-US" sz="1300" b="1" dirty="0">
                          <a:latin typeface="Arial" pitchFamily="34" charset="0"/>
                          <a:cs typeface="Arial" pitchFamily="34" charset="0"/>
                        </a:rPr>
                        <a:t>℃</a:t>
                      </a:r>
                      <a:endParaRPr kumimoji="1" lang="ja-JP" altLang="en-US" sz="1300" dirty="0"/>
                    </a:p>
                  </a:txBody>
                  <a:tcPr marL="84410" marR="84410" marT="42207" marB="42207" anchor="ctr"/>
                </a:tc>
                <a:tc>
                  <a:txBody>
                    <a:bodyPr/>
                    <a:lstStyle/>
                    <a:p>
                      <a:pPr algn="ctr"/>
                      <a:r>
                        <a:rPr kumimoji="1" lang="en" altLang="ja-JP" sz="1300" b="0" dirty="0">
                          <a:latin typeface="Arial" pitchFamily="34" charset="0"/>
                          <a:cs typeface="Arial" pitchFamily="34" charset="0"/>
                        </a:rPr>
                        <a:t>19.0</a:t>
                      </a:r>
                      <a:r>
                        <a:rPr kumimoji="1" lang="en" altLang="en-US" sz="1300" b="1" dirty="0">
                          <a:latin typeface="Arial" pitchFamily="34" charset="0"/>
                          <a:cs typeface="Arial" pitchFamily="34" charset="0"/>
                        </a:rPr>
                        <a:t>℃</a:t>
                      </a:r>
                      <a:endParaRPr kumimoji="1" lang="ja-JP" altLang="en-US" sz="1300" dirty="0"/>
                    </a:p>
                  </a:txBody>
                  <a:tcPr marL="84410" marR="84410" marT="42207" marB="42207" anchor="ctr"/>
                </a:tc>
                <a:tc>
                  <a:txBody>
                    <a:bodyPr/>
                    <a:lstStyle/>
                    <a:p>
                      <a:pPr algn="ctr"/>
                      <a:r>
                        <a:rPr kumimoji="1" lang="en" altLang="ja-JP" sz="1300" b="0" dirty="0">
                          <a:latin typeface="Arial" pitchFamily="34" charset="0"/>
                          <a:cs typeface="Arial" pitchFamily="34" charset="0"/>
                        </a:rPr>
                        <a:t>20.8</a:t>
                      </a:r>
                      <a:r>
                        <a:rPr kumimoji="1" lang="en" altLang="en-US" sz="1300" b="1" dirty="0">
                          <a:latin typeface="Arial" pitchFamily="34" charset="0"/>
                          <a:cs typeface="Arial" pitchFamily="34" charset="0"/>
                        </a:rPr>
                        <a:t>℃</a:t>
                      </a:r>
                      <a:endParaRPr kumimoji="1" lang="ja-JP" altLang="en-US" sz="1300" dirty="0"/>
                    </a:p>
                  </a:txBody>
                  <a:tcPr marL="84410" marR="84410" marT="42207" marB="42207" anchor="ctr"/>
                </a:tc>
                <a:extLst>
                  <a:ext uri="{0D108BD9-81ED-4DB2-BD59-A6C34878D82A}">
                    <a16:rowId xmlns:a16="http://schemas.microsoft.com/office/drawing/2014/main" val="10004"/>
                  </a:ext>
                </a:extLst>
              </a:tr>
              <a:tr h="342342">
                <a:tc>
                  <a:txBody>
                    <a:bodyPr/>
                    <a:lstStyle/>
                    <a:p>
                      <a:r>
                        <a:rPr kumimoji="1" lang="en" altLang="ja-JP" sz="1300" dirty="0"/>
                        <a:t>Humidity</a:t>
                      </a:r>
                      <a:endParaRPr kumimoji="1" lang="ja-JP" altLang="en-US" sz="1300" dirty="0"/>
                    </a:p>
                  </a:txBody>
                  <a:tcPr marL="84410" marR="84410" marT="42207" marB="42207" anchor="ctr"/>
                </a:tc>
                <a:tc>
                  <a:txBody>
                    <a:bodyPr/>
                    <a:lstStyle/>
                    <a:p>
                      <a:pPr algn="ctr"/>
                      <a:r>
                        <a:rPr kumimoji="1" lang="en" altLang="ja-JP" sz="1300" dirty="0"/>
                        <a:t>60.0%</a:t>
                      </a:r>
                      <a:endParaRPr kumimoji="1" lang="ja-JP" altLang="en-US" sz="1300" dirty="0"/>
                    </a:p>
                  </a:txBody>
                  <a:tcPr marL="84410" marR="84410" marT="42207" marB="42207" anchor="ctr"/>
                </a:tc>
                <a:tc>
                  <a:txBody>
                    <a:bodyPr/>
                    <a:lstStyle/>
                    <a:p>
                      <a:pPr algn="ctr"/>
                      <a:r>
                        <a:rPr kumimoji="1" lang="en" altLang="ja-JP" sz="1300" dirty="0"/>
                        <a:t>59.7%</a:t>
                      </a:r>
                      <a:endParaRPr kumimoji="1" lang="ja-JP" altLang="en-US" sz="1300" dirty="0"/>
                    </a:p>
                  </a:txBody>
                  <a:tcPr marL="84410" marR="84410" marT="42207" marB="42207" anchor="ctr"/>
                </a:tc>
                <a:tc>
                  <a:txBody>
                    <a:bodyPr/>
                    <a:lstStyle/>
                    <a:p>
                      <a:pPr algn="ctr"/>
                      <a:r>
                        <a:rPr kumimoji="1" lang="en" altLang="ja-JP" sz="1300" dirty="0"/>
                        <a:t>82.6%</a:t>
                      </a:r>
                      <a:endParaRPr kumimoji="1" lang="ja-JP" altLang="en-US" sz="1300" dirty="0"/>
                    </a:p>
                  </a:txBody>
                  <a:tcPr marL="84410" marR="84410" marT="42207" marB="42207" anchor="ctr"/>
                </a:tc>
                <a:tc>
                  <a:txBody>
                    <a:bodyPr/>
                    <a:lstStyle/>
                    <a:p>
                      <a:pPr algn="ctr"/>
                      <a:r>
                        <a:rPr kumimoji="1" lang="en" altLang="ja-JP" sz="1300" dirty="0"/>
                        <a:t>73.5%</a:t>
                      </a:r>
                      <a:endParaRPr kumimoji="1" lang="ja-JP" altLang="en-US" sz="1300" dirty="0"/>
                    </a:p>
                  </a:txBody>
                  <a:tcPr marL="84410" marR="84410" marT="42207" marB="42207" anchor="ctr"/>
                </a:tc>
                <a:extLst>
                  <a:ext uri="{0D108BD9-81ED-4DB2-BD59-A6C34878D82A}">
                    <a16:rowId xmlns:a16="http://schemas.microsoft.com/office/drawing/2014/main" val="10005"/>
                  </a:ext>
                </a:extLst>
              </a:tr>
              <a:tr h="342342">
                <a:tc>
                  <a:txBody>
                    <a:bodyPr/>
                    <a:lstStyle/>
                    <a:p>
                      <a:r>
                        <a:rPr kumimoji="1" lang="en" altLang="ja-JP" sz="1300" dirty="0"/>
                        <a:t>Atmospheric Press.</a:t>
                      </a:r>
                      <a:endParaRPr kumimoji="1" lang="ja-JP" altLang="en-US" sz="1300" dirty="0"/>
                    </a:p>
                  </a:txBody>
                  <a:tcPr marL="84410" marR="84410" marT="42207" marB="42207" anchor="ctr"/>
                </a:tc>
                <a:tc>
                  <a:txBody>
                    <a:bodyPr/>
                    <a:lstStyle/>
                    <a:p>
                      <a:pPr algn="ctr"/>
                      <a:r>
                        <a:rPr kumimoji="1" lang="en" altLang="ja-JP" sz="1300" dirty="0"/>
                        <a:t>1019.2 </a:t>
                      </a:r>
                      <a:r>
                        <a:rPr kumimoji="1" lang="en" altLang="ja-JP" sz="1300" dirty="0" err="1"/>
                        <a:t>hPa</a:t>
                      </a:r>
                      <a:endParaRPr kumimoji="1" lang="ja-JP" altLang="en-US" sz="1300" dirty="0"/>
                    </a:p>
                  </a:txBody>
                  <a:tcPr marL="84410" marR="84410" marT="42207" marB="42207" anchor="ctr"/>
                </a:tc>
                <a:tc>
                  <a:txBody>
                    <a:bodyPr/>
                    <a:lstStyle/>
                    <a:p>
                      <a:pPr algn="ctr"/>
                      <a:r>
                        <a:rPr kumimoji="1" lang="en" altLang="ja-JP" sz="1300" dirty="0"/>
                        <a:t>1022.5</a:t>
                      </a:r>
                      <a:r>
                        <a:rPr kumimoji="1" lang="en" altLang="ja-JP" sz="1300" baseline="0" dirty="0"/>
                        <a:t> </a:t>
                      </a:r>
                      <a:r>
                        <a:rPr kumimoji="1" lang="en" altLang="ja-JP" sz="1300" baseline="0" dirty="0" err="1"/>
                        <a:t>hPa</a:t>
                      </a:r>
                      <a:endParaRPr kumimoji="1" lang="ja-JP" altLang="en-US" sz="1300" dirty="0"/>
                    </a:p>
                  </a:txBody>
                  <a:tcPr marL="84410" marR="84410" marT="42207" marB="42207" anchor="ctr"/>
                </a:tc>
                <a:tc>
                  <a:txBody>
                    <a:bodyPr/>
                    <a:lstStyle/>
                    <a:p>
                      <a:pPr algn="ctr"/>
                      <a:r>
                        <a:rPr kumimoji="1" lang="en" altLang="ja-JP" sz="1300" dirty="0"/>
                        <a:t>1008.7 </a:t>
                      </a:r>
                      <a:r>
                        <a:rPr kumimoji="1" lang="en" altLang="ja-JP" sz="1300" dirty="0" err="1"/>
                        <a:t>hPa</a:t>
                      </a:r>
                      <a:endParaRPr kumimoji="1" lang="ja-JP" altLang="en-US" sz="1300" dirty="0"/>
                    </a:p>
                  </a:txBody>
                  <a:tcPr marL="84410" marR="84410" marT="42207" marB="42207" anchor="ctr"/>
                </a:tc>
                <a:tc>
                  <a:txBody>
                    <a:bodyPr/>
                    <a:lstStyle/>
                    <a:p>
                      <a:pPr algn="ctr"/>
                      <a:r>
                        <a:rPr kumimoji="1" lang="en" altLang="ja-JP" sz="1300" dirty="0"/>
                        <a:t>1011.2 </a:t>
                      </a:r>
                      <a:r>
                        <a:rPr kumimoji="1" lang="en" altLang="ja-JP" sz="1300" dirty="0" err="1"/>
                        <a:t>hPa</a:t>
                      </a:r>
                      <a:endParaRPr kumimoji="1" lang="ja-JP" altLang="en-US" sz="1300" dirty="0"/>
                    </a:p>
                  </a:txBody>
                  <a:tcPr marL="84410" marR="84410" marT="42207" marB="42207" anchor="ctr"/>
                </a:tc>
                <a:extLst>
                  <a:ext uri="{0D108BD9-81ED-4DB2-BD59-A6C34878D82A}">
                    <a16:rowId xmlns:a16="http://schemas.microsoft.com/office/drawing/2014/main" val="10006"/>
                  </a:ext>
                </a:extLst>
              </a:tr>
              <a:tr h="342342">
                <a:tc>
                  <a:txBody>
                    <a:bodyPr/>
                    <a:lstStyle/>
                    <a:p>
                      <a:r>
                        <a:rPr kumimoji="1" lang="en" altLang="ja-JP" sz="1300" dirty="0"/>
                        <a:t>Sampling</a:t>
                      </a:r>
                      <a:r>
                        <a:rPr kumimoji="1" lang="en" altLang="ja-JP" sz="1300" baseline="0" dirty="0"/>
                        <a:t> Vol. (A)</a:t>
                      </a:r>
                      <a:endParaRPr kumimoji="1" lang="ja-JP" altLang="en-US" sz="1300" dirty="0"/>
                    </a:p>
                  </a:txBody>
                  <a:tcPr marL="84410" marR="84410" marT="42207" marB="42207" anchor="ctr"/>
                </a:tc>
                <a:tc>
                  <a:txBody>
                    <a:bodyPr/>
                    <a:lstStyle/>
                    <a:p>
                      <a:pPr algn="ctr"/>
                      <a:r>
                        <a:rPr kumimoji="1" lang="en" altLang="ja-JP" sz="1300" dirty="0"/>
                        <a:t>4268.6 L</a:t>
                      </a:r>
                      <a:endParaRPr kumimoji="1" lang="ja-JP" altLang="en-US" sz="1300" dirty="0"/>
                    </a:p>
                  </a:txBody>
                  <a:tcPr marL="84410" marR="84410" marT="42207" marB="42207" anchor="ctr"/>
                </a:tc>
                <a:tc>
                  <a:txBody>
                    <a:bodyPr/>
                    <a:lstStyle/>
                    <a:p>
                      <a:pPr algn="ctr"/>
                      <a:r>
                        <a:rPr kumimoji="1" lang="en" altLang="ja-JP" sz="1300" dirty="0"/>
                        <a:t>4271.9 L</a:t>
                      </a:r>
                      <a:endParaRPr kumimoji="1" lang="ja-JP" altLang="en-US" sz="1300" dirty="0"/>
                    </a:p>
                  </a:txBody>
                  <a:tcPr marL="84410" marR="84410" marT="42207" marB="42207" anchor="ctr"/>
                </a:tc>
                <a:tc>
                  <a:txBody>
                    <a:bodyPr/>
                    <a:lstStyle/>
                    <a:p>
                      <a:pPr algn="ctr"/>
                      <a:r>
                        <a:rPr kumimoji="1" lang="en" altLang="ja-JP" sz="1300" dirty="0"/>
                        <a:t>4271.7</a:t>
                      </a:r>
                      <a:r>
                        <a:rPr kumimoji="1" lang="en" altLang="ja-JP" sz="1300" baseline="0" dirty="0"/>
                        <a:t> L</a:t>
                      </a:r>
                      <a:endParaRPr kumimoji="1" lang="ja-JP" altLang="en-US" sz="1300" dirty="0"/>
                    </a:p>
                  </a:txBody>
                  <a:tcPr marL="84410" marR="84410" marT="42207" marB="42207" anchor="ctr"/>
                </a:tc>
                <a:tc>
                  <a:txBody>
                    <a:bodyPr/>
                    <a:lstStyle/>
                    <a:p>
                      <a:pPr algn="ctr"/>
                      <a:r>
                        <a:rPr kumimoji="1" lang="en" altLang="ja-JP" sz="1300" dirty="0"/>
                        <a:t>4270.2 L</a:t>
                      </a:r>
                      <a:endParaRPr kumimoji="1" lang="ja-JP" altLang="en-US" sz="1300" dirty="0"/>
                    </a:p>
                  </a:txBody>
                  <a:tcPr marL="84410" marR="84410" marT="42207" marB="42207" anchor="ctr"/>
                </a:tc>
                <a:extLst>
                  <a:ext uri="{0D108BD9-81ED-4DB2-BD59-A6C34878D82A}">
                    <a16:rowId xmlns:a16="http://schemas.microsoft.com/office/drawing/2014/main" val="10007"/>
                  </a:ext>
                </a:extLst>
              </a:tr>
              <a:tr h="342342">
                <a:tc>
                  <a:txBody>
                    <a:bodyPr/>
                    <a:lstStyle/>
                    <a:p>
                      <a:r>
                        <a:rPr kumimoji="1" lang="en" altLang="ja-JP" sz="1300" dirty="0"/>
                        <a:t>Sampling Vol. (B)</a:t>
                      </a:r>
                      <a:endParaRPr kumimoji="1" lang="ja-JP" altLang="en-US" sz="1300" dirty="0"/>
                    </a:p>
                  </a:txBody>
                  <a:tcPr marL="84410" marR="84410" marT="42207" marB="42207" anchor="ctr"/>
                </a:tc>
                <a:tc>
                  <a:txBody>
                    <a:bodyPr/>
                    <a:lstStyle/>
                    <a:p>
                      <a:pPr algn="ctr"/>
                      <a:r>
                        <a:rPr kumimoji="1" lang="en" altLang="ja-JP" sz="1300" dirty="0"/>
                        <a:t>4269.0 L</a:t>
                      </a:r>
                      <a:endParaRPr kumimoji="1" lang="ja-JP" altLang="en-US" sz="1300" dirty="0"/>
                    </a:p>
                  </a:txBody>
                  <a:tcPr marL="84410" marR="84410" marT="42207" marB="42207" anchor="ctr"/>
                </a:tc>
                <a:tc>
                  <a:txBody>
                    <a:bodyPr/>
                    <a:lstStyle/>
                    <a:p>
                      <a:pPr algn="ctr"/>
                      <a:r>
                        <a:rPr kumimoji="1" lang="en" altLang="ja-JP" sz="1300" dirty="0"/>
                        <a:t>4268.5 L</a:t>
                      </a:r>
                      <a:endParaRPr kumimoji="1" lang="ja-JP" altLang="en-US" sz="1300" dirty="0"/>
                    </a:p>
                  </a:txBody>
                  <a:tcPr marL="84410" marR="84410" marT="42207" marB="42207" anchor="ctr"/>
                </a:tc>
                <a:tc>
                  <a:txBody>
                    <a:bodyPr/>
                    <a:lstStyle/>
                    <a:p>
                      <a:pPr algn="ctr"/>
                      <a:r>
                        <a:rPr kumimoji="1" lang="en" altLang="ja-JP" sz="1300" dirty="0"/>
                        <a:t>4268.9 L</a:t>
                      </a:r>
                      <a:endParaRPr kumimoji="1" lang="ja-JP" altLang="en-US" sz="1300" dirty="0"/>
                    </a:p>
                  </a:txBody>
                  <a:tcPr marL="84410" marR="84410" marT="42207" marB="42207" anchor="ctr"/>
                </a:tc>
                <a:tc>
                  <a:txBody>
                    <a:bodyPr/>
                    <a:lstStyle/>
                    <a:p>
                      <a:pPr algn="ctr"/>
                      <a:r>
                        <a:rPr kumimoji="1" lang="en" altLang="ja-JP" sz="1300" dirty="0"/>
                        <a:t>4269.3 L</a:t>
                      </a:r>
                      <a:endParaRPr kumimoji="1" lang="ja-JP" altLang="en-US" sz="1300" dirty="0"/>
                    </a:p>
                  </a:txBody>
                  <a:tcPr marL="84410" marR="84410" marT="42207" marB="42207" anchor="ctr"/>
                </a:tc>
                <a:extLst>
                  <a:ext uri="{0D108BD9-81ED-4DB2-BD59-A6C34878D82A}">
                    <a16:rowId xmlns:a16="http://schemas.microsoft.com/office/drawing/2014/main" val="10008"/>
                  </a:ext>
                </a:extLst>
              </a:tr>
              <a:tr h="342342">
                <a:tc>
                  <a:txBody>
                    <a:bodyPr/>
                    <a:lstStyle/>
                    <a:p>
                      <a:r>
                        <a:rPr kumimoji="1" lang="en" altLang="ja-JP" sz="1300" dirty="0"/>
                        <a:t>Weather</a:t>
                      </a:r>
                      <a:endParaRPr kumimoji="1" lang="ja-JP" altLang="en-US" sz="1300" dirty="0"/>
                    </a:p>
                  </a:txBody>
                  <a:tcPr marL="84410" marR="84410" marT="42207" marB="42207" anchor="ctr"/>
                </a:tc>
                <a:tc>
                  <a:txBody>
                    <a:bodyPr/>
                    <a:lstStyle/>
                    <a:p>
                      <a:pPr algn="ctr"/>
                      <a:r>
                        <a:rPr kumimoji="1" lang="en" altLang="ja-JP" sz="1300" dirty="0"/>
                        <a:t>Fine / Cloudy</a:t>
                      </a:r>
                      <a:endParaRPr kumimoji="1" lang="ja-JP" altLang="en-US" sz="1300" dirty="0"/>
                    </a:p>
                  </a:txBody>
                  <a:tcPr marL="84410" marR="84410" marT="42207" marB="42207" anchor="ctr"/>
                </a:tc>
                <a:tc>
                  <a:txBody>
                    <a:bodyPr/>
                    <a:lstStyle/>
                    <a:p>
                      <a:pPr algn="ctr"/>
                      <a:r>
                        <a:rPr kumimoji="1" lang="en" altLang="ja-JP" sz="1300" dirty="0"/>
                        <a:t>Fine / Cloudy</a:t>
                      </a:r>
                      <a:endParaRPr kumimoji="1" lang="ja-JP" altLang="en-US" sz="1300" dirty="0"/>
                    </a:p>
                  </a:txBody>
                  <a:tcPr marL="84410" marR="84410" marT="42207" marB="42207" anchor="ctr"/>
                </a:tc>
                <a:tc>
                  <a:txBody>
                    <a:bodyPr/>
                    <a:lstStyle/>
                    <a:p>
                      <a:pPr algn="ctr"/>
                      <a:r>
                        <a:rPr kumimoji="1" lang="en" altLang="ja-JP" sz="1300" dirty="0"/>
                        <a:t>Rainy / Fine</a:t>
                      </a:r>
                      <a:endParaRPr kumimoji="1" lang="ja-JP" altLang="en-US" sz="1300" dirty="0"/>
                    </a:p>
                  </a:txBody>
                  <a:tcPr marL="84410" marR="84410" marT="42207" marB="42207" anchor="ctr"/>
                </a:tc>
                <a:tc>
                  <a:txBody>
                    <a:bodyPr/>
                    <a:lstStyle/>
                    <a:p>
                      <a:pPr algn="ctr"/>
                      <a:r>
                        <a:rPr kumimoji="1" lang="en" altLang="ja-JP" sz="1300" dirty="0"/>
                        <a:t>Slight</a:t>
                      </a:r>
                      <a:r>
                        <a:rPr kumimoji="1" lang="en" altLang="ja-JP" sz="1300" baseline="0" dirty="0"/>
                        <a:t> Rain / Fine</a:t>
                      </a:r>
                      <a:endParaRPr kumimoji="1" lang="ja-JP" altLang="en-US" sz="1300" dirty="0"/>
                    </a:p>
                  </a:txBody>
                  <a:tcPr marL="84410" marR="84410" marT="42207" marB="42207" anchor="ctr"/>
                </a:tc>
                <a:extLst>
                  <a:ext uri="{0D108BD9-81ED-4DB2-BD59-A6C34878D82A}">
                    <a16:rowId xmlns:a16="http://schemas.microsoft.com/office/drawing/2014/main" val="10009"/>
                  </a:ext>
                </a:extLst>
              </a:tr>
            </a:tbl>
          </a:graphicData>
        </a:graphic>
      </p:graphicFrame>
      <p:sp>
        <p:nvSpPr>
          <p:cNvPr id="2" name="テキスト ボックス 8">
            <a:extLst>
              <a:ext uri="{FF2B5EF4-FFF2-40B4-BE49-F238E27FC236}">
                <a16:creationId xmlns:a16="http://schemas.microsoft.com/office/drawing/2014/main" id="{850F2300-BFDF-E9E2-338F-73C420C673E0}"/>
              </a:ext>
            </a:extLst>
          </p:cNvPr>
          <p:cNvSpPr txBox="1">
            <a:spLocks noChangeArrowheads="1"/>
          </p:cNvSpPr>
          <p:nvPr/>
        </p:nvSpPr>
        <p:spPr bwMode="auto">
          <a:xfrm>
            <a:off x="1962150" y="6345117"/>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E90AFB26-7CA0-2771-ECF8-7A16CE71E02E}"/>
              </a:ext>
            </a:extLst>
          </p:cNvPr>
          <p:cNvGraphicFramePr>
            <a:graphicFrameLocks noGrp="1"/>
          </p:cNvGraphicFramePr>
          <p:nvPr/>
        </p:nvGraphicFramePr>
        <p:xfrm>
          <a:off x="433754" y="1101970"/>
          <a:ext cx="9025304" cy="5424854"/>
        </p:xfrm>
        <a:graphic>
          <a:graphicData uri="http://schemas.openxmlformats.org/drawingml/2006/table">
            <a:tbl>
              <a:tblPr firstRow="1" bandRow="1">
                <a:tableStyleId>{5C22544A-7EE6-4342-B048-85BDC9FD1C3A}</a:tableStyleId>
              </a:tblPr>
              <a:tblGrid>
                <a:gridCol w="9025304">
                  <a:extLst>
                    <a:ext uri="{9D8B030D-6E8A-4147-A177-3AD203B41FA5}">
                      <a16:colId xmlns:a16="http://schemas.microsoft.com/office/drawing/2014/main" val="20000"/>
                    </a:ext>
                  </a:extLst>
                </a:gridCol>
              </a:tblGrid>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0"/>
                  </a:ext>
                </a:extLst>
              </a:tr>
              <a:tr h="2712427">
                <a:tc>
                  <a:txBody>
                    <a:bodyPr/>
                    <a:lstStyle/>
                    <a:p>
                      <a:endParaRPr kumimoji="1" lang="ja-JP" altLang="en-US" sz="1700" dirty="0"/>
                    </a:p>
                  </a:txBody>
                  <a:tcPr marL="84405" marR="84405" marT="42200" marB="42200"/>
                </a:tc>
                <a:extLst>
                  <a:ext uri="{0D108BD9-81ED-4DB2-BD59-A6C34878D82A}">
                    <a16:rowId xmlns:a16="http://schemas.microsoft.com/office/drawing/2014/main" val="10001"/>
                  </a:ext>
                </a:extLst>
              </a:tr>
            </a:tbl>
          </a:graphicData>
        </a:graphic>
      </p:graphicFrame>
      <p:sp>
        <p:nvSpPr>
          <p:cNvPr id="10" name="角丸四角形 9">
            <a:extLst>
              <a:ext uri="{FF2B5EF4-FFF2-40B4-BE49-F238E27FC236}">
                <a16:creationId xmlns:a16="http://schemas.microsoft.com/office/drawing/2014/main" id="{9419BEDD-41DC-0576-60D2-4C162EF11B50}"/>
              </a:ext>
            </a:extLst>
          </p:cNvPr>
          <p:cNvSpPr/>
          <p:nvPr/>
        </p:nvSpPr>
        <p:spPr>
          <a:xfrm>
            <a:off x="832339" y="3960935"/>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LRMS-NCI</a:t>
            </a:r>
            <a:endParaRPr lang="ja-JP" altLang="en-US" sz="1292" b="1" dirty="0">
              <a:solidFill>
                <a:srgbClr val="000099"/>
              </a:solidFill>
              <a:latin typeface="Arial"/>
              <a:ea typeface="ＭＳ Ｐゴシック"/>
            </a:endParaRPr>
          </a:p>
        </p:txBody>
      </p:sp>
      <p:sp>
        <p:nvSpPr>
          <p:cNvPr id="11" name="角丸四角形 10">
            <a:extLst>
              <a:ext uri="{FF2B5EF4-FFF2-40B4-BE49-F238E27FC236}">
                <a16:creationId xmlns:a16="http://schemas.microsoft.com/office/drawing/2014/main" id="{9E7E7BF9-912F-496C-4C2C-49AF63668501}"/>
              </a:ext>
            </a:extLst>
          </p:cNvPr>
          <p:cNvSpPr/>
          <p:nvPr/>
        </p:nvSpPr>
        <p:spPr>
          <a:xfrm>
            <a:off x="832339" y="1235320"/>
            <a:ext cx="1462454" cy="332642"/>
          </a:xfrm>
          <a:prstGeom prst="roundRect">
            <a:avLst/>
          </a:prstGeom>
          <a:solidFill>
            <a:srgbClr val="99CCFF"/>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ja-JP" sz="1292" b="1" dirty="0">
                <a:solidFill>
                  <a:srgbClr val="000099"/>
                </a:solidFill>
                <a:latin typeface="Arial"/>
                <a:ea typeface="ＭＳ Ｐゴシック"/>
              </a:rPr>
              <a:t>HRMS-EI</a:t>
            </a:r>
            <a:endParaRPr lang="ja-JP" altLang="en-US" sz="1292" b="1" dirty="0">
              <a:solidFill>
                <a:srgbClr val="000099"/>
              </a:solidFill>
              <a:latin typeface="Arial"/>
              <a:ea typeface="ＭＳ Ｐゴシック"/>
            </a:endParaRPr>
          </a:p>
        </p:txBody>
      </p:sp>
      <p:sp>
        <p:nvSpPr>
          <p:cNvPr id="157708" name="Rectangle 2">
            <a:extLst>
              <a:ext uri="{FF2B5EF4-FFF2-40B4-BE49-F238E27FC236}">
                <a16:creationId xmlns:a16="http://schemas.microsoft.com/office/drawing/2014/main" id="{6850CBCF-CCA6-1B20-09B7-849FB6F8E14B}"/>
              </a:ext>
            </a:extLst>
          </p:cNvPr>
          <p:cNvSpPr>
            <a:spLocks noGrp="1" noChangeArrowheads="1"/>
          </p:cNvSpPr>
          <p:nvPr>
            <p:ph type="title"/>
          </p:nvPr>
        </p:nvSpPr>
        <p:spPr>
          <a:xfrm>
            <a:off x="895350" y="115888"/>
            <a:ext cx="9010649" cy="576262"/>
          </a:xfrm>
        </p:spPr>
        <p:txBody>
          <a:bodyPr/>
          <a:lstStyle/>
          <a:p>
            <a:pPr eaLnBrk="1" hangingPunct="1"/>
            <a:r>
              <a:rPr lang="en" altLang="en-US" sz="2954" dirty="0"/>
              <a:t>Measurement of ambient air (sample chromatogram)</a:t>
            </a:r>
          </a:p>
        </p:txBody>
      </p:sp>
      <p:pic>
        <p:nvPicPr>
          <p:cNvPr id="157709" name="Picture 8">
            <a:extLst>
              <a:ext uri="{FF2B5EF4-FFF2-40B4-BE49-F238E27FC236}">
                <a16:creationId xmlns:a16="http://schemas.microsoft.com/office/drawing/2014/main" id="{39841603-AB5C-705E-EF33-5D0BBFDA0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506" y="1119554"/>
            <a:ext cx="3883269" cy="26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0" name="Picture 9">
            <a:extLst>
              <a:ext uri="{FF2B5EF4-FFF2-40B4-BE49-F238E27FC236}">
                <a16:creationId xmlns:a16="http://schemas.microsoft.com/office/drawing/2014/main" id="{970C7DD1-AA4A-9981-BE52-ACB21CED67B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547" y="3886200"/>
            <a:ext cx="450752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11" name="テキスト ボックス 28">
            <a:extLst>
              <a:ext uri="{FF2B5EF4-FFF2-40B4-BE49-F238E27FC236}">
                <a16:creationId xmlns:a16="http://schemas.microsoft.com/office/drawing/2014/main" id="{ABE888B9-B931-A279-0EFC-6821B00777D5}"/>
              </a:ext>
            </a:extLst>
          </p:cNvPr>
          <p:cNvSpPr txBox="1">
            <a:spLocks noChangeArrowheads="1"/>
          </p:cNvSpPr>
          <p:nvPr/>
        </p:nvSpPr>
        <p:spPr bwMode="auto">
          <a:xfrm>
            <a:off x="4296509" y="1633906"/>
            <a:ext cx="881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syn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7.5)</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7712" name="テキスト ボックス 28">
            <a:extLst>
              <a:ext uri="{FF2B5EF4-FFF2-40B4-BE49-F238E27FC236}">
                <a16:creationId xmlns:a16="http://schemas.microsoft.com/office/drawing/2014/main" id="{501FF4DE-A196-A66E-3B6A-DD679B955D12}"/>
              </a:ext>
            </a:extLst>
          </p:cNvPr>
          <p:cNvSpPr txBox="1">
            <a:spLocks noChangeArrowheads="1"/>
          </p:cNvSpPr>
          <p:nvPr/>
        </p:nvSpPr>
        <p:spPr bwMode="auto">
          <a:xfrm>
            <a:off x="5218237" y="1434614"/>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anti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42)</a:t>
            </a:r>
            <a:endParaRPr lang="en-US" altLang="ja-JP" sz="1200" b="1">
              <a:solidFill>
                <a:srgbClr val="000099"/>
              </a:solidFill>
              <a:latin typeface="Times New Roman" panose="02020603050405020304" pitchFamily="18" charset="0"/>
              <a:cs typeface="Times New Roman" panose="02020603050405020304" pitchFamily="18" charset="0"/>
            </a:endParaRPr>
          </a:p>
        </p:txBody>
      </p:sp>
      <p:sp>
        <p:nvSpPr>
          <p:cNvPr id="157713" name="テキスト ボックス 28">
            <a:extLst>
              <a:ext uri="{FF2B5EF4-FFF2-40B4-BE49-F238E27FC236}">
                <a16:creationId xmlns:a16="http://schemas.microsoft.com/office/drawing/2014/main" id="{A92C8A48-20D5-B361-E720-333F589E507C}"/>
              </a:ext>
            </a:extLst>
          </p:cNvPr>
          <p:cNvSpPr txBox="1">
            <a:spLocks noChangeArrowheads="1"/>
          </p:cNvSpPr>
          <p:nvPr/>
        </p:nvSpPr>
        <p:spPr bwMode="auto">
          <a:xfrm>
            <a:off x="4287717" y="4425463"/>
            <a:ext cx="881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syn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6.2)</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7714" name="テキスト ボックス 28">
            <a:extLst>
              <a:ext uri="{FF2B5EF4-FFF2-40B4-BE49-F238E27FC236}">
                <a16:creationId xmlns:a16="http://schemas.microsoft.com/office/drawing/2014/main" id="{55D90488-4CED-69F8-0ED1-A4EC7BD56943}"/>
              </a:ext>
            </a:extLst>
          </p:cNvPr>
          <p:cNvSpPr txBox="1">
            <a:spLocks noChangeArrowheads="1"/>
          </p:cNvSpPr>
          <p:nvPr/>
        </p:nvSpPr>
        <p:spPr bwMode="auto">
          <a:xfrm>
            <a:off x="5209444" y="4226171"/>
            <a:ext cx="843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200" b="1" i="1">
                <a:solidFill>
                  <a:srgbClr val="000099"/>
                </a:solidFill>
                <a:latin typeface="Times New Roman" panose="02020603050405020304" pitchFamily="18" charset="0"/>
                <a:cs typeface="Times New Roman" panose="02020603050405020304" pitchFamily="18" charset="0"/>
              </a:rPr>
              <a:t>anti </a:t>
            </a:r>
            <a:r>
              <a:rPr lang="en" altLang="ja-JP" sz="1200" b="1">
                <a:solidFill>
                  <a:srgbClr val="000099"/>
                </a:solidFill>
                <a:latin typeface="Times New Roman" panose="02020603050405020304" pitchFamily="18" charset="0"/>
                <a:cs typeface="Times New Roman" panose="02020603050405020304" pitchFamily="18" charset="0"/>
              </a:rPr>
              <a:t>-DP</a:t>
            </a:r>
          </a:p>
          <a:p>
            <a:pPr defTabSz="844083" eaLnBrk="1" hangingPunct="1">
              <a:spcBef>
                <a:spcPct val="0"/>
              </a:spcBef>
              <a:buNone/>
            </a:pPr>
            <a:r>
              <a:rPr lang="en" altLang="ja-JP" sz="1200">
                <a:solidFill>
                  <a:srgbClr val="000099"/>
                </a:solidFill>
                <a:latin typeface="Times New Roman" panose="02020603050405020304" pitchFamily="18" charset="0"/>
                <a:cs typeface="Times New Roman" panose="02020603050405020304" pitchFamily="18" charset="0"/>
              </a:rPr>
              <a:t>(S/N = 15)</a:t>
            </a:r>
            <a:endParaRPr lang="ja-JP" altLang="en-US" sz="1200">
              <a:solidFill>
                <a:srgbClr val="000099"/>
              </a:solidFill>
              <a:latin typeface="Times New Roman" panose="02020603050405020304" pitchFamily="18" charset="0"/>
              <a:cs typeface="Times New Roman" panose="02020603050405020304" pitchFamily="18" charset="0"/>
            </a:endParaRPr>
          </a:p>
        </p:txBody>
      </p:sp>
      <p:sp>
        <p:nvSpPr>
          <p:cNvPr id="157715" name="正方形/長方形 15">
            <a:extLst>
              <a:ext uri="{FF2B5EF4-FFF2-40B4-BE49-F238E27FC236}">
                <a16:creationId xmlns:a16="http://schemas.microsoft.com/office/drawing/2014/main" id="{B386D810-5124-A6E3-755E-8CC588843CF8}"/>
              </a:ext>
            </a:extLst>
          </p:cNvPr>
          <p:cNvSpPr>
            <a:spLocks noChangeArrowheads="1"/>
          </p:cNvSpPr>
          <p:nvPr/>
        </p:nvSpPr>
        <p:spPr bwMode="auto">
          <a:xfrm>
            <a:off x="7013332" y="1966548"/>
            <a:ext cx="2327031" cy="940777"/>
          </a:xfrm>
          <a:prstGeom prst="rect">
            <a:avLst/>
          </a:prstGeom>
          <a:solidFill>
            <a:srgbClr val="D1D1F0"/>
          </a:solidFill>
          <a:ln w="25400" algn="ctr">
            <a:solidFill>
              <a:srgbClr val="89A4A7"/>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108">
                <a:solidFill>
                  <a:srgbClr val="003399"/>
                </a:solidFill>
              </a:rPr>
              <a:t>The S/N </a:t>
            </a:r>
            <a:r>
              <a:rPr lang="en" altLang="en-US" sz="1108">
                <a:solidFill>
                  <a:srgbClr val="003399"/>
                </a:solidFill>
              </a:rPr>
              <a:t>ratio of </a:t>
            </a:r>
            <a:r>
              <a:rPr lang="en" altLang="ja-JP" sz="1108">
                <a:solidFill>
                  <a:srgbClr val="003399"/>
                </a:solidFill>
              </a:rPr>
              <a:t>HRMS-EI </a:t>
            </a:r>
            <a:r>
              <a:rPr lang="en" altLang="en-US" sz="1108">
                <a:solidFill>
                  <a:srgbClr val="003399"/>
                </a:solidFill>
              </a:rPr>
              <a:t>was almost the same as that of </a:t>
            </a:r>
            <a:endParaRPr lang="en-US" altLang="ja-JP" sz="1108">
              <a:solidFill>
                <a:srgbClr val="003399"/>
              </a:solidFill>
            </a:endParaRPr>
          </a:p>
          <a:p>
            <a:pPr algn="ctr" defTabSz="844083" eaLnBrk="1" hangingPunct="1">
              <a:spcBef>
                <a:spcPct val="0"/>
              </a:spcBef>
              <a:buNone/>
            </a:pPr>
            <a:r>
              <a:rPr lang="en" altLang="ja-JP" sz="1108">
                <a:solidFill>
                  <a:srgbClr val="003399"/>
                </a:solidFill>
              </a:rPr>
              <a:t>2.8 </a:t>
            </a:r>
            <a:r>
              <a:rPr lang="en" altLang="en-US" sz="1108">
                <a:solidFill>
                  <a:srgbClr val="003399"/>
                </a:solidFill>
              </a:rPr>
              <a:t>times more sensitive </a:t>
            </a:r>
            <a:endParaRPr lang="en-US" altLang="ja-JP" sz="1108">
              <a:solidFill>
                <a:srgbClr val="003399"/>
              </a:solidFill>
            </a:endParaRPr>
          </a:p>
        </p:txBody>
      </p:sp>
      <p:sp>
        <p:nvSpPr>
          <p:cNvPr id="157716" name="正方形/長方形 15">
            <a:extLst>
              <a:ext uri="{FF2B5EF4-FFF2-40B4-BE49-F238E27FC236}">
                <a16:creationId xmlns:a16="http://schemas.microsoft.com/office/drawing/2014/main" id="{647A9209-4AAB-D28F-FB88-58D0F1EEB9ED}"/>
              </a:ext>
            </a:extLst>
          </p:cNvPr>
          <p:cNvSpPr>
            <a:spLocks noChangeArrowheads="1"/>
          </p:cNvSpPr>
          <p:nvPr/>
        </p:nvSpPr>
        <p:spPr bwMode="auto">
          <a:xfrm>
            <a:off x="7013332" y="4747848"/>
            <a:ext cx="2327031" cy="940777"/>
          </a:xfrm>
          <a:prstGeom prst="rect">
            <a:avLst/>
          </a:prstGeom>
          <a:solidFill>
            <a:srgbClr val="D1D1F0"/>
          </a:solidFill>
          <a:ln w="25400" algn="ctr">
            <a:solidFill>
              <a:srgbClr val="89A4A7"/>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108">
                <a:solidFill>
                  <a:srgbClr val="003399"/>
                </a:solidFill>
              </a:rPr>
              <a:t>LRMS-NCI, </a:t>
            </a:r>
            <a:r>
              <a:rPr lang="en" altLang="en-US" sz="1108">
                <a:solidFill>
                  <a:srgbClr val="003399"/>
                </a:solidFill>
              </a:rPr>
              <a:t>depending on the sample,</a:t>
            </a:r>
          </a:p>
          <a:p>
            <a:pPr algn="ctr" defTabSz="844083" eaLnBrk="1" hangingPunct="1">
              <a:spcBef>
                <a:spcPct val="0"/>
              </a:spcBef>
              <a:buNone/>
            </a:pPr>
            <a:r>
              <a:rPr lang="en" altLang="en-US" sz="1108">
                <a:solidFill>
                  <a:srgbClr val="003399"/>
                </a:solidFill>
              </a:rPr>
              <a:t>Cleanup may be required</a:t>
            </a:r>
          </a:p>
        </p:txBody>
      </p:sp>
      <p:sp>
        <p:nvSpPr>
          <p:cNvPr id="2" name="テキスト ボックス 8">
            <a:extLst>
              <a:ext uri="{FF2B5EF4-FFF2-40B4-BE49-F238E27FC236}">
                <a16:creationId xmlns:a16="http://schemas.microsoft.com/office/drawing/2014/main" id="{4B85B82B-BD6B-75DE-0CF4-68DE183A1E9F}"/>
              </a:ext>
            </a:extLst>
          </p:cNvPr>
          <p:cNvSpPr txBox="1">
            <a:spLocks noChangeArrowheads="1"/>
          </p:cNvSpPr>
          <p:nvPr/>
        </p:nvSpPr>
        <p:spPr bwMode="auto">
          <a:xfrm>
            <a:off x="1962150" y="6537275"/>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83C56462-D460-4838-96CF-16C4F9240CC8}"/>
              </a:ext>
            </a:extLst>
          </p:cNvPr>
          <p:cNvSpPr>
            <a:spLocks noGrp="1" noChangeArrowheads="1"/>
          </p:cNvSpPr>
          <p:nvPr>
            <p:ph type="title"/>
          </p:nvPr>
        </p:nvSpPr>
        <p:spPr/>
        <p:txBody>
          <a:bodyPr/>
          <a:lstStyle/>
          <a:p>
            <a:pPr eaLnBrk="1" hangingPunct="1"/>
            <a:r>
              <a:rPr lang="en" altLang="ja-JP" sz="2954" dirty="0"/>
              <a:t>DP </a:t>
            </a:r>
            <a:r>
              <a:rPr lang="en" altLang="en-US" sz="2954" dirty="0"/>
              <a:t>concentration in the ambient air</a:t>
            </a:r>
          </a:p>
        </p:txBody>
      </p:sp>
      <p:sp>
        <p:nvSpPr>
          <p:cNvPr id="7" name="正方形/長方形 6">
            <a:extLst>
              <a:ext uri="{FF2B5EF4-FFF2-40B4-BE49-F238E27FC236}">
                <a16:creationId xmlns:a16="http://schemas.microsoft.com/office/drawing/2014/main" id="{F99B5EFB-DF25-8D7B-1068-5A6D58CA63C1}"/>
              </a:ext>
            </a:extLst>
          </p:cNvPr>
          <p:cNvSpPr/>
          <p:nvPr/>
        </p:nvSpPr>
        <p:spPr>
          <a:xfrm>
            <a:off x="1031632" y="5731121"/>
            <a:ext cx="7813431" cy="665285"/>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1" hangingPunct="1">
              <a:defRPr/>
            </a:pPr>
            <a:r>
              <a:rPr lang="en" altLang="en-US" sz="1108" dirty="0">
                <a:solidFill>
                  <a:srgbClr val="000099"/>
                </a:solidFill>
                <a:latin typeface="Arial"/>
                <a:ea typeface="ＭＳ Ｐゴシック"/>
              </a:rPr>
              <a:t>Duplicate measurements exclude samples on days 23-24, </a:t>
            </a:r>
            <a:r>
              <a:rPr lang="en" altLang="ja-JP" sz="1108" dirty="0">
                <a:solidFill>
                  <a:srgbClr val="000099"/>
                </a:solidFill>
                <a:latin typeface="Arial"/>
                <a:ea typeface="ＭＳ Ｐゴシック"/>
              </a:rPr>
              <a:t>HRMS -EI: </a:t>
            </a:r>
            <a:r>
              <a:rPr lang="en" altLang="en-US" sz="1108" dirty="0">
                <a:solidFill>
                  <a:srgbClr val="000099"/>
                </a:solidFill>
                <a:latin typeface="Arial"/>
                <a:ea typeface="ＭＳ Ｐゴシック"/>
              </a:rPr>
              <a:t>syn </a:t>
            </a:r>
            <a:r>
              <a:rPr lang="en" altLang="ja-JP" sz="1108" i="1" dirty="0" err="1">
                <a:solidFill>
                  <a:srgbClr val="000099"/>
                </a:solidFill>
                <a:latin typeface="Arial"/>
                <a:ea typeface="ＭＳ Ｐゴシック"/>
              </a:rPr>
              <a:t>-DP </a:t>
            </a:r>
            <a:r>
              <a:rPr lang="en" altLang="ja-JP" sz="1108" dirty="0">
                <a:solidFill>
                  <a:srgbClr val="000099"/>
                </a:solidFill>
                <a:latin typeface="Arial"/>
                <a:ea typeface="ＭＳ Ｐゴシック"/>
              </a:rPr>
              <a:t>: </a:t>
            </a:r>
            <a:r>
              <a:rPr lang="en" altLang="en-US" sz="1108" dirty="0">
                <a:solidFill>
                  <a:srgbClr val="000099"/>
                </a:solidFill>
                <a:latin typeface="Arial"/>
                <a:ea typeface="ＭＳ Ｐゴシック"/>
              </a:rPr>
              <a:t>2.0 </a:t>
            </a:r>
            <a:r>
              <a:rPr lang="en" altLang="ja-JP" sz="1108" dirty="0">
                <a:solidFill>
                  <a:srgbClr val="000099"/>
                </a:solidFill>
                <a:latin typeface="Arial"/>
                <a:ea typeface="ＭＳ Ｐゴシック"/>
              </a:rPr>
              <a:t>to </a:t>
            </a:r>
            <a:r>
              <a:rPr lang="en" altLang="en-US" sz="1108" dirty="0">
                <a:solidFill>
                  <a:srgbClr val="000099"/>
                </a:solidFill>
                <a:latin typeface="Arial"/>
                <a:ea typeface="ＭＳ Ｐゴシック"/>
              </a:rPr>
              <a:t>7.7 </a:t>
            </a:r>
            <a:r>
              <a:rPr lang="en" altLang="ja-JP" sz="1108" dirty="0">
                <a:solidFill>
                  <a:srgbClr val="000099"/>
                </a:solidFill>
                <a:latin typeface="Arial"/>
                <a:ea typeface="ＭＳ Ｐゴシック"/>
              </a:rPr>
              <a:t>% </a:t>
            </a:r>
            <a:r>
              <a:rPr lang="en" altLang="en-US" sz="1108" dirty="0" err="1">
                <a:solidFill>
                  <a:srgbClr val="000099"/>
                </a:solidFill>
                <a:latin typeface="Arial"/>
                <a:ea typeface="ＭＳ Ｐゴシック"/>
              </a:rPr>
              <a:t>, </a:t>
            </a:r>
            <a:r>
              <a:rPr lang="en" altLang="ja-JP" sz="1108" i="1" dirty="0">
                <a:solidFill>
                  <a:srgbClr val="000099"/>
                </a:solidFill>
                <a:latin typeface="Arial"/>
                <a:ea typeface="ＭＳ Ｐゴシック"/>
              </a:rPr>
              <a:t>anti </a:t>
            </a:r>
            <a:r>
              <a:rPr lang="en" altLang="ja-JP" sz="1108" dirty="0">
                <a:solidFill>
                  <a:srgbClr val="000099"/>
                </a:solidFill>
                <a:latin typeface="Arial"/>
                <a:ea typeface="ＭＳ Ｐゴシック"/>
              </a:rPr>
              <a:t>-DP </a:t>
            </a:r>
            <a:r>
              <a:rPr lang="en" altLang="en-US" sz="1108" dirty="0">
                <a:solidFill>
                  <a:srgbClr val="000099"/>
                </a:solidFill>
                <a:latin typeface="Arial"/>
                <a:ea typeface="ＭＳ Ｐゴシック"/>
              </a:rPr>
              <a:t>: </a:t>
            </a:r>
            <a:r>
              <a:rPr lang="en" altLang="ja-JP" sz="1108" dirty="0">
                <a:solidFill>
                  <a:srgbClr val="000099"/>
                </a:solidFill>
                <a:latin typeface="Arial"/>
                <a:ea typeface="ＭＳ Ｐゴシック"/>
              </a:rPr>
              <a:t>0.88 </a:t>
            </a:r>
            <a:r>
              <a:rPr lang="en" altLang="en-US" sz="1108" dirty="0">
                <a:solidFill>
                  <a:srgbClr val="000099"/>
                </a:solidFill>
                <a:latin typeface="Arial"/>
                <a:ea typeface="ＭＳ Ｐゴシック"/>
              </a:rPr>
              <a:t>to </a:t>
            </a:r>
            <a:r>
              <a:rPr lang="en" altLang="ja-JP" sz="1108" dirty="0">
                <a:solidFill>
                  <a:srgbClr val="000099"/>
                </a:solidFill>
                <a:latin typeface="Arial"/>
                <a:ea typeface="ＭＳ Ｐゴシック"/>
              </a:rPr>
              <a:t>8.1% </a:t>
            </a:r>
            <a:r>
              <a:rPr lang="en" altLang="en-US" sz="1108" dirty="0" err="1">
                <a:solidFill>
                  <a:srgbClr val="000099"/>
                </a:solidFill>
                <a:latin typeface="Arial"/>
                <a:ea typeface="ＭＳ Ｐゴシック"/>
              </a:rPr>
              <a:t>, </a:t>
            </a:r>
            <a:r>
              <a:rPr lang="en" altLang="ja-JP" sz="1108" dirty="0">
                <a:solidFill>
                  <a:srgbClr val="000099"/>
                </a:solidFill>
                <a:latin typeface="Arial"/>
                <a:ea typeface="ＭＳ Ｐゴシック"/>
              </a:rPr>
              <a:t>Total DP </a:t>
            </a:r>
            <a:r>
              <a:rPr lang="en" altLang="en-US" sz="1108" dirty="0">
                <a:solidFill>
                  <a:srgbClr val="000099"/>
                </a:solidFill>
                <a:latin typeface="Arial"/>
                <a:ea typeface="ＭＳ Ｐゴシック"/>
              </a:rPr>
              <a:t>: </a:t>
            </a:r>
            <a:r>
              <a:rPr lang="en" altLang="ja-JP" sz="1108" dirty="0">
                <a:solidFill>
                  <a:srgbClr val="000099"/>
                </a:solidFill>
                <a:latin typeface="Arial"/>
                <a:ea typeface="ＭＳ Ｐゴシック"/>
              </a:rPr>
              <a:t>2.6 </a:t>
            </a:r>
            <a:r>
              <a:rPr lang="en" altLang="en-US" sz="1108" dirty="0">
                <a:solidFill>
                  <a:srgbClr val="000099"/>
                </a:solidFill>
                <a:latin typeface="Arial"/>
                <a:ea typeface="ＭＳ Ｐゴシック"/>
              </a:rPr>
              <a:t>to </a:t>
            </a:r>
            <a:r>
              <a:rPr lang="en" altLang="ja-JP" sz="1108" dirty="0">
                <a:solidFill>
                  <a:srgbClr val="000099"/>
                </a:solidFill>
                <a:latin typeface="Arial"/>
                <a:ea typeface="ＭＳ Ｐゴシック"/>
              </a:rPr>
              <a:t>6.7% </a:t>
            </a:r>
            <a:r>
              <a:rPr lang="en" altLang="en-US" sz="1108" dirty="0" err="1">
                <a:solidFill>
                  <a:srgbClr val="000099"/>
                </a:solidFill>
                <a:latin typeface="Arial"/>
                <a:ea typeface="ＭＳ Ｐゴシック"/>
              </a:rPr>
              <a:t>, </a:t>
            </a:r>
            <a:r>
              <a:rPr lang="en" altLang="ja-JP" sz="1108" dirty="0">
                <a:solidFill>
                  <a:srgbClr val="000099"/>
                </a:solidFill>
                <a:latin typeface="Arial"/>
                <a:ea typeface="ＭＳ Ｐゴシック"/>
              </a:rPr>
              <a:t>LRMS-NCI </a:t>
            </a:r>
            <a:r>
              <a:rPr lang="en" altLang="en-US" sz="1108" dirty="0">
                <a:solidFill>
                  <a:srgbClr val="000099"/>
                </a:solidFill>
                <a:latin typeface="Arial"/>
                <a:ea typeface="ＭＳ Ｐゴシック"/>
              </a:rPr>
              <a:t>: </a:t>
            </a:r>
            <a:r>
              <a:rPr lang="en" altLang="ja-JP" sz="1108" i="1" dirty="0" err="1">
                <a:solidFill>
                  <a:srgbClr val="000099"/>
                </a:solidFill>
                <a:latin typeface="Arial"/>
                <a:ea typeface="ＭＳ Ｐゴシック"/>
              </a:rPr>
              <a:t>syn </a:t>
            </a:r>
            <a:r>
              <a:rPr lang="en" altLang="ja-JP" sz="1108" dirty="0">
                <a:solidFill>
                  <a:srgbClr val="000099"/>
                </a:solidFill>
                <a:latin typeface="Arial"/>
                <a:ea typeface="ＭＳ Ｐゴシック"/>
              </a:rPr>
              <a:t>- </a:t>
            </a:r>
            <a:r>
              <a:rPr lang="en" altLang="en-US" sz="1108" dirty="0">
                <a:solidFill>
                  <a:srgbClr val="000099"/>
                </a:solidFill>
                <a:latin typeface="Arial"/>
                <a:ea typeface="ＭＳ Ｐゴシック"/>
              </a:rPr>
              <a:t>Good results were obtained, with deviations of DP </a:t>
            </a:r>
            <a:endParaRPr lang="en-US" altLang="ja-JP" sz="1108" dirty="0">
              <a:solidFill>
                <a:srgbClr val="000099"/>
              </a:solidFill>
              <a:latin typeface="Arial"/>
              <a:ea typeface="ＭＳ Ｐゴシック"/>
            </a:endParaRPr>
          </a:p>
          <a:p>
            <a:pPr defTabSz="844083" eaLnBrk="1" hangingPunct="1">
              <a:defRPr/>
            </a:pPr>
            <a:r>
              <a:rPr lang="en" altLang="ja-JP" sz="1108" dirty="0">
                <a:solidFill>
                  <a:srgbClr val="000099"/>
                </a:solidFill>
                <a:latin typeface="Arial"/>
                <a:ea typeface="ＭＳ Ｐゴシック"/>
              </a:rPr>
              <a:t>the 23rd </a:t>
            </a:r>
            <a:r>
              <a:rPr lang="en" altLang="en-US" sz="1108" dirty="0">
                <a:solidFill>
                  <a:srgbClr val="000099"/>
                </a:solidFill>
                <a:latin typeface="Arial"/>
                <a:ea typeface="ＭＳ Ｐゴシック"/>
              </a:rPr>
              <a:t>to </a:t>
            </a:r>
            <a:r>
              <a:rPr lang="en" altLang="ja-JP" sz="1108" dirty="0">
                <a:solidFill>
                  <a:srgbClr val="000099"/>
                </a:solidFill>
                <a:latin typeface="Arial"/>
                <a:ea typeface="ＭＳ Ｐゴシック"/>
              </a:rPr>
              <a:t>24th </a:t>
            </a:r>
            <a:r>
              <a:rPr lang="en" altLang="en-US" sz="1108" dirty="0">
                <a:solidFill>
                  <a:srgbClr val="000099"/>
                </a:solidFill>
                <a:latin typeface="Arial"/>
                <a:ea typeface="ＭＳ Ｐゴシック"/>
              </a:rPr>
              <a:t>and the differences in the measured values are thought to be due to the rainy weather.</a:t>
            </a:r>
            <a:endParaRPr lang="ja-JP" altLang="en-US" sz="1108" dirty="0">
              <a:solidFill>
                <a:srgbClr val="FFFFFF"/>
              </a:solidFill>
              <a:latin typeface="Arial"/>
              <a:ea typeface="ＭＳ Ｐゴシック"/>
            </a:endParaRPr>
          </a:p>
        </p:txBody>
      </p:sp>
      <p:pic>
        <p:nvPicPr>
          <p:cNvPr id="159748" name="Picture 7">
            <a:extLst>
              <a:ext uri="{FF2B5EF4-FFF2-40B4-BE49-F238E27FC236}">
                <a16:creationId xmlns:a16="http://schemas.microsoft.com/office/drawing/2014/main" id="{8B2C289C-A49C-19E9-F7A8-C6C3B6E3E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32" y="1036028"/>
            <a:ext cx="7823689" cy="227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8">
            <a:extLst>
              <a:ext uri="{FF2B5EF4-FFF2-40B4-BE49-F238E27FC236}">
                <a16:creationId xmlns:a16="http://schemas.microsoft.com/office/drawing/2014/main" id="{9FE9E1D8-392D-3A58-B2A1-DC8382E68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632" y="3349870"/>
            <a:ext cx="7823689" cy="227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テキスト ボックス 8">
            <a:extLst>
              <a:ext uri="{FF2B5EF4-FFF2-40B4-BE49-F238E27FC236}">
                <a16:creationId xmlns:a16="http://schemas.microsoft.com/office/drawing/2014/main" id="{0B6F118D-A748-9BBE-DBD0-5BBB59DD1282}"/>
              </a:ext>
            </a:extLst>
          </p:cNvPr>
          <p:cNvSpPr txBox="1">
            <a:spLocks noChangeArrowheads="1"/>
          </p:cNvSpPr>
          <p:nvPr/>
        </p:nvSpPr>
        <p:spPr bwMode="auto">
          <a:xfrm>
            <a:off x="1962150" y="6345117"/>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7E45AC4-9694-54F6-D48C-A971161C04F3}"/>
              </a:ext>
            </a:extLst>
          </p:cNvPr>
          <p:cNvSpPr>
            <a:spLocks noGrp="1" noChangeArrowheads="1"/>
          </p:cNvSpPr>
          <p:nvPr>
            <p:ph type="title"/>
          </p:nvPr>
        </p:nvSpPr>
        <p:spPr/>
        <p:txBody>
          <a:bodyPr/>
          <a:lstStyle/>
          <a:p>
            <a:pPr eaLnBrk="1" hangingPunct="1"/>
            <a:r>
              <a:rPr lang="en" altLang="en-US" sz="2954" dirty="0"/>
              <a:t>Comparison of concentration and composition</a:t>
            </a:r>
          </a:p>
        </p:txBody>
      </p:sp>
      <p:sp>
        <p:nvSpPr>
          <p:cNvPr id="161795" name="テキスト ボックス 14">
            <a:extLst>
              <a:ext uri="{FF2B5EF4-FFF2-40B4-BE49-F238E27FC236}">
                <a16:creationId xmlns:a16="http://schemas.microsoft.com/office/drawing/2014/main" id="{6B8DB64D-F012-859E-F51E-ADD500D54ECB}"/>
              </a:ext>
            </a:extLst>
          </p:cNvPr>
          <p:cNvSpPr txBox="1">
            <a:spLocks noChangeArrowheads="1"/>
          </p:cNvSpPr>
          <p:nvPr/>
        </p:nvSpPr>
        <p:spPr bwMode="auto">
          <a:xfrm>
            <a:off x="698990" y="5821974"/>
            <a:ext cx="571983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1015" i="1">
                <a:solidFill>
                  <a:srgbClr val="000000"/>
                </a:solidFill>
              </a:rPr>
              <a:t>f </a:t>
            </a:r>
            <a:r>
              <a:rPr lang="en" altLang="ja-JP" sz="1015" i="1" baseline="-25000">
                <a:solidFill>
                  <a:srgbClr val="000000"/>
                </a:solidFill>
              </a:rPr>
              <a:t>anti </a:t>
            </a:r>
            <a:r>
              <a:rPr lang="en" altLang="ja-JP" sz="1015">
                <a:solidFill>
                  <a:srgbClr val="000000"/>
                </a:solidFill>
              </a:rPr>
              <a:t>= concentration of </a:t>
            </a:r>
            <a:r>
              <a:rPr lang="en" altLang="ja-JP" sz="1015" i="1">
                <a:solidFill>
                  <a:srgbClr val="000000"/>
                </a:solidFill>
              </a:rPr>
              <a:t>anti </a:t>
            </a:r>
            <a:r>
              <a:rPr lang="en" altLang="ja-JP" sz="1015">
                <a:solidFill>
                  <a:srgbClr val="000000"/>
                </a:solidFill>
              </a:rPr>
              <a:t>-isomer divided by total of </a:t>
            </a:r>
            <a:r>
              <a:rPr lang="en" altLang="ja-JP" sz="1015" i="1">
                <a:solidFill>
                  <a:srgbClr val="000000"/>
                </a:solidFill>
              </a:rPr>
              <a:t>syn </a:t>
            </a:r>
            <a:r>
              <a:rPr lang="en" altLang="ja-JP" sz="1015">
                <a:solidFill>
                  <a:srgbClr val="000000"/>
                </a:solidFill>
              </a:rPr>
              <a:t>+ </a:t>
            </a:r>
            <a:r>
              <a:rPr lang="en" altLang="ja-JP" sz="1015" i="1">
                <a:solidFill>
                  <a:srgbClr val="000000"/>
                </a:solidFill>
              </a:rPr>
              <a:t>anti </a:t>
            </a:r>
            <a:r>
              <a:rPr lang="en" altLang="ja-JP" sz="1015">
                <a:solidFill>
                  <a:srgbClr val="000000"/>
                </a:solidFill>
              </a:rPr>
              <a:t>concentrations for each sample.</a:t>
            </a:r>
            <a:endParaRPr lang="ja-JP" altLang="en-US" sz="1015">
              <a:solidFill>
                <a:srgbClr val="000000"/>
              </a:solidFill>
            </a:endParaRPr>
          </a:p>
        </p:txBody>
      </p:sp>
      <p:pic>
        <p:nvPicPr>
          <p:cNvPr id="161796" name="Picture 11">
            <a:extLst>
              <a:ext uri="{FF2B5EF4-FFF2-40B4-BE49-F238E27FC236}">
                <a16:creationId xmlns:a16="http://schemas.microsoft.com/office/drawing/2014/main" id="{3073F11C-A887-1607-CB27-8D64E6EF5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17" y="4977912"/>
            <a:ext cx="8493369" cy="8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a:extLst>
              <a:ext uri="{FF2B5EF4-FFF2-40B4-BE49-F238E27FC236}">
                <a16:creationId xmlns:a16="http://schemas.microsoft.com/office/drawing/2014/main" id="{358D3AB9-4C18-37A4-0096-94F5FF8CF3C5}"/>
              </a:ext>
            </a:extLst>
          </p:cNvPr>
          <p:cNvSpPr/>
          <p:nvPr/>
        </p:nvSpPr>
        <p:spPr>
          <a:xfrm>
            <a:off x="633047" y="3628294"/>
            <a:ext cx="5449766" cy="106386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en-US" sz="1108">
                <a:solidFill>
                  <a:srgbClr val="003399"/>
                </a:solidFill>
                <a:latin typeface="Arial"/>
                <a:ea typeface="ＭＳ Ｐゴシック"/>
              </a:rPr>
              <a:t>There is an extremely strong correlation between the measured values ( </a:t>
            </a:r>
            <a:r>
              <a:rPr lang="en" altLang="ja-JP" sz="1108">
                <a:solidFill>
                  <a:srgbClr val="003399"/>
                </a:solidFill>
                <a:latin typeface="Arial"/>
                <a:ea typeface="ＭＳ Ｐゴシック"/>
              </a:rPr>
              <a:t>Sample A, </a:t>
            </a:r>
            <a:r>
              <a:rPr lang="en" altLang="en-US" sz="1108">
                <a:solidFill>
                  <a:srgbClr val="003399"/>
                </a:solidFill>
                <a:latin typeface="Arial"/>
                <a:ea typeface="ＭＳ Ｐゴシック"/>
              </a:rPr>
              <a:t>Sample </a:t>
            </a:r>
            <a:r>
              <a:rPr lang="en" altLang="ja-JP" sz="1108">
                <a:solidFill>
                  <a:srgbClr val="003399"/>
                </a:solidFill>
                <a:latin typeface="Arial"/>
                <a:ea typeface="ＭＳ Ｐゴシック"/>
              </a:rPr>
              <a:t>B, Mean ) </a:t>
            </a:r>
            <a:r>
              <a:rPr lang="en" altLang="en-US" sz="1108">
                <a:solidFill>
                  <a:srgbClr val="003399"/>
                </a:solidFill>
                <a:latin typeface="Arial"/>
                <a:ea typeface="ＭＳ Ｐゴシック"/>
              </a:rPr>
              <a:t>obtained by the two measurement methods.</a:t>
            </a:r>
          </a:p>
          <a:p>
            <a:pPr algn="ctr" defTabSz="844083" eaLnBrk="1" hangingPunct="1">
              <a:defRPr/>
            </a:pPr>
            <a:r>
              <a:rPr lang="en" altLang="en-US" sz="1108">
                <a:solidFill>
                  <a:srgbClr val="003399"/>
                </a:solidFill>
                <a:latin typeface="Arial"/>
                <a:ea typeface="ＭＳ Ｐゴシック"/>
              </a:rPr>
              <a:t>( Test using </a:t>
            </a:r>
            <a:r>
              <a:rPr lang="en" altLang="ja-JP" sz="1108">
                <a:solidFill>
                  <a:srgbClr val="003399"/>
                </a:solidFill>
                <a:latin typeface="Arial"/>
                <a:ea typeface="ＭＳ Ｐゴシック"/>
              </a:rPr>
              <a:t>Fisher </a:t>
            </a:r>
            <a:r>
              <a:rPr lang="en" altLang="en-US" sz="1108">
                <a:solidFill>
                  <a:srgbClr val="003399"/>
                </a:solidFill>
                <a:latin typeface="Arial"/>
                <a:ea typeface="ＭＳ Ｐゴシック"/>
              </a:rPr>
              <a:t>'s </a:t>
            </a:r>
            <a:r>
              <a:rPr lang="en" altLang="ja-JP" sz="1108">
                <a:solidFill>
                  <a:srgbClr val="003399"/>
                </a:solidFill>
                <a:latin typeface="Arial"/>
                <a:ea typeface="ＭＳ Ｐゴシック"/>
              </a:rPr>
              <a:t>r z transformation, significance </a:t>
            </a:r>
            <a:r>
              <a:rPr lang="en" altLang="en-US" sz="1108">
                <a:solidFill>
                  <a:srgbClr val="003399"/>
                </a:solidFill>
                <a:latin typeface="Arial"/>
                <a:ea typeface="ＭＳ Ｐゴシック"/>
              </a:rPr>
              <a:t>level </a:t>
            </a:r>
            <a:r>
              <a:rPr lang="en" altLang="ja-JP" sz="1108">
                <a:solidFill>
                  <a:srgbClr val="003399"/>
                </a:solidFill>
                <a:latin typeface="Arial"/>
                <a:ea typeface="ＭＳ Ｐゴシック"/>
              </a:rPr>
              <a:t>5% </a:t>
            </a:r>
            <a:r>
              <a:rPr lang="en" altLang="en-US" sz="1108">
                <a:solidFill>
                  <a:srgbClr val="003399"/>
                </a:solidFill>
                <a:latin typeface="Arial"/>
                <a:ea typeface="ＭＳ Ｐゴシック"/>
              </a:rPr>
              <a:t>)</a:t>
            </a:r>
          </a:p>
          <a:p>
            <a:pPr algn="ctr" defTabSz="844083" eaLnBrk="1" hangingPunct="1">
              <a:defRPr/>
            </a:pPr>
            <a:endParaRPr lang="ja-JP" altLang="en-US" sz="554">
              <a:solidFill>
                <a:srgbClr val="003399"/>
              </a:solidFill>
              <a:latin typeface="Arial"/>
              <a:ea typeface="ＭＳ Ｐゴシック"/>
            </a:endParaRPr>
          </a:p>
          <a:p>
            <a:pPr algn="ctr" defTabSz="844083" eaLnBrk="1" hangingPunct="1">
              <a:defRPr/>
            </a:pPr>
            <a:r>
              <a:rPr lang="en" altLang="ja-JP" sz="1108" i="1">
                <a:solidFill>
                  <a:srgbClr val="003399"/>
                </a:solidFill>
                <a:latin typeface="Arial"/>
                <a:ea typeface="ＭＳ Ｐゴシック"/>
              </a:rPr>
              <a:t>syn </a:t>
            </a:r>
            <a:r>
              <a:rPr lang="en" altLang="ja-JP" sz="1108">
                <a:solidFill>
                  <a:srgbClr val="003399"/>
                </a:solidFill>
                <a:latin typeface="Arial"/>
                <a:ea typeface="ＭＳ Ｐゴシック"/>
              </a:rPr>
              <a:t>-DP: r=0.994 </a:t>
            </a:r>
            <a:r>
              <a:rPr lang="en" altLang="en-US" sz="1108">
                <a:solidFill>
                  <a:srgbClr val="003399"/>
                </a:solidFill>
                <a:latin typeface="Arial"/>
                <a:ea typeface="ＭＳ Ｐゴシック"/>
              </a:rPr>
              <a:t>~ </a:t>
            </a:r>
            <a:r>
              <a:rPr lang="en" altLang="ja-JP" sz="1108">
                <a:solidFill>
                  <a:srgbClr val="003399"/>
                </a:solidFill>
                <a:latin typeface="Arial"/>
                <a:ea typeface="ＭＳ Ｐゴシック"/>
              </a:rPr>
              <a:t>0.999, P=0.0002 </a:t>
            </a:r>
            <a:r>
              <a:rPr lang="en" altLang="en-US" sz="1108">
                <a:solidFill>
                  <a:srgbClr val="003399"/>
                </a:solidFill>
                <a:latin typeface="Arial"/>
                <a:ea typeface="ＭＳ Ｐゴシック"/>
              </a:rPr>
              <a:t>~ </a:t>
            </a:r>
            <a:r>
              <a:rPr lang="en" altLang="ja-JP" sz="1108">
                <a:solidFill>
                  <a:srgbClr val="003399"/>
                </a:solidFill>
                <a:latin typeface="Arial"/>
                <a:ea typeface="ＭＳ Ｐゴシック"/>
              </a:rPr>
              <a:t>0.0036</a:t>
            </a:r>
          </a:p>
          <a:p>
            <a:pPr algn="ctr" defTabSz="844083" eaLnBrk="1" hangingPunct="1">
              <a:defRPr/>
            </a:pPr>
            <a:r>
              <a:rPr lang="en" altLang="ja-JP" sz="1108" i="1">
                <a:solidFill>
                  <a:srgbClr val="003399"/>
                </a:solidFill>
                <a:latin typeface="Arial"/>
                <a:ea typeface="ＭＳ Ｐゴシック"/>
              </a:rPr>
              <a:t>anti </a:t>
            </a:r>
            <a:r>
              <a:rPr lang="en" altLang="ja-JP" sz="1108">
                <a:solidFill>
                  <a:srgbClr val="003399"/>
                </a:solidFill>
                <a:latin typeface="Arial"/>
                <a:ea typeface="ＭＳ Ｐゴシック"/>
              </a:rPr>
              <a:t>-DP: r=0.999 </a:t>
            </a:r>
            <a:r>
              <a:rPr lang="en" altLang="en-US" sz="1108">
                <a:solidFill>
                  <a:srgbClr val="003399"/>
                </a:solidFill>
                <a:latin typeface="Arial"/>
                <a:ea typeface="ＭＳ Ｐゴシック"/>
              </a:rPr>
              <a:t>~ </a:t>
            </a:r>
            <a:r>
              <a:rPr lang="en" altLang="ja-JP" sz="1108">
                <a:solidFill>
                  <a:srgbClr val="003399"/>
                </a:solidFill>
                <a:latin typeface="Arial"/>
                <a:ea typeface="ＭＳ Ｐゴシック"/>
              </a:rPr>
              <a:t>1.000, P&lt;0.0001</a:t>
            </a:r>
          </a:p>
          <a:p>
            <a:pPr algn="ctr" defTabSz="844083" eaLnBrk="1" hangingPunct="1">
              <a:defRPr/>
            </a:pPr>
            <a:r>
              <a:rPr lang="en" altLang="ja-JP" sz="1108" i="1">
                <a:solidFill>
                  <a:srgbClr val="003399"/>
                </a:solidFill>
                <a:latin typeface="Arial"/>
                <a:ea typeface="ＭＳ Ｐゴシック"/>
              </a:rPr>
              <a:t>syn </a:t>
            </a:r>
            <a:r>
              <a:rPr lang="en" altLang="ja-JP" sz="1108">
                <a:solidFill>
                  <a:srgbClr val="003399"/>
                </a:solidFill>
                <a:latin typeface="Arial"/>
                <a:ea typeface="ＭＳ Ｐゴシック"/>
              </a:rPr>
              <a:t>+ </a:t>
            </a:r>
            <a:r>
              <a:rPr lang="en" altLang="ja-JP" sz="1108" i="1">
                <a:solidFill>
                  <a:srgbClr val="003399"/>
                </a:solidFill>
                <a:latin typeface="Arial"/>
                <a:ea typeface="ＭＳ Ｐゴシック"/>
              </a:rPr>
              <a:t>anti </a:t>
            </a:r>
            <a:r>
              <a:rPr lang="en" altLang="ja-JP" sz="1108">
                <a:solidFill>
                  <a:srgbClr val="003399"/>
                </a:solidFill>
                <a:latin typeface="Arial"/>
                <a:ea typeface="ＭＳ Ｐゴシック"/>
              </a:rPr>
              <a:t>: r=0.999, P&lt;0.0001</a:t>
            </a:r>
            <a:endParaRPr lang="ja-JP" altLang="en-US" sz="1108">
              <a:solidFill>
                <a:srgbClr val="003399"/>
              </a:solidFill>
              <a:latin typeface="Arial"/>
              <a:ea typeface="ＭＳ Ｐゴシック"/>
            </a:endParaRPr>
          </a:p>
        </p:txBody>
      </p:sp>
      <p:sp>
        <p:nvSpPr>
          <p:cNvPr id="2" name="正方形/長方形 31">
            <a:extLst>
              <a:ext uri="{FF2B5EF4-FFF2-40B4-BE49-F238E27FC236}">
                <a16:creationId xmlns:a16="http://schemas.microsoft.com/office/drawing/2014/main" id="{AD722248-40A3-1FC5-E108-40E8DEB4DD69}"/>
              </a:ext>
            </a:extLst>
          </p:cNvPr>
          <p:cNvSpPr/>
          <p:nvPr/>
        </p:nvSpPr>
        <p:spPr>
          <a:xfrm>
            <a:off x="6879980" y="3802307"/>
            <a:ext cx="2392973" cy="844061"/>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r>
              <a:rPr lang="en" altLang="en-US" sz="1400" b="1" dirty="0">
                <a:solidFill>
                  <a:srgbClr val="FF0000"/>
                </a:solidFill>
                <a:latin typeface="Arial"/>
                <a:ea typeface="ＭＳ Ｐゴシック"/>
              </a:rPr>
              <a:t>There is no difference in the measured value depending on the measurement method.</a:t>
            </a:r>
          </a:p>
        </p:txBody>
      </p:sp>
      <p:sp>
        <p:nvSpPr>
          <p:cNvPr id="161799" name="AutoShape 14">
            <a:extLst>
              <a:ext uri="{FF2B5EF4-FFF2-40B4-BE49-F238E27FC236}">
                <a16:creationId xmlns:a16="http://schemas.microsoft.com/office/drawing/2014/main" id="{BFA0FD44-4A5A-D202-578A-8706E01378DE}"/>
              </a:ext>
            </a:extLst>
          </p:cNvPr>
          <p:cNvSpPr>
            <a:spLocks noChangeArrowheads="1"/>
          </p:cNvSpPr>
          <p:nvPr/>
        </p:nvSpPr>
        <p:spPr bwMode="auto">
          <a:xfrm>
            <a:off x="6216163" y="3941885"/>
            <a:ext cx="531935" cy="448408"/>
          </a:xfrm>
          <a:prstGeom prst="rightArrow">
            <a:avLst>
              <a:gd name="adj1" fmla="val 37907"/>
              <a:gd name="adj2" fmla="val 55557"/>
            </a:avLst>
          </a:prstGeom>
          <a:solidFill>
            <a:srgbClr val="CCFFFF"/>
          </a:solidFill>
          <a:ln w="19050">
            <a:solidFill>
              <a:schemeClr val="bg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endParaRPr lang="ja-JP" altLang="en-US" sz="1662">
              <a:solidFill>
                <a:srgbClr val="000000"/>
              </a:solidFill>
            </a:endParaRPr>
          </a:p>
        </p:txBody>
      </p:sp>
      <p:sp>
        <p:nvSpPr>
          <p:cNvPr id="10" name="正方形/長方形 9">
            <a:extLst>
              <a:ext uri="{FF2B5EF4-FFF2-40B4-BE49-F238E27FC236}">
                <a16:creationId xmlns:a16="http://schemas.microsoft.com/office/drawing/2014/main" id="{6F0FDB38-80E6-A596-65CC-5143F6234529}"/>
              </a:ext>
            </a:extLst>
          </p:cNvPr>
          <p:cNvSpPr/>
          <p:nvPr/>
        </p:nvSpPr>
        <p:spPr>
          <a:xfrm>
            <a:off x="698989" y="6087209"/>
            <a:ext cx="7643446" cy="265235"/>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1" hangingPunct="1">
              <a:defRPr/>
            </a:pPr>
            <a:r>
              <a:rPr lang="en" altLang="en-US" sz="1108" dirty="0">
                <a:solidFill>
                  <a:srgbClr val="000099"/>
                </a:solidFill>
                <a:latin typeface="Arial"/>
                <a:ea typeface="ＭＳ Ｐゴシック"/>
              </a:rPr>
              <a:t>The average </a:t>
            </a:r>
            <a:r>
              <a:rPr lang="en" altLang="ja-JP" sz="1108" i="1" dirty="0" err="1">
                <a:solidFill>
                  <a:srgbClr val="000099"/>
                </a:solidFill>
                <a:latin typeface="Arial"/>
                <a:ea typeface="ＭＳ Ｐゴシック"/>
              </a:rPr>
              <a:t>f </a:t>
            </a:r>
            <a:r>
              <a:rPr lang="en" altLang="ja-JP" sz="1108" i="1" baseline="-25000" dirty="0" err="1">
                <a:solidFill>
                  <a:srgbClr val="000099"/>
                </a:solidFill>
                <a:latin typeface="Arial"/>
                <a:ea typeface="ＭＳ Ｐゴシック"/>
              </a:rPr>
              <a:t>anti </a:t>
            </a:r>
            <a:r>
              <a:rPr lang="en" altLang="en-US" sz="1108" dirty="0">
                <a:solidFill>
                  <a:srgbClr val="000099"/>
                </a:solidFill>
                <a:latin typeface="Arial"/>
                <a:ea typeface="ＭＳ Ｐゴシック"/>
              </a:rPr>
              <a:t>was </a:t>
            </a:r>
            <a:r>
              <a:rPr lang="en" altLang="ja-JP" sz="1108" dirty="0">
                <a:solidFill>
                  <a:srgbClr val="000099"/>
                </a:solidFill>
                <a:latin typeface="Arial"/>
                <a:ea typeface="ＭＳ Ｐゴシック"/>
              </a:rPr>
              <a:t>0.70 </a:t>
            </a:r>
            <a:r>
              <a:rPr lang="en" altLang="en-US" sz="1108" dirty="0">
                <a:solidFill>
                  <a:srgbClr val="000099"/>
                </a:solidFill>
                <a:latin typeface="Arial"/>
                <a:ea typeface="ＭＳ Ｐゴシック"/>
              </a:rPr>
              <a:t>to </a:t>
            </a:r>
            <a:r>
              <a:rPr lang="en" altLang="ja-JP" sz="1108" dirty="0">
                <a:solidFill>
                  <a:srgbClr val="000099"/>
                </a:solidFill>
                <a:latin typeface="Arial"/>
                <a:ea typeface="ＭＳ Ｐゴシック"/>
              </a:rPr>
              <a:t>0.83 . </a:t>
            </a:r>
            <a:r>
              <a:rPr lang="en" altLang="en-US" sz="1108" dirty="0">
                <a:solidFill>
                  <a:srgbClr val="000099"/>
                </a:solidFill>
                <a:latin typeface="Arial"/>
                <a:ea typeface="ＭＳ Ｐゴシック"/>
              </a:rPr>
              <a:t>This ratio was similar to that of </a:t>
            </a:r>
            <a:r>
              <a:rPr lang="en" altLang="ja-JP" sz="1108" dirty="0">
                <a:solidFill>
                  <a:srgbClr val="000099"/>
                </a:solidFill>
                <a:latin typeface="Arial"/>
                <a:ea typeface="ＭＳ Ｐゴシック"/>
              </a:rPr>
              <a:t>Commercial DP ( 0.75 </a:t>
            </a:r>
            <a:r>
              <a:rPr lang="en" altLang="en-US" sz="1108" dirty="0">
                <a:solidFill>
                  <a:srgbClr val="000099"/>
                </a:solidFill>
                <a:latin typeface="Arial"/>
                <a:ea typeface="ＭＳ Ｐゴシック"/>
              </a:rPr>
              <a:t>to </a:t>
            </a:r>
            <a:r>
              <a:rPr lang="en" altLang="ja-JP" sz="1108" dirty="0">
                <a:solidFill>
                  <a:srgbClr val="000099"/>
                </a:solidFill>
                <a:latin typeface="Arial"/>
                <a:ea typeface="ＭＳ Ｐゴシック"/>
              </a:rPr>
              <a:t>0.80 </a:t>
            </a:r>
            <a:r>
              <a:rPr lang="en" altLang="en-US" sz="1108" dirty="0">
                <a:solidFill>
                  <a:srgbClr val="000099"/>
                </a:solidFill>
                <a:latin typeface="Arial"/>
                <a:ea typeface="ＭＳ Ｐゴシック"/>
              </a:rPr>
              <a:t>) </a:t>
            </a:r>
            <a:r>
              <a:rPr lang="en" altLang="ja-JP" sz="1108" dirty="0">
                <a:solidFill>
                  <a:srgbClr val="000099"/>
                </a:solidFill>
                <a:latin typeface="Arial"/>
                <a:ea typeface="ＭＳ Ｐゴシック"/>
              </a:rPr>
              <a:t>* </a:t>
            </a:r>
            <a:r>
              <a:rPr lang="en" altLang="en-US" sz="1108" dirty="0">
                <a:solidFill>
                  <a:srgbClr val="000099"/>
                </a:solidFill>
                <a:latin typeface="Arial"/>
                <a:ea typeface="ＭＳ Ｐゴシック"/>
              </a:rPr>
              <a:t>, suggesting contamination originating from the preparation.</a:t>
            </a:r>
            <a:endParaRPr lang="ja-JP" altLang="en-US" sz="1108" dirty="0">
              <a:solidFill>
                <a:srgbClr val="FFFFFF"/>
              </a:solidFill>
              <a:latin typeface="Arial"/>
              <a:ea typeface="ＭＳ Ｐゴシック"/>
            </a:endParaRPr>
          </a:p>
        </p:txBody>
      </p:sp>
      <p:pic>
        <p:nvPicPr>
          <p:cNvPr id="161801" name="Picture 15">
            <a:extLst>
              <a:ext uri="{FF2B5EF4-FFF2-40B4-BE49-F238E27FC236}">
                <a16:creationId xmlns:a16="http://schemas.microsoft.com/office/drawing/2014/main" id="{A32C046B-EA1F-5EF2-C965-01542D90D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75" y="1279283"/>
            <a:ext cx="8918331" cy="228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2" name="テキスト ボックス 14">
            <a:extLst>
              <a:ext uri="{FF2B5EF4-FFF2-40B4-BE49-F238E27FC236}">
                <a16:creationId xmlns:a16="http://schemas.microsoft.com/office/drawing/2014/main" id="{44DA3A4C-D832-E4F8-2F9C-F93FA779D07C}"/>
              </a:ext>
            </a:extLst>
          </p:cNvPr>
          <p:cNvSpPr txBox="1">
            <a:spLocks noChangeArrowheads="1"/>
          </p:cNvSpPr>
          <p:nvPr/>
        </p:nvSpPr>
        <p:spPr bwMode="auto">
          <a:xfrm>
            <a:off x="698990" y="6353908"/>
            <a:ext cx="299473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831" i="1">
                <a:solidFill>
                  <a:srgbClr val="000000"/>
                </a:solidFill>
              </a:rPr>
              <a:t>* </a:t>
            </a:r>
            <a:r>
              <a:rPr lang="en" altLang="ja-JP" sz="831">
                <a:solidFill>
                  <a:srgbClr val="000000"/>
                </a:solidFill>
              </a:rPr>
              <a:t>Hoh E. et al., </a:t>
            </a:r>
            <a:r>
              <a:rPr lang="en" altLang="ja-JP" sz="831" i="1">
                <a:solidFill>
                  <a:srgbClr val="000000"/>
                </a:solidFill>
              </a:rPr>
              <a:t>Environ. Sci. Technol.</a:t>
            </a:r>
            <a:r>
              <a:rPr lang="en" altLang="ja-JP" sz="831">
                <a:solidFill>
                  <a:srgbClr val="000000"/>
                </a:solidFill>
              </a:rPr>
              <a:t> </a:t>
            </a:r>
            <a:r>
              <a:rPr lang="en" altLang="ja-JP" sz="831" b="1">
                <a:solidFill>
                  <a:srgbClr val="000000"/>
                </a:solidFill>
              </a:rPr>
              <a:t>40 </a:t>
            </a:r>
            <a:r>
              <a:rPr lang="en" altLang="ja-JP" sz="831">
                <a:solidFill>
                  <a:srgbClr val="000000"/>
                </a:solidFill>
              </a:rPr>
              <a:t>, 1184-1189, 2006.</a:t>
            </a:r>
            <a:endParaRPr lang="ja-JP" altLang="en-US" sz="831">
              <a:solidFill>
                <a:srgbClr val="000000"/>
              </a:solidFill>
            </a:endParaRPr>
          </a:p>
        </p:txBody>
      </p:sp>
      <p:sp>
        <p:nvSpPr>
          <p:cNvPr id="3" name="テキスト ボックス 8">
            <a:extLst>
              <a:ext uri="{FF2B5EF4-FFF2-40B4-BE49-F238E27FC236}">
                <a16:creationId xmlns:a16="http://schemas.microsoft.com/office/drawing/2014/main" id="{66F4710E-E647-B43E-5D55-D35A588E9045}"/>
              </a:ext>
            </a:extLst>
          </p:cNvPr>
          <p:cNvSpPr txBox="1">
            <a:spLocks noChangeArrowheads="1"/>
          </p:cNvSpPr>
          <p:nvPr/>
        </p:nvSpPr>
        <p:spPr bwMode="auto">
          <a:xfrm>
            <a:off x="1962150" y="6537275"/>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F02C60AC-EBD6-4B05-1EA2-C897E153D5F5}"/>
              </a:ext>
            </a:extLst>
          </p:cNvPr>
          <p:cNvSpPr>
            <a:spLocks noGrp="1" noChangeArrowheads="1"/>
          </p:cNvSpPr>
          <p:nvPr>
            <p:ph type="title"/>
          </p:nvPr>
        </p:nvSpPr>
        <p:spPr/>
        <p:txBody>
          <a:bodyPr/>
          <a:lstStyle/>
          <a:p>
            <a:pPr eaLnBrk="1" hangingPunct="1"/>
            <a:r>
              <a:rPr lang="en" altLang="en-US" sz="2954"/>
              <a:t>Surrogate recovery rate</a:t>
            </a:r>
          </a:p>
        </p:txBody>
      </p:sp>
      <p:pic>
        <p:nvPicPr>
          <p:cNvPr id="163843" name="Picture 7">
            <a:extLst>
              <a:ext uri="{FF2B5EF4-FFF2-40B4-BE49-F238E27FC236}">
                <a16:creationId xmlns:a16="http://schemas.microsoft.com/office/drawing/2014/main" id="{EC8FDC7B-4EB0-E8E9-7E38-E4C93620E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655" y="1036028"/>
            <a:ext cx="6046177" cy="16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4" name="Picture 8">
            <a:extLst>
              <a:ext uri="{FF2B5EF4-FFF2-40B4-BE49-F238E27FC236}">
                <a16:creationId xmlns:a16="http://schemas.microsoft.com/office/drawing/2014/main" id="{BF4164F4-FF91-ECAD-209B-E17922E9E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655" y="2831124"/>
            <a:ext cx="6046177" cy="16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11">
            <a:extLst>
              <a:ext uri="{FF2B5EF4-FFF2-40B4-BE49-F238E27FC236}">
                <a16:creationId xmlns:a16="http://schemas.microsoft.com/office/drawing/2014/main" id="{70C5E012-6357-D4F6-7B7B-0BE8BE547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120" y="4635012"/>
            <a:ext cx="3204796" cy="165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4E2EF97-FD76-9178-2731-0B31EDD64F7E}"/>
              </a:ext>
            </a:extLst>
          </p:cNvPr>
          <p:cNvSpPr/>
          <p:nvPr/>
        </p:nvSpPr>
        <p:spPr>
          <a:xfrm>
            <a:off x="5418993" y="4626221"/>
            <a:ext cx="3921369" cy="1635369"/>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1" hangingPunct="1">
              <a:defRPr/>
            </a:pPr>
            <a:r>
              <a:rPr lang="en" altLang="ja-JP" sz="1108" dirty="0">
                <a:solidFill>
                  <a:srgbClr val="000099"/>
                </a:solidFill>
                <a:latin typeface="Arial"/>
                <a:ea typeface="ＭＳ Ｐゴシック"/>
              </a:rPr>
              <a:t>Mirex - </a:t>
            </a:r>
            <a:r>
              <a:rPr lang="en" altLang="ja-JP" sz="1108" baseline="30000" dirty="0">
                <a:solidFill>
                  <a:srgbClr val="000099"/>
                </a:solidFill>
                <a:latin typeface="Arial"/>
                <a:ea typeface="ＭＳ Ｐゴシック"/>
              </a:rPr>
              <a:t>13C10 </a:t>
            </a:r>
            <a:r>
              <a:rPr lang="en" altLang="en-US" sz="1108" dirty="0">
                <a:solidFill>
                  <a:srgbClr val="000099"/>
                </a:solidFill>
                <a:latin typeface="Arial"/>
                <a:ea typeface="ＭＳ Ｐゴシック"/>
              </a:rPr>
              <a:t>was used for the syringe spike because the same </a:t>
            </a:r>
            <a:r>
              <a:rPr lang="en" altLang="ja-JP" sz="1108" i="1" dirty="0">
                <a:solidFill>
                  <a:srgbClr val="000099"/>
                </a:solidFill>
                <a:latin typeface="Arial"/>
                <a:ea typeface="ＭＳ Ｐゴシック"/>
              </a:rPr>
              <a:t>m </a:t>
            </a:r>
            <a:r>
              <a:rPr lang="en" altLang="ja-JP" sz="1108" dirty="0">
                <a:solidFill>
                  <a:srgbClr val="000099"/>
                </a:solidFill>
                <a:latin typeface="Arial"/>
                <a:ea typeface="ＭＳ Ｐゴシック"/>
              </a:rPr>
              <a:t>/ </a:t>
            </a:r>
            <a:r>
              <a:rPr lang="en" altLang="ja-JP" sz="1108" i="1" dirty="0">
                <a:solidFill>
                  <a:srgbClr val="000099"/>
                </a:solidFill>
                <a:latin typeface="Arial"/>
                <a:ea typeface="ＭＳ Ｐゴシック"/>
              </a:rPr>
              <a:t>z </a:t>
            </a:r>
            <a:r>
              <a:rPr lang="en" altLang="ja-JP" sz="1108" baseline="-25000" dirty="0">
                <a:solidFill>
                  <a:srgbClr val="000099"/>
                </a:solidFill>
                <a:latin typeface="Arial"/>
                <a:ea typeface="ＭＳ Ｐゴシック"/>
              </a:rPr>
              <a:t>as </a:t>
            </a:r>
            <a:r>
              <a:rPr lang="en" altLang="ja-JP" sz="1108" i="1" dirty="0">
                <a:solidFill>
                  <a:srgbClr val="000099"/>
                </a:solidFill>
                <a:latin typeface="Arial"/>
                <a:ea typeface="ＭＳ Ｐゴシック"/>
              </a:rPr>
              <a:t>DP-13C10 could </a:t>
            </a:r>
            <a:r>
              <a:rPr lang="en" altLang="ja-JP" sz="1108" baseline="30000" dirty="0">
                <a:solidFill>
                  <a:srgbClr val="000099"/>
                </a:solidFill>
                <a:latin typeface="Arial"/>
                <a:ea typeface="ＭＳ Ｐゴシック"/>
              </a:rPr>
              <a:t>be </a:t>
            </a:r>
            <a:r>
              <a:rPr lang="en" altLang="en-US" sz="1108" dirty="0">
                <a:solidFill>
                  <a:srgbClr val="000099"/>
                </a:solidFill>
                <a:latin typeface="Arial"/>
                <a:ea typeface="ＭＳ Ｐゴシック"/>
              </a:rPr>
              <a:t>used </a:t>
            </a:r>
            <a:r>
              <a:rPr lang="en" altLang="ja-JP" sz="1108" baseline="-25000" dirty="0">
                <a:solidFill>
                  <a:srgbClr val="000099"/>
                </a:solidFill>
                <a:latin typeface="Arial"/>
                <a:ea typeface="ＭＳ Ｐゴシック"/>
              </a:rPr>
              <a:t>. </a:t>
            </a:r>
            <a:r>
              <a:rPr lang="en" altLang="en-US" sz="1108" dirty="0">
                <a:solidFill>
                  <a:srgbClr val="000099"/>
                </a:solidFill>
                <a:latin typeface="Arial"/>
                <a:ea typeface="ＭＳ Ｐゴシック"/>
              </a:rPr>
              <a:t>However, the retention time is more than </a:t>
            </a:r>
            <a:r>
              <a:rPr lang="en" altLang="ja-JP" sz="1108" dirty="0">
                <a:solidFill>
                  <a:srgbClr val="000099"/>
                </a:solidFill>
                <a:latin typeface="Arial"/>
                <a:ea typeface="ＭＳ Ｐゴシック"/>
              </a:rPr>
              <a:t>9 minutes apart from the DP </a:t>
            </a:r>
            <a:r>
              <a:rPr lang="en" altLang="en-US" sz="1108" dirty="0">
                <a:solidFill>
                  <a:srgbClr val="000099"/>
                </a:solidFill>
                <a:latin typeface="Arial"/>
                <a:ea typeface="ＭＳ Ｐゴシック"/>
              </a:rPr>
              <a:t>retention time , and it may be affected by the matrix eluting at the same time during each detection time, so depending on the sample, it may be necessary to clean up or change the syringe spike. There may be cases where it is necessary to do so.</a:t>
            </a:r>
            <a:endParaRPr lang="en-US" altLang="ja-JP" sz="1108" dirty="0">
              <a:solidFill>
                <a:srgbClr val="000099"/>
              </a:solidFill>
              <a:latin typeface="Arial"/>
              <a:ea typeface="ＭＳ Ｐゴシック"/>
            </a:endParaRPr>
          </a:p>
          <a:p>
            <a:pPr defTabSz="844083" eaLnBrk="1" hangingPunct="1">
              <a:defRPr/>
            </a:pPr>
            <a:r>
              <a:rPr lang="en" altLang="en-US" sz="1108" dirty="0">
                <a:solidFill>
                  <a:srgbClr val="000099"/>
                </a:solidFill>
                <a:latin typeface="Arial"/>
                <a:ea typeface="ＭＳ Ｐゴシック"/>
              </a:rPr>
              <a:t>Additionally, </a:t>
            </a:r>
            <a:r>
              <a:rPr lang="en" altLang="ja-JP" sz="1108" dirty="0">
                <a:solidFill>
                  <a:srgbClr val="000099"/>
                </a:solidFill>
                <a:latin typeface="Arial"/>
                <a:ea typeface="ＭＳ Ｐゴシック"/>
              </a:rPr>
              <a:t>Mirex- </a:t>
            </a:r>
            <a:r>
              <a:rPr lang="en" altLang="ja-JP" sz="1108" baseline="30000" dirty="0">
                <a:solidFill>
                  <a:srgbClr val="000099"/>
                </a:solidFill>
                <a:latin typeface="Arial"/>
                <a:ea typeface="ＭＳ Ｐゴシック"/>
              </a:rPr>
              <a:t>13 </a:t>
            </a:r>
            <a:r>
              <a:rPr lang="en" altLang="ja-JP" sz="1108" i="1" dirty="0">
                <a:solidFill>
                  <a:srgbClr val="000099"/>
                </a:solidFill>
                <a:latin typeface="Arial"/>
                <a:ea typeface="ＭＳ Ｐゴシック"/>
              </a:rPr>
              <a:t>C10 </a:t>
            </a:r>
            <a:r>
              <a:rPr lang="en" altLang="en-US" sz="1108" dirty="0">
                <a:solidFill>
                  <a:srgbClr val="000099"/>
                </a:solidFill>
                <a:latin typeface="Arial"/>
                <a:ea typeface="ＭＳ Ｐゴシック"/>
              </a:rPr>
              <a:t>cannot be used when collecting and analyzing </a:t>
            </a:r>
            <a:r>
              <a:rPr lang="en" altLang="ja-JP" sz="1108" dirty="0">
                <a:solidFill>
                  <a:srgbClr val="000099"/>
                </a:solidFill>
                <a:latin typeface="Arial"/>
                <a:ea typeface="ＭＳ Ｐゴシック"/>
              </a:rPr>
              <a:t>POPs </a:t>
            </a:r>
            <a:r>
              <a:rPr lang="en" altLang="ja-JP" sz="1108" baseline="-25000" dirty="0">
                <a:solidFill>
                  <a:srgbClr val="000099"/>
                </a:solidFill>
                <a:latin typeface="Arial"/>
                <a:ea typeface="ＭＳ Ｐゴシック"/>
              </a:rPr>
              <a:t>at the same time.</a:t>
            </a:r>
          </a:p>
        </p:txBody>
      </p:sp>
      <p:sp>
        <p:nvSpPr>
          <p:cNvPr id="163847" name="テキスト ボックス 8">
            <a:extLst>
              <a:ext uri="{FF2B5EF4-FFF2-40B4-BE49-F238E27FC236}">
                <a16:creationId xmlns:a16="http://schemas.microsoft.com/office/drawing/2014/main" id="{4283C0B1-2C7F-6DDE-FAA9-6FEFAC99A8A0}"/>
              </a:ext>
            </a:extLst>
          </p:cNvPr>
          <p:cNvSpPr txBox="1">
            <a:spLocks noChangeArrowheads="1"/>
          </p:cNvSpPr>
          <p:nvPr/>
        </p:nvSpPr>
        <p:spPr bwMode="auto">
          <a:xfrm>
            <a:off x="1962150" y="6279175"/>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1805FE2E-F854-D654-BEC2-932B8484F352}"/>
              </a:ext>
            </a:extLst>
          </p:cNvPr>
          <p:cNvSpPr>
            <a:spLocks noGrp="1" noChangeArrowheads="1"/>
          </p:cNvSpPr>
          <p:nvPr>
            <p:ph type="title"/>
          </p:nvPr>
        </p:nvSpPr>
        <p:spPr/>
        <p:txBody>
          <a:bodyPr/>
          <a:lstStyle/>
          <a:p>
            <a:pPr eaLnBrk="1" hangingPunct="1"/>
            <a:r>
              <a:rPr lang="en" altLang="en-US" sz="2954"/>
              <a:t>Comparison with literature reported values of atmospheric </a:t>
            </a:r>
            <a:r>
              <a:rPr lang="en" altLang="ja-JP" sz="2954"/>
              <a:t>DP</a:t>
            </a:r>
          </a:p>
        </p:txBody>
      </p:sp>
      <p:graphicFrame>
        <p:nvGraphicFramePr>
          <p:cNvPr id="8" name="表 7">
            <a:extLst>
              <a:ext uri="{FF2B5EF4-FFF2-40B4-BE49-F238E27FC236}">
                <a16:creationId xmlns:a16="http://schemas.microsoft.com/office/drawing/2014/main" id="{DC839E39-6689-C8F3-AE64-D9E5301AD691}"/>
              </a:ext>
            </a:extLst>
          </p:cNvPr>
          <p:cNvGraphicFramePr>
            <a:graphicFrameLocks noGrp="1"/>
          </p:cNvGraphicFramePr>
          <p:nvPr/>
        </p:nvGraphicFramePr>
        <p:xfrm>
          <a:off x="698990" y="1411166"/>
          <a:ext cx="8508021" cy="3679582"/>
        </p:xfrm>
        <a:graphic>
          <a:graphicData uri="http://schemas.openxmlformats.org/drawingml/2006/table">
            <a:tbl>
              <a:tblPr firstRow="1" bandRow="1">
                <a:tableStyleId>{21E4AEA4-8DFA-4A89-87EB-49C32662AFE0}</a:tableStyleId>
              </a:tblPr>
              <a:tblGrid>
                <a:gridCol w="1329378">
                  <a:extLst>
                    <a:ext uri="{9D8B030D-6E8A-4147-A177-3AD203B41FA5}">
                      <a16:colId xmlns:a16="http://schemas.microsoft.com/office/drawing/2014/main" val="20000"/>
                    </a:ext>
                  </a:extLst>
                </a:gridCol>
                <a:gridCol w="797627">
                  <a:extLst>
                    <a:ext uri="{9D8B030D-6E8A-4147-A177-3AD203B41FA5}">
                      <a16:colId xmlns:a16="http://schemas.microsoft.com/office/drawing/2014/main" val="20001"/>
                    </a:ext>
                  </a:extLst>
                </a:gridCol>
                <a:gridCol w="3057570">
                  <a:extLst>
                    <a:ext uri="{9D8B030D-6E8A-4147-A177-3AD203B41FA5}">
                      <a16:colId xmlns:a16="http://schemas.microsoft.com/office/drawing/2014/main" val="20002"/>
                    </a:ext>
                  </a:extLst>
                </a:gridCol>
                <a:gridCol w="3323446">
                  <a:extLst>
                    <a:ext uri="{9D8B030D-6E8A-4147-A177-3AD203B41FA5}">
                      <a16:colId xmlns:a16="http://schemas.microsoft.com/office/drawing/2014/main" val="20003"/>
                    </a:ext>
                  </a:extLst>
                </a:gridCol>
              </a:tblGrid>
              <a:tr h="382512">
                <a:tc>
                  <a:txBody>
                    <a:bodyPr/>
                    <a:lstStyle/>
                    <a:p>
                      <a:r>
                        <a:rPr kumimoji="1" lang="en" altLang="ja-JP" sz="1000" dirty="0"/>
                        <a:t>Location</a:t>
                      </a:r>
                      <a:endParaRPr kumimoji="1" lang="ja-JP" altLang="en-US" sz="1000" dirty="0"/>
                    </a:p>
                  </a:txBody>
                  <a:tcPr marL="84406" marR="84406" marT="42203" marB="42203" anchor="ctr"/>
                </a:tc>
                <a:tc>
                  <a:txBody>
                    <a:bodyPr/>
                    <a:lstStyle/>
                    <a:p>
                      <a:r>
                        <a:rPr kumimoji="1" lang="en" altLang="ja-JP" sz="1000" dirty="0"/>
                        <a:t>Media</a:t>
                      </a:r>
                      <a:endParaRPr kumimoji="1" lang="ja-JP" altLang="en-US" sz="1000" dirty="0"/>
                    </a:p>
                  </a:txBody>
                  <a:tcPr marL="84406" marR="84406" marT="42203" marB="42203" anchor="ctr"/>
                </a:tc>
                <a:tc>
                  <a:txBody>
                    <a:bodyPr/>
                    <a:lstStyle/>
                    <a:p>
                      <a:r>
                        <a:rPr kumimoji="1" lang="en" altLang="ja-JP" sz="1000" dirty="0"/>
                        <a:t>Concentration</a:t>
                      </a:r>
                      <a:endParaRPr kumimoji="1" lang="ja-JP" altLang="en-US" sz="1000" dirty="0"/>
                    </a:p>
                  </a:txBody>
                  <a:tcPr marL="84406" marR="84406" marT="42203" marB="42203" anchor="ctr"/>
                </a:tc>
                <a:tc>
                  <a:txBody>
                    <a:bodyPr/>
                    <a:lstStyle/>
                    <a:p>
                      <a:r>
                        <a:rPr kumimoji="1" lang="en" altLang="ja-JP" sz="1000" dirty="0"/>
                        <a:t>Reference</a:t>
                      </a:r>
                      <a:endParaRPr kumimoji="1" lang="ja-JP" altLang="en-US" sz="1000" dirty="0"/>
                    </a:p>
                  </a:txBody>
                  <a:tcPr marL="84406" marR="84406" marT="42203" marB="42203" anchor="ctr"/>
                </a:tc>
                <a:extLst>
                  <a:ext uri="{0D108BD9-81ED-4DB2-BD59-A6C34878D82A}">
                    <a16:rowId xmlns:a16="http://schemas.microsoft.com/office/drawing/2014/main" val="10000"/>
                  </a:ext>
                </a:extLst>
              </a:tr>
              <a:tr h="441738">
                <a:tc>
                  <a:txBody>
                    <a:bodyPr/>
                    <a:lstStyle/>
                    <a:p>
                      <a:r>
                        <a:rPr kumimoji="1" lang="en" altLang="ja-JP" sz="1000" dirty="0"/>
                        <a:t>Lake </a:t>
                      </a:r>
                      <a:r>
                        <a:rPr kumimoji="1" lang="en" altLang="ja-JP" sz="1000" baseline="0" dirty="0"/>
                        <a:t>Erie</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r>
                        <a:rPr kumimoji="1" lang="en" altLang="ja-JP" sz="1000" dirty="0"/>
                        <a:t>34 ± 24 pg/m3 </a:t>
                      </a:r>
                      <a:r>
                        <a:rPr kumimoji="1" lang="en" altLang="ja-JP" sz="1000" baseline="30000" dirty="0"/>
                        <a:t>( </a:t>
                      </a:r>
                      <a:r>
                        <a:rPr kumimoji="1" lang="en" altLang="ja-JP" sz="1000" dirty="0"/>
                        <a:t>mean ± one standard error)</a:t>
                      </a:r>
                      <a:endParaRPr kumimoji="1" lang="ja-JP" altLang="en-US" sz="1000" dirty="0"/>
                    </a:p>
                  </a:txBody>
                  <a:tcPr marL="84406" marR="84406" marT="42203" marB="42203" anchor="ctr"/>
                </a:tc>
                <a:tc>
                  <a:txBody>
                    <a:bodyPr/>
                    <a:lstStyle/>
                    <a:p>
                      <a:r>
                        <a:rPr kumimoji="1" lang="en" altLang="ja-JP" sz="1000" dirty="0"/>
                        <a:t>Hoh </a:t>
                      </a:r>
                      <a:r>
                        <a:rPr kumimoji="1" lang="en" altLang="ja-JP" sz="1000" baseline="0" dirty="0"/>
                        <a:t>E. et al., </a:t>
                      </a:r>
                      <a:r>
                        <a:rPr kumimoji="1" lang="en" altLang="ja-JP" sz="1000" i="1" dirty="0"/>
                        <a:t>Environ. Sci. Technol.</a:t>
                      </a:r>
                      <a:r>
                        <a:rPr kumimoji="1" lang="en" altLang="ja-JP" sz="1000" dirty="0"/>
                        <a:t> </a:t>
                      </a:r>
                      <a:r>
                        <a:rPr kumimoji="1" lang="en" altLang="ja-JP" sz="1000" b="1" dirty="0"/>
                        <a:t>40 </a:t>
                      </a:r>
                      <a:r>
                        <a:rPr kumimoji="1" lang="en" altLang="ja-JP" sz="1000" dirty="0"/>
                        <a:t>, 1184-1189, 2006.</a:t>
                      </a:r>
                      <a:endParaRPr kumimoji="1" lang="ja-JP" altLang="en-US" sz="1000" dirty="0"/>
                    </a:p>
                  </a:txBody>
                  <a:tcPr marL="84406" marR="84406" marT="42203" marB="42203" anchor="ctr"/>
                </a:tc>
                <a:extLst>
                  <a:ext uri="{0D108BD9-81ED-4DB2-BD59-A6C34878D82A}">
                    <a16:rowId xmlns:a16="http://schemas.microsoft.com/office/drawing/2014/main" val="10001"/>
                  </a:ext>
                </a:extLst>
              </a:tr>
              <a:tr h="49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Great</a:t>
                      </a:r>
                      <a:r>
                        <a:rPr kumimoji="1" lang="en" altLang="ja-JP" sz="1000" baseline="0" dirty="0"/>
                        <a:t> Lakes</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Urban : 7.2 and 2.4 pg/</a:t>
                      </a:r>
                      <a:r>
                        <a:rPr kumimoji="1" lang="en" altLang="ja-JP" sz="1000" baseline="0" dirty="0"/>
                        <a:t>m</a:t>
                      </a:r>
                      <a:r>
                        <a:rPr kumimoji="1" lang="en" altLang="ja-JP" sz="1000" baseline="30000" dirty="0"/>
                        <a:t>3</a:t>
                      </a:r>
                      <a:r>
                        <a:rPr kumimoji="1" lang="en" altLang="ja-JP" sz="1000" baseline="0" dirty="0"/>
                        <a:t> (two sites)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baseline="0" dirty="0"/>
                        <a:t>Rural : 20, 0.8 and 0.8 </a:t>
                      </a:r>
                      <a:r>
                        <a:rPr kumimoji="1" lang="en" altLang="ja-JP" sz="1000" dirty="0"/>
                        <a:t>pg/</a:t>
                      </a:r>
                      <a:r>
                        <a:rPr kumimoji="1" lang="en" altLang="ja-JP" sz="1000" baseline="0" dirty="0"/>
                        <a:t>m</a:t>
                      </a:r>
                      <a:r>
                        <a:rPr kumimoji="1" lang="en" altLang="ja-JP" sz="1000" baseline="30000" dirty="0"/>
                        <a:t>3</a:t>
                      </a:r>
                      <a:r>
                        <a:rPr kumimoji="1" lang="en" altLang="ja-JP" sz="1000" baseline="0" dirty="0"/>
                        <a:t> (three sites)</a:t>
                      </a:r>
                      <a:endParaRPr kumimoji="1" lang="ja-JP" altLang="en-US" sz="100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err="1"/>
                        <a:t>Venier</a:t>
                      </a:r>
                      <a:r>
                        <a:rPr kumimoji="1" lang="en" altLang="ja-JP" sz="1000" dirty="0"/>
                        <a:t> M.</a:t>
                      </a:r>
                      <a:r>
                        <a:rPr kumimoji="1" lang="en" altLang="ja-JP" sz="1000" baseline="0" dirty="0"/>
                        <a:t> et al., </a:t>
                      </a:r>
                      <a:r>
                        <a:rPr kumimoji="1" lang="en" altLang="ja-JP" sz="1000" i="1" dirty="0"/>
                        <a:t>Environ. Sci. Technol.</a:t>
                      </a:r>
                      <a:r>
                        <a:rPr kumimoji="1" lang="en" altLang="ja-JP" sz="1000" dirty="0"/>
                        <a:t> </a:t>
                      </a:r>
                      <a:r>
                        <a:rPr kumimoji="1" lang="en" altLang="ja-JP" sz="1000" b="1" dirty="0"/>
                        <a:t>42</a:t>
                      </a:r>
                      <a:r>
                        <a:rPr kumimoji="1" lang="en" altLang="ja-JP" sz="1000" dirty="0"/>
                        <a:t>, 4745-4751,</a:t>
                      </a:r>
                      <a:r>
                        <a:rPr kumimoji="1" lang="en" altLang="ja-JP" sz="1000" baseline="0" dirty="0"/>
                        <a:t> 2008</a:t>
                      </a:r>
                      <a:endParaRPr kumimoji="1" lang="ja-JP" altLang="en-US" sz="1000" dirty="0"/>
                    </a:p>
                  </a:txBody>
                  <a:tcPr marL="84406" marR="84406" marT="42203" marB="42203" anchor="ctr"/>
                </a:tc>
                <a:extLst>
                  <a:ext uri="{0D108BD9-81ED-4DB2-BD59-A6C34878D82A}">
                    <a16:rowId xmlns:a16="http://schemas.microsoft.com/office/drawing/2014/main" val="10002"/>
                  </a:ext>
                </a:extLst>
              </a:tr>
              <a:tr h="441738">
                <a:tc>
                  <a:txBody>
                    <a:bodyPr/>
                    <a:lstStyle/>
                    <a:p>
                      <a:r>
                        <a:rPr kumimoji="1" lang="en" altLang="ja-JP" sz="1000" dirty="0"/>
                        <a:t>China</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r>
                        <a:rPr kumimoji="1" lang="en" altLang="ja-JP" sz="1000" dirty="0"/>
                        <a:t>&lt; 0.8 – 66 pg/m</a:t>
                      </a:r>
                      <a:r>
                        <a:rPr kumimoji="1" lang="en" altLang="ja-JP" sz="1000" baseline="30000" dirty="0"/>
                        <a:t>3</a:t>
                      </a:r>
                    </a:p>
                    <a:p>
                      <a:r>
                        <a:rPr kumimoji="1" lang="en" altLang="ja-JP" sz="1000" i="1" baseline="0" dirty="0" err="1"/>
                        <a:t>f</a:t>
                      </a:r>
                      <a:r>
                        <a:rPr kumimoji="1" lang="en" altLang="ja-JP" sz="1000" i="1" baseline="-25000" dirty="0" err="1"/>
                        <a:t>syn</a:t>
                      </a:r>
                      <a:r>
                        <a:rPr kumimoji="1" lang="en" altLang="ja-JP" sz="1000" baseline="0" dirty="0"/>
                        <a:t> = 0.32 (Urban Air)</a:t>
                      </a:r>
                      <a:endParaRPr kumimoji="1" lang="ja-JP" altLang="en-US" sz="1000" baseline="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err="1"/>
                        <a:t>Ren</a:t>
                      </a:r>
                      <a:r>
                        <a:rPr kumimoji="1" lang="en" altLang="ja-JP" sz="1000" dirty="0"/>
                        <a:t> N. et</a:t>
                      </a:r>
                      <a:r>
                        <a:rPr kumimoji="1" lang="en" altLang="ja-JP" sz="1000" baseline="0" dirty="0"/>
                        <a:t> al., </a:t>
                      </a:r>
                      <a:r>
                        <a:rPr kumimoji="1" lang="en" altLang="ja-JP" sz="1000" i="1" dirty="0"/>
                        <a:t>Environ. Sci. Technol.</a:t>
                      </a:r>
                      <a:r>
                        <a:rPr kumimoji="1" lang="en" altLang="ja-JP" sz="1000" dirty="0"/>
                        <a:t> </a:t>
                      </a:r>
                      <a:r>
                        <a:rPr kumimoji="1" lang="en" altLang="ja-JP" sz="1000" b="1" dirty="0"/>
                        <a:t>42</a:t>
                      </a:r>
                      <a:r>
                        <a:rPr kumimoji="1" lang="en" altLang="ja-JP" sz="1000" dirty="0"/>
                        <a:t>, 6476-6480, 2008.</a:t>
                      </a:r>
                      <a:endParaRPr kumimoji="1" lang="ja-JP" altLang="en-US" sz="1000" dirty="0"/>
                    </a:p>
                  </a:txBody>
                  <a:tcPr marL="84406" marR="84406" marT="42203" marB="42203" anchor="ctr"/>
                </a:tc>
                <a:extLst>
                  <a:ext uri="{0D108BD9-81ED-4DB2-BD59-A6C34878D82A}">
                    <a16:rowId xmlns:a16="http://schemas.microsoft.com/office/drawing/2014/main" val="10003"/>
                  </a:ext>
                </a:extLst>
              </a:tr>
              <a:tr h="49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East China</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r>
                        <a:rPr kumimoji="1" lang="en" altLang="ja-JP" sz="1000" baseline="0" dirty="0"/>
                        <a:t>Urban : 6.9 pg/m</a:t>
                      </a:r>
                      <a:r>
                        <a:rPr kumimoji="1" lang="en" altLang="ja-JP" sz="1000" baseline="30000" dirty="0"/>
                        <a:t>3</a:t>
                      </a:r>
                      <a:r>
                        <a:rPr kumimoji="1" lang="en" altLang="ja-JP" sz="1000" baseline="0" dirty="0"/>
                        <a:t> (mean)</a:t>
                      </a:r>
                    </a:p>
                    <a:p>
                      <a:r>
                        <a:rPr kumimoji="1" lang="en" altLang="ja-JP" sz="1000" dirty="0"/>
                        <a:t>Rural  : 3.5 </a:t>
                      </a:r>
                      <a:r>
                        <a:rPr kumimoji="1" lang="en" altLang="ja-JP" sz="1000" baseline="0" dirty="0"/>
                        <a:t>pg/m</a:t>
                      </a:r>
                      <a:r>
                        <a:rPr kumimoji="1" lang="en" altLang="ja-JP" sz="1000" baseline="30000" dirty="0"/>
                        <a:t>3</a:t>
                      </a:r>
                      <a:r>
                        <a:rPr kumimoji="1" lang="en" altLang="ja-JP" sz="1000" baseline="0" dirty="0"/>
                        <a:t> (mean)</a:t>
                      </a:r>
                      <a:endParaRPr kumimoji="1" lang="ja-JP" altLang="en-US" sz="100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err="1"/>
                        <a:t>Qiu</a:t>
                      </a:r>
                      <a:r>
                        <a:rPr kumimoji="1" lang="en" altLang="ja-JP" sz="1000" dirty="0"/>
                        <a:t> X. et al., </a:t>
                      </a:r>
                      <a:r>
                        <a:rPr kumimoji="1" lang="en" altLang="ja-JP" sz="1000" i="1" dirty="0"/>
                        <a:t>Chemosphere.</a:t>
                      </a:r>
                      <a:r>
                        <a:rPr kumimoji="1" lang="en" altLang="ja-JP" sz="1000" b="0" i="0" dirty="0"/>
                        <a:t> </a:t>
                      </a:r>
                      <a:r>
                        <a:rPr kumimoji="1" lang="en" altLang="ja-JP" sz="1000" b="1" i="0" dirty="0"/>
                        <a:t>80,</a:t>
                      </a:r>
                      <a:r>
                        <a:rPr kumimoji="1" lang="en" altLang="ja-JP" sz="1000" b="0" i="0" dirty="0"/>
                        <a:t> 1</a:t>
                      </a:r>
                      <a:r>
                        <a:rPr kumimoji="1" lang="en" altLang="ja-JP" sz="1000" dirty="0"/>
                        <a:t>207–1212,</a:t>
                      </a:r>
                      <a:r>
                        <a:rPr kumimoji="1" lang="en" altLang="ja-JP" sz="1000" baseline="0" dirty="0"/>
                        <a:t> 2010</a:t>
                      </a:r>
                      <a:endParaRPr kumimoji="1" lang="ja-JP" altLang="en-US" sz="1000" dirty="0"/>
                    </a:p>
                  </a:txBody>
                  <a:tcPr marL="84406" marR="84406" marT="42203" marB="42203" anchor="ctr"/>
                </a:tc>
                <a:extLst>
                  <a:ext uri="{0D108BD9-81ED-4DB2-BD59-A6C34878D82A}">
                    <a16:rowId xmlns:a16="http://schemas.microsoft.com/office/drawing/2014/main" val="10004"/>
                  </a:ext>
                </a:extLst>
              </a:tr>
              <a:tr h="49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DP Manufacturer,</a:t>
                      </a:r>
                      <a:r>
                        <a:rPr kumimoji="1" lang="en" altLang="ja-JP" sz="1000" baseline="0" dirty="0"/>
                        <a:t> China</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r>
                        <a:rPr kumimoji="1" lang="en" altLang="ja-JP" sz="1000" baseline="0" dirty="0"/>
                        <a:t>7737–26734 pg/m</a:t>
                      </a:r>
                      <a:r>
                        <a:rPr kumimoji="1" lang="en" altLang="ja-JP" sz="1000" baseline="30000" dirty="0"/>
                        <a:t>3</a:t>
                      </a:r>
                      <a:endParaRPr kumimoji="1" lang="ja-JP" altLang="en-US" sz="1000" baseline="3000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Wang B. et al., </a:t>
                      </a:r>
                      <a:r>
                        <a:rPr kumimoji="1" lang="en" altLang="ja-JP" sz="1000" i="1" dirty="0"/>
                        <a:t>Chemosphere.</a:t>
                      </a:r>
                      <a:r>
                        <a:rPr kumimoji="1" lang="en" altLang="ja-JP" sz="1000" dirty="0"/>
                        <a:t> </a:t>
                      </a:r>
                      <a:r>
                        <a:rPr kumimoji="1" lang="en" altLang="ja-JP" sz="1000" b="1" dirty="0"/>
                        <a:t>80</a:t>
                      </a:r>
                      <a:r>
                        <a:rPr kumimoji="1" lang="en" altLang="ja-JP" sz="1000" dirty="0"/>
                        <a:t>, 1285–1290,</a:t>
                      </a:r>
                      <a:r>
                        <a:rPr kumimoji="1" lang="en" altLang="ja-JP" sz="1000" baseline="0" dirty="0"/>
                        <a:t> 2010</a:t>
                      </a:r>
                      <a:endParaRPr kumimoji="1" lang="ja-JP" altLang="en-US" sz="1000" dirty="0"/>
                    </a:p>
                  </a:txBody>
                  <a:tcPr marL="84406" marR="84406" marT="42203" marB="42203" anchor="ctr"/>
                </a:tc>
                <a:extLst>
                  <a:ext uri="{0D108BD9-81ED-4DB2-BD59-A6C34878D82A}">
                    <a16:rowId xmlns:a16="http://schemas.microsoft.com/office/drawing/2014/main" val="10005"/>
                  </a:ext>
                </a:extLst>
              </a:tr>
              <a:tr h="441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a:t>European Arctic</a:t>
                      </a:r>
                      <a:endParaRPr kumimoji="1" lang="ja-JP" altLang="en-US" sz="1000" dirty="0"/>
                    </a:p>
                  </a:txBody>
                  <a:tcPr marL="84406" marR="84406" marT="42203" marB="42203" anchor="ctr"/>
                </a:tc>
                <a:tc>
                  <a:txBody>
                    <a:bodyPr/>
                    <a:lstStyle/>
                    <a:p>
                      <a:r>
                        <a:rPr kumimoji="1" lang="en" altLang="ja-JP" sz="1000" dirty="0"/>
                        <a:t>Air</a:t>
                      </a:r>
                      <a:endParaRPr kumimoji="1" lang="ja-JP" altLang="en-US" sz="1000" dirty="0"/>
                    </a:p>
                  </a:txBody>
                  <a:tcPr marL="84406" marR="84406" marT="42203" marB="42203" anchor="ctr"/>
                </a:tc>
                <a:tc>
                  <a:txBody>
                    <a:bodyPr/>
                    <a:lstStyle/>
                    <a:p>
                      <a:r>
                        <a:rPr kumimoji="1" lang="en" altLang="ja-JP" sz="1000" dirty="0"/>
                        <a:t>0.05 - 4.2 pg /m</a:t>
                      </a:r>
                      <a:r>
                        <a:rPr kumimoji="1" lang="en" altLang="ja-JP" sz="1000" baseline="30000" dirty="0"/>
                        <a:t>3</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i="1" baseline="0" dirty="0" err="1"/>
                        <a:t>f</a:t>
                      </a:r>
                      <a:r>
                        <a:rPr kumimoji="1" lang="en" altLang="ja-JP" sz="1000" i="1" baseline="-25000" dirty="0" err="1"/>
                        <a:t>syn</a:t>
                      </a:r>
                      <a:r>
                        <a:rPr kumimoji="1" lang="en" altLang="ja-JP" sz="1000" baseline="0" dirty="0"/>
                        <a:t> = 0.37 – 0.67</a:t>
                      </a:r>
                      <a:endParaRPr kumimoji="1" lang="ja-JP" altLang="en-US" sz="1000" baseline="0" dirty="0"/>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dirty="0" err="1"/>
                        <a:t>Möller</a:t>
                      </a:r>
                      <a:r>
                        <a:rPr kumimoji="1" lang="en" altLang="ja-JP" sz="1000" dirty="0"/>
                        <a:t> A et al.,</a:t>
                      </a:r>
                      <a:r>
                        <a:rPr kumimoji="1" lang="en" altLang="ja-JP" sz="1000" baseline="0" dirty="0"/>
                        <a:t> </a:t>
                      </a:r>
                      <a:r>
                        <a:rPr kumimoji="1" lang="en" altLang="ja-JP" sz="1000" i="1" baseline="0" dirty="0"/>
                        <a:t>Env</a:t>
                      </a:r>
                      <a:r>
                        <a:rPr kumimoji="1" lang="en" altLang="ja-JP" sz="1000" i="1" dirty="0"/>
                        <a:t>iron </a:t>
                      </a:r>
                      <a:r>
                        <a:rPr kumimoji="1" lang="en" altLang="ja-JP" sz="1000" i="1" dirty="0" err="1"/>
                        <a:t>Sci</a:t>
                      </a:r>
                      <a:r>
                        <a:rPr kumimoji="1" lang="en" altLang="ja-JP" sz="1000" i="1" dirty="0"/>
                        <a:t> Technol.</a:t>
                      </a:r>
                      <a:r>
                        <a:rPr kumimoji="1" lang="en" altLang="ja-JP" sz="1000" dirty="0"/>
                        <a:t> </a:t>
                      </a:r>
                      <a:r>
                        <a:rPr kumimoji="1" lang="en" altLang="ja-JP" sz="1000" b="1" dirty="0"/>
                        <a:t>44</a:t>
                      </a:r>
                      <a:r>
                        <a:rPr kumimoji="1" lang="en" altLang="ja-JP" sz="1000" dirty="0"/>
                        <a:t>,</a:t>
                      </a:r>
                      <a:r>
                        <a:rPr kumimoji="1" lang="en" altLang="ja-JP" sz="1000" baseline="0" dirty="0"/>
                        <a:t> </a:t>
                      </a:r>
                      <a:r>
                        <a:rPr kumimoji="1" lang="en" altLang="ja-JP" sz="1000" dirty="0"/>
                        <a:t>8977–8982,</a:t>
                      </a:r>
                      <a:r>
                        <a:rPr kumimoji="1" lang="en" altLang="ja-JP" sz="1000" baseline="0" dirty="0"/>
                        <a:t> 2010</a:t>
                      </a:r>
                      <a:endParaRPr kumimoji="1" lang="ja-JP" altLang="en-US" sz="1000" dirty="0"/>
                    </a:p>
                  </a:txBody>
                  <a:tcPr marL="84406" marR="84406" marT="42203" marB="42203" anchor="ctr"/>
                </a:tc>
                <a:extLst>
                  <a:ext uri="{0D108BD9-81ED-4DB2-BD59-A6C34878D82A}">
                    <a16:rowId xmlns:a16="http://schemas.microsoft.com/office/drawing/2014/main" val="10006"/>
                  </a:ext>
                </a:extLst>
              </a:tr>
              <a:tr h="49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b="1" dirty="0">
                          <a:solidFill>
                            <a:srgbClr val="0000D6"/>
                          </a:solidFill>
                        </a:rPr>
                        <a:t>Kawasaki,</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b="1" dirty="0">
                          <a:solidFill>
                            <a:srgbClr val="0000D6"/>
                          </a:solidFill>
                        </a:rPr>
                        <a:t>Japan</a:t>
                      </a:r>
                      <a:endParaRPr kumimoji="1" lang="ja-JP" altLang="en-US" sz="1000" b="1" dirty="0">
                        <a:solidFill>
                          <a:srgbClr val="0000D6"/>
                        </a:solidFill>
                      </a:endParaRPr>
                    </a:p>
                  </a:txBody>
                  <a:tcPr marL="84406" marR="84406" marT="42203" marB="42203" anchor="ctr"/>
                </a:tc>
                <a:tc>
                  <a:txBody>
                    <a:bodyPr/>
                    <a:lstStyle/>
                    <a:p>
                      <a:r>
                        <a:rPr kumimoji="1" lang="en" altLang="ja-JP" sz="1000" b="1" dirty="0">
                          <a:solidFill>
                            <a:srgbClr val="0000D6"/>
                          </a:solidFill>
                        </a:rPr>
                        <a:t>Air</a:t>
                      </a:r>
                      <a:endParaRPr kumimoji="1" lang="ja-JP" altLang="en-US" sz="1000" b="1" dirty="0">
                        <a:solidFill>
                          <a:srgbClr val="0000D6"/>
                        </a:solidFill>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b="1" baseline="0" dirty="0">
                          <a:solidFill>
                            <a:srgbClr val="0000D6"/>
                          </a:solidFill>
                        </a:rPr>
                        <a:t>HRMS-EI : 2.0 – 24 </a:t>
                      </a:r>
                      <a:r>
                        <a:rPr kumimoji="1" lang="en" altLang="ja-JP" sz="1000" b="1" dirty="0">
                          <a:solidFill>
                            <a:srgbClr val="0000D6"/>
                          </a:solidFill>
                        </a:rPr>
                        <a:t>pg /m</a:t>
                      </a:r>
                      <a:r>
                        <a:rPr kumimoji="1" lang="en" altLang="ja-JP" sz="1000" b="1" baseline="30000" dirty="0">
                          <a:solidFill>
                            <a:srgbClr val="0000D6"/>
                          </a:solidFill>
                        </a:rPr>
                        <a:t>3</a:t>
                      </a:r>
                      <a:r>
                        <a:rPr kumimoji="1" lang="en" altLang="ja-JP" sz="1000" b="1" baseline="0" dirty="0">
                          <a:solidFill>
                            <a:srgbClr val="0000D6"/>
                          </a:solidFill>
                        </a:rPr>
                        <a:t> (Mean 7.4 </a:t>
                      </a:r>
                      <a:r>
                        <a:rPr kumimoji="1" lang="en" altLang="ja-JP" sz="1000" b="1" dirty="0">
                          <a:solidFill>
                            <a:srgbClr val="0000D6"/>
                          </a:solidFill>
                        </a:rPr>
                        <a:t>pg /m</a:t>
                      </a:r>
                      <a:r>
                        <a:rPr kumimoji="1" lang="en" altLang="ja-JP" sz="1000" b="1" baseline="30000" dirty="0">
                          <a:solidFill>
                            <a:srgbClr val="0000D6"/>
                          </a:solidFill>
                        </a:rPr>
                        <a:t>3</a:t>
                      </a:r>
                      <a:r>
                        <a:rPr kumimoji="1" lang="en" altLang="ja-JP" sz="1000" b="1" baseline="0" dirty="0">
                          <a:solidFill>
                            <a:srgbClr val="0000D6"/>
                          </a:solidFill>
                        </a:rPr>
                        <a:t> )</a:t>
                      </a:r>
                    </a:p>
                    <a:p>
                      <a:r>
                        <a:rPr kumimoji="1" lang="en" altLang="ja-JP" sz="1000" b="1" baseline="0" dirty="0">
                          <a:solidFill>
                            <a:srgbClr val="0000D6"/>
                          </a:solidFill>
                        </a:rPr>
                        <a:t>LRMS-NCI: 2.2 – 24 </a:t>
                      </a:r>
                      <a:r>
                        <a:rPr kumimoji="1" lang="en" altLang="ja-JP" sz="1000" b="1" dirty="0">
                          <a:solidFill>
                            <a:srgbClr val="0000D6"/>
                          </a:solidFill>
                        </a:rPr>
                        <a:t>pg/m3 </a:t>
                      </a:r>
                      <a:r>
                        <a:rPr kumimoji="1" lang="en" altLang="ja-JP" sz="1000" b="1" baseline="30000" dirty="0">
                          <a:solidFill>
                            <a:srgbClr val="0000D6"/>
                          </a:solidFill>
                        </a:rPr>
                        <a:t>( </a:t>
                      </a:r>
                      <a:r>
                        <a:rPr kumimoji="1" lang="en" altLang="ja-JP" sz="1000" b="1" baseline="0" dirty="0">
                          <a:solidFill>
                            <a:srgbClr val="0000D6"/>
                          </a:solidFill>
                        </a:rPr>
                        <a:t>Mean 7.4 </a:t>
                      </a:r>
                      <a:r>
                        <a:rPr kumimoji="1" lang="en" altLang="ja-JP" sz="1000" b="1" dirty="0">
                          <a:solidFill>
                            <a:srgbClr val="0000D6"/>
                          </a:solidFill>
                        </a:rPr>
                        <a:t>pg/ </a:t>
                      </a:r>
                      <a:r>
                        <a:rPr kumimoji="1" lang="en" altLang="ja-JP" sz="1000" b="1" baseline="30000" dirty="0">
                          <a:solidFill>
                            <a:srgbClr val="0000D6"/>
                          </a:solidFill>
                        </a:rPr>
                        <a:t>m3 </a:t>
                      </a:r>
                      <a:r>
                        <a:rPr kumimoji="1" lang="en" altLang="ja-JP" sz="1000" b="1" baseline="0" dirty="0">
                          <a:solidFill>
                            <a:srgbClr val="0000D6"/>
                          </a:solidFill>
                        </a:rPr>
                        <a:t>)</a:t>
                      </a:r>
                      <a:endParaRPr kumimoji="1" lang="ja-JP" altLang="en-US" sz="1000" b="1" baseline="0" dirty="0">
                        <a:solidFill>
                          <a:srgbClr val="0000D6"/>
                        </a:solidFill>
                      </a:endParaRPr>
                    </a:p>
                  </a:txBody>
                  <a:tcPr marL="84406" marR="84406" marT="42203" marB="4220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 altLang="ja-JP" sz="1000" b="1" dirty="0">
                          <a:solidFill>
                            <a:srgbClr val="0000D6"/>
                          </a:solidFill>
                        </a:rPr>
                        <a:t>This study</a:t>
                      </a:r>
                      <a:endParaRPr kumimoji="1" lang="ja-JP" altLang="en-US" sz="1000" b="1" dirty="0">
                        <a:solidFill>
                          <a:srgbClr val="0000D6"/>
                        </a:solidFill>
                      </a:endParaRPr>
                    </a:p>
                  </a:txBody>
                  <a:tcPr marL="84406" marR="84406" marT="42203" marB="42203" anchor="ctr"/>
                </a:tc>
                <a:extLst>
                  <a:ext uri="{0D108BD9-81ED-4DB2-BD59-A6C34878D82A}">
                    <a16:rowId xmlns:a16="http://schemas.microsoft.com/office/drawing/2014/main" val="10007"/>
                  </a:ext>
                </a:extLst>
              </a:tr>
            </a:tbl>
          </a:graphicData>
        </a:graphic>
      </p:graphicFrame>
      <p:sp>
        <p:nvSpPr>
          <p:cNvPr id="5" name="正方形/長方形 4">
            <a:extLst>
              <a:ext uri="{FF2B5EF4-FFF2-40B4-BE49-F238E27FC236}">
                <a16:creationId xmlns:a16="http://schemas.microsoft.com/office/drawing/2014/main" id="{9627554C-CC75-4E0C-9029-901408BDCF80}"/>
              </a:ext>
            </a:extLst>
          </p:cNvPr>
          <p:cNvSpPr/>
          <p:nvPr/>
        </p:nvSpPr>
        <p:spPr>
          <a:xfrm>
            <a:off x="698990" y="5489332"/>
            <a:ext cx="8508021" cy="531936"/>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1" hangingPunct="1">
              <a:defRPr/>
            </a:pPr>
            <a:r>
              <a:rPr lang="en" altLang="ja-JP" sz="1108" b="1" dirty="0">
                <a:solidFill>
                  <a:srgbClr val="FF0000"/>
                </a:solidFill>
                <a:latin typeface="Arial"/>
                <a:ea typeface="ＭＳ Ｐゴシック"/>
              </a:rPr>
              <a:t>The DP concentrations </a:t>
            </a:r>
            <a:r>
              <a:rPr lang="en" altLang="en-US" sz="1108" b="1" dirty="0">
                <a:solidFill>
                  <a:srgbClr val="FF0000"/>
                </a:solidFill>
                <a:latin typeface="Arial"/>
                <a:ea typeface="ＭＳ Ｐゴシック"/>
              </a:rPr>
              <a:t>detected in this study were at the same level as urban air concentrations reported in the literature.</a:t>
            </a:r>
            <a:endParaRPr lang="ja-JP" altLang="en-US" sz="1108" b="1" dirty="0">
              <a:solidFill>
                <a:srgbClr val="FF0000"/>
              </a:solidFill>
              <a:latin typeface="Arial"/>
              <a:ea typeface="ＭＳ Ｐゴシック"/>
            </a:endParaRPr>
          </a:p>
        </p:txBody>
      </p:sp>
      <p:sp>
        <p:nvSpPr>
          <p:cNvPr id="165939" name="テキスト ボックス 8">
            <a:extLst>
              <a:ext uri="{FF2B5EF4-FFF2-40B4-BE49-F238E27FC236}">
                <a16:creationId xmlns:a16="http://schemas.microsoft.com/office/drawing/2014/main" id="{51A167A5-9D56-24FF-88BB-E9E830B90717}"/>
              </a:ext>
            </a:extLst>
          </p:cNvPr>
          <p:cNvSpPr txBox="1">
            <a:spLocks noChangeArrowheads="1"/>
          </p:cNvSpPr>
          <p:nvPr/>
        </p:nvSpPr>
        <p:spPr bwMode="auto">
          <a:xfrm>
            <a:off x="1962150" y="6021268"/>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a:solidFill>
                  <a:srgbClr val="000000"/>
                </a:solidFill>
                <a:latin typeface="AdvOTd369e91e"/>
              </a:rPr>
              <a:t>Kouichirou Matsumoto </a:t>
            </a:r>
            <a:r>
              <a:rPr lang="en" altLang="ja-JP" sz="1662">
                <a:solidFill>
                  <a:srgbClr val="000000"/>
                </a:solidFill>
                <a:latin typeface="AdvTT5235d5a9"/>
              </a:rPr>
              <a:t>et al, Environmental Chemistry 2016</a:t>
            </a:r>
            <a:endParaRPr lang="ja-JP" altLang="en-US" sz="1662" baseline="300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636A5236-A8B9-C010-B522-A7563D65AE89}"/>
              </a:ext>
            </a:extLst>
          </p:cNvPr>
          <p:cNvSpPr>
            <a:spLocks noGrp="1" noChangeArrowheads="1"/>
          </p:cNvSpPr>
          <p:nvPr>
            <p:ph type="title"/>
          </p:nvPr>
        </p:nvSpPr>
        <p:spPr/>
        <p:txBody>
          <a:bodyPr/>
          <a:lstStyle/>
          <a:p>
            <a:pPr eaLnBrk="1" hangingPunct="1"/>
            <a:r>
              <a:rPr lang="en" altLang="en-US" sz="2954"/>
              <a:t>Comparison with </a:t>
            </a:r>
            <a:r>
              <a:rPr lang="en" altLang="ja-JP" sz="2954"/>
              <a:t>POPs concentration</a:t>
            </a:r>
          </a:p>
        </p:txBody>
      </p:sp>
      <p:pic>
        <p:nvPicPr>
          <p:cNvPr id="167939" name="Picture 9">
            <a:extLst>
              <a:ext uri="{FF2B5EF4-FFF2-40B4-BE49-F238E27FC236}">
                <a16:creationId xmlns:a16="http://schemas.microsoft.com/office/drawing/2014/main" id="{4068EC13-19C8-1751-E996-A3277ADA3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985" y="3210659"/>
            <a:ext cx="7277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テキスト ボックス 15">
            <a:extLst>
              <a:ext uri="{FF2B5EF4-FFF2-40B4-BE49-F238E27FC236}">
                <a16:creationId xmlns:a16="http://schemas.microsoft.com/office/drawing/2014/main" id="{74C8D936-8A67-E820-F358-14AB9C23B9F2}"/>
              </a:ext>
            </a:extLst>
          </p:cNvPr>
          <p:cNvSpPr txBox="1">
            <a:spLocks noChangeArrowheads="1"/>
          </p:cNvSpPr>
          <p:nvPr/>
        </p:nvSpPr>
        <p:spPr bwMode="auto">
          <a:xfrm>
            <a:off x="2072681" y="5610958"/>
            <a:ext cx="6602398"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738" dirty="0">
                <a:solidFill>
                  <a:srgbClr val="000000"/>
                </a:solidFill>
              </a:rPr>
              <a:t>warm </a:t>
            </a:r>
            <a:r>
              <a:rPr lang="en" altLang="en-US" sz="738" dirty="0">
                <a:solidFill>
                  <a:srgbClr val="000000"/>
                </a:solidFill>
              </a:rPr>
              <a:t>season are quoted from the 2010 monitoring survey (Ministry of the Environment) . (Results for Dorin, Mirex, and Toxaphene are as of </a:t>
            </a:r>
            <a:r>
              <a:rPr lang="en" altLang="ja-JP" sz="738" dirty="0">
                <a:solidFill>
                  <a:srgbClr val="000000"/>
                </a:solidFill>
              </a:rPr>
              <a:t>2009 </a:t>
            </a:r>
            <a:r>
              <a:rPr lang="en" altLang="en-US" sz="738" dirty="0">
                <a:solidFill>
                  <a:srgbClr val="000000"/>
                </a:solidFill>
              </a:rPr>
              <a:t>)</a:t>
            </a:r>
          </a:p>
        </p:txBody>
      </p:sp>
      <p:pic>
        <p:nvPicPr>
          <p:cNvPr id="167941" name="Picture 10">
            <a:extLst>
              <a:ext uri="{FF2B5EF4-FFF2-40B4-BE49-F238E27FC236}">
                <a16:creationId xmlns:a16="http://schemas.microsoft.com/office/drawing/2014/main" id="{F5DA5AE2-22C1-7A66-F400-EC6C137A4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985" y="902677"/>
            <a:ext cx="7277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2" name="Text Box 8">
            <a:extLst>
              <a:ext uri="{FF2B5EF4-FFF2-40B4-BE49-F238E27FC236}">
                <a16:creationId xmlns:a16="http://schemas.microsoft.com/office/drawing/2014/main" id="{AC899546-CAC5-31EC-937D-075BACA9E644}"/>
              </a:ext>
            </a:extLst>
          </p:cNvPr>
          <p:cNvSpPr txBox="1">
            <a:spLocks noChangeArrowheads="1"/>
          </p:cNvSpPr>
          <p:nvPr/>
        </p:nvSpPr>
        <p:spPr bwMode="auto">
          <a:xfrm>
            <a:off x="1018443" y="936381"/>
            <a:ext cx="429926"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738">
                <a:solidFill>
                  <a:srgbClr val="000000"/>
                </a:solidFill>
                <a:latin typeface="ＭＳ Ｐゴシック" panose="020B0600070205080204" pitchFamily="50" charset="-128"/>
              </a:rPr>
              <a:t>pg/ </a:t>
            </a:r>
            <a:r>
              <a:rPr lang="en" altLang="ja-JP" sz="738" baseline="30000">
                <a:solidFill>
                  <a:srgbClr val="000000"/>
                </a:solidFill>
                <a:latin typeface="ＭＳ Ｐゴシック" panose="020B0600070205080204" pitchFamily="50" charset="-128"/>
              </a:rPr>
              <a:t>m3</a:t>
            </a:r>
          </a:p>
        </p:txBody>
      </p:sp>
      <p:sp>
        <p:nvSpPr>
          <p:cNvPr id="167943" name="Text Box 9">
            <a:extLst>
              <a:ext uri="{FF2B5EF4-FFF2-40B4-BE49-F238E27FC236}">
                <a16:creationId xmlns:a16="http://schemas.microsoft.com/office/drawing/2014/main" id="{5F6D66A4-8F92-8D92-63F3-BD27D4330756}"/>
              </a:ext>
            </a:extLst>
          </p:cNvPr>
          <p:cNvSpPr txBox="1">
            <a:spLocks noChangeArrowheads="1"/>
          </p:cNvSpPr>
          <p:nvPr/>
        </p:nvSpPr>
        <p:spPr bwMode="auto">
          <a:xfrm>
            <a:off x="1015512" y="3234104"/>
            <a:ext cx="429926"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None/>
            </a:pPr>
            <a:r>
              <a:rPr lang="en" altLang="ja-JP" sz="738">
                <a:solidFill>
                  <a:srgbClr val="000000"/>
                </a:solidFill>
                <a:latin typeface="ＭＳ Ｐゴシック" panose="020B0600070205080204" pitchFamily="50" charset="-128"/>
              </a:rPr>
              <a:t>pg/ </a:t>
            </a:r>
            <a:r>
              <a:rPr lang="en" altLang="ja-JP" sz="738" baseline="30000">
                <a:solidFill>
                  <a:srgbClr val="000000"/>
                </a:solidFill>
                <a:latin typeface="ＭＳ Ｐゴシック" panose="020B0600070205080204" pitchFamily="50" charset="-128"/>
              </a:rPr>
              <a:t>m3</a:t>
            </a:r>
          </a:p>
        </p:txBody>
      </p:sp>
      <p:sp>
        <p:nvSpPr>
          <p:cNvPr id="9" name="正方形/長方形 8">
            <a:extLst>
              <a:ext uri="{FF2B5EF4-FFF2-40B4-BE49-F238E27FC236}">
                <a16:creationId xmlns:a16="http://schemas.microsoft.com/office/drawing/2014/main" id="{D502D88E-DFB7-04A7-D0AE-BFBE15D96C9C}"/>
              </a:ext>
            </a:extLst>
          </p:cNvPr>
          <p:cNvSpPr/>
          <p:nvPr/>
        </p:nvSpPr>
        <p:spPr>
          <a:xfrm>
            <a:off x="416496" y="5843956"/>
            <a:ext cx="9001000" cy="576262"/>
          </a:xfrm>
          <a:prstGeom prst="rect">
            <a:avLst/>
          </a:prstGeom>
          <a:solidFill>
            <a:schemeClr val="accent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4083" eaLnBrk="1" hangingPunct="1">
              <a:defRPr/>
            </a:pPr>
            <a:r>
              <a:rPr lang="en" altLang="ja-JP" sz="1200" b="1" dirty="0">
                <a:solidFill>
                  <a:srgbClr val="FF0000"/>
                </a:solidFill>
                <a:latin typeface="Arial"/>
                <a:ea typeface="ＭＳ Ｐゴシック"/>
              </a:rPr>
              <a:t>DP is higher than </a:t>
            </a:r>
            <a:r>
              <a:rPr lang="en" altLang="en-US" sz="1200" b="1" dirty="0">
                <a:solidFill>
                  <a:srgbClr val="FF0000"/>
                </a:solidFill>
                <a:latin typeface="Arial"/>
                <a:ea typeface="ＭＳ Ｐゴシック"/>
              </a:rPr>
              <a:t>the brominated flame retardants </a:t>
            </a:r>
            <a:r>
              <a:rPr lang="en" altLang="ja-JP" sz="1200" b="1" dirty="0">
                <a:solidFill>
                  <a:srgbClr val="FF0000"/>
                </a:solidFill>
                <a:latin typeface="Arial"/>
                <a:ea typeface="ＭＳ Ｐゴシック"/>
              </a:rPr>
              <a:t>PBDEs </a:t>
            </a:r>
            <a:r>
              <a:rPr lang="en" altLang="en-US" sz="1200" b="1" dirty="0">
                <a:solidFill>
                  <a:srgbClr val="FF0000"/>
                </a:solidFill>
                <a:latin typeface="Arial"/>
                <a:ea typeface="ＭＳ Ｐゴシック"/>
              </a:rPr>
              <a:t>and </a:t>
            </a:r>
            <a:r>
              <a:rPr lang="en" altLang="ja-JP" sz="1200" b="1" dirty="0">
                <a:solidFill>
                  <a:srgbClr val="FF0000"/>
                </a:solidFill>
                <a:latin typeface="Arial"/>
                <a:ea typeface="ＭＳ Ｐゴシック"/>
              </a:rPr>
              <a:t>HBBs , </a:t>
            </a:r>
            <a:r>
              <a:rPr lang="en" altLang="en-US" sz="1200" b="1" dirty="0">
                <a:solidFill>
                  <a:srgbClr val="FF0000"/>
                </a:solidFill>
                <a:latin typeface="Arial"/>
                <a:ea typeface="ＭＳ Ｐゴシック"/>
              </a:rPr>
              <a:t>the concentration was not particularly high compared to the concentration of chlorinated </a:t>
            </a:r>
            <a:r>
              <a:rPr lang="en" altLang="ja-JP" sz="1200" b="1" dirty="0">
                <a:solidFill>
                  <a:srgbClr val="FF0000"/>
                </a:solidFill>
                <a:latin typeface="Arial"/>
                <a:ea typeface="ＭＳ Ｐゴシック"/>
              </a:rPr>
              <a:t>POPs </a:t>
            </a:r>
            <a:r>
              <a:rPr lang="en" altLang="en-US" sz="1200" b="1" dirty="0">
                <a:solidFill>
                  <a:srgbClr val="FF0000"/>
                </a:solidFill>
                <a:latin typeface="Arial"/>
                <a:ea typeface="ＭＳ Ｐゴシック"/>
              </a:rPr>
              <a:t>for which monitoring surveys are being conducted . Further investigation is desired, as data showed that the concentration was higher during rainy weather.</a:t>
            </a:r>
          </a:p>
        </p:txBody>
      </p:sp>
      <p:sp>
        <p:nvSpPr>
          <p:cNvPr id="167945" name="テキスト ボックス 8">
            <a:extLst>
              <a:ext uri="{FF2B5EF4-FFF2-40B4-BE49-F238E27FC236}">
                <a16:creationId xmlns:a16="http://schemas.microsoft.com/office/drawing/2014/main" id="{0389F58C-F06F-815C-D895-1EA197A17271}"/>
              </a:ext>
            </a:extLst>
          </p:cNvPr>
          <p:cNvSpPr txBox="1">
            <a:spLocks noChangeArrowheads="1"/>
          </p:cNvSpPr>
          <p:nvPr/>
        </p:nvSpPr>
        <p:spPr bwMode="auto">
          <a:xfrm>
            <a:off x="1928664" y="6479160"/>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dirty="0">
                <a:solidFill>
                  <a:srgbClr val="000000"/>
                </a:solidFill>
                <a:latin typeface="AdvOTd369e91e"/>
              </a:rPr>
              <a:t>Kouichirou Matsumoto </a:t>
            </a:r>
            <a:r>
              <a:rPr lang="en" altLang="ja-JP" sz="1662" dirty="0">
                <a:solidFill>
                  <a:srgbClr val="000000"/>
                </a:solidFill>
                <a:latin typeface="AdvTT5235d5a9"/>
              </a:rPr>
              <a:t>et al, Environmental Chemistry 2016</a:t>
            </a:r>
            <a:endParaRPr lang="ja-JP" altLang="en-US" sz="1662" baseline="30000" dirty="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9986" name="Rectangle 2">
            <a:extLst>
              <a:ext uri="{FF2B5EF4-FFF2-40B4-BE49-F238E27FC236}">
                <a16:creationId xmlns:a16="http://schemas.microsoft.com/office/drawing/2014/main" id="{2443565C-6784-E5EF-4A1D-496A6B420AAD}"/>
              </a:ext>
            </a:extLst>
          </p:cNvPr>
          <p:cNvSpPr>
            <a:spLocks noGrp="1" noChangeArrowheads="1"/>
          </p:cNvSpPr>
          <p:nvPr>
            <p:ph type="title"/>
          </p:nvPr>
        </p:nvSpPr>
        <p:spPr/>
        <p:txBody>
          <a:bodyPr/>
          <a:lstStyle/>
          <a:p>
            <a:pPr eaLnBrk="1" hangingPunct="1"/>
            <a:r>
              <a:rPr lang="en" altLang="en-US" sz="2954"/>
              <a:t>conclusion</a:t>
            </a:r>
          </a:p>
        </p:txBody>
      </p:sp>
      <p:sp>
        <p:nvSpPr>
          <p:cNvPr id="169987" name="Rectangle 3">
            <a:extLst>
              <a:ext uri="{FF2B5EF4-FFF2-40B4-BE49-F238E27FC236}">
                <a16:creationId xmlns:a16="http://schemas.microsoft.com/office/drawing/2014/main" id="{1165D1EB-0AF5-9CBC-C0F8-A9C10645BDB3}"/>
              </a:ext>
            </a:extLst>
          </p:cNvPr>
          <p:cNvSpPr>
            <a:spLocks noGrp="1" noChangeArrowheads="1"/>
          </p:cNvSpPr>
          <p:nvPr>
            <p:ph type="body" idx="1"/>
          </p:nvPr>
        </p:nvSpPr>
        <p:spPr>
          <a:xfrm>
            <a:off x="138039" y="303362"/>
            <a:ext cx="9777536" cy="6181554"/>
          </a:xfrm>
        </p:spPr>
        <p:txBody>
          <a:bodyPr/>
          <a:lstStyle/>
          <a:p>
            <a:pPr eaLnBrk="1" hangingPunct="1">
              <a:lnSpc>
                <a:spcPct val="80000"/>
              </a:lnSpc>
            </a:pPr>
            <a:r>
              <a:rPr lang="en" altLang="en-US" sz="1662" dirty="0">
                <a:solidFill>
                  <a:srgbClr val="FF0000"/>
                </a:solidFill>
              </a:rPr>
              <a:t>The linearity of the calibration curves created using the two measurement methods, HRMS-EI and LRMS-NCI, was good, and there was no statistically significant difference between the two </a:t>
            </a:r>
            <a:r>
              <a:rPr lang="en" altLang="ja-JP" sz="1662" dirty="0">
                <a:solidFill>
                  <a:srgbClr val="FF0000"/>
                </a:solidFill>
              </a:rPr>
              <a:t>measurement </a:t>
            </a:r>
            <a:r>
              <a:rPr lang="en" altLang="en-US" sz="1662" dirty="0">
                <a:solidFill>
                  <a:srgbClr val="FF0000"/>
                </a:solidFill>
              </a:rPr>
              <a:t>methods </a:t>
            </a:r>
            <a:r>
              <a:rPr lang="en" altLang="ja-JP" sz="1662" dirty="0">
                <a:solidFill>
                  <a:srgbClr val="FF0000"/>
                </a:solidFill>
              </a:rPr>
              <a:t>.</a:t>
            </a:r>
          </a:p>
          <a:p>
            <a:pPr eaLnBrk="1" hangingPunct="1">
              <a:lnSpc>
                <a:spcPct val="80000"/>
              </a:lnSpc>
            </a:pPr>
            <a:endParaRPr lang="en-US" altLang="ja-JP" sz="462" dirty="0">
              <a:solidFill>
                <a:srgbClr val="000099"/>
              </a:solidFill>
            </a:endParaRPr>
          </a:p>
          <a:p>
            <a:pPr eaLnBrk="1" hangingPunct="1">
              <a:lnSpc>
                <a:spcPct val="80000"/>
              </a:lnSpc>
            </a:pPr>
            <a:r>
              <a:rPr lang="en" altLang="ja-JP" sz="1662" dirty="0">
                <a:solidFill>
                  <a:srgbClr val="000099"/>
                </a:solidFill>
              </a:rPr>
              <a:t>the IDL </a:t>
            </a:r>
            <a:r>
              <a:rPr lang="en" altLang="en-US" sz="1662" dirty="0">
                <a:solidFill>
                  <a:srgbClr val="000099"/>
                </a:solidFill>
              </a:rPr>
              <a:t>sample conversion value was lower for </a:t>
            </a:r>
            <a:r>
              <a:rPr lang="en" altLang="ja-JP" sz="1662" dirty="0">
                <a:solidFill>
                  <a:srgbClr val="FF0000"/>
                </a:solidFill>
              </a:rPr>
              <a:t>LRMS-NCI ,</a:t>
            </a:r>
            <a:r>
              <a:rPr lang="en" altLang="ja-JP" sz="1662" dirty="0">
                <a:solidFill>
                  <a:srgbClr val="000099"/>
                </a:solidFill>
              </a:rPr>
              <a:t> and the S/N </a:t>
            </a:r>
            <a:r>
              <a:rPr lang="en" altLang="en-US" sz="1662" dirty="0">
                <a:solidFill>
                  <a:srgbClr val="000099"/>
                </a:solidFill>
              </a:rPr>
              <a:t>ratio was approximately </a:t>
            </a:r>
            <a:r>
              <a:rPr lang="en" altLang="ja-JP" sz="1662" dirty="0">
                <a:solidFill>
                  <a:srgbClr val="000099"/>
                </a:solidFill>
              </a:rPr>
              <a:t>5 times </a:t>
            </a:r>
            <a:r>
              <a:rPr lang="en" altLang="ja-JP" sz="1662" dirty="0">
                <a:solidFill>
                  <a:srgbClr val="FF0000"/>
                </a:solidFill>
              </a:rPr>
              <a:t>more sensitive </a:t>
            </a:r>
            <a:r>
              <a:rPr lang="en" altLang="ja-JP" sz="1662" dirty="0">
                <a:solidFill>
                  <a:srgbClr val="000099"/>
                </a:solidFill>
              </a:rPr>
              <a:t>for </a:t>
            </a:r>
            <a:r>
              <a:rPr lang="en" altLang="ja-JP" sz="1662" i="1" dirty="0">
                <a:solidFill>
                  <a:srgbClr val="000099"/>
                </a:solidFill>
              </a:rPr>
              <a:t>syn </a:t>
            </a:r>
            <a:r>
              <a:rPr lang="en" altLang="ja-JP" sz="1662" dirty="0">
                <a:solidFill>
                  <a:srgbClr val="000099"/>
                </a:solidFill>
              </a:rPr>
              <a:t>-DP </a:t>
            </a:r>
            <a:r>
              <a:rPr lang="en" altLang="en-US" sz="1662" dirty="0">
                <a:solidFill>
                  <a:srgbClr val="000099"/>
                </a:solidFill>
              </a:rPr>
              <a:t>and approximately </a:t>
            </a:r>
            <a:r>
              <a:rPr lang="en" altLang="ja-JP" sz="1662" dirty="0">
                <a:solidFill>
                  <a:srgbClr val="000099"/>
                </a:solidFill>
              </a:rPr>
              <a:t>4 times more sensitive </a:t>
            </a:r>
            <a:r>
              <a:rPr lang="en" altLang="en-US" sz="1662" dirty="0">
                <a:solidFill>
                  <a:srgbClr val="000099"/>
                </a:solidFill>
              </a:rPr>
              <a:t>for </a:t>
            </a:r>
            <a:r>
              <a:rPr lang="en" altLang="ja-JP" sz="1662" i="1" dirty="0">
                <a:solidFill>
                  <a:srgbClr val="000099"/>
                </a:solidFill>
              </a:rPr>
              <a:t>anti </a:t>
            </a:r>
            <a:r>
              <a:rPr lang="en" altLang="ja-JP" sz="1662" dirty="0">
                <a:solidFill>
                  <a:srgbClr val="000099"/>
                </a:solidFill>
              </a:rPr>
              <a:t>-DP .</a:t>
            </a:r>
          </a:p>
          <a:p>
            <a:pPr eaLnBrk="1" hangingPunct="1">
              <a:lnSpc>
                <a:spcPct val="80000"/>
              </a:lnSpc>
            </a:pPr>
            <a:endParaRPr lang="en-US" altLang="ja-JP" sz="462" dirty="0">
              <a:solidFill>
                <a:srgbClr val="000099"/>
              </a:solidFill>
            </a:endParaRPr>
          </a:p>
          <a:p>
            <a:pPr eaLnBrk="1" hangingPunct="1">
              <a:lnSpc>
                <a:spcPct val="80000"/>
              </a:lnSpc>
            </a:pPr>
            <a:r>
              <a:rPr lang="en" altLang="en-US" sz="1662" dirty="0">
                <a:solidFill>
                  <a:srgbClr val="000099"/>
                </a:solidFill>
              </a:rPr>
              <a:t>On the other hand, </a:t>
            </a:r>
            <a:r>
              <a:rPr lang="en" altLang="en-US" sz="1662" dirty="0">
                <a:solidFill>
                  <a:srgbClr val="FF0000"/>
                </a:solidFill>
              </a:rPr>
              <a:t>for air samples</a:t>
            </a:r>
            <a:r>
              <a:rPr lang="en" altLang="en-US" sz="1662" dirty="0">
                <a:solidFill>
                  <a:srgbClr val="000099"/>
                </a:solidFill>
              </a:rPr>
              <a:t>, the </a:t>
            </a:r>
            <a:r>
              <a:rPr lang="en" altLang="ja-JP" sz="1662" dirty="0">
                <a:solidFill>
                  <a:srgbClr val="000099"/>
                </a:solidFill>
              </a:rPr>
              <a:t>S/N </a:t>
            </a:r>
            <a:r>
              <a:rPr lang="en" altLang="en-US" sz="1662" dirty="0">
                <a:solidFill>
                  <a:srgbClr val="000099"/>
                </a:solidFill>
              </a:rPr>
              <a:t>ratios of the two measurement methods were almost the same for </a:t>
            </a:r>
            <a:r>
              <a:rPr lang="en" altLang="ja-JP" sz="1662" i="1" dirty="0">
                <a:solidFill>
                  <a:srgbClr val="000099"/>
                </a:solidFill>
              </a:rPr>
              <a:t>anti </a:t>
            </a:r>
            <a:r>
              <a:rPr lang="en" altLang="ja-JP" sz="1662" dirty="0">
                <a:solidFill>
                  <a:srgbClr val="000099"/>
                </a:solidFill>
              </a:rPr>
              <a:t>-DP , but </a:t>
            </a:r>
            <a:r>
              <a:rPr lang="en" altLang="en-US" sz="1662" dirty="0">
                <a:solidFill>
                  <a:srgbClr val="000099"/>
                </a:solidFill>
              </a:rPr>
              <a:t>for </a:t>
            </a:r>
            <a:r>
              <a:rPr lang="en" altLang="ja-JP" sz="1662" i="1" dirty="0">
                <a:solidFill>
                  <a:srgbClr val="000099"/>
                </a:solidFill>
              </a:rPr>
              <a:t>syn </a:t>
            </a:r>
            <a:r>
              <a:rPr lang="en" altLang="ja-JP" sz="1662" dirty="0">
                <a:solidFill>
                  <a:srgbClr val="000099"/>
                </a:solidFill>
              </a:rPr>
              <a:t>-DP , </a:t>
            </a:r>
            <a:r>
              <a:rPr lang="en" altLang="ja-JP" sz="1662" dirty="0">
                <a:solidFill>
                  <a:srgbClr val="FF0000"/>
                </a:solidFill>
              </a:rPr>
              <a:t>HRMS-EI</a:t>
            </a:r>
            <a:r>
              <a:rPr lang="en" altLang="ja-JP" sz="1662" dirty="0">
                <a:solidFill>
                  <a:srgbClr val="000099"/>
                </a:solidFill>
              </a:rPr>
              <a:t> </a:t>
            </a:r>
            <a:r>
              <a:rPr lang="en" altLang="en-US" sz="1662" dirty="0">
                <a:solidFill>
                  <a:srgbClr val="000099"/>
                </a:solidFill>
              </a:rPr>
              <a:t>was about </a:t>
            </a:r>
            <a:r>
              <a:rPr lang="en" altLang="ja-JP" sz="1662" dirty="0">
                <a:solidFill>
                  <a:srgbClr val="000099"/>
                </a:solidFill>
              </a:rPr>
              <a:t>3 times more sensitive, and </a:t>
            </a:r>
            <a:r>
              <a:rPr lang="en" altLang="en-US" sz="1662" dirty="0">
                <a:solidFill>
                  <a:srgbClr val="000099"/>
                </a:solidFill>
              </a:rPr>
              <a:t>when using </a:t>
            </a:r>
            <a:r>
              <a:rPr lang="en" altLang="ja-JP" sz="1662" dirty="0">
                <a:solidFill>
                  <a:srgbClr val="000099"/>
                </a:solidFill>
              </a:rPr>
              <a:t>LRMS-NCI , </a:t>
            </a:r>
            <a:r>
              <a:rPr lang="en" altLang="en-US" sz="1662" dirty="0">
                <a:solidFill>
                  <a:srgbClr val="000099"/>
                </a:solidFill>
              </a:rPr>
              <a:t>can be expected to improve by cleaning up</a:t>
            </a:r>
          </a:p>
          <a:p>
            <a:pPr eaLnBrk="1" hangingPunct="1">
              <a:lnSpc>
                <a:spcPct val="80000"/>
              </a:lnSpc>
            </a:pPr>
            <a:endParaRPr lang="ja-JP" altLang="en-US" sz="462" dirty="0">
              <a:solidFill>
                <a:srgbClr val="000099"/>
              </a:solidFill>
            </a:endParaRPr>
          </a:p>
          <a:p>
            <a:pPr eaLnBrk="1" hangingPunct="1">
              <a:lnSpc>
                <a:spcPct val="80000"/>
              </a:lnSpc>
            </a:pPr>
            <a:r>
              <a:rPr lang="en" altLang="en-US" sz="1662" dirty="0">
                <a:solidFill>
                  <a:srgbClr val="000099"/>
                </a:solidFill>
              </a:rPr>
              <a:t>As a result of analyzing </a:t>
            </a:r>
            <a:r>
              <a:rPr lang="en" altLang="ja-JP" sz="1662" dirty="0">
                <a:solidFill>
                  <a:srgbClr val="000099"/>
                </a:solidFill>
              </a:rPr>
              <a:t>DP </a:t>
            </a:r>
            <a:r>
              <a:rPr lang="en" altLang="en-US" sz="1662" dirty="0">
                <a:solidFill>
                  <a:srgbClr val="000099"/>
                </a:solidFill>
              </a:rPr>
              <a:t>in the ambient air , </a:t>
            </a:r>
            <a:r>
              <a:rPr lang="en" altLang="ja-JP" sz="1662" i="1" dirty="0">
                <a:solidFill>
                  <a:srgbClr val="000099"/>
                </a:solidFill>
              </a:rPr>
              <a:t>syn </a:t>
            </a:r>
            <a:r>
              <a:rPr lang="en" altLang="ja-JP" sz="1662" dirty="0">
                <a:solidFill>
                  <a:srgbClr val="000099"/>
                </a:solidFill>
              </a:rPr>
              <a:t>-DP </a:t>
            </a:r>
            <a:r>
              <a:rPr lang="en" altLang="en-US" sz="1662" dirty="0">
                <a:solidFill>
                  <a:srgbClr val="000099"/>
                </a:solidFill>
              </a:rPr>
              <a:t>: </a:t>
            </a:r>
            <a:r>
              <a:rPr lang="en" altLang="ja-JP" sz="1662" dirty="0">
                <a:solidFill>
                  <a:srgbClr val="000099"/>
                </a:solidFill>
              </a:rPr>
              <a:t>0.46 </a:t>
            </a:r>
            <a:r>
              <a:rPr lang="en" altLang="en-US" sz="1662" dirty="0">
                <a:solidFill>
                  <a:srgbClr val="000099"/>
                </a:solidFill>
              </a:rPr>
              <a:t>to </a:t>
            </a:r>
            <a:r>
              <a:rPr lang="en" altLang="ja-JP" sz="1662" dirty="0">
                <a:solidFill>
                  <a:srgbClr val="000099"/>
                </a:solidFill>
              </a:rPr>
              <a:t>7.7 pg/m3 </a:t>
            </a:r>
            <a:r>
              <a:rPr lang="en" altLang="ja-JP" sz="1662" baseline="30000" dirty="0">
                <a:solidFill>
                  <a:srgbClr val="000099"/>
                </a:solidFill>
              </a:rPr>
              <a:t>, </a:t>
            </a:r>
            <a:r>
              <a:rPr lang="en" altLang="en-US" sz="1662" dirty="0">
                <a:solidFill>
                  <a:srgbClr val="000099"/>
                </a:solidFill>
              </a:rPr>
              <a:t>anti </a:t>
            </a:r>
            <a:r>
              <a:rPr lang="en" altLang="ja-JP" sz="1662" i="1" dirty="0">
                <a:solidFill>
                  <a:srgbClr val="000099"/>
                </a:solidFill>
              </a:rPr>
              <a:t>- </a:t>
            </a:r>
            <a:r>
              <a:rPr lang="en" altLang="ja-JP" sz="1662" dirty="0">
                <a:solidFill>
                  <a:srgbClr val="000099"/>
                </a:solidFill>
              </a:rPr>
              <a:t>DP </a:t>
            </a:r>
            <a:r>
              <a:rPr lang="en" altLang="en-US" sz="1662" dirty="0">
                <a:solidFill>
                  <a:srgbClr val="000099"/>
                </a:solidFill>
              </a:rPr>
              <a:t>: </a:t>
            </a:r>
            <a:r>
              <a:rPr lang="en" altLang="ja-JP" sz="1662" dirty="0">
                <a:solidFill>
                  <a:srgbClr val="000099"/>
                </a:solidFill>
              </a:rPr>
              <a:t>1.5 </a:t>
            </a:r>
            <a:r>
              <a:rPr lang="en" altLang="en-US" sz="1662" dirty="0">
                <a:solidFill>
                  <a:srgbClr val="000099"/>
                </a:solidFill>
              </a:rPr>
              <a:t>to </a:t>
            </a:r>
            <a:r>
              <a:rPr lang="en" altLang="ja-JP" sz="1662" dirty="0">
                <a:solidFill>
                  <a:srgbClr val="000099"/>
                </a:solidFill>
              </a:rPr>
              <a:t>16 pg/ </a:t>
            </a:r>
            <a:r>
              <a:rPr lang="en" altLang="ja-JP" sz="1662" baseline="30000" dirty="0">
                <a:solidFill>
                  <a:srgbClr val="000099"/>
                </a:solidFill>
              </a:rPr>
              <a:t>m3 </a:t>
            </a:r>
            <a:r>
              <a:rPr lang="en" altLang="en-US" sz="1662" dirty="0">
                <a:solidFill>
                  <a:srgbClr val="000099"/>
                </a:solidFill>
              </a:rPr>
              <a:t>,</a:t>
            </a:r>
            <a:r>
              <a:rPr lang="en" altLang="ja-JP" sz="1662" i="1" dirty="0">
                <a:solidFill>
                  <a:srgbClr val="000099"/>
                </a:solidFill>
              </a:rPr>
              <a:t> </a:t>
            </a:r>
            <a:r>
              <a:rPr lang="en" altLang="ja-JP" sz="1662" dirty="0">
                <a:solidFill>
                  <a:srgbClr val="000099"/>
                </a:solidFill>
              </a:rPr>
              <a:t>Total DP </a:t>
            </a:r>
            <a:r>
              <a:rPr lang="en" altLang="en-US" sz="1662" dirty="0">
                <a:solidFill>
                  <a:srgbClr val="000099"/>
                </a:solidFill>
              </a:rPr>
              <a:t>: </a:t>
            </a:r>
            <a:r>
              <a:rPr lang="en" altLang="ja-JP" sz="1662" dirty="0">
                <a:solidFill>
                  <a:srgbClr val="000099"/>
                </a:solidFill>
              </a:rPr>
              <a:t>2.0 </a:t>
            </a:r>
            <a:r>
              <a:rPr lang="en" altLang="en-US" sz="1662" dirty="0">
                <a:solidFill>
                  <a:srgbClr val="000099"/>
                </a:solidFill>
              </a:rPr>
              <a:t>to </a:t>
            </a:r>
            <a:r>
              <a:rPr lang="en" altLang="ja-JP" sz="1662" dirty="0">
                <a:solidFill>
                  <a:srgbClr val="000099"/>
                </a:solidFill>
              </a:rPr>
              <a:t>24 pg/ </a:t>
            </a:r>
            <a:r>
              <a:rPr lang="en" altLang="ja-JP" sz="1662" baseline="30000" dirty="0">
                <a:solidFill>
                  <a:srgbClr val="000099"/>
                </a:solidFill>
              </a:rPr>
              <a:t>m3 </a:t>
            </a:r>
            <a:r>
              <a:rPr lang="en" altLang="en-US" sz="1662" dirty="0">
                <a:solidFill>
                  <a:srgbClr val="000099"/>
                </a:solidFill>
              </a:rPr>
              <a:t>detected</a:t>
            </a:r>
          </a:p>
          <a:p>
            <a:pPr eaLnBrk="1" hangingPunct="1">
              <a:lnSpc>
                <a:spcPct val="80000"/>
              </a:lnSpc>
            </a:pPr>
            <a:endParaRPr lang="en-US" altLang="ja-JP" sz="462" dirty="0">
              <a:solidFill>
                <a:srgbClr val="000099"/>
              </a:solidFill>
            </a:endParaRPr>
          </a:p>
          <a:p>
            <a:pPr eaLnBrk="1" hangingPunct="1">
              <a:lnSpc>
                <a:spcPct val="80000"/>
              </a:lnSpc>
            </a:pPr>
            <a:r>
              <a:rPr lang="en" altLang="en-US" sz="1662" b="1" dirty="0">
                <a:solidFill>
                  <a:srgbClr val="FF0000"/>
                </a:solidFill>
              </a:rPr>
              <a:t>Duplicate measurements </a:t>
            </a:r>
            <a:r>
              <a:rPr lang="en" altLang="en-US" sz="1662" dirty="0">
                <a:solidFill>
                  <a:srgbClr val="000099"/>
                </a:solidFill>
              </a:rPr>
              <a:t>exclude samples taken in rainy weather, </a:t>
            </a:r>
            <a:r>
              <a:rPr lang="en" altLang="ja-JP" sz="1662" dirty="0">
                <a:solidFill>
                  <a:srgbClr val="000099"/>
                </a:solidFill>
              </a:rPr>
              <a:t>HRMS-EI </a:t>
            </a:r>
            <a:r>
              <a:rPr lang="en" altLang="en-US" sz="1662" dirty="0">
                <a:solidFill>
                  <a:srgbClr val="000099"/>
                </a:solidFill>
              </a:rPr>
              <a:t>has </a:t>
            </a:r>
            <a:r>
              <a:rPr lang="en" altLang="ja-JP" sz="1662" i="1" dirty="0">
                <a:solidFill>
                  <a:srgbClr val="000099"/>
                </a:solidFill>
              </a:rPr>
              <a:t>syn </a:t>
            </a:r>
            <a:r>
              <a:rPr lang="en" altLang="ja-JP" sz="1662" dirty="0">
                <a:solidFill>
                  <a:srgbClr val="000099"/>
                </a:solidFill>
              </a:rPr>
              <a:t>-DP </a:t>
            </a:r>
            <a:r>
              <a:rPr lang="en" altLang="en-US" sz="1662" dirty="0">
                <a:solidFill>
                  <a:srgbClr val="000099"/>
                </a:solidFill>
              </a:rPr>
              <a:t>: </a:t>
            </a:r>
            <a:r>
              <a:rPr lang="en" altLang="ja-JP" sz="1662" dirty="0">
                <a:solidFill>
                  <a:srgbClr val="000099"/>
                </a:solidFill>
              </a:rPr>
              <a:t>2.0 </a:t>
            </a:r>
            <a:r>
              <a:rPr lang="en" altLang="en-US" sz="1662" dirty="0">
                <a:solidFill>
                  <a:srgbClr val="000099"/>
                </a:solidFill>
              </a:rPr>
              <a:t>to </a:t>
            </a:r>
            <a:r>
              <a:rPr lang="en" altLang="ja-JP" sz="1662" dirty="0">
                <a:solidFill>
                  <a:srgbClr val="000099"/>
                </a:solidFill>
              </a:rPr>
              <a:t>7.7% </a:t>
            </a:r>
            <a:r>
              <a:rPr lang="en" altLang="en-US" sz="1662" dirty="0">
                <a:solidFill>
                  <a:srgbClr val="000099"/>
                </a:solidFill>
              </a:rPr>
              <a:t>, </a:t>
            </a:r>
            <a:r>
              <a:rPr lang="en" altLang="ja-JP" sz="1662" i="1" dirty="0">
                <a:solidFill>
                  <a:srgbClr val="000099"/>
                </a:solidFill>
              </a:rPr>
              <a:t>anti </a:t>
            </a:r>
            <a:r>
              <a:rPr lang="en" altLang="ja-JP" sz="1662" dirty="0">
                <a:solidFill>
                  <a:srgbClr val="000099"/>
                </a:solidFill>
              </a:rPr>
              <a:t>-DP </a:t>
            </a:r>
            <a:r>
              <a:rPr lang="en" altLang="en-US" sz="1662" dirty="0">
                <a:solidFill>
                  <a:srgbClr val="000099"/>
                </a:solidFill>
              </a:rPr>
              <a:t>: </a:t>
            </a:r>
            <a:r>
              <a:rPr lang="en" altLang="ja-JP" sz="1662" dirty="0">
                <a:solidFill>
                  <a:srgbClr val="000099"/>
                </a:solidFill>
              </a:rPr>
              <a:t>0.88 </a:t>
            </a:r>
            <a:r>
              <a:rPr lang="en" altLang="en-US" sz="1662" dirty="0">
                <a:solidFill>
                  <a:srgbClr val="000099"/>
                </a:solidFill>
              </a:rPr>
              <a:t>to </a:t>
            </a:r>
            <a:r>
              <a:rPr lang="en" altLang="ja-JP" sz="1662" dirty="0">
                <a:solidFill>
                  <a:srgbClr val="000099"/>
                </a:solidFill>
              </a:rPr>
              <a:t>8.1% </a:t>
            </a:r>
            <a:r>
              <a:rPr lang="en" altLang="en-US" sz="1662" dirty="0">
                <a:solidFill>
                  <a:srgbClr val="000099"/>
                </a:solidFill>
              </a:rPr>
              <a:t>, </a:t>
            </a:r>
            <a:r>
              <a:rPr lang="en" altLang="ja-JP" sz="1662" dirty="0">
                <a:solidFill>
                  <a:srgbClr val="000099"/>
                </a:solidFill>
              </a:rPr>
              <a:t>Total DP </a:t>
            </a:r>
            <a:r>
              <a:rPr lang="en" altLang="en-US" sz="1662" dirty="0">
                <a:solidFill>
                  <a:srgbClr val="000099"/>
                </a:solidFill>
              </a:rPr>
              <a:t>: </a:t>
            </a:r>
            <a:r>
              <a:rPr lang="en" altLang="ja-JP" sz="1662" dirty="0">
                <a:solidFill>
                  <a:srgbClr val="000099"/>
                </a:solidFill>
              </a:rPr>
              <a:t>2.6 </a:t>
            </a:r>
            <a:r>
              <a:rPr lang="en" altLang="en-US" sz="1662" dirty="0">
                <a:solidFill>
                  <a:srgbClr val="000099"/>
                </a:solidFill>
              </a:rPr>
              <a:t>to </a:t>
            </a:r>
            <a:r>
              <a:rPr lang="en" altLang="ja-JP" sz="1662" dirty="0">
                <a:solidFill>
                  <a:srgbClr val="000099"/>
                </a:solidFill>
              </a:rPr>
              <a:t>6.7% </a:t>
            </a:r>
            <a:r>
              <a:rPr lang="en" altLang="en-US" sz="1662" dirty="0">
                <a:solidFill>
                  <a:srgbClr val="000099"/>
                </a:solidFill>
              </a:rPr>
              <a:t>, and </a:t>
            </a:r>
            <a:r>
              <a:rPr lang="en" altLang="ja-JP" sz="1662" dirty="0">
                <a:solidFill>
                  <a:srgbClr val="000099"/>
                </a:solidFill>
              </a:rPr>
              <a:t>LRMS-NCI </a:t>
            </a:r>
            <a:r>
              <a:rPr lang="en" altLang="en-US" sz="1662" dirty="0">
                <a:solidFill>
                  <a:srgbClr val="000099"/>
                </a:solidFill>
              </a:rPr>
              <a:t>has </a:t>
            </a:r>
            <a:r>
              <a:rPr lang="en" altLang="ja-JP" sz="1662" i="1" dirty="0">
                <a:solidFill>
                  <a:srgbClr val="000099"/>
                </a:solidFill>
              </a:rPr>
              <a:t>syn </a:t>
            </a:r>
            <a:r>
              <a:rPr lang="en" altLang="ja-JP" sz="1662" dirty="0">
                <a:solidFill>
                  <a:srgbClr val="000099"/>
                </a:solidFill>
              </a:rPr>
              <a:t>-DP </a:t>
            </a:r>
            <a:r>
              <a:rPr lang="en" altLang="en-US" sz="1662" dirty="0">
                <a:solidFill>
                  <a:srgbClr val="000099"/>
                </a:solidFill>
              </a:rPr>
              <a:t>: </a:t>
            </a:r>
            <a:r>
              <a:rPr lang="en" altLang="en-US" sz="1662" b="1" dirty="0">
                <a:solidFill>
                  <a:srgbClr val="FF0000"/>
                </a:solidFill>
              </a:rPr>
              <a:t>Good results were obtained </a:t>
            </a:r>
            <a:r>
              <a:rPr lang="en" altLang="en-US" sz="1662" dirty="0">
                <a:solidFill>
                  <a:srgbClr val="000099"/>
                </a:solidFill>
              </a:rPr>
              <a:t>with deviations of </a:t>
            </a:r>
            <a:r>
              <a:rPr lang="en" altLang="ja-JP" sz="1662" dirty="0">
                <a:solidFill>
                  <a:srgbClr val="000099"/>
                </a:solidFill>
              </a:rPr>
              <a:t>0.47 </a:t>
            </a:r>
            <a:r>
              <a:rPr lang="en" altLang="en-US" sz="1662" dirty="0">
                <a:solidFill>
                  <a:srgbClr val="000099"/>
                </a:solidFill>
              </a:rPr>
              <a:t>to </a:t>
            </a:r>
            <a:r>
              <a:rPr lang="en" altLang="ja-JP" sz="1662" dirty="0">
                <a:solidFill>
                  <a:srgbClr val="000099"/>
                </a:solidFill>
              </a:rPr>
              <a:t>15% </a:t>
            </a:r>
            <a:r>
              <a:rPr lang="en" altLang="en-US" sz="1662" dirty="0">
                <a:solidFill>
                  <a:srgbClr val="000099"/>
                </a:solidFill>
              </a:rPr>
              <a:t>, </a:t>
            </a:r>
            <a:r>
              <a:rPr lang="en" altLang="ja-JP" sz="1662" i="1" dirty="0">
                <a:solidFill>
                  <a:srgbClr val="000099"/>
                </a:solidFill>
              </a:rPr>
              <a:t>anti </a:t>
            </a:r>
            <a:r>
              <a:rPr lang="en" altLang="ja-JP" sz="1662" dirty="0">
                <a:solidFill>
                  <a:srgbClr val="000099"/>
                </a:solidFill>
              </a:rPr>
              <a:t>-DP </a:t>
            </a:r>
            <a:r>
              <a:rPr lang="en" altLang="en-US" sz="1662" dirty="0">
                <a:solidFill>
                  <a:srgbClr val="000099"/>
                </a:solidFill>
              </a:rPr>
              <a:t>: </a:t>
            </a:r>
            <a:r>
              <a:rPr lang="en" altLang="ja-JP" sz="1662" dirty="0">
                <a:solidFill>
                  <a:srgbClr val="000099"/>
                </a:solidFill>
              </a:rPr>
              <a:t>0.17 </a:t>
            </a:r>
            <a:r>
              <a:rPr lang="en" altLang="en-US" sz="1662" dirty="0">
                <a:solidFill>
                  <a:srgbClr val="000099"/>
                </a:solidFill>
              </a:rPr>
              <a:t>to </a:t>
            </a:r>
            <a:r>
              <a:rPr lang="en" altLang="ja-JP" sz="1662" dirty="0">
                <a:solidFill>
                  <a:srgbClr val="000099"/>
                </a:solidFill>
              </a:rPr>
              <a:t>6.3% </a:t>
            </a:r>
            <a:r>
              <a:rPr lang="en" altLang="en-US" sz="1662" dirty="0">
                <a:solidFill>
                  <a:srgbClr val="000099"/>
                </a:solidFill>
              </a:rPr>
              <a:t>, and </a:t>
            </a:r>
            <a:r>
              <a:rPr lang="en" altLang="ja-JP" sz="1662" dirty="0">
                <a:solidFill>
                  <a:srgbClr val="000099"/>
                </a:solidFill>
              </a:rPr>
              <a:t>Total DP </a:t>
            </a:r>
            <a:r>
              <a:rPr lang="en" altLang="en-US" sz="1662" dirty="0">
                <a:solidFill>
                  <a:srgbClr val="000099"/>
                </a:solidFill>
              </a:rPr>
              <a:t>: </a:t>
            </a:r>
            <a:r>
              <a:rPr lang="en" altLang="ja-JP" sz="1662" dirty="0">
                <a:solidFill>
                  <a:srgbClr val="000099"/>
                </a:solidFill>
              </a:rPr>
              <a:t>0.57 </a:t>
            </a:r>
            <a:r>
              <a:rPr lang="en" altLang="en-US" sz="1662" dirty="0">
                <a:solidFill>
                  <a:srgbClr val="000099"/>
                </a:solidFill>
              </a:rPr>
              <a:t>to </a:t>
            </a:r>
            <a:r>
              <a:rPr lang="en" altLang="ja-JP" sz="1662" dirty="0">
                <a:solidFill>
                  <a:srgbClr val="000099"/>
                </a:solidFill>
              </a:rPr>
              <a:t>8.9% .</a:t>
            </a:r>
          </a:p>
          <a:p>
            <a:pPr eaLnBrk="1" hangingPunct="1">
              <a:lnSpc>
                <a:spcPct val="80000"/>
              </a:lnSpc>
            </a:pPr>
            <a:endParaRPr lang="en-US" altLang="ja-JP" sz="462" dirty="0">
              <a:solidFill>
                <a:srgbClr val="000099"/>
              </a:solidFill>
            </a:endParaRPr>
          </a:p>
          <a:p>
            <a:pPr eaLnBrk="1" hangingPunct="1">
              <a:lnSpc>
                <a:spcPct val="80000"/>
              </a:lnSpc>
            </a:pPr>
            <a:r>
              <a:rPr lang="en" altLang="en-US" sz="1662" dirty="0">
                <a:solidFill>
                  <a:srgbClr val="000099"/>
                </a:solidFill>
              </a:rPr>
              <a:t>There was a correlation between the </a:t>
            </a:r>
            <a:r>
              <a:rPr lang="en" altLang="en-US" sz="1662" b="1" dirty="0">
                <a:solidFill>
                  <a:srgbClr val="FF0000"/>
                </a:solidFill>
              </a:rPr>
              <a:t>double measurement values</a:t>
            </a:r>
            <a:r>
              <a:rPr lang="en" altLang="en-US" sz="1662" dirty="0">
                <a:solidFill>
                  <a:srgbClr val="000099"/>
                </a:solidFill>
              </a:rPr>
              <a:t> and average values obtained by the two measurement methods, and there was </a:t>
            </a:r>
            <a:r>
              <a:rPr lang="en" altLang="en-US" sz="1662" b="1" dirty="0">
                <a:solidFill>
                  <a:srgbClr val="FF0000"/>
                </a:solidFill>
              </a:rPr>
              <a:t>no difference </a:t>
            </a:r>
            <a:r>
              <a:rPr lang="en" altLang="en-US" sz="1662" dirty="0">
                <a:solidFill>
                  <a:srgbClr val="000099"/>
                </a:solidFill>
              </a:rPr>
              <a:t>between the measurement values by the two measurement methods.</a:t>
            </a:r>
          </a:p>
          <a:p>
            <a:pPr eaLnBrk="1" hangingPunct="1">
              <a:lnSpc>
                <a:spcPct val="80000"/>
              </a:lnSpc>
            </a:pPr>
            <a:endParaRPr lang="ja-JP" altLang="en-US" sz="462" dirty="0">
              <a:solidFill>
                <a:srgbClr val="000099"/>
              </a:solidFill>
            </a:endParaRPr>
          </a:p>
          <a:p>
            <a:pPr eaLnBrk="1" hangingPunct="1">
              <a:lnSpc>
                <a:spcPct val="80000"/>
              </a:lnSpc>
            </a:pPr>
            <a:r>
              <a:rPr lang="en" altLang="en-US" sz="1662" dirty="0">
                <a:solidFill>
                  <a:srgbClr val="000099"/>
                </a:solidFill>
              </a:rPr>
              <a:t>Regarding the </a:t>
            </a:r>
            <a:r>
              <a:rPr lang="en" altLang="en-US" sz="1662" b="1" dirty="0">
                <a:solidFill>
                  <a:srgbClr val="FF0000"/>
                </a:solidFill>
              </a:rPr>
              <a:t>isomer composition, </a:t>
            </a:r>
            <a:r>
              <a:rPr lang="en" altLang="ja-JP" sz="1662" b="1" i="1" dirty="0">
                <a:solidFill>
                  <a:srgbClr val="FF0000"/>
                </a:solidFill>
              </a:rPr>
              <a:t>f </a:t>
            </a:r>
            <a:r>
              <a:rPr lang="en" altLang="ja-JP" sz="1662" b="1" i="1" baseline="-25000" dirty="0">
                <a:solidFill>
                  <a:srgbClr val="FF0000"/>
                </a:solidFill>
              </a:rPr>
              <a:t>anti </a:t>
            </a:r>
            <a:r>
              <a:rPr lang="en" altLang="ja-JP" sz="1662" b="1" dirty="0">
                <a:solidFill>
                  <a:srgbClr val="FF0000"/>
                </a:solidFill>
              </a:rPr>
              <a:t>= 0.70 </a:t>
            </a:r>
            <a:r>
              <a:rPr lang="en" altLang="en-US" sz="1662" b="1" dirty="0">
                <a:solidFill>
                  <a:srgbClr val="FF0000"/>
                </a:solidFill>
              </a:rPr>
              <a:t>to </a:t>
            </a:r>
            <a:r>
              <a:rPr lang="en" altLang="ja-JP" sz="1662" b="1" dirty="0">
                <a:solidFill>
                  <a:srgbClr val="FF0000"/>
                </a:solidFill>
              </a:rPr>
              <a:t>0.83 </a:t>
            </a:r>
            <a:r>
              <a:rPr lang="en" altLang="en-US" sz="1662" dirty="0">
                <a:solidFill>
                  <a:srgbClr val="000099"/>
                </a:solidFill>
              </a:rPr>
              <a:t>, which was </a:t>
            </a:r>
            <a:r>
              <a:rPr lang="en" altLang="en-US" sz="1662" dirty="0">
                <a:solidFill>
                  <a:srgbClr val="FF0000"/>
                </a:solidFill>
              </a:rPr>
              <a:t>similar to </a:t>
            </a:r>
            <a:r>
              <a:rPr lang="en" altLang="ja-JP" sz="1662" dirty="0">
                <a:solidFill>
                  <a:srgbClr val="FF0000"/>
                </a:solidFill>
              </a:rPr>
              <a:t>Commercial DP </a:t>
            </a:r>
            <a:r>
              <a:rPr lang="en" altLang="en-US" sz="1662" dirty="0">
                <a:solidFill>
                  <a:srgbClr val="000099"/>
                </a:solidFill>
              </a:rPr>
              <a:t>( </a:t>
            </a:r>
            <a:r>
              <a:rPr lang="en" altLang="ja-JP" sz="1662" dirty="0">
                <a:solidFill>
                  <a:srgbClr val="000099"/>
                </a:solidFill>
              </a:rPr>
              <a:t>0.75 </a:t>
            </a:r>
            <a:r>
              <a:rPr lang="en" altLang="en-US" sz="1662" dirty="0">
                <a:solidFill>
                  <a:srgbClr val="000099"/>
                </a:solidFill>
              </a:rPr>
              <a:t>to </a:t>
            </a:r>
            <a:r>
              <a:rPr lang="en" altLang="ja-JP" sz="1662" dirty="0">
                <a:solidFill>
                  <a:srgbClr val="000099"/>
                </a:solidFill>
              </a:rPr>
              <a:t>0.80 ), suggesting contamination from the preparation.</a:t>
            </a:r>
          </a:p>
          <a:p>
            <a:pPr eaLnBrk="1" hangingPunct="1">
              <a:lnSpc>
                <a:spcPct val="80000"/>
              </a:lnSpc>
            </a:pPr>
            <a:endParaRPr lang="en-US" altLang="ja-JP" sz="462" dirty="0">
              <a:solidFill>
                <a:srgbClr val="000099"/>
              </a:solidFill>
            </a:endParaRPr>
          </a:p>
          <a:p>
            <a:pPr eaLnBrk="1" hangingPunct="1">
              <a:lnSpc>
                <a:spcPct val="80000"/>
              </a:lnSpc>
            </a:pPr>
            <a:r>
              <a:rPr lang="en" altLang="ja-JP" sz="1662" dirty="0">
                <a:solidFill>
                  <a:srgbClr val="000099"/>
                </a:solidFill>
              </a:rPr>
              <a:t>Mirex- </a:t>
            </a:r>
            <a:r>
              <a:rPr lang="en" altLang="ja-JP" sz="1662" baseline="30000" dirty="0">
                <a:solidFill>
                  <a:srgbClr val="000099"/>
                </a:solidFill>
              </a:rPr>
              <a:t>13C10 </a:t>
            </a:r>
            <a:r>
              <a:rPr lang="en" altLang="en-US" sz="1662" dirty="0">
                <a:solidFill>
                  <a:srgbClr val="000099"/>
                </a:solidFill>
              </a:rPr>
              <a:t>as the syringe spike , the calculated surrogate recovery rate was in the </a:t>
            </a:r>
            <a:r>
              <a:rPr lang="en" altLang="ja-JP" sz="1662" i="1" dirty="0">
                <a:solidFill>
                  <a:srgbClr val="000099"/>
                </a:solidFill>
              </a:rPr>
              <a:t>range of </a:t>
            </a:r>
            <a:r>
              <a:rPr lang="en" altLang="ja-JP" sz="1662" dirty="0">
                <a:solidFill>
                  <a:srgbClr val="000099"/>
                </a:solidFill>
              </a:rPr>
              <a:t>90 </a:t>
            </a:r>
            <a:r>
              <a:rPr lang="en" altLang="en-US" sz="1662" dirty="0">
                <a:solidFill>
                  <a:srgbClr val="000099"/>
                </a:solidFill>
              </a:rPr>
              <a:t>to </a:t>
            </a:r>
            <a:r>
              <a:rPr lang="en" altLang="ja-JP" sz="1662" dirty="0">
                <a:solidFill>
                  <a:srgbClr val="000099"/>
                </a:solidFill>
              </a:rPr>
              <a:t>120% </a:t>
            </a:r>
            <a:r>
              <a:rPr lang="en" altLang="en-US" sz="1662" dirty="0">
                <a:solidFill>
                  <a:srgbClr val="000099"/>
                </a:solidFill>
              </a:rPr>
              <a:t>, indicating good recovery </a:t>
            </a:r>
            <a:r>
              <a:rPr lang="en" altLang="ja-JP" sz="1662" baseline="-25000" dirty="0">
                <a:solidFill>
                  <a:srgbClr val="000099"/>
                </a:solidFill>
              </a:rPr>
              <a:t>.</a:t>
            </a:r>
          </a:p>
          <a:p>
            <a:pPr eaLnBrk="1" hangingPunct="1">
              <a:lnSpc>
                <a:spcPct val="80000"/>
              </a:lnSpc>
            </a:pPr>
            <a:endParaRPr lang="ja-JP" altLang="en-US" sz="462" dirty="0">
              <a:solidFill>
                <a:srgbClr val="000099"/>
              </a:solidFill>
            </a:endParaRPr>
          </a:p>
          <a:p>
            <a:pPr eaLnBrk="1" hangingPunct="1">
              <a:lnSpc>
                <a:spcPct val="80000"/>
              </a:lnSpc>
            </a:pPr>
            <a:r>
              <a:rPr lang="en" altLang="ja-JP" sz="1662" b="1" dirty="0">
                <a:solidFill>
                  <a:srgbClr val="FF0000"/>
                </a:solidFill>
              </a:rPr>
              <a:t>The DP concentrations </a:t>
            </a:r>
            <a:r>
              <a:rPr lang="en" altLang="en-US" sz="1662" dirty="0">
                <a:solidFill>
                  <a:srgbClr val="000099"/>
                </a:solidFill>
              </a:rPr>
              <a:t>detected in this study were at </a:t>
            </a:r>
            <a:r>
              <a:rPr lang="en" altLang="en-US" sz="1662" b="1" dirty="0">
                <a:solidFill>
                  <a:srgbClr val="FF0000"/>
                </a:solidFill>
              </a:rPr>
              <a:t>the same level </a:t>
            </a:r>
            <a:r>
              <a:rPr lang="en" altLang="en-US" sz="1662" dirty="0">
                <a:solidFill>
                  <a:srgbClr val="000099"/>
                </a:solidFill>
              </a:rPr>
              <a:t>as urban air concentrations reported in the literature.</a:t>
            </a:r>
          </a:p>
          <a:p>
            <a:pPr eaLnBrk="1" hangingPunct="1">
              <a:lnSpc>
                <a:spcPct val="80000"/>
              </a:lnSpc>
            </a:pPr>
            <a:endParaRPr lang="en-US" altLang="ja-JP" sz="462" dirty="0">
              <a:solidFill>
                <a:srgbClr val="000099"/>
              </a:solidFill>
            </a:endParaRPr>
          </a:p>
        </p:txBody>
      </p:sp>
      <p:sp>
        <p:nvSpPr>
          <p:cNvPr id="169988" name="テキスト ボックス 8">
            <a:extLst>
              <a:ext uri="{FF2B5EF4-FFF2-40B4-BE49-F238E27FC236}">
                <a16:creationId xmlns:a16="http://schemas.microsoft.com/office/drawing/2014/main" id="{FD8258C1-ED62-EEFA-4DD5-5E07BEA51664}"/>
              </a:ext>
            </a:extLst>
          </p:cNvPr>
          <p:cNvSpPr txBox="1">
            <a:spLocks noChangeArrowheads="1"/>
          </p:cNvSpPr>
          <p:nvPr/>
        </p:nvSpPr>
        <p:spPr bwMode="auto">
          <a:xfrm>
            <a:off x="2288704" y="6484916"/>
            <a:ext cx="638175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eaLnBrk="1" hangingPunct="1">
              <a:spcBef>
                <a:spcPct val="0"/>
              </a:spcBef>
              <a:buNone/>
            </a:pPr>
            <a:r>
              <a:rPr lang="en" altLang="ja-JP" sz="1662" dirty="0">
                <a:solidFill>
                  <a:srgbClr val="000000"/>
                </a:solidFill>
                <a:latin typeface="AdvOTd369e91e"/>
              </a:rPr>
              <a:t>Kouichirou Matsumoto </a:t>
            </a:r>
            <a:r>
              <a:rPr lang="en" altLang="ja-JP" sz="1662" dirty="0">
                <a:solidFill>
                  <a:srgbClr val="000000"/>
                </a:solidFill>
                <a:latin typeface="AdvTT5235d5a9"/>
              </a:rPr>
              <a:t>et al, Environmental Chemistry 2016</a:t>
            </a:r>
            <a:endParaRPr lang="ja-JP" altLang="en-US" sz="1662" baseline="30000"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401638" y="2492896"/>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Seasonal variation of atmospheric DP </a:t>
            </a:r>
          </a:p>
        </p:txBody>
      </p:sp>
    </p:spTree>
    <p:extLst>
      <p:ext uri="{BB962C8B-B14F-4D97-AF65-F5344CB8AC3E}">
        <p14:creationId xmlns:p14="http://schemas.microsoft.com/office/powerpoint/2010/main" val="165348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図 2">
            <a:extLst>
              <a:ext uri="{FF2B5EF4-FFF2-40B4-BE49-F238E27FC236}">
                <a16:creationId xmlns:a16="http://schemas.microsoft.com/office/drawing/2014/main" id="{02A7E72F-E1FD-90F2-A96B-4A54F2775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351"/>
          <a:stretch/>
        </p:blipFill>
        <p:spPr bwMode="auto">
          <a:xfrm>
            <a:off x="538163" y="822201"/>
            <a:ext cx="8829675" cy="41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3">
            <a:extLst>
              <a:ext uri="{FF2B5EF4-FFF2-40B4-BE49-F238E27FC236}">
                <a16:creationId xmlns:a16="http://schemas.microsoft.com/office/drawing/2014/main" id="{E5E35A4A-8CAB-945E-B333-8DF8626A4722}"/>
              </a:ext>
            </a:extLst>
          </p:cNvPr>
          <p:cNvSpPr txBox="1">
            <a:spLocks noChangeArrowheads="1"/>
          </p:cNvSpPr>
          <p:nvPr/>
        </p:nvSpPr>
        <p:spPr bwMode="auto">
          <a:xfrm>
            <a:off x="0" y="5527387"/>
            <a:ext cx="990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Seasonal variation of atmospheric DP in Saitama Japan</a:t>
            </a:r>
          </a:p>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Kotaro </a:t>
            </a:r>
            <a:r>
              <a:rPr lang="en-US" altLang="ja-JP" b="1" dirty="0" err="1">
                <a:latin typeface="Times New Roman" panose="02020603050405020304" pitchFamily="18" charset="0"/>
                <a:cs typeface="Times New Roman" panose="02020603050405020304" pitchFamily="18" charset="0"/>
              </a:rPr>
              <a:t>Minomo</a:t>
            </a:r>
            <a:r>
              <a:rPr lang="en-US" altLang="ja-JP" b="1" dirty="0">
                <a:latin typeface="Times New Roman" panose="02020603050405020304" pitchFamily="18" charset="0"/>
                <a:cs typeface="Times New Roman" panose="02020603050405020304" pitchFamily="18" charset="0"/>
              </a:rPr>
              <a:t> et al</a:t>
            </a:r>
          </a:p>
        </p:txBody>
      </p:sp>
      <p:sp>
        <p:nvSpPr>
          <p:cNvPr id="3" name="テキスト ボックス 2">
            <a:extLst>
              <a:ext uri="{FF2B5EF4-FFF2-40B4-BE49-F238E27FC236}">
                <a16:creationId xmlns:a16="http://schemas.microsoft.com/office/drawing/2014/main" id="{598A43D5-CCAE-1D23-1C41-90E1D12C7E21}"/>
              </a:ext>
            </a:extLst>
          </p:cNvPr>
          <p:cNvSpPr txBox="1"/>
          <p:nvPr/>
        </p:nvSpPr>
        <p:spPr>
          <a:xfrm>
            <a:off x="-43780" y="77723"/>
            <a:ext cx="9993560" cy="830997"/>
          </a:xfrm>
          <a:prstGeom prst="rect">
            <a:avLst/>
          </a:prstGeom>
          <a:noFill/>
        </p:spPr>
        <p:txBody>
          <a:bodyPr wrap="square">
            <a:spAutoFit/>
          </a:bodyPr>
          <a:lstStyle/>
          <a:p>
            <a:pPr algn="ctr"/>
            <a:r>
              <a:rPr lang="en-US" altLang="ja-JP" sz="2400" b="1" dirty="0"/>
              <a:t>Dechlorane Plus and Related Compounds in Ambient Air </a:t>
            </a:r>
          </a:p>
          <a:p>
            <a:pPr algn="ctr"/>
            <a:r>
              <a:rPr lang="en-US" altLang="ja-JP" sz="2400" b="1" dirty="0"/>
              <a:t>from Saitama, Japan</a:t>
            </a:r>
            <a:endParaRPr lang="ja-JP"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1844824"/>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Chemical structure of DP and related chemicals</a:t>
            </a:r>
          </a:p>
        </p:txBody>
      </p:sp>
      <p:sp>
        <p:nvSpPr>
          <p:cNvPr id="4" name="テキスト ボックス 3">
            <a:extLst>
              <a:ext uri="{FF2B5EF4-FFF2-40B4-BE49-F238E27FC236}">
                <a16:creationId xmlns:a16="http://schemas.microsoft.com/office/drawing/2014/main" id="{8C7B2028-24E9-5651-B89B-BDB8FD1A6B47}"/>
              </a:ext>
            </a:extLst>
          </p:cNvPr>
          <p:cNvSpPr txBox="1"/>
          <p:nvPr/>
        </p:nvSpPr>
        <p:spPr>
          <a:xfrm>
            <a:off x="987" y="4869160"/>
            <a:ext cx="9686478" cy="1200329"/>
          </a:xfrm>
          <a:prstGeom prst="rect">
            <a:avLst/>
          </a:prstGeom>
          <a:noFill/>
        </p:spPr>
        <p:txBody>
          <a:bodyPr wrap="square">
            <a:spAutoFit/>
          </a:bodyPr>
          <a:lstStyle/>
          <a:p>
            <a:pPr algn="ctr"/>
            <a:r>
              <a:rPr lang="en-US" altLang="ja-JP" sz="2400" b="1" dirty="0"/>
              <a:t>Environmental Levels of a Chlorinated Flame Retardant, Dechlorane Plus in Japan</a:t>
            </a:r>
          </a:p>
          <a:p>
            <a:pPr algn="ctr"/>
            <a:r>
              <a:rPr lang="en-US" altLang="ja-JP" sz="2400" b="1" dirty="0" err="1"/>
              <a:t>Takanori</a:t>
            </a:r>
            <a:r>
              <a:rPr lang="en-US" altLang="ja-JP" sz="2400" b="1" dirty="0"/>
              <a:t> </a:t>
            </a:r>
            <a:r>
              <a:rPr lang="en-US" altLang="ja-JP" sz="2400" b="1" dirty="0" err="1"/>
              <a:t>Sakiyama</a:t>
            </a:r>
            <a:r>
              <a:rPr lang="en-US" altLang="ja-JP" sz="2400" b="1" dirty="0"/>
              <a:t> et al </a:t>
            </a:r>
            <a:endParaRPr lang="ja-JP" altLang="en-US"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1556792"/>
            <a:ext cx="95043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Pre-Feasibility Study </a:t>
            </a:r>
          </a:p>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on Environmental Pollution </a:t>
            </a:r>
          </a:p>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of Dechlorane Plus in Resins </a:t>
            </a:r>
          </a:p>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by Accelerated Weathering Tests </a:t>
            </a:r>
          </a:p>
        </p:txBody>
      </p:sp>
      <p:sp>
        <p:nvSpPr>
          <p:cNvPr id="4" name="テキスト ボックス 3">
            <a:extLst>
              <a:ext uri="{FF2B5EF4-FFF2-40B4-BE49-F238E27FC236}">
                <a16:creationId xmlns:a16="http://schemas.microsoft.com/office/drawing/2014/main" id="{6C6491D9-9DFC-E17E-2D41-C298DE7F3CE1}"/>
              </a:ext>
            </a:extLst>
          </p:cNvPr>
          <p:cNvSpPr txBox="1"/>
          <p:nvPr/>
        </p:nvSpPr>
        <p:spPr>
          <a:xfrm>
            <a:off x="2449417" y="6237312"/>
            <a:ext cx="5007166" cy="461665"/>
          </a:xfrm>
          <a:prstGeom prst="rect">
            <a:avLst/>
          </a:prstGeom>
          <a:noFill/>
        </p:spPr>
        <p:txBody>
          <a:bodyPr wrap="square">
            <a:spAutoFit/>
          </a:bodyPr>
          <a:lstStyle/>
          <a:p>
            <a:r>
              <a:rPr lang="en-US" altLang="ja-JP" sz="2400" b="1" dirty="0" err="1"/>
              <a:t>Nobuyasu</a:t>
            </a:r>
            <a:r>
              <a:rPr lang="en-US" altLang="ja-JP" sz="2400" b="1" dirty="0"/>
              <a:t> HANARI et al (2016)</a:t>
            </a:r>
            <a:endParaRPr lang="ja-JP" altLang="en-US" sz="2400" b="1" dirty="0"/>
          </a:p>
        </p:txBody>
      </p:sp>
    </p:spTree>
    <p:extLst>
      <p:ext uri="{BB962C8B-B14F-4D97-AF65-F5344CB8AC3E}">
        <p14:creationId xmlns:p14="http://schemas.microsoft.com/office/powerpoint/2010/main" val="1067188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49AEBB-58CA-7275-473C-F7738F16EBA1}"/>
              </a:ext>
            </a:extLst>
          </p:cNvPr>
          <p:cNvPicPr>
            <a:picLocks noChangeAspect="1"/>
          </p:cNvPicPr>
          <p:nvPr/>
        </p:nvPicPr>
        <p:blipFill>
          <a:blip r:embed="rId3"/>
          <a:stretch>
            <a:fillRect/>
          </a:stretch>
        </p:blipFill>
        <p:spPr>
          <a:xfrm>
            <a:off x="3440832" y="44624"/>
            <a:ext cx="4820323" cy="6115904"/>
          </a:xfrm>
          <a:prstGeom prst="rect">
            <a:avLst/>
          </a:prstGeom>
        </p:spPr>
      </p:pic>
      <p:sp>
        <p:nvSpPr>
          <p:cNvPr id="4" name="テキスト ボックス 3">
            <a:extLst>
              <a:ext uri="{FF2B5EF4-FFF2-40B4-BE49-F238E27FC236}">
                <a16:creationId xmlns:a16="http://schemas.microsoft.com/office/drawing/2014/main" id="{66FF3949-63F6-4684-7D50-57D29E3C395B}"/>
              </a:ext>
            </a:extLst>
          </p:cNvPr>
          <p:cNvSpPr txBox="1"/>
          <p:nvPr/>
        </p:nvSpPr>
        <p:spPr>
          <a:xfrm>
            <a:off x="2449417" y="6237312"/>
            <a:ext cx="5007166" cy="461665"/>
          </a:xfrm>
          <a:prstGeom prst="rect">
            <a:avLst/>
          </a:prstGeom>
          <a:noFill/>
        </p:spPr>
        <p:txBody>
          <a:bodyPr wrap="square">
            <a:spAutoFit/>
          </a:bodyPr>
          <a:lstStyle/>
          <a:p>
            <a:r>
              <a:rPr lang="en-US" altLang="ja-JP" sz="2400" b="1" dirty="0" err="1"/>
              <a:t>Nobuyasu</a:t>
            </a:r>
            <a:r>
              <a:rPr lang="en-US" altLang="ja-JP" sz="2400" b="1" dirty="0"/>
              <a:t> HANARI et al (2016)</a:t>
            </a:r>
            <a:endParaRPr lang="ja-JP" altLang="en-US" sz="2400" b="1" dirty="0"/>
          </a:p>
        </p:txBody>
      </p:sp>
      <p:sp>
        <p:nvSpPr>
          <p:cNvPr id="5" name="テキスト ボックス 4">
            <a:extLst>
              <a:ext uri="{FF2B5EF4-FFF2-40B4-BE49-F238E27FC236}">
                <a16:creationId xmlns:a16="http://schemas.microsoft.com/office/drawing/2014/main" id="{65C0BF61-496B-F7B4-492A-91610D2CA34B}"/>
              </a:ext>
            </a:extLst>
          </p:cNvPr>
          <p:cNvSpPr txBox="1"/>
          <p:nvPr/>
        </p:nvSpPr>
        <p:spPr>
          <a:xfrm>
            <a:off x="174923" y="697471"/>
            <a:ext cx="3380163" cy="1477328"/>
          </a:xfrm>
          <a:prstGeom prst="rect">
            <a:avLst/>
          </a:prstGeom>
          <a:noFill/>
        </p:spPr>
        <p:txBody>
          <a:bodyPr wrap="square">
            <a:spAutoFit/>
          </a:bodyPr>
          <a:lstStyle/>
          <a:p>
            <a:r>
              <a:rPr lang="en-US" altLang="ja-JP" dirty="0"/>
              <a:t>Weathering Test </a:t>
            </a:r>
          </a:p>
          <a:p>
            <a:r>
              <a:rPr lang="en-US" altLang="ja-JP" dirty="0"/>
              <a:t>resin samples </a:t>
            </a:r>
          </a:p>
          <a:p>
            <a:endParaRPr lang="en-US" altLang="ja-JP" dirty="0"/>
          </a:p>
          <a:p>
            <a:r>
              <a:rPr lang="en-US" altLang="ja-JP" dirty="0" err="1"/>
              <a:t>acrylonitrilebutadiene</a:t>
            </a:r>
            <a:r>
              <a:rPr lang="en-US" altLang="ja-JP" dirty="0"/>
              <a:t>-styrene</a:t>
            </a:r>
          </a:p>
          <a:p>
            <a:r>
              <a:rPr lang="en-US" altLang="ja-JP" dirty="0"/>
              <a:t> (ABS)</a:t>
            </a:r>
            <a:r>
              <a:rPr lang="ja-JP" altLang="en-US" dirty="0"/>
              <a:t>　</a:t>
            </a:r>
            <a:r>
              <a:rPr lang="en-US" altLang="ja-JP" dirty="0"/>
              <a:t>resin</a:t>
            </a:r>
            <a:endParaRPr lang="ja-JP" altLang="en-US" dirty="0"/>
          </a:p>
        </p:txBody>
      </p:sp>
      <p:sp>
        <p:nvSpPr>
          <p:cNvPr id="7" name="テキスト ボックス 6">
            <a:extLst>
              <a:ext uri="{FF2B5EF4-FFF2-40B4-BE49-F238E27FC236}">
                <a16:creationId xmlns:a16="http://schemas.microsoft.com/office/drawing/2014/main" id="{B713E40F-B910-463D-5FAD-75F23A40909B}"/>
              </a:ext>
            </a:extLst>
          </p:cNvPr>
          <p:cNvSpPr txBox="1"/>
          <p:nvPr/>
        </p:nvSpPr>
        <p:spPr>
          <a:xfrm>
            <a:off x="8034837" y="374306"/>
            <a:ext cx="1944216" cy="646331"/>
          </a:xfrm>
          <a:prstGeom prst="rect">
            <a:avLst/>
          </a:prstGeom>
          <a:noFill/>
        </p:spPr>
        <p:txBody>
          <a:bodyPr wrap="square">
            <a:spAutoFit/>
          </a:bodyPr>
          <a:lstStyle/>
          <a:p>
            <a:r>
              <a:rPr lang="en-US" altLang="ja-JP" dirty="0"/>
              <a:t>polycarbonate </a:t>
            </a:r>
          </a:p>
          <a:p>
            <a:r>
              <a:rPr lang="en-US" altLang="ja-JP" dirty="0"/>
              <a:t>(PC) resin </a:t>
            </a:r>
            <a:endParaRPr lang="ja-JP" altLang="en-US" dirty="0"/>
          </a:p>
        </p:txBody>
      </p:sp>
      <p:sp>
        <p:nvSpPr>
          <p:cNvPr id="8" name="正方形/長方形 7">
            <a:extLst>
              <a:ext uri="{FF2B5EF4-FFF2-40B4-BE49-F238E27FC236}">
                <a16:creationId xmlns:a16="http://schemas.microsoft.com/office/drawing/2014/main" id="{6E0973B9-539C-F21A-C9C7-3C06E0D78AF3}"/>
              </a:ext>
            </a:extLst>
          </p:cNvPr>
          <p:cNvSpPr/>
          <p:nvPr/>
        </p:nvSpPr>
        <p:spPr>
          <a:xfrm>
            <a:off x="5938842" y="273422"/>
            <a:ext cx="1170185" cy="60015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629346A-0BFA-8335-701C-8CA3E8D30B7B}"/>
              </a:ext>
            </a:extLst>
          </p:cNvPr>
          <p:cNvSpPr/>
          <p:nvPr/>
        </p:nvSpPr>
        <p:spPr>
          <a:xfrm>
            <a:off x="4660755" y="260648"/>
            <a:ext cx="1152128" cy="60015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EE1C984E-B094-FFCB-8CAC-24B74358E873}"/>
              </a:ext>
            </a:extLst>
          </p:cNvPr>
          <p:cNvCxnSpPr>
            <a:cxnSpLocks/>
          </p:cNvCxnSpPr>
          <p:nvPr/>
        </p:nvCxnSpPr>
        <p:spPr>
          <a:xfrm flipH="1">
            <a:off x="6686338" y="697471"/>
            <a:ext cx="1337883" cy="4641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3A1B848-06D0-3920-0A62-5B7AD94A4AA9}"/>
              </a:ext>
            </a:extLst>
          </p:cNvPr>
          <p:cNvCxnSpPr>
            <a:cxnSpLocks/>
          </p:cNvCxnSpPr>
          <p:nvPr/>
        </p:nvCxnSpPr>
        <p:spPr>
          <a:xfrm flipV="1">
            <a:off x="2864768" y="1020637"/>
            <a:ext cx="2304256" cy="4641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72480" y="2492896"/>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Thank you for your attention</a:t>
            </a:r>
          </a:p>
        </p:txBody>
      </p:sp>
    </p:spTree>
    <p:extLst>
      <p:ext uri="{BB962C8B-B14F-4D97-AF65-F5344CB8AC3E}">
        <p14:creationId xmlns:p14="http://schemas.microsoft.com/office/powerpoint/2010/main" val="2650517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3DB941CA-08AE-DF01-C4C4-A7AD391622E6}"/>
              </a:ext>
            </a:extLst>
          </p:cNvPr>
          <p:cNvSpPr txBox="1">
            <a:spLocks noChangeArrowheads="1"/>
          </p:cNvSpPr>
          <p:nvPr/>
        </p:nvSpPr>
        <p:spPr bwMode="auto">
          <a:xfrm>
            <a:off x="272480" y="2492896"/>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And more……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テキスト ボックス 6">
            <a:extLst>
              <a:ext uri="{FF2B5EF4-FFF2-40B4-BE49-F238E27FC236}">
                <a16:creationId xmlns:a16="http://schemas.microsoft.com/office/drawing/2014/main" id="{5ADD4799-E29D-98DC-C66E-1806134E6BFB}"/>
              </a:ext>
            </a:extLst>
          </p:cNvPr>
          <p:cNvSpPr txBox="1">
            <a:spLocks noChangeArrowheads="1"/>
          </p:cNvSpPr>
          <p:nvPr/>
        </p:nvSpPr>
        <p:spPr bwMode="auto">
          <a:xfrm>
            <a:off x="849313" y="2349500"/>
            <a:ext cx="8783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Syn-DP	0.01 0.01 0.23 0.01 0.05 0.07 0.06 ± 0.03 0.03</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Anti-DP	0.01 0.01 0.45 0.01 0.11 0.15 0.12 ± 0.07 0.06</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Total DP	0.02 0.02 0.68 0.02 0.16 0.22 0.19 ± 0.10 0.09</a:t>
            </a:r>
            <a:endParaRPr lang="ja-JP" altLang="en-US" sz="2800">
              <a:latin typeface="Times New Roman" panose="02020603050405020304" pitchFamily="18" charset="0"/>
              <a:cs typeface="Times New Roman" panose="02020603050405020304" pitchFamily="18" charset="0"/>
            </a:endParaRPr>
          </a:p>
        </p:txBody>
      </p:sp>
      <p:sp>
        <p:nvSpPr>
          <p:cNvPr id="47107" name="テキスト ボックス 8">
            <a:extLst>
              <a:ext uri="{FF2B5EF4-FFF2-40B4-BE49-F238E27FC236}">
                <a16:creationId xmlns:a16="http://schemas.microsoft.com/office/drawing/2014/main" id="{814F8B35-9ABC-DA65-CB1A-DD0658D016DA}"/>
              </a:ext>
            </a:extLst>
          </p:cNvPr>
          <p:cNvSpPr txBox="1">
            <a:spLocks noChangeArrowheads="1"/>
          </p:cNvSpPr>
          <p:nvPr/>
        </p:nvSpPr>
        <p:spPr bwMode="auto">
          <a:xfrm>
            <a:off x="2360613" y="1628775"/>
            <a:ext cx="590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de-DE" altLang="ja-JP" sz="2800">
                <a:latin typeface="Times New Roman" panose="02020603050405020304" pitchFamily="18" charset="0"/>
                <a:cs typeface="Times New Roman" panose="02020603050405020304" pitchFamily="18" charset="0"/>
              </a:rPr>
              <a:t>in bald eagles plasma (ng</a:t>
            </a:r>
            <a:r>
              <a:rPr lang="en-US" altLang="ja-JP" sz="2800">
                <a:latin typeface="Times New Roman" panose="02020603050405020304" pitchFamily="18" charset="0"/>
                <a:cs typeface="Times New Roman" panose="02020603050405020304" pitchFamily="18" charset="0"/>
              </a:rPr>
              <a:t>/</a:t>
            </a:r>
            <a:r>
              <a:rPr lang="de-DE" altLang="ja-JP" sz="2800">
                <a:latin typeface="Times New Roman" panose="02020603050405020304" pitchFamily="18" charset="0"/>
                <a:cs typeface="Times New Roman" panose="02020603050405020304" pitchFamily="18" charset="0"/>
              </a:rPr>
              <a:t>g</a:t>
            </a:r>
            <a:r>
              <a:rPr lang="en-US" altLang="ja-JP" sz="2800">
                <a:latin typeface="Times New Roman" panose="02020603050405020304" pitchFamily="18" charset="0"/>
                <a:cs typeface="Times New Roman" panose="02020603050405020304" pitchFamily="18" charset="0"/>
              </a:rPr>
              <a:t>-</a:t>
            </a:r>
            <a:r>
              <a:rPr lang="de-DE" altLang="ja-JP" sz="2800">
                <a:latin typeface="Times New Roman" panose="02020603050405020304" pitchFamily="18" charset="0"/>
                <a:cs typeface="Times New Roman" panose="02020603050405020304" pitchFamily="18" charset="0"/>
              </a:rPr>
              <a:t>wet).</a:t>
            </a:r>
            <a:endParaRPr lang="ja-JP" altLang="en-US" sz="2800">
              <a:latin typeface="Times New Roman" panose="02020603050405020304" pitchFamily="18" charset="0"/>
              <a:cs typeface="Times New Roman" panose="02020603050405020304" pitchFamily="18" charset="0"/>
            </a:endParaRPr>
          </a:p>
        </p:txBody>
      </p:sp>
      <p:sp>
        <p:nvSpPr>
          <p:cNvPr id="47108" name="テキスト ボックス 2">
            <a:extLst>
              <a:ext uri="{FF2B5EF4-FFF2-40B4-BE49-F238E27FC236}">
                <a16:creationId xmlns:a16="http://schemas.microsoft.com/office/drawing/2014/main" id="{2A55BDEA-CF7F-890B-CF70-88EA54C14DEF}"/>
              </a:ext>
            </a:extLst>
          </p:cNvPr>
          <p:cNvSpPr txBox="1">
            <a:spLocks noChangeArrowheads="1"/>
          </p:cNvSpPr>
          <p:nvPr/>
        </p:nvSpPr>
        <p:spPr bwMode="auto">
          <a:xfrm>
            <a:off x="896938" y="585628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Marta Venier et al</a:t>
            </a:r>
            <a:endParaRPr lang="ja-JP" altLang="en-US" sz="2800">
              <a:latin typeface="Times New Roman" panose="02020603050405020304" pitchFamily="18" charset="0"/>
              <a:cs typeface="Times New Roman" panose="02020603050405020304" pitchFamily="18" charset="0"/>
            </a:endParaRPr>
          </a:p>
        </p:txBody>
      </p:sp>
      <p:sp>
        <p:nvSpPr>
          <p:cNvPr id="47109" name="テキスト ボックス 3">
            <a:extLst>
              <a:ext uri="{FF2B5EF4-FFF2-40B4-BE49-F238E27FC236}">
                <a16:creationId xmlns:a16="http://schemas.microsoft.com/office/drawing/2014/main" id="{197C3771-3530-6C1A-319E-7CBFD1B59EEA}"/>
              </a:ext>
            </a:extLst>
          </p:cNvPr>
          <p:cNvSpPr txBox="1">
            <a:spLocks noChangeArrowheads="1"/>
          </p:cNvSpPr>
          <p:nvPr/>
        </p:nvSpPr>
        <p:spPr bwMode="auto">
          <a:xfrm>
            <a:off x="488950" y="477838"/>
            <a:ext cx="95043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Flame retardants and organochlorine pollutants in bald eagle plasma from the Great Lakes region</a:t>
            </a:r>
          </a:p>
        </p:txBody>
      </p:sp>
      <p:sp>
        <p:nvSpPr>
          <p:cNvPr id="47110" name="テキスト ボックス 11">
            <a:extLst>
              <a:ext uri="{FF2B5EF4-FFF2-40B4-BE49-F238E27FC236}">
                <a16:creationId xmlns:a16="http://schemas.microsoft.com/office/drawing/2014/main" id="{5FBB32B7-7F8A-4E41-C73D-96C4A457E052}"/>
              </a:ext>
            </a:extLst>
          </p:cNvPr>
          <p:cNvSpPr txBox="1">
            <a:spLocks noChangeArrowheads="1"/>
          </p:cNvSpPr>
          <p:nvPr/>
        </p:nvSpPr>
        <p:spPr bwMode="auto">
          <a:xfrm>
            <a:off x="1208088" y="4630738"/>
            <a:ext cx="7777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Times New Roman" panose="02020603050405020304" pitchFamily="18" charset="0"/>
                <a:cs typeface="Times New Roman" panose="02020603050405020304" pitchFamily="18" charset="0"/>
              </a:rPr>
              <a:t>Syn-DP : Anti-DP </a:t>
            </a:r>
            <a:r>
              <a:rPr lang="ja-JP" altLang="en-US" sz="2800">
                <a:solidFill>
                  <a:srgbClr val="000000"/>
                </a:solidFill>
                <a:latin typeface="Times New Roman" panose="02020603050405020304" pitchFamily="18" charset="0"/>
                <a:cs typeface="Times New Roman" panose="02020603050405020304" pitchFamily="18" charset="0"/>
              </a:rPr>
              <a:t>≒　１：２　</a:t>
            </a:r>
            <a:r>
              <a:rPr lang="de-DE" altLang="ja-JP" sz="2800">
                <a:latin typeface="Times New Roman" panose="02020603050405020304" pitchFamily="18" charset="0"/>
                <a:cs typeface="Times New Roman" panose="02020603050405020304" pitchFamily="18" charset="0"/>
              </a:rPr>
              <a:t> in bald eagles plasma</a:t>
            </a:r>
            <a:r>
              <a:rPr lang="en-US" altLang="ja-JP" sz="2800">
                <a:solidFill>
                  <a:srgbClr val="000000"/>
                </a:solidFill>
                <a:latin typeface="Times New Roman" panose="02020603050405020304" pitchFamily="18" charset="0"/>
                <a:cs typeface="Times New Roman" panose="02020603050405020304" pitchFamily="18" charset="0"/>
              </a:rPr>
              <a:t> </a:t>
            </a:r>
            <a:endParaRPr lang="ja-JP" altLang="en-US"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テキスト ボックス 6">
            <a:extLst>
              <a:ext uri="{FF2B5EF4-FFF2-40B4-BE49-F238E27FC236}">
                <a16:creationId xmlns:a16="http://schemas.microsoft.com/office/drawing/2014/main" id="{2090E53A-78F9-D1DF-4A95-D08546212B0B}"/>
              </a:ext>
            </a:extLst>
          </p:cNvPr>
          <p:cNvSpPr txBox="1">
            <a:spLocks noChangeArrowheads="1"/>
          </p:cNvSpPr>
          <p:nvPr/>
        </p:nvSpPr>
        <p:spPr bwMode="auto">
          <a:xfrm>
            <a:off x="165100" y="404813"/>
            <a:ext cx="957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Matrix solid-phase dispersion combined with GC/MS for the determinationof fifteen halogenated flame retardants in mollusks</a:t>
            </a:r>
          </a:p>
        </p:txBody>
      </p:sp>
      <p:sp>
        <p:nvSpPr>
          <p:cNvPr id="49155" name="テキスト ボックス 8">
            <a:extLst>
              <a:ext uri="{FF2B5EF4-FFF2-40B4-BE49-F238E27FC236}">
                <a16:creationId xmlns:a16="http://schemas.microsoft.com/office/drawing/2014/main" id="{8DFFECF8-B5E8-03D1-2734-844882A4D100}"/>
              </a:ext>
            </a:extLst>
          </p:cNvPr>
          <p:cNvSpPr txBox="1">
            <a:spLocks noChangeArrowheads="1"/>
          </p:cNvSpPr>
          <p:nvPr/>
        </p:nvSpPr>
        <p:spPr bwMode="auto">
          <a:xfrm>
            <a:off x="862013" y="6165850"/>
            <a:ext cx="5903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Eugenia Villaverde-de-Sáa et al</a:t>
            </a:r>
          </a:p>
        </p:txBody>
      </p:sp>
      <p:pic>
        <p:nvPicPr>
          <p:cNvPr id="49156" name="図 10">
            <a:extLst>
              <a:ext uri="{FF2B5EF4-FFF2-40B4-BE49-F238E27FC236}">
                <a16:creationId xmlns:a16="http://schemas.microsoft.com/office/drawing/2014/main" id="{C9E4974E-7E72-3830-6430-FF8705BDA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614488"/>
            <a:ext cx="8205788"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テキスト ボックス 8">
            <a:extLst>
              <a:ext uri="{FF2B5EF4-FFF2-40B4-BE49-F238E27FC236}">
                <a16:creationId xmlns:a16="http://schemas.microsoft.com/office/drawing/2014/main" id="{51208A99-F263-E3E1-5A9F-F43028D8F4B3}"/>
              </a:ext>
            </a:extLst>
          </p:cNvPr>
          <p:cNvSpPr txBox="1">
            <a:spLocks noChangeArrowheads="1"/>
          </p:cNvSpPr>
          <p:nvPr/>
        </p:nvSpPr>
        <p:spPr bwMode="auto">
          <a:xfrm>
            <a:off x="77788" y="1916113"/>
            <a:ext cx="979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Concentrations of HFRs in human serum from Norway (ng/g-lipid)</a:t>
            </a:r>
            <a:endParaRPr lang="ja-JP" altLang="en-US" sz="2800">
              <a:latin typeface="Times New Roman" panose="02020603050405020304" pitchFamily="18" charset="0"/>
              <a:cs typeface="Times New Roman" panose="02020603050405020304" pitchFamily="18" charset="0"/>
            </a:endParaRPr>
          </a:p>
        </p:txBody>
      </p:sp>
      <p:sp>
        <p:nvSpPr>
          <p:cNvPr id="51203" name="テキスト ボックス 2">
            <a:extLst>
              <a:ext uri="{FF2B5EF4-FFF2-40B4-BE49-F238E27FC236}">
                <a16:creationId xmlns:a16="http://schemas.microsoft.com/office/drawing/2014/main" id="{1BC04B6E-B967-10FA-A627-0FB881F83F3F}"/>
              </a:ext>
            </a:extLst>
          </p:cNvPr>
          <p:cNvSpPr txBox="1">
            <a:spLocks noChangeArrowheads="1"/>
          </p:cNvSpPr>
          <p:nvPr/>
        </p:nvSpPr>
        <p:spPr bwMode="auto">
          <a:xfrm>
            <a:off x="704850" y="5930900"/>
            <a:ext cx="7920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Enrique Cequier et al</a:t>
            </a:r>
            <a:endParaRPr lang="ja-JP" altLang="en-US" sz="2800">
              <a:latin typeface="Times New Roman" panose="02020603050405020304" pitchFamily="18" charset="0"/>
              <a:cs typeface="Times New Roman" panose="02020603050405020304" pitchFamily="18" charset="0"/>
            </a:endParaRPr>
          </a:p>
        </p:txBody>
      </p:sp>
      <p:sp>
        <p:nvSpPr>
          <p:cNvPr id="51204" name="テキスト ボックス 3">
            <a:extLst>
              <a:ext uri="{FF2B5EF4-FFF2-40B4-BE49-F238E27FC236}">
                <a16:creationId xmlns:a16="http://schemas.microsoft.com/office/drawing/2014/main" id="{3ED17D3B-3240-A91E-B20D-974019EBC39E}"/>
              </a:ext>
            </a:extLst>
          </p:cNvPr>
          <p:cNvSpPr txBox="1">
            <a:spLocks noChangeArrowheads="1"/>
          </p:cNvSpPr>
          <p:nvPr/>
        </p:nvSpPr>
        <p:spPr bwMode="auto">
          <a:xfrm>
            <a:off x="339725" y="404813"/>
            <a:ext cx="9267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Determination of emerging halogenated flame retardants and polybrominated diphenyl ethers in serum by GC/MS</a:t>
            </a:r>
          </a:p>
        </p:txBody>
      </p:sp>
      <p:sp>
        <p:nvSpPr>
          <p:cNvPr id="51205" name="テキスト ボックス 4">
            <a:extLst>
              <a:ext uri="{FF2B5EF4-FFF2-40B4-BE49-F238E27FC236}">
                <a16:creationId xmlns:a16="http://schemas.microsoft.com/office/drawing/2014/main" id="{E3FC7508-59FB-4123-D63B-C6A324DC9A3C}"/>
              </a:ext>
            </a:extLst>
          </p:cNvPr>
          <p:cNvSpPr txBox="1">
            <a:spLocks noChangeArrowheads="1"/>
          </p:cNvSpPr>
          <p:nvPr/>
        </p:nvSpPr>
        <p:spPr bwMode="auto">
          <a:xfrm>
            <a:off x="200025" y="2967038"/>
            <a:ext cx="9671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syn-DP 0.84 0.39 0.11  0.17 0.18 0.28 0.13 0.60 6.0  0.15 </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anti-DP 2.5  1.1    0.80 1.0   0.52 0.87 0.84 1.5    13  0.72 </a:t>
            </a:r>
            <a:endParaRPr lang="ja-JP" altLang="en-US" sz="2800">
              <a:latin typeface="Times New Roman" panose="02020603050405020304" pitchFamily="18" charset="0"/>
              <a:cs typeface="Times New Roman" panose="02020603050405020304" pitchFamily="18" charset="0"/>
            </a:endParaRPr>
          </a:p>
        </p:txBody>
      </p:sp>
      <p:sp>
        <p:nvSpPr>
          <p:cNvPr id="51206" name="テキスト ボックス 5">
            <a:extLst>
              <a:ext uri="{FF2B5EF4-FFF2-40B4-BE49-F238E27FC236}">
                <a16:creationId xmlns:a16="http://schemas.microsoft.com/office/drawing/2014/main" id="{6F1F440C-28E4-1B81-2EE7-1964061DCE36}"/>
              </a:ext>
            </a:extLst>
          </p:cNvPr>
          <p:cNvSpPr txBox="1">
            <a:spLocks noChangeArrowheads="1"/>
          </p:cNvSpPr>
          <p:nvPr/>
        </p:nvSpPr>
        <p:spPr bwMode="auto">
          <a:xfrm>
            <a:off x="560388" y="4630738"/>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latin typeface="Times New Roman" panose="02020603050405020304" pitchFamily="18" charset="0"/>
                <a:cs typeface="Times New Roman" panose="02020603050405020304" pitchFamily="18" charset="0"/>
              </a:rPr>
              <a:t>Syn-DP : Anti-DP </a:t>
            </a:r>
            <a:r>
              <a:rPr lang="ja-JP" altLang="en-US" sz="2800">
                <a:solidFill>
                  <a:srgbClr val="000000"/>
                </a:solidFill>
                <a:latin typeface="Times New Roman" panose="02020603050405020304" pitchFamily="18" charset="0"/>
                <a:cs typeface="Times New Roman" panose="02020603050405020304" pitchFamily="18" charset="0"/>
              </a:rPr>
              <a:t>≒　</a:t>
            </a:r>
            <a:r>
              <a:rPr lang="en-US" altLang="ja-JP" sz="2800">
                <a:solidFill>
                  <a:srgbClr val="000000"/>
                </a:solidFill>
                <a:latin typeface="Times New Roman" panose="02020603050405020304" pitchFamily="18" charset="0"/>
                <a:cs typeface="Times New Roman" panose="02020603050405020304" pitchFamily="18" charset="0"/>
              </a:rPr>
              <a:t>1</a:t>
            </a:r>
            <a:r>
              <a:rPr lang="ja-JP" altLang="en-US" sz="2800">
                <a:solidFill>
                  <a:srgbClr val="000000"/>
                </a:solidFill>
                <a:latin typeface="Times New Roman" panose="02020603050405020304" pitchFamily="18" charset="0"/>
                <a:cs typeface="Times New Roman" panose="02020603050405020304" pitchFamily="18" charset="0"/>
              </a:rPr>
              <a:t>：</a:t>
            </a:r>
            <a:r>
              <a:rPr lang="en-US" altLang="ja-JP" sz="2800">
                <a:solidFill>
                  <a:srgbClr val="000000"/>
                </a:solidFill>
                <a:latin typeface="Times New Roman" panose="02020603050405020304" pitchFamily="18" charset="0"/>
                <a:cs typeface="Times New Roman" panose="02020603050405020304" pitchFamily="18" charset="0"/>
              </a:rPr>
              <a:t>2</a:t>
            </a:r>
            <a:r>
              <a:rPr lang="ja-JP" altLang="en-US" sz="2800">
                <a:solidFill>
                  <a:srgbClr val="000000"/>
                </a:solidFill>
                <a:latin typeface="Times New Roman" panose="02020603050405020304" pitchFamily="18" charset="0"/>
                <a:cs typeface="Times New Roman" panose="02020603050405020304" pitchFamily="18" charset="0"/>
              </a:rPr>
              <a:t> ～</a:t>
            </a:r>
            <a:r>
              <a:rPr lang="en-US" altLang="ja-JP" sz="2800">
                <a:solidFill>
                  <a:srgbClr val="000000"/>
                </a:solidFill>
                <a:latin typeface="Times New Roman" panose="02020603050405020304" pitchFamily="18" charset="0"/>
                <a:cs typeface="Times New Roman" panose="02020603050405020304" pitchFamily="18" charset="0"/>
              </a:rPr>
              <a:t>1:7</a:t>
            </a:r>
            <a:r>
              <a:rPr lang="ja-JP" altLang="en-US" sz="2800">
                <a:solidFill>
                  <a:srgbClr val="000000"/>
                </a:solidFill>
                <a:latin typeface="Times New Roman" panose="02020603050405020304" pitchFamily="18" charset="0"/>
                <a:cs typeface="Times New Roman" panose="02020603050405020304" pitchFamily="18" charset="0"/>
              </a:rPr>
              <a:t>　</a:t>
            </a:r>
            <a:r>
              <a:rPr lang="de-DE" altLang="ja-JP" sz="2800">
                <a:latin typeface="Times New Roman" panose="02020603050405020304" pitchFamily="18" charset="0"/>
                <a:cs typeface="Times New Roman" panose="02020603050405020304" pitchFamily="18" charset="0"/>
              </a:rPr>
              <a:t> in bald eagles plasma</a:t>
            </a:r>
            <a:r>
              <a:rPr lang="en-US" altLang="ja-JP" sz="2800">
                <a:solidFill>
                  <a:srgbClr val="000000"/>
                </a:solidFill>
                <a:latin typeface="Times New Roman" panose="02020603050405020304" pitchFamily="18" charset="0"/>
                <a:cs typeface="Times New Roman" panose="02020603050405020304" pitchFamily="18" charset="0"/>
              </a:rPr>
              <a:t> </a:t>
            </a:r>
            <a:endParaRPr lang="ja-JP" altLang="en-US"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テキスト ボックス 2">
            <a:extLst>
              <a:ext uri="{FF2B5EF4-FFF2-40B4-BE49-F238E27FC236}">
                <a16:creationId xmlns:a16="http://schemas.microsoft.com/office/drawing/2014/main" id="{C5FCC917-C317-4E80-F778-454E9DADA7B6}"/>
              </a:ext>
            </a:extLst>
          </p:cNvPr>
          <p:cNvSpPr txBox="1">
            <a:spLocks noChangeArrowheads="1"/>
          </p:cNvSpPr>
          <p:nvPr/>
        </p:nvSpPr>
        <p:spPr bwMode="auto">
          <a:xfrm>
            <a:off x="704850" y="5930900"/>
            <a:ext cx="7920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Lehuan Yu et al</a:t>
            </a:r>
            <a:endParaRPr lang="ja-JP" altLang="en-US" sz="2800">
              <a:latin typeface="Times New Roman" panose="02020603050405020304" pitchFamily="18" charset="0"/>
              <a:cs typeface="Times New Roman" panose="02020603050405020304" pitchFamily="18" charset="0"/>
            </a:endParaRPr>
          </a:p>
        </p:txBody>
      </p:sp>
      <p:sp>
        <p:nvSpPr>
          <p:cNvPr id="53251" name="テキスト ボックス 3">
            <a:extLst>
              <a:ext uri="{FF2B5EF4-FFF2-40B4-BE49-F238E27FC236}">
                <a16:creationId xmlns:a16="http://schemas.microsoft.com/office/drawing/2014/main" id="{BBE77076-9D56-4936-8242-F84401922E43}"/>
              </a:ext>
            </a:extLst>
          </p:cNvPr>
          <p:cNvSpPr txBox="1">
            <a:spLocks noChangeArrowheads="1"/>
          </p:cNvSpPr>
          <p:nvPr/>
        </p:nvSpPr>
        <p:spPr bwMode="auto">
          <a:xfrm>
            <a:off x="327025" y="214313"/>
            <a:ext cx="9267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Occurrence and biomagnification of organohalogen pollutants in two terrestrial predatory food chains</a:t>
            </a:r>
          </a:p>
        </p:txBody>
      </p:sp>
      <p:sp>
        <p:nvSpPr>
          <p:cNvPr id="53252" name="テキスト ボックス 5">
            <a:extLst>
              <a:ext uri="{FF2B5EF4-FFF2-40B4-BE49-F238E27FC236}">
                <a16:creationId xmlns:a16="http://schemas.microsoft.com/office/drawing/2014/main" id="{3B035327-C728-184B-4440-91A9E83F2699}"/>
              </a:ext>
            </a:extLst>
          </p:cNvPr>
          <p:cNvSpPr txBox="1">
            <a:spLocks noChangeArrowheads="1"/>
          </p:cNvSpPr>
          <p:nvPr/>
        </p:nvSpPr>
        <p:spPr bwMode="auto">
          <a:xfrm>
            <a:off x="49213" y="5165725"/>
            <a:ext cx="985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solidFill>
                  <a:srgbClr val="000000"/>
                </a:solidFill>
                <a:latin typeface="Times New Roman" panose="02020603050405020304" pitchFamily="18" charset="0"/>
                <a:cs typeface="Times New Roman" panose="02020603050405020304" pitchFamily="18" charset="0"/>
              </a:rPr>
              <a:t>f </a:t>
            </a:r>
            <a:r>
              <a:rPr lang="en-US" altLang="ja-JP" sz="2800" baseline="-25000">
                <a:solidFill>
                  <a:srgbClr val="000000"/>
                </a:solidFill>
                <a:latin typeface="Times New Roman" panose="02020603050405020304" pitchFamily="18" charset="0"/>
                <a:cs typeface="Times New Roman" panose="02020603050405020304" pitchFamily="18" charset="0"/>
              </a:rPr>
              <a:t>anti-DP</a:t>
            </a:r>
            <a:r>
              <a:rPr lang="en-US" altLang="ja-JP" sz="2800">
                <a:solidFill>
                  <a:srgbClr val="000000"/>
                </a:solidFill>
                <a:latin typeface="Times New Roman" panose="02020603050405020304" pitchFamily="18" charset="0"/>
                <a:cs typeface="Times New Roman" panose="02020603050405020304" pitchFamily="18" charset="0"/>
              </a:rPr>
              <a:t> =</a:t>
            </a:r>
            <a:r>
              <a:rPr lang="ja-JP" altLang="en-US" sz="2800">
                <a:solidFill>
                  <a:srgbClr val="000000"/>
                </a:solidFill>
                <a:latin typeface="Times New Roman" panose="02020603050405020304" pitchFamily="18" charset="0"/>
                <a:cs typeface="Times New Roman" panose="02020603050405020304" pitchFamily="18" charset="0"/>
              </a:rPr>
              <a:t>　</a:t>
            </a:r>
            <a:r>
              <a:rPr lang="en-US" altLang="ja-JP" sz="2800">
                <a:solidFill>
                  <a:srgbClr val="000000"/>
                </a:solidFill>
                <a:latin typeface="Times New Roman" panose="02020603050405020304" pitchFamily="18" charset="0"/>
                <a:cs typeface="Times New Roman" panose="02020603050405020304" pitchFamily="18" charset="0"/>
              </a:rPr>
              <a:t>0,75-0.79 </a:t>
            </a:r>
            <a:r>
              <a:rPr lang="de-DE" altLang="ja-JP" sz="2800">
                <a:latin typeface="Times New Roman" panose="02020603050405020304" pitchFamily="18" charset="0"/>
                <a:cs typeface="Times New Roman" panose="02020603050405020304" pitchFamily="18" charset="0"/>
              </a:rPr>
              <a:t>in </a:t>
            </a:r>
            <a:r>
              <a:rPr lang="en-US" altLang="ja-JP" sz="2800">
                <a:latin typeface="Times New Roman" panose="02020603050405020304" pitchFamily="18" charset="0"/>
                <a:cs typeface="Times New Roman" panose="02020603050405020304" pitchFamily="18" charset="0"/>
              </a:rPr>
              <a:t>two terrestrial predatory food chains</a:t>
            </a:r>
            <a:endParaRPr lang="ja-JP" altLang="en-US" sz="2800">
              <a:solidFill>
                <a:srgbClr val="000000"/>
              </a:solidFill>
              <a:latin typeface="Times New Roman" panose="02020603050405020304" pitchFamily="18" charset="0"/>
              <a:cs typeface="Times New Roman" panose="02020603050405020304" pitchFamily="18" charset="0"/>
            </a:endParaRPr>
          </a:p>
        </p:txBody>
      </p:sp>
      <p:pic>
        <p:nvPicPr>
          <p:cNvPr id="53253" name="図 6">
            <a:extLst>
              <a:ext uri="{FF2B5EF4-FFF2-40B4-BE49-F238E27FC236}">
                <a16:creationId xmlns:a16="http://schemas.microsoft.com/office/drawing/2014/main" id="{46EFC94E-FE8C-A2D5-B938-D2777F4CB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22375"/>
            <a:ext cx="893603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テキスト ボックス 2">
            <a:extLst>
              <a:ext uri="{FF2B5EF4-FFF2-40B4-BE49-F238E27FC236}">
                <a16:creationId xmlns:a16="http://schemas.microsoft.com/office/drawing/2014/main" id="{DEB95F8E-5F1E-91D1-A58E-E476E5283727}"/>
              </a:ext>
            </a:extLst>
          </p:cNvPr>
          <p:cNvSpPr txBox="1">
            <a:spLocks noChangeArrowheads="1"/>
          </p:cNvSpPr>
          <p:nvPr/>
        </p:nvSpPr>
        <p:spPr bwMode="auto">
          <a:xfrm>
            <a:off x="704850" y="6237288"/>
            <a:ext cx="792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Ying Wang et al</a:t>
            </a:r>
            <a:endParaRPr lang="ja-JP" altLang="en-US" sz="2800">
              <a:latin typeface="Times New Roman" panose="02020603050405020304" pitchFamily="18" charset="0"/>
              <a:cs typeface="Times New Roman" panose="02020603050405020304" pitchFamily="18" charset="0"/>
            </a:endParaRPr>
          </a:p>
        </p:txBody>
      </p:sp>
      <p:sp>
        <p:nvSpPr>
          <p:cNvPr id="55299" name="テキスト ボックス 3">
            <a:extLst>
              <a:ext uri="{FF2B5EF4-FFF2-40B4-BE49-F238E27FC236}">
                <a16:creationId xmlns:a16="http://schemas.microsoft.com/office/drawing/2014/main" id="{EA627188-7A97-B76E-D028-CA7A65AC8204}"/>
              </a:ext>
            </a:extLst>
          </p:cNvPr>
          <p:cNvSpPr txBox="1">
            <a:spLocks noChangeArrowheads="1"/>
          </p:cNvSpPr>
          <p:nvPr/>
        </p:nvSpPr>
        <p:spPr bwMode="auto">
          <a:xfrm>
            <a:off x="327025" y="214313"/>
            <a:ext cx="9267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Concentrations and relationships between classes of persistent</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halogenated organic compounds in pooled human serum samples and air from Laizhou Bay, China</a:t>
            </a:r>
          </a:p>
        </p:txBody>
      </p:sp>
      <p:pic>
        <p:nvPicPr>
          <p:cNvPr id="55300" name="図 4">
            <a:extLst>
              <a:ext uri="{FF2B5EF4-FFF2-40B4-BE49-F238E27FC236}">
                <a16:creationId xmlns:a16="http://schemas.microsoft.com/office/drawing/2014/main" id="{97DE5EB8-6454-B372-1557-92C68A7FD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760538"/>
            <a:ext cx="75596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テキスト ボックス 2">
            <a:extLst>
              <a:ext uri="{FF2B5EF4-FFF2-40B4-BE49-F238E27FC236}">
                <a16:creationId xmlns:a16="http://schemas.microsoft.com/office/drawing/2014/main" id="{40FB5EA5-B21E-6B5D-E9B2-E9930AC779AB}"/>
              </a:ext>
            </a:extLst>
          </p:cNvPr>
          <p:cNvSpPr txBox="1">
            <a:spLocks noChangeArrowheads="1"/>
          </p:cNvSpPr>
          <p:nvPr/>
        </p:nvSpPr>
        <p:spPr bwMode="auto">
          <a:xfrm>
            <a:off x="704850" y="6237288"/>
            <a:ext cx="792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Yan-Hong Zeng et al</a:t>
            </a:r>
            <a:endParaRPr lang="ja-JP" altLang="en-US" sz="2800">
              <a:latin typeface="Times New Roman" panose="02020603050405020304" pitchFamily="18" charset="0"/>
              <a:cs typeface="Times New Roman" panose="02020603050405020304" pitchFamily="18" charset="0"/>
            </a:endParaRPr>
          </a:p>
        </p:txBody>
      </p:sp>
      <p:sp>
        <p:nvSpPr>
          <p:cNvPr id="57347" name="テキスト ボックス 3">
            <a:extLst>
              <a:ext uri="{FF2B5EF4-FFF2-40B4-BE49-F238E27FC236}">
                <a16:creationId xmlns:a16="http://schemas.microsoft.com/office/drawing/2014/main" id="{1E4ED948-AB1D-856F-B6D4-8737ABE567CF}"/>
              </a:ext>
            </a:extLst>
          </p:cNvPr>
          <p:cNvSpPr txBox="1">
            <a:spLocks noChangeArrowheads="1"/>
          </p:cNvSpPr>
          <p:nvPr/>
        </p:nvSpPr>
        <p:spPr bwMode="auto">
          <a:xfrm>
            <a:off x="0" y="44450"/>
            <a:ext cx="9906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Gastrointestinal absorption, dynamic tissue-specific accumulation, and isomer composition of dechlorane plus and related analogs in common carp by dietary exposure</a:t>
            </a:r>
          </a:p>
        </p:txBody>
      </p:sp>
      <p:pic>
        <p:nvPicPr>
          <p:cNvPr id="57348" name="図 5">
            <a:extLst>
              <a:ext uri="{FF2B5EF4-FFF2-40B4-BE49-F238E27FC236}">
                <a16:creationId xmlns:a16="http://schemas.microsoft.com/office/drawing/2014/main" id="{84E8AB66-0160-3D6A-8105-8AB42CFB3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9263"/>
            <a:ext cx="89916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図 2">
            <a:extLst>
              <a:ext uri="{FF2B5EF4-FFF2-40B4-BE49-F238E27FC236}">
                <a16:creationId xmlns:a16="http://schemas.microsoft.com/office/drawing/2014/main" id="{FC408A66-F5F3-077C-5B68-601C843C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76263"/>
            <a:ext cx="68199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テキスト ボックス 8">
            <a:extLst>
              <a:ext uri="{FF2B5EF4-FFF2-40B4-BE49-F238E27FC236}">
                <a16:creationId xmlns:a16="http://schemas.microsoft.com/office/drawing/2014/main" id="{4F506BB9-1ACD-552C-FBE4-A702C89656F2}"/>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Takanori Saiyama </a:t>
            </a:r>
            <a:r>
              <a:rPr lang="en-US" altLang="ja-JP" sz="1800">
                <a:latin typeface="AdvTT5235d5a9"/>
              </a:rPr>
              <a:t>et al, Environmental Chemistry 2016</a:t>
            </a:r>
            <a:endParaRPr lang="ja-JP" altLang="en-US" sz="1800" baseline="30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テキスト ボックス 2">
            <a:extLst>
              <a:ext uri="{FF2B5EF4-FFF2-40B4-BE49-F238E27FC236}">
                <a16:creationId xmlns:a16="http://schemas.microsoft.com/office/drawing/2014/main" id="{450F67FF-984C-A69D-5DDB-3C8BC1E6D7EF}"/>
              </a:ext>
            </a:extLst>
          </p:cNvPr>
          <p:cNvSpPr txBox="1">
            <a:spLocks noChangeArrowheads="1"/>
          </p:cNvSpPr>
          <p:nvPr/>
        </p:nvSpPr>
        <p:spPr bwMode="auto">
          <a:xfrm>
            <a:off x="704850" y="6237288"/>
            <a:ext cx="792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Juan Muñoz-Arnanz et al</a:t>
            </a:r>
            <a:endParaRPr lang="ja-JP" altLang="en-US" sz="2800">
              <a:latin typeface="Times New Roman" panose="02020603050405020304" pitchFamily="18" charset="0"/>
              <a:cs typeface="Times New Roman" panose="02020603050405020304" pitchFamily="18" charset="0"/>
            </a:endParaRPr>
          </a:p>
        </p:txBody>
      </p:sp>
      <p:sp>
        <p:nvSpPr>
          <p:cNvPr id="59395" name="テキスト ボックス 3">
            <a:extLst>
              <a:ext uri="{FF2B5EF4-FFF2-40B4-BE49-F238E27FC236}">
                <a16:creationId xmlns:a16="http://schemas.microsoft.com/office/drawing/2014/main" id="{488C4D6D-33F0-6004-8EF8-A3FFC1A65D0C}"/>
              </a:ext>
            </a:extLst>
          </p:cNvPr>
          <p:cNvSpPr txBox="1">
            <a:spLocks noChangeArrowheads="1"/>
          </p:cNvSpPr>
          <p:nvPr/>
        </p:nvSpPr>
        <p:spPr bwMode="auto">
          <a:xfrm>
            <a:off x="0" y="44450"/>
            <a:ext cx="990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Dechlorane plus and possible degradation products in white stork eggs from Spain</a:t>
            </a:r>
          </a:p>
        </p:txBody>
      </p:sp>
      <p:pic>
        <p:nvPicPr>
          <p:cNvPr id="59396" name="図 4">
            <a:extLst>
              <a:ext uri="{FF2B5EF4-FFF2-40B4-BE49-F238E27FC236}">
                <a16:creationId xmlns:a16="http://schemas.microsoft.com/office/drawing/2014/main" id="{AA5D6D4B-169C-BBC3-EC44-C6C657641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196975"/>
            <a:ext cx="8991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テキスト ボックス 2">
            <a:extLst>
              <a:ext uri="{FF2B5EF4-FFF2-40B4-BE49-F238E27FC236}">
                <a16:creationId xmlns:a16="http://schemas.microsoft.com/office/drawing/2014/main" id="{11735EFC-CCC8-6928-5EB0-5D48410FB27A}"/>
              </a:ext>
            </a:extLst>
          </p:cNvPr>
          <p:cNvSpPr txBox="1">
            <a:spLocks noChangeArrowheads="1"/>
          </p:cNvSpPr>
          <p:nvPr/>
        </p:nvSpPr>
        <p:spPr bwMode="auto">
          <a:xfrm>
            <a:off x="704850" y="6237288"/>
            <a:ext cx="792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Juan Muñoz-Arnanz et al</a:t>
            </a:r>
            <a:endParaRPr lang="ja-JP" altLang="en-US" sz="2800">
              <a:latin typeface="Times New Roman" panose="02020603050405020304" pitchFamily="18" charset="0"/>
              <a:cs typeface="Times New Roman" panose="02020603050405020304" pitchFamily="18" charset="0"/>
            </a:endParaRPr>
          </a:p>
        </p:txBody>
      </p:sp>
      <p:pic>
        <p:nvPicPr>
          <p:cNvPr id="61443" name="図 5">
            <a:extLst>
              <a:ext uri="{FF2B5EF4-FFF2-40B4-BE49-F238E27FC236}">
                <a16:creationId xmlns:a16="http://schemas.microsoft.com/office/drawing/2014/main" id="{A0BAD8A5-2CBC-19B5-6AC0-710E186E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0"/>
            <a:ext cx="5776913"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テキスト ボックス 2">
            <a:extLst>
              <a:ext uri="{FF2B5EF4-FFF2-40B4-BE49-F238E27FC236}">
                <a16:creationId xmlns:a16="http://schemas.microsoft.com/office/drawing/2014/main" id="{E3659D41-6D94-F50A-0DA5-BC1568A25393}"/>
              </a:ext>
            </a:extLst>
          </p:cNvPr>
          <p:cNvSpPr txBox="1">
            <a:spLocks noChangeArrowheads="1"/>
          </p:cNvSpPr>
          <p:nvPr/>
        </p:nvSpPr>
        <p:spPr bwMode="auto">
          <a:xfrm>
            <a:off x="712788" y="623728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Xiao-Bo Zheng et al</a:t>
            </a:r>
            <a:endParaRPr lang="ja-JP" altLang="en-US" sz="2800">
              <a:latin typeface="Times New Roman" panose="02020603050405020304" pitchFamily="18" charset="0"/>
              <a:cs typeface="Times New Roman" panose="02020603050405020304" pitchFamily="18" charset="0"/>
            </a:endParaRPr>
          </a:p>
        </p:txBody>
      </p:sp>
      <p:sp>
        <p:nvSpPr>
          <p:cNvPr id="63491" name="テキスト ボックス 1">
            <a:extLst>
              <a:ext uri="{FF2B5EF4-FFF2-40B4-BE49-F238E27FC236}">
                <a16:creationId xmlns:a16="http://schemas.microsoft.com/office/drawing/2014/main" id="{A6D93C46-05AE-284E-9C03-8D1C67873BF0}"/>
              </a:ext>
            </a:extLst>
          </p:cNvPr>
          <p:cNvSpPr txBox="1">
            <a:spLocks noChangeArrowheads="1"/>
          </p:cNvSpPr>
          <p:nvPr/>
        </p:nvSpPr>
        <p:spPr bwMode="auto">
          <a:xfrm>
            <a:off x="12700" y="96838"/>
            <a:ext cx="9906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Halogenated flame retardants in home-produced eggs from an electronic waste recycling region in South China: Levels, composition profiles, and human dietary exposure assessment</a:t>
            </a:r>
          </a:p>
        </p:txBody>
      </p:sp>
      <p:pic>
        <p:nvPicPr>
          <p:cNvPr id="63492" name="図 4">
            <a:extLst>
              <a:ext uri="{FF2B5EF4-FFF2-40B4-BE49-F238E27FC236}">
                <a16:creationId xmlns:a16="http://schemas.microsoft.com/office/drawing/2014/main" id="{83C77844-36BB-BC1B-E946-8DD8E1D59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1692275"/>
            <a:ext cx="70786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テキスト ボックス 2">
            <a:extLst>
              <a:ext uri="{FF2B5EF4-FFF2-40B4-BE49-F238E27FC236}">
                <a16:creationId xmlns:a16="http://schemas.microsoft.com/office/drawing/2014/main" id="{5DBB3D46-6409-3B9D-9C0F-D0BCA36B1CE8}"/>
              </a:ext>
            </a:extLst>
          </p:cNvPr>
          <p:cNvSpPr txBox="1">
            <a:spLocks noChangeArrowheads="1"/>
          </p:cNvSpPr>
          <p:nvPr/>
        </p:nvSpPr>
        <p:spPr bwMode="auto">
          <a:xfrm>
            <a:off x="712788" y="623728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Susan L. Klosterhaus et al</a:t>
            </a:r>
            <a:endParaRPr lang="ja-JP" altLang="en-US" sz="2800">
              <a:latin typeface="Times New Roman" panose="02020603050405020304" pitchFamily="18" charset="0"/>
              <a:cs typeface="Times New Roman" panose="02020603050405020304" pitchFamily="18" charset="0"/>
            </a:endParaRPr>
          </a:p>
        </p:txBody>
      </p:sp>
      <p:sp>
        <p:nvSpPr>
          <p:cNvPr id="65539" name="テキスト ボックス 1">
            <a:extLst>
              <a:ext uri="{FF2B5EF4-FFF2-40B4-BE49-F238E27FC236}">
                <a16:creationId xmlns:a16="http://schemas.microsoft.com/office/drawing/2014/main" id="{4926CA20-2CA6-4961-9299-8719033C7DBF}"/>
              </a:ext>
            </a:extLst>
          </p:cNvPr>
          <p:cNvSpPr txBox="1">
            <a:spLocks noChangeArrowheads="1"/>
          </p:cNvSpPr>
          <p:nvPr/>
        </p:nvSpPr>
        <p:spPr bwMode="auto">
          <a:xfrm>
            <a:off x="12700" y="9683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Brominated and chlorinated flame retardants </a:t>
            </a:r>
          </a:p>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in San Francisco Bay sediments and wildlife</a:t>
            </a:r>
          </a:p>
        </p:txBody>
      </p:sp>
      <p:pic>
        <p:nvPicPr>
          <p:cNvPr id="65540" name="図 7">
            <a:extLst>
              <a:ext uri="{FF2B5EF4-FFF2-40B4-BE49-F238E27FC236}">
                <a16:creationId xmlns:a16="http://schemas.microsoft.com/office/drawing/2014/main" id="{71B221D2-0AF5-A60F-D0C7-B7FBA69F2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85850"/>
            <a:ext cx="99504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テキスト ボックス 2">
            <a:extLst>
              <a:ext uri="{FF2B5EF4-FFF2-40B4-BE49-F238E27FC236}">
                <a16:creationId xmlns:a16="http://schemas.microsoft.com/office/drawing/2014/main" id="{EC7FCB13-A227-55A7-93F1-1A25135D4C19}"/>
              </a:ext>
            </a:extLst>
          </p:cNvPr>
          <p:cNvSpPr txBox="1">
            <a:spLocks noChangeArrowheads="1"/>
          </p:cNvSpPr>
          <p:nvPr/>
        </p:nvSpPr>
        <p:spPr bwMode="auto">
          <a:xfrm>
            <a:off x="712788" y="623728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Susan L. Klosterhaus et al</a:t>
            </a:r>
            <a:endParaRPr lang="ja-JP" altLang="en-US" sz="2800">
              <a:latin typeface="Times New Roman" panose="02020603050405020304" pitchFamily="18" charset="0"/>
              <a:cs typeface="Times New Roman" panose="02020603050405020304" pitchFamily="18" charset="0"/>
            </a:endParaRPr>
          </a:p>
        </p:txBody>
      </p:sp>
      <p:sp>
        <p:nvSpPr>
          <p:cNvPr id="67587" name="テキスト ボックス 1">
            <a:extLst>
              <a:ext uri="{FF2B5EF4-FFF2-40B4-BE49-F238E27FC236}">
                <a16:creationId xmlns:a16="http://schemas.microsoft.com/office/drawing/2014/main" id="{A6098429-CDA0-E779-8A27-E829B14C096F}"/>
              </a:ext>
            </a:extLst>
          </p:cNvPr>
          <p:cNvSpPr txBox="1">
            <a:spLocks noChangeArrowheads="1"/>
          </p:cNvSpPr>
          <p:nvPr/>
        </p:nvSpPr>
        <p:spPr bwMode="auto">
          <a:xfrm>
            <a:off x="12700" y="9683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Dechlorane Plus in serum from e-waste recycling workers: Influence of gender and potential isomer-specific metabolism</a:t>
            </a:r>
          </a:p>
        </p:txBody>
      </p:sp>
      <p:pic>
        <p:nvPicPr>
          <p:cNvPr id="67588" name="図 4">
            <a:extLst>
              <a:ext uri="{FF2B5EF4-FFF2-40B4-BE49-F238E27FC236}">
                <a16:creationId xmlns:a16="http://schemas.microsoft.com/office/drawing/2014/main" id="{7D9DE2E1-A14D-C6B6-6C0E-1BC7106CF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341438"/>
            <a:ext cx="91059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テキスト ボックス 2">
            <a:extLst>
              <a:ext uri="{FF2B5EF4-FFF2-40B4-BE49-F238E27FC236}">
                <a16:creationId xmlns:a16="http://schemas.microsoft.com/office/drawing/2014/main" id="{2F3572A5-B5CE-A656-8A94-FB5302D1BCE8}"/>
              </a:ext>
            </a:extLst>
          </p:cNvPr>
          <p:cNvSpPr txBox="1">
            <a:spLocks noChangeArrowheads="1"/>
          </p:cNvSpPr>
          <p:nvPr/>
        </p:nvSpPr>
        <p:spPr bwMode="auto">
          <a:xfrm>
            <a:off x="712788" y="6237288"/>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Susan L. Klosterhaus et al</a:t>
            </a:r>
            <a:endParaRPr lang="ja-JP" altLang="en-US" sz="2800">
              <a:latin typeface="Times New Roman" panose="02020603050405020304" pitchFamily="18" charset="0"/>
              <a:cs typeface="Times New Roman" panose="02020603050405020304" pitchFamily="18" charset="0"/>
            </a:endParaRPr>
          </a:p>
        </p:txBody>
      </p:sp>
      <p:pic>
        <p:nvPicPr>
          <p:cNvPr id="69635" name="図 5">
            <a:extLst>
              <a:ext uri="{FF2B5EF4-FFF2-40B4-BE49-F238E27FC236}">
                <a16:creationId xmlns:a16="http://schemas.microsoft.com/office/drawing/2014/main" id="{E0ECBD92-8902-9DB7-B503-F0AFA4FC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88913"/>
            <a:ext cx="93726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テキスト ボックス 2">
            <a:extLst>
              <a:ext uri="{FF2B5EF4-FFF2-40B4-BE49-F238E27FC236}">
                <a16:creationId xmlns:a16="http://schemas.microsoft.com/office/drawing/2014/main" id="{56FC7114-8FFC-727E-D2E6-CFAA3078BFCC}"/>
              </a:ext>
            </a:extLst>
          </p:cNvPr>
          <p:cNvSpPr txBox="1">
            <a:spLocks noChangeArrowheads="1"/>
          </p:cNvSpPr>
          <p:nvPr/>
        </p:nvSpPr>
        <p:spPr bwMode="auto">
          <a:xfrm>
            <a:off x="23813" y="11588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Hexachloronorbornene-based flame retardants in humans: Levels in</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maternal serum and milk</a:t>
            </a:r>
            <a:endParaRPr lang="ja-JP" altLang="en-US" sz="2800">
              <a:latin typeface="Times New Roman" panose="02020603050405020304" pitchFamily="18" charset="0"/>
              <a:cs typeface="Times New Roman" panose="02020603050405020304" pitchFamily="18" charset="0"/>
            </a:endParaRPr>
          </a:p>
        </p:txBody>
      </p:sp>
      <p:pic>
        <p:nvPicPr>
          <p:cNvPr id="71683" name="図 3">
            <a:extLst>
              <a:ext uri="{FF2B5EF4-FFF2-40B4-BE49-F238E27FC236}">
                <a16:creationId xmlns:a16="http://schemas.microsoft.com/office/drawing/2014/main" id="{1D383D44-8B5B-B3E9-9A72-937361EE8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41" t="7698"/>
          <a:stretch>
            <a:fillRect/>
          </a:stretch>
        </p:blipFill>
        <p:spPr bwMode="auto">
          <a:xfrm>
            <a:off x="5345113" y="1069975"/>
            <a:ext cx="4214812"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図 6">
            <a:extLst>
              <a:ext uri="{FF2B5EF4-FFF2-40B4-BE49-F238E27FC236}">
                <a16:creationId xmlns:a16="http://schemas.microsoft.com/office/drawing/2014/main" id="{77A60782-5166-3D37-6B6D-4209AB3FF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95" t="1193" r="51501" b="92409"/>
          <a:stretch>
            <a:fillRect/>
          </a:stretch>
        </p:blipFill>
        <p:spPr bwMode="auto">
          <a:xfrm>
            <a:off x="3513138" y="6308725"/>
            <a:ext cx="36639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テキスト ボックス 8">
            <a:extLst>
              <a:ext uri="{FF2B5EF4-FFF2-40B4-BE49-F238E27FC236}">
                <a16:creationId xmlns:a16="http://schemas.microsoft.com/office/drawing/2014/main" id="{7A652A6F-FF11-3F82-A88F-33A98716F6F8}"/>
              </a:ext>
            </a:extLst>
          </p:cNvPr>
          <p:cNvSpPr txBox="1">
            <a:spLocks noChangeArrowheads="1"/>
          </p:cNvSpPr>
          <p:nvPr/>
        </p:nvSpPr>
        <p:spPr bwMode="auto">
          <a:xfrm>
            <a:off x="681038" y="6450013"/>
            <a:ext cx="259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TT5235d5a9"/>
              </a:rPr>
              <a:t>Simon Ningsun Zhou et al</a:t>
            </a:r>
            <a:endParaRPr lang="ja-JP" altLang="en-US" sz="1800"/>
          </a:p>
        </p:txBody>
      </p:sp>
      <p:pic>
        <p:nvPicPr>
          <p:cNvPr id="71686" name="図 10">
            <a:extLst>
              <a:ext uri="{FF2B5EF4-FFF2-40B4-BE49-F238E27FC236}">
                <a16:creationId xmlns:a16="http://schemas.microsoft.com/office/drawing/2014/main" id="{D72902D0-B2F7-DFAC-B7B7-56445325E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158"/>
          <a:stretch>
            <a:fillRect/>
          </a:stretch>
        </p:blipFill>
        <p:spPr bwMode="auto">
          <a:xfrm>
            <a:off x="681038" y="1196975"/>
            <a:ext cx="4595812"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テキスト ボックス 2">
            <a:extLst>
              <a:ext uri="{FF2B5EF4-FFF2-40B4-BE49-F238E27FC236}">
                <a16:creationId xmlns:a16="http://schemas.microsoft.com/office/drawing/2014/main" id="{E56D5CEC-AE98-01AB-03B3-5674005D1F4E}"/>
              </a:ext>
            </a:extLst>
          </p:cNvPr>
          <p:cNvSpPr txBox="1">
            <a:spLocks noChangeArrowheads="1"/>
          </p:cNvSpPr>
          <p:nvPr/>
        </p:nvSpPr>
        <p:spPr bwMode="auto">
          <a:xfrm>
            <a:off x="23813" y="11588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Hexachloronorbornene-based flame retardants in humans: Levels in</a:t>
            </a:r>
          </a:p>
          <a:p>
            <a:pPr eaLnBrk="1" hangingPunct="1">
              <a:spcBef>
                <a:spcPct val="0"/>
              </a:spcBef>
              <a:buFontTx/>
              <a:buNone/>
            </a:pPr>
            <a:r>
              <a:rPr lang="en-US" altLang="ja-JP" sz="2800">
                <a:latin typeface="Times New Roman" panose="02020603050405020304" pitchFamily="18" charset="0"/>
                <a:cs typeface="Times New Roman" panose="02020603050405020304" pitchFamily="18" charset="0"/>
              </a:rPr>
              <a:t>maternal serum and milk</a:t>
            </a:r>
            <a:endParaRPr lang="ja-JP" altLang="en-US" sz="2800">
              <a:latin typeface="Times New Roman" panose="02020603050405020304" pitchFamily="18" charset="0"/>
              <a:cs typeface="Times New Roman" panose="02020603050405020304" pitchFamily="18" charset="0"/>
            </a:endParaRPr>
          </a:p>
        </p:txBody>
      </p:sp>
      <p:pic>
        <p:nvPicPr>
          <p:cNvPr id="73731" name="図 6">
            <a:extLst>
              <a:ext uri="{FF2B5EF4-FFF2-40B4-BE49-F238E27FC236}">
                <a16:creationId xmlns:a16="http://schemas.microsoft.com/office/drawing/2014/main" id="{27B2856A-E9C5-693A-5F1E-5EAEFB265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95" t="1193" r="51501" b="92409"/>
          <a:stretch>
            <a:fillRect/>
          </a:stretch>
        </p:blipFill>
        <p:spPr bwMode="auto">
          <a:xfrm>
            <a:off x="3513138" y="6092825"/>
            <a:ext cx="36639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テキスト ボックス 8">
            <a:extLst>
              <a:ext uri="{FF2B5EF4-FFF2-40B4-BE49-F238E27FC236}">
                <a16:creationId xmlns:a16="http://schemas.microsoft.com/office/drawing/2014/main" id="{0E496B8D-7F3E-76D0-12F1-CB4FEF58CC6A}"/>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TT5235d5a9"/>
              </a:rPr>
              <a:t>Simon Ningsun Zhou et al</a:t>
            </a:r>
            <a:endParaRPr lang="ja-JP" altLang="en-US" sz="1800"/>
          </a:p>
        </p:txBody>
      </p:sp>
      <p:pic>
        <p:nvPicPr>
          <p:cNvPr id="73733" name="図 4">
            <a:extLst>
              <a:ext uri="{FF2B5EF4-FFF2-40B4-BE49-F238E27FC236}">
                <a16:creationId xmlns:a16="http://schemas.microsoft.com/office/drawing/2014/main" id="{7C92640E-D285-1B89-83F8-33427AB6F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071"/>
          <a:stretch>
            <a:fillRect/>
          </a:stretch>
        </p:blipFill>
        <p:spPr bwMode="auto">
          <a:xfrm>
            <a:off x="344488" y="5291138"/>
            <a:ext cx="891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図 5">
            <a:extLst>
              <a:ext uri="{FF2B5EF4-FFF2-40B4-BE49-F238E27FC236}">
                <a16:creationId xmlns:a16="http://schemas.microsoft.com/office/drawing/2014/main" id="{059C70FD-4924-A796-707D-1063FECAA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11" t="12787" r="14561" b="12787"/>
          <a:stretch>
            <a:fillRect/>
          </a:stretch>
        </p:blipFill>
        <p:spPr bwMode="auto">
          <a:xfrm>
            <a:off x="374650" y="1263650"/>
            <a:ext cx="93408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テキスト ボックス 2">
            <a:extLst>
              <a:ext uri="{FF2B5EF4-FFF2-40B4-BE49-F238E27FC236}">
                <a16:creationId xmlns:a16="http://schemas.microsoft.com/office/drawing/2014/main" id="{549CD1DE-FBC6-65C3-3E53-75976E670009}"/>
              </a:ext>
            </a:extLst>
          </p:cNvPr>
          <p:cNvSpPr txBox="1">
            <a:spLocks noChangeArrowheads="1"/>
          </p:cNvSpPr>
          <p:nvPr/>
        </p:nvSpPr>
        <p:spPr bwMode="auto">
          <a:xfrm>
            <a:off x="23813" y="11588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Dechlorane Plus (DP) in air and plants at an electronic</a:t>
            </a:r>
          </a:p>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waste (e-waste) site in South China</a:t>
            </a:r>
            <a:endParaRPr lang="ja-JP" altLang="en-US" sz="2800">
              <a:latin typeface="Times New Roman" panose="02020603050405020304" pitchFamily="18" charset="0"/>
              <a:cs typeface="Times New Roman" panose="02020603050405020304" pitchFamily="18" charset="0"/>
            </a:endParaRPr>
          </a:p>
        </p:txBody>
      </p:sp>
      <p:sp>
        <p:nvSpPr>
          <p:cNvPr id="75779" name="テキスト ボックス 8">
            <a:extLst>
              <a:ext uri="{FF2B5EF4-FFF2-40B4-BE49-F238E27FC236}">
                <a16:creationId xmlns:a16="http://schemas.microsoft.com/office/drawing/2014/main" id="{C87194CA-AD2E-41FB-C0F8-A28C897ABAF8}"/>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She-Jun Chen </a:t>
            </a:r>
            <a:r>
              <a:rPr lang="en-US" altLang="ja-JP" sz="1800">
                <a:latin typeface="AdvTT5235d5a9"/>
              </a:rPr>
              <a:t>et al</a:t>
            </a:r>
            <a:endParaRPr lang="ja-JP" altLang="en-US" sz="1800"/>
          </a:p>
        </p:txBody>
      </p:sp>
      <p:pic>
        <p:nvPicPr>
          <p:cNvPr id="75780" name="図 3">
            <a:extLst>
              <a:ext uri="{FF2B5EF4-FFF2-40B4-BE49-F238E27FC236}">
                <a16:creationId xmlns:a16="http://schemas.microsoft.com/office/drawing/2014/main" id="{5A58D3D4-E9C1-6E28-B15B-C0A171F94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049338"/>
            <a:ext cx="42132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図 11">
            <a:extLst>
              <a:ext uri="{FF2B5EF4-FFF2-40B4-BE49-F238E27FC236}">
                <a16:creationId xmlns:a16="http://schemas.microsoft.com/office/drawing/2014/main" id="{327AD733-4CFD-D1C3-ACCD-68F81D612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628775"/>
            <a:ext cx="53260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テキスト ボックス 2">
            <a:extLst>
              <a:ext uri="{FF2B5EF4-FFF2-40B4-BE49-F238E27FC236}">
                <a16:creationId xmlns:a16="http://schemas.microsoft.com/office/drawing/2014/main" id="{086CF67B-937E-FB15-00BE-081553563B14}"/>
              </a:ext>
            </a:extLst>
          </p:cNvPr>
          <p:cNvSpPr txBox="1">
            <a:spLocks noChangeArrowheads="1"/>
          </p:cNvSpPr>
          <p:nvPr/>
        </p:nvSpPr>
        <p:spPr bwMode="auto">
          <a:xfrm>
            <a:off x="23813" y="115888"/>
            <a:ext cx="9906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Dechlorane Plus (DP) in air and plants at an electronic</a:t>
            </a:r>
          </a:p>
          <a:p>
            <a:pPr algn="ctr" eaLnBrk="1" hangingPunct="1">
              <a:spcBef>
                <a:spcPct val="0"/>
              </a:spcBef>
              <a:buFontTx/>
              <a:buNone/>
            </a:pPr>
            <a:r>
              <a:rPr lang="en-US" altLang="ja-JP" sz="2800">
                <a:latin typeface="Times New Roman" panose="02020603050405020304" pitchFamily="18" charset="0"/>
                <a:cs typeface="Times New Roman" panose="02020603050405020304" pitchFamily="18" charset="0"/>
              </a:rPr>
              <a:t>waste (e-waste) site in South China</a:t>
            </a:r>
            <a:endParaRPr lang="ja-JP" altLang="en-US" sz="2800">
              <a:latin typeface="Times New Roman" panose="02020603050405020304" pitchFamily="18" charset="0"/>
              <a:cs typeface="Times New Roman" panose="02020603050405020304" pitchFamily="18" charset="0"/>
            </a:endParaRPr>
          </a:p>
        </p:txBody>
      </p:sp>
      <p:sp>
        <p:nvSpPr>
          <p:cNvPr id="77827" name="テキスト ボックス 8">
            <a:extLst>
              <a:ext uri="{FF2B5EF4-FFF2-40B4-BE49-F238E27FC236}">
                <a16:creationId xmlns:a16="http://schemas.microsoft.com/office/drawing/2014/main" id="{9274A8C2-4D0E-422D-D27F-50D2EBF354D2}"/>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She-Jun Chen </a:t>
            </a:r>
            <a:r>
              <a:rPr lang="en-US" altLang="ja-JP" sz="1800">
                <a:latin typeface="AdvTT5235d5a9"/>
              </a:rPr>
              <a:t>et al</a:t>
            </a:r>
            <a:endParaRPr lang="ja-JP" altLang="en-US" sz="1800"/>
          </a:p>
        </p:txBody>
      </p:sp>
      <p:pic>
        <p:nvPicPr>
          <p:cNvPr id="77828" name="図 4">
            <a:extLst>
              <a:ext uri="{FF2B5EF4-FFF2-40B4-BE49-F238E27FC236}">
                <a16:creationId xmlns:a16="http://schemas.microsoft.com/office/drawing/2014/main" id="{EF8AA151-A468-AD7C-AF29-989490A6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738188"/>
            <a:ext cx="78962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91530" y="764704"/>
            <a:ext cx="9504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Analytical scheme of DP and POPs </a:t>
            </a:r>
          </a:p>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in environmental samples</a:t>
            </a:r>
          </a:p>
        </p:txBody>
      </p:sp>
      <p:sp>
        <p:nvSpPr>
          <p:cNvPr id="4" name="テキスト ボックス 3">
            <a:extLst>
              <a:ext uri="{FF2B5EF4-FFF2-40B4-BE49-F238E27FC236}">
                <a16:creationId xmlns:a16="http://schemas.microsoft.com/office/drawing/2014/main" id="{8C7B2028-24E9-5651-B89B-BDB8FD1A6B47}"/>
              </a:ext>
            </a:extLst>
          </p:cNvPr>
          <p:cNvSpPr txBox="1"/>
          <p:nvPr/>
        </p:nvSpPr>
        <p:spPr>
          <a:xfrm>
            <a:off x="987" y="4869160"/>
            <a:ext cx="9686478" cy="1200329"/>
          </a:xfrm>
          <a:prstGeom prst="rect">
            <a:avLst/>
          </a:prstGeom>
          <a:noFill/>
        </p:spPr>
        <p:txBody>
          <a:bodyPr wrap="square">
            <a:spAutoFit/>
          </a:bodyPr>
          <a:lstStyle/>
          <a:p>
            <a:pPr algn="ctr"/>
            <a:r>
              <a:rPr lang="en-US" altLang="ja-JP" sz="2400" b="1" dirty="0"/>
              <a:t>Environmental Levels of a Chlorinated Flame Retardant, Dechlorane Plus in Japan</a:t>
            </a:r>
          </a:p>
          <a:p>
            <a:pPr algn="ctr"/>
            <a:r>
              <a:rPr lang="en-US" altLang="ja-JP" sz="2400" b="1" dirty="0" err="1"/>
              <a:t>Takanori</a:t>
            </a:r>
            <a:r>
              <a:rPr lang="en-US" altLang="ja-JP" sz="2400" b="1" dirty="0"/>
              <a:t> </a:t>
            </a:r>
            <a:r>
              <a:rPr lang="en-US" altLang="ja-JP" sz="2400" b="1" dirty="0" err="1"/>
              <a:t>Sakiyama</a:t>
            </a:r>
            <a:r>
              <a:rPr lang="en-US" altLang="ja-JP" sz="2400" b="1" dirty="0"/>
              <a:t> et al </a:t>
            </a:r>
            <a:endParaRPr lang="ja-JP" altLang="en-US" sz="2400" b="1" dirty="0"/>
          </a:p>
        </p:txBody>
      </p:sp>
    </p:spTree>
    <p:extLst>
      <p:ext uri="{BB962C8B-B14F-4D97-AF65-F5344CB8AC3E}">
        <p14:creationId xmlns:p14="http://schemas.microsoft.com/office/powerpoint/2010/main" val="845000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テキスト ボックス 8">
            <a:extLst>
              <a:ext uri="{FF2B5EF4-FFF2-40B4-BE49-F238E27FC236}">
                <a16:creationId xmlns:a16="http://schemas.microsoft.com/office/drawing/2014/main" id="{557BC645-ADD8-C444-5A6D-470829D4808F}"/>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She-Jun Chen </a:t>
            </a:r>
            <a:r>
              <a:rPr lang="en-US" altLang="ja-JP" sz="1800">
                <a:latin typeface="AdvTT5235d5a9"/>
              </a:rPr>
              <a:t>et al</a:t>
            </a:r>
            <a:endParaRPr lang="ja-JP" altLang="en-US" sz="1800"/>
          </a:p>
        </p:txBody>
      </p:sp>
      <p:pic>
        <p:nvPicPr>
          <p:cNvPr id="79875" name="図 3">
            <a:extLst>
              <a:ext uri="{FF2B5EF4-FFF2-40B4-BE49-F238E27FC236}">
                <a16:creationId xmlns:a16="http://schemas.microsoft.com/office/drawing/2014/main" id="{98C3956E-3AFD-4D4B-D382-B7C161D35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0"/>
            <a:ext cx="52562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テキスト ボックス 8">
            <a:extLst>
              <a:ext uri="{FF2B5EF4-FFF2-40B4-BE49-F238E27FC236}">
                <a16:creationId xmlns:a16="http://schemas.microsoft.com/office/drawing/2014/main" id="{244A68C2-F0A5-1027-53A7-09D4030F7629}"/>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Zhiqiang Yu </a:t>
            </a:r>
            <a:r>
              <a:rPr lang="en-US" altLang="ja-JP" sz="1800">
                <a:latin typeface="AdvTT5235d5a9"/>
              </a:rPr>
              <a:t>et al</a:t>
            </a:r>
            <a:endParaRPr lang="ja-JP" altLang="en-US" sz="1800"/>
          </a:p>
        </p:txBody>
      </p:sp>
      <p:sp>
        <p:nvSpPr>
          <p:cNvPr id="81923" name="テキスト ボックス 2">
            <a:extLst>
              <a:ext uri="{FF2B5EF4-FFF2-40B4-BE49-F238E27FC236}">
                <a16:creationId xmlns:a16="http://schemas.microsoft.com/office/drawing/2014/main" id="{9997B8D8-F4B4-7548-39DC-DA79050CE6AB}"/>
              </a:ext>
            </a:extLst>
          </p:cNvPr>
          <p:cNvSpPr txBox="1">
            <a:spLocks noChangeArrowheads="1"/>
          </p:cNvSpPr>
          <p:nvPr/>
        </p:nvSpPr>
        <p:spPr bwMode="auto">
          <a:xfrm>
            <a:off x="488950" y="115888"/>
            <a:ext cx="990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cs typeface="Times New Roman" panose="02020603050405020304" pitchFamily="18" charset="0"/>
              </a:rPr>
              <a:t>Particle-bound Dechlorane Plus and polybrominated diphenyl ethers</a:t>
            </a:r>
          </a:p>
          <a:p>
            <a:pPr eaLnBrk="1" hangingPunct="1">
              <a:spcBef>
                <a:spcPct val="0"/>
              </a:spcBef>
              <a:buFontTx/>
              <a:buNone/>
            </a:pPr>
            <a:r>
              <a:rPr lang="en-US" altLang="ja-JP" sz="2400">
                <a:latin typeface="Times New Roman" panose="02020603050405020304" pitchFamily="18" charset="0"/>
                <a:cs typeface="Times New Roman" panose="02020603050405020304" pitchFamily="18" charset="0"/>
              </a:rPr>
              <a:t>in ambient air around Shanghai, China</a:t>
            </a:r>
            <a:endParaRPr lang="ja-JP" altLang="en-US" sz="2400">
              <a:latin typeface="Times New Roman" panose="02020603050405020304" pitchFamily="18" charset="0"/>
              <a:cs typeface="Times New Roman" panose="02020603050405020304" pitchFamily="18" charset="0"/>
            </a:endParaRPr>
          </a:p>
        </p:txBody>
      </p:sp>
      <p:pic>
        <p:nvPicPr>
          <p:cNvPr id="81924" name="図 5">
            <a:extLst>
              <a:ext uri="{FF2B5EF4-FFF2-40B4-BE49-F238E27FC236}">
                <a16:creationId xmlns:a16="http://schemas.microsoft.com/office/drawing/2014/main" id="{0F459370-A1B9-D74F-2BF8-C992FA404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23"/>
          <a:stretch>
            <a:fillRect/>
          </a:stretch>
        </p:blipFill>
        <p:spPr bwMode="auto">
          <a:xfrm>
            <a:off x="642938" y="2852738"/>
            <a:ext cx="8620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テキスト ボックス 8">
            <a:extLst>
              <a:ext uri="{FF2B5EF4-FFF2-40B4-BE49-F238E27FC236}">
                <a16:creationId xmlns:a16="http://schemas.microsoft.com/office/drawing/2014/main" id="{6048AC4B-463A-4D59-27DF-A17BDD11E547}"/>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Zhiqiang Yu </a:t>
            </a:r>
            <a:r>
              <a:rPr lang="en-US" altLang="ja-JP" sz="1800">
                <a:latin typeface="AdvTT5235d5a9"/>
              </a:rPr>
              <a:t>et al</a:t>
            </a:r>
            <a:endParaRPr lang="ja-JP" altLang="en-US" sz="1800"/>
          </a:p>
        </p:txBody>
      </p:sp>
      <p:pic>
        <p:nvPicPr>
          <p:cNvPr id="83971" name="図 3">
            <a:extLst>
              <a:ext uri="{FF2B5EF4-FFF2-40B4-BE49-F238E27FC236}">
                <a16:creationId xmlns:a16="http://schemas.microsoft.com/office/drawing/2014/main" id="{70E9E58D-7B52-F20B-9020-FB4CBCCF5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650" y="0"/>
            <a:ext cx="550545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テキスト ボックス 8">
            <a:extLst>
              <a:ext uri="{FF2B5EF4-FFF2-40B4-BE49-F238E27FC236}">
                <a16:creationId xmlns:a16="http://schemas.microsoft.com/office/drawing/2014/main" id="{E0103D25-E4CB-80C3-2927-742741E7EDF1}"/>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863180fb"/>
              </a:rPr>
              <a:t>Yu-Jie Ben </a:t>
            </a:r>
            <a:r>
              <a:rPr lang="en-US" altLang="ja-JP" sz="1800">
                <a:latin typeface="AdvTT5235d5a9"/>
              </a:rPr>
              <a:t>et al</a:t>
            </a:r>
            <a:endParaRPr lang="ja-JP" altLang="en-US" sz="1800"/>
          </a:p>
        </p:txBody>
      </p:sp>
      <p:sp>
        <p:nvSpPr>
          <p:cNvPr id="86019" name="テキスト ボックス 2">
            <a:extLst>
              <a:ext uri="{FF2B5EF4-FFF2-40B4-BE49-F238E27FC236}">
                <a16:creationId xmlns:a16="http://schemas.microsoft.com/office/drawing/2014/main" id="{2115CE47-CD85-C278-3931-E90877D184EB}"/>
              </a:ext>
            </a:extLst>
          </p:cNvPr>
          <p:cNvSpPr txBox="1">
            <a:spLocks noChangeArrowheads="1"/>
          </p:cNvSpPr>
          <p:nvPr/>
        </p:nvSpPr>
        <p:spPr bwMode="auto">
          <a:xfrm>
            <a:off x="0" y="250825"/>
            <a:ext cx="990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Dechlorane Plus and its dechlorinated analogs from an e-waste recycling center in</a:t>
            </a:r>
          </a:p>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maternal serum and breast milk of women in Wenling, China</a:t>
            </a:r>
            <a:endParaRPr lang="ja-JP" altLang="en-US" sz="2000">
              <a:latin typeface="Times New Roman" panose="02020603050405020304" pitchFamily="18" charset="0"/>
              <a:cs typeface="Times New Roman" panose="02020603050405020304" pitchFamily="18" charset="0"/>
            </a:endParaRPr>
          </a:p>
        </p:txBody>
      </p:sp>
      <p:pic>
        <p:nvPicPr>
          <p:cNvPr id="86020" name="図 5">
            <a:extLst>
              <a:ext uri="{FF2B5EF4-FFF2-40B4-BE49-F238E27FC236}">
                <a16:creationId xmlns:a16="http://schemas.microsoft.com/office/drawing/2014/main" id="{4EC00EFB-1E09-FCC6-DB12-55CE59473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795463"/>
            <a:ext cx="90297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テキスト ボックス 8">
            <a:extLst>
              <a:ext uri="{FF2B5EF4-FFF2-40B4-BE49-F238E27FC236}">
                <a16:creationId xmlns:a16="http://schemas.microsoft.com/office/drawing/2014/main" id="{2A64788B-9E60-7F2D-3C00-6F7B9605FE5C}"/>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GulliverRM"/>
              </a:rPr>
              <a:t>Siwen Wang </a:t>
            </a:r>
            <a:r>
              <a:rPr lang="en-US" altLang="ja-JP" sz="1800">
                <a:latin typeface="AdvTT5235d5a9"/>
              </a:rPr>
              <a:t>et al</a:t>
            </a:r>
            <a:endParaRPr lang="ja-JP" altLang="en-US" sz="1800"/>
          </a:p>
        </p:txBody>
      </p:sp>
      <p:sp>
        <p:nvSpPr>
          <p:cNvPr id="88067" name="テキスト ボックス 2">
            <a:extLst>
              <a:ext uri="{FF2B5EF4-FFF2-40B4-BE49-F238E27FC236}">
                <a16:creationId xmlns:a16="http://schemas.microsoft.com/office/drawing/2014/main" id="{CA759C18-526E-F055-8331-22BE86CAD451}"/>
              </a:ext>
            </a:extLst>
          </p:cNvPr>
          <p:cNvSpPr txBox="1">
            <a:spLocks noChangeArrowheads="1"/>
          </p:cNvSpPr>
          <p:nvPr/>
        </p:nvSpPr>
        <p:spPr bwMode="auto">
          <a:xfrm>
            <a:off x="0" y="250825"/>
            <a:ext cx="990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Photodegradation of Dechlorane Plus in n-nonane under the irradiation of xenon lamp</a:t>
            </a:r>
            <a:endParaRPr lang="ja-JP" altLang="en-US" sz="2000">
              <a:latin typeface="Times New Roman" panose="02020603050405020304" pitchFamily="18" charset="0"/>
              <a:cs typeface="Times New Roman" panose="02020603050405020304" pitchFamily="18" charset="0"/>
            </a:endParaRPr>
          </a:p>
        </p:txBody>
      </p:sp>
      <p:pic>
        <p:nvPicPr>
          <p:cNvPr id="88068" name="図 3">
            <a:extLst>
              <a:ext uri="{FF2B5EF4-FFF2-40B4-BE49-F238E27FC236}">
                <a16:creationId xmlns:a16="http://schemas.microsoft.com/office/drawing/2014/main" id="{9A59E691-DBF8-E327-52D1-DA36AB4AF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08050"/>
            <a:ext cx="2906713"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図 6">
            <a:extLst>
              <a:ext uri="{FF2B5EF4-FFF2-40B4-BE49-F238E27FC236}">
                <a16:creationId xmlns:a16="http://schemas.microsoft.com/office/drawing/2014/main" id="{A0915F42-0057-FCBB-C6F9-BEE85AF5C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795338"/>
            <a:ext cx="55721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テキスト ボックス 8">
            <a:extLst>
              <a:ext uri="{FF2B5EF4-FFF2-40B4-BE49-F238E27FC236}">
                <a16:creationId xmlns:a16="http://schemas.microsoft.com/office/drawing/2014/main" id="{6B08E269-FA96-0780-B757-EC38C1895698}"/>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TT5235d5a9"/>
              </a:rPr>
              <a:t>Doug Crump et al</a:t>
            </a:r>
            <a:endParaRPr lang="ja-JP" altLang="en-US" sz="1800"/>
          </a:p>
        </p:txBody>
      </p:sp>
      <p:sp>
        <p:nvSpPr>
          <p:cNvPr id="90115" name="テキスト ボックス 2">
            <a:extLst>
              <a:ext uri="{FF2B5EF4-FFF2-40B4-BE49-F238E27FC236}">
                <a16:creationId xmlns:a16="http://schemas.microsoft.com/office/drawing/2014/main" id="{DC3E5E79-924D-4F5C-11A6-C494BCC133D8}"/>
              </a:ext>
            </a:extLst>
          </p:cNvPr>
          <p:cNvSpPr txBox="1">
            <a:spLocks noChangeArrowheads="1"/>
          </p:cNvSpPr>
          <p:nvPr/>
        </p:nvSpPr>
        <p:spPr bwMode="auto">
          <a:xfrm>
            <a:off x="0" y="38100"/>
            <a:ext cx="990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The effects of Dechlorane Plus on toxicity and mRNA expression in chicken embryos:</a:t>
            </a:r>
          </a:p>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A comparison of in vitro and in ovo approaches</a:t>
            </a:r>
            <a:endParaRPr lang="ja-JP" altLang="en-US" sz="2000">
              <a:latin typeface="Times New Roman" panose="02020603050405020304" pitchFamily="18" charset="0"/>
              <a:cs typeface="Times New Roman" panose="02020603050405020304" pitchFamily="18" charset="0"/>
            </a:endParaRPr>
          </a:p>
        </p:txBody>
      </p:sp>
      <p:pic>
        <p:nvPicPr>
          <p:cNvPr id="90116" name="図 4">
            <a:extLst>
              <a:ext uri="{FF2B5EF4-FFF2-40B4-BE49-F238E27FC236}">
                <a16:creationId xmlns:a16="http://schemas.microsoft.com/office/drawing/2014/main" id="{ED6300F6-9329-FDB2-D7A8-358258848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341438"/>
            <a:ext cx="868045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テキスト ボックス 8">
            <a:extLst>
              <a:ext uri="{FF2B5EF4-FFF2-40B4-BE49-F238E27FC236}">
                <a16:creationId xmlns:a16="http://schemas.microsoft.com/office/drawing/2014/main" id="{4A5A72D0-6694-BC88-8810-1C75DA59EF1D}"/>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TT5235d5a9"/>
              </a:rPr>
              <a:t>JING WANG et al</a:t>
            </a:r>
            <a:endParaRPr lang="ja-JP" altLang="en-US" sz="1800"/>
          </a:p>
        </p:txBody>
      </p:sp>
      <p:sp>
        <p:nvSpPr>
          <p:cNvPr id="92163" name="テキスト ボックス 2">
            <a:extLst>
              <a:ext uri="{FF2B5EF4-FFF2-40B4-BE49-F238E27FC236}">
                <a16:creationId xmlns:a16="http://schemas.microsoft.com/office/drawing/2014/main" id="{370BB906-0C30-79EE-1D51-902BF6F84414}"/>
              </a:ext>
            </a:extLst>
          </p:cNvPr>
          <p:cNvSpPr txBox="1">
            <a:spLocks noChangeArrowheads="1"/>
          </p:cNvSpPr>
          <p:nvPr/>
        </p:nvSpPr>
        <p:spPr bwMode="auto">
          <a:xfrm>
            <a:off x="0" y="38100"/>
            <a:ext cx="990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DECHLORANE PLUS IN HOUSE DUST FROM E-WASTE RECYCLING AND URBAN</a:t>
            </a:r>
          </a:p>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AREAS IN SOUTH CHINA: SOURCES, DEGRADATION, AND HUMAN EXPOSURE</a:t>
            </a:r>
            <a:endParaRPr lang="ja-JP" altLang="en-US" sz="2000">
              <a:latin typeface="Times New Roman" panose="02020603050405020304" pitchFamily="18" charset="0"/>
              <a:cs typeface="Times New Roman" panose="02020603050405020304" pitchFamily="18" charset="0"/>
            </a:endParaRPr>
          </a:p>
        </p:txBody>
      </p:sp>
      <p:pic>
        <p:nvPicPr>
          <p:cNvPr id="92164" name="図 3">
            <a:extLst>
              <a:ext uri="{FF2B5EF4-FFF2-40B4-BE49-F238E27FC236}">
                <a16:creationId xmlns:a16="http://schemas.microsoft.com/office/drawing/2014/main" id="{7FD13341-969E-929F-6879-4AE51C8B4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484313"/>
            <a:ext cx="9410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テキスト ボックス 8">
            <a:extLst>
              <a:ext uri="{FF2B5EF4-FFF2-40B4-BE49-F238E27FC236}">
                <a16:creationId xmlns:a16="http://schemas.microsoft.com/office/drawing/2014/main" id="{924528D1-EADF-4E31-3A4B-29F7AC69722C}"/>
              </a:ext>
            </a:extLst>
          </p:cNvPr>
          <p:cNvSpPr txBox="1">
            <a:spLocks noChangeArrowheads="1"/>
          </p:cNvSpPr>
          <p:nvPr/>
        </p:nvSpPr>
        <p:spPr bwMode="auto">
          <a:xfrm>
            <a:off x="704850" y="6237288"/>
            <a:ext cx="2592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231F20"/>
                </a:solidFill>
                <a:latin typeface="AdvP6EC5"/>
              </a:rPr>
              <a:t>Simon Ningsun Zhou </a:t>
            </a:r>
            <a:r>
              <a:rPr lang="en-US" altLang="ja-JP" sz="1800">
                <a:latin typeface="AdvTT5235d5a9"/>
              </a:rPr>
              <a:t>et al</a:t>
            </a:r>
            <a:endParaRPr lang="ja-JP" altLang="en-US" sz="1800"/>
          </a:p>
        </p:txBody>
      </p:sp>
      <p:sp>
        <p:nvSpPr>
          <p:cNvPr id="94211" name="テキスト ボックス 2">
            <a:extLst>
              <a:ext uri="{FF2B5EF4-FFF2-40B4-BE49-F238E27FC236}">
                <a16:creationId xmlns:a16="http://schemas.microsoft.com/office/drawing/2014/main" id="{7357926D-4D03-9D5B-F7AE-52E6E7383BFD}"/>
              </a:ext>
            </a:extLst>
          </p:cNvPr>
          <p:cNvSpPr txBox="1">
            <a:spLocks noChangeArrowheads="1"/>
          </p:cNvSpPr>
          <p:nvPr/>
        </p:nvSpPr>
        <p:spPr bwMode="auto">
          <a:xfrm>
            <a:off x="0" y="38100"/>
            <a:ext cx="990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Liquid chromatography/atmospheric pressure photoionization</a:t>
            </a:r>
          </a:p>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tandem mass spectrometry for analysis of Dechloranes</a:t>
            </a:r>
            <a:endParaRPr lang="ja-JP" altLang="en-US" sz="2000">
              <a:latin typeface="Times New Roman" panose="02020603050405020304" pitchFamily="18" charset="0"/>
              <a:cs typeface="Times New Roman" panose="02020603050405020304" pitchFamily="18" charset="0"/>
            </a:endParaRPr>
          </a:p>
        </p:txBody>
      </p:sp>
      <p:pic>
        <p:nvPicPr>
          <p:cNvPr id="94212" name="図 4">
            <a:extLst>
              <a:ext uri="{FF2B5EF4-FFF2-40B4-BE49-F238E27FC236}">
                <a16:creationId xmlns:a16="http://schemas.microsoft.com/office/drawing/2014/main" id="{6A3440AC-2AF0-53C7-EA3D-A465C427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476250"/>
            <a:ext cx="7405688"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テキスト ボックス 7">
            <a:extLst>
              <a:ext uri="{FF2B5EF4-FFF2-40B4-BE49-F238E27FC236}">
                <a16:creationId xmlns:a16="http://schemas.microsoft.com/office/drawing/2014/main" id="{1189B916-9051-1D35-F8AD-33CE603C3C2A}"/>
              </a:ext>
            </a:extLst>
          </p:cNvPr>
          <p:cNvSpPr txBox="1">
            <a:spLocks noChangeArrowheads="1"/>
          </p:cNvSpPr>
          <p:nvPr/>
        </p:nvSpPr>
        <p:spPr bwMode="auto">
          <a:xfrm>
            <a:off x="6032500" y="3789363"/>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231F20"/>
                </a:solidFill>
                <a:latin typeface="AdvP6EC5"/>
              </a:rPr>
              <a:t>LC separation</a:t>
            </a:r>
            <a:endParaRPr lang="ja-JP" altLang="en-US" sz="1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テキスト ボックス 8">
            <a:extLst>
              <a:ext uri="{FF2B5EF4-FFF2-40B4-BE49-F238E27FC236}">
                <a16:creationId xmlns:a16="http://schemas.microsoft.com/office/drawing/2014/main" id="{7ED578B2-7C68-0160-B8CC-1108E8DC19A0}"/>
              </a:ext>
            </a:extLst>
          </p:cNvPr>
          <p:cNvSpPr txBox="1">
            <a:spLocks noChangeArrowheads="1"/>
          </p:cNvSpPr>
          <p:nvPr/>
        </p:nvSpPr>
        <p:spPr bwMode="auto">
          <a:xfrm>
            <a:off x="704850" y="6237288"/>
            <a:ext cx="302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PSA88B"/>
              </a:rPr>
              <a:t>CHRISTINA ROSENBERG</a:t>
            </a:r>
            <a:r>
              <a:rPr lang="en-US" altLang="ja-JP" sz="1800">
                <a:solidFill>
                  <a:srgbClr val="231F20"/>
                </a:solidFill>
                <a:latin typeface="AdvP6EC5"/>
              </a:rPr>
              <a:t> </a:t>
            </a:r>
            <a:r>
              <a:rPr lang="en-US" altLang="ja-JP" sz="1800">
                <a:latin typeface="AdvTT5235d5a9"/>
              </a:rPr>
              <a:t>et al</a:t>
            </a:r>
            <a:endParaRPr lang="ja-JP" altLang="en-US" sz="1800"/>
          </a:p>
        </p:txBody>
      </p:sp>
      <p:sp>
        <p:nvSpPr>
          <p:cNvPr id="96259" name="テキスト ボックス 2">
            <a:extLst>
              <a:ext uri="{FF2B5EF4-FFF2-40B4-BE49-F238E27FC236}">
                <a16:creationId xmlns:a16="http://schemas.microsoft.com/office/drawing/2014/main" id="{4135B19D-76E6-1BE9-BDE4-432D2BCD00ED}"/>
              </a:ext>
            </a:extLst>
          </p:cNvPr>
          <p:cNvSpPr txBox="1">
            <a:spLocks noChangeArrowheads="1"/>
          </p:cNvSpPr>
          <p:nvPr/>
        </p:nvSpPr>
        <p:spPr bwMode="auto">
          <a:xfrm>
            <a:off x="0" y="38100"/>
            <a:ext cx="990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Exposure to Flame Retardants in Electronics Recycling Sites</a:t>
            </a:r>
          </a:p>
        </p:txBody>
      </p:sp>
      <p:pic>
        <p:nvPicPr>
          <p:cNvPr id="96260" name="図 3">
            <a:extLst>
              <a:ext uri="{FF2B5EF4-FFF2-40B4-BE49-F238E27FC236}">
                <a16:creationId xmlns:a16="http://schemas.microsoft.com/office/drawing/2014/main" id="{ECB616A9-BD8D-9F8C-3188-30EE6F16A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620713"/>
            <a:ext cx="83216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テキスト ボックス 8">
            <a:extLst>
              <a:ext uri="{FF2B5EF4-FFF2-40B4-BE49-F238E27FC236}">
                <a16:creationId xmlns:a16="http://schemas.microsoft.com/office/drawing/2014/main" id="{50310C60-1EA6-3FEC-9DF7-C1C27460D67F}"/>
              </a:ext>
            </a:extLst>
          </p:cNvPr>
          <p:cNvSpPr txBox="1">
            <a:spLocks noChangeArrowheads="1"/>
          </p:cNvSpPr>
          <p:nvPr/>
        </p:nvSpPr>
        <p:spPr bwMode="auto">
          <a:xfrm>
            <a:off x="704850" y="5949950"/>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9b12cd41"/>
              </a:rPr>
              <a:t>Seth Newton </a:t>
            </a:r>
            <a:r>
              <a:rPr lang="en-US" altLang="ja-JP" sz="1800">
                <a:latin typeface="AdvTT5235d5a9"/>
              </a:rPr>
              <a:t>et al</a:t>
            </a:r>
            <a:endParaRPr lang="ja-JP" altLang="en-US" sz="1800"/>
          </a:p>
        </p:txBody>
      </p:sp>
      <p:sp>
        <p:nvSpPr>
          <p:cNvPr id="98307" name="テキスト ボックス 2">
            <a:extLst>
              <a:ext uri="{FF2B5EF4-FFF2-40B4-BE49-F238E27FC236}">
                <a16:creationId xmlns:a16="http://schemas.microsoft.com/office/drawing/2014/main" id="{7A360EF1-03EF-4D0D-C18D-873A64269EFD}"/>
              </a:ext>
            </a:extLst>
          </p:cNvPr>
          <p:cNvSpPr txBox="1">
            <a:spLocks noChangeArrowheads="1"/>
          </p:cNvSpPr>
          <p:nvPr/>
        </p:nvSpPr>
        <p:spPr bwMode="auto">
          <a:xfrm>
            <a:off x="0" y="38100"/>
            <a:ext cx="990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00">
                <a:latin typeface="Times New Roman" panose="02020603050405020304" pitchFamily="18" charset="0"/>
                <a:cs typeface="Times New Roman" panose="02020603050405020304" pitchFamily="18" charset="0"/>
              </a:rPr>
              <a:t>Exposure to Flame Retardants in Electronics Recycling Sites</a:t>
            </a:r>
            <a:r>
              <a:rPr lang="en-US" altLang="ja-JP" sz="1800">
                <a:latin typeface="AdvOT2c8ce45a"/>
              </a:rPr>
              <a:t>Atmospheric deposition of persistent organic pollutants and chemicals of emerging concern at two sites in northern Sweden</a:t>
            </a:r>
            <a:endParaRPr lang="en-US" altLang="ja-JP" sz="2000">
              <a:latin typeface="Times New Roman" panose="02020603050405020304" pitchFamily="18" charset="0"/>
              <a:cs typeface="Times New Roman" panose="02020603050405020304" pitchFamily="18" charset="0"/>
            </a:endParaRPr>
          </a:p>
        </p:txBody>
      </p:sp>
      <p:sp>
        <p:nvSpPr>
          <p:cNvPr id="98308" name="テキスト ボックス 4">
            <a:extLst>
              <a:ext uri="{FF2B5EF4-FFF2-40B4-BE49-F238E27FC236}">
                <a16:creationId xmlns:a16="http://schemas.microsoft.com/office/drawing/2014/main" id="{3B104A23-E807-5C19-7BA4-C29AD0D6E260}"/>
              </a:ext>
            </a:extLst>
          </p:cNvPr>
          <p:cNvSpPr txBox="1">
            <a:spLocks noChangeArrowheads="1"/>
          </p:cNvSpPr>
          <p:nvPr/>
        </p:nvSpPr>
        <p:spPr bwMode="auto">
          <a:xfrm>
            <a:off x="2073275" y="2781300"/>
            <a:ext cx="48799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sv-SE" altLang="ja-JP" sz="2800">
                <a:latin typeface="AdvOT999035f4"/>
              </a:rPr>
              <a:t>Abisko  	</a:t>
            </a:r>
            <a:r>
              <a:rPr lang="en-US" altLang="ja-JP" sz="2800">
                <a:latin typeface="Times New Roman" panose="02020603050405020304" pitchFamily="18" charset="0"/>
                <a:cs typeface="Times New Roman" panose="02020603050405020304" pitchFamily="18" charset="0"/>
              </a:rPr>
              <a:t> 22±21</a:t>
            </a:r>
            <a:endParaRPr lang="sv-SE" altLang="ja-JP" sz="2800">
              <a:latin typeface="AdvOT999035f4"/>
            </a:endParaRPr>
          </a:p>
          <a:p>
            <a:pPr eaLnBrk="1" hangingPunct="1">
              <a:spcBef>
                <a:spcPct val="0"/>
              </a:spcBef>
              <a:buFontTx/>
              <a:buNone/>
            </a:pPr>
            <a:r>
              <a:rPr lang="sv-SE" altLang="ja-JP" sz="2800">
                <a:latin typeface="AdvOT999035f4"/>
              </a:rPr>
              <a:t>Krycklan	</a:t>
            </a:r>
            <a:r>
              <a:rPr lang="en-US" altLang="ja-JP" sz="2800">
                <a:latin typeface="Times New Roman" panose="02020603050405020304" pitchFamily="18" charset="0"/>
                <a:cs typeface="Times New Roman" panose="02020603050405020304" pitchFamily="18" charset="0"/>
              </a:rPr>
              <a:t> 1.1±0.52</a:t>
            </a:r>
            <a:r>
              <a:rPr lang="sv-SE" altLang="ja-JP" sz="2800">
                <a:latin typeface="AdvOT999035f4"/>
              </a:rPr>
              <a:t> </a:t>
            </a:r>
            <a:r>
              <a:rPr lang="ja-JP" altLang="en-US" sz="2800">
                <a:latin typeface="AdvOT999035f4"/>
              </a:rPr>
              <a:t>　 </a:t>
            </a:r>
            <a:endParaRPr lang="en-US" altLang="ja-JP" sz="2800">
              <a:latin typeface="AdvOT999035f4"/>
            </a:endParaRPr>
          </a:p>
          <a:p>
            <a:pPr eaLnBrk="1" hangingPunct="1">
              <a:spcBef>
                <a:spcPct val="0"/>
              </a:spcBef>
              <a:buFontTx/>
              <a:buNone/>
            </a:pPr>
            <a:r>
              <a:rPr lang="sv-SE" altLang="ja-JP" sz="2800">
                <a:latin typeface="AdvOT999035f4"/>
              </a:rPr>
              <a:t>Pallas		 </a:t>
            </a:r>
            <a:r>
              <a:rPr lang="en-US" altLang="ja-JP" sz="2800">
                <a:latin typeface="Times New Roman" panose="02020603050405020304" pitchFamily="18" charset="0"/>
                <a:cs typeface="Times New Roman" panose="02020603050405020304" pitchFamily="18" charset="0"/>
              </a:rPr>
              <a:t>0.52–0.76</a:t>
            </a:r>
            <a:r>
              <a:rPr lang="sv-SE" altLang="ja-JP" sz="2800">
                <a:latin typeface="AdvOT999035f4"/>
              </a:rPr>
              <a:t>        </a:t>
            </a:r>
          </a:p>
          <a:p>
            <a:pPr eaLnBrk="1" hangingPunct="1">
              <a:spcBef>
                <a:spcPct val="0"/>
              </a:spcBef>
              <a:buFontTx/>
              <a:buNone/>
            </a:pPr>
            <a:r>
              <a:rPr lang="sv-SE" altLang="ja-JP" sz="2800">
                <a:latin typeface="AdvOT999035f4"/>
              </a:rPr>
              <a:t>Rao 		 </a:t>
            </a:r>
            <a:r>
              <a:rPr lang="en-US" altLang="ja-JP" sz="2800">
                <a:latin typeface="Times New Roman" panose="02020603050405020304" pitchFamily="18" charset="0"/>
                <a:cs typeface="Times New Roman" panose="02020603050405020304" pitchFamily="18" charset="0"/>
              </a:rPr>
              <a:t>3.3–10</a:t>
            </a:r>
            <a:r>
              <a:rPr lang="sv-SE" altLang="ja-JP" sz="2800">
                <a:latin typeface="AdvOT999035f4"/>
              </a:rPr>
              <a:t>  </a:t>
            </a:r>
          </a:p>
          <a:p>
            <a:pPr eaLnBrk="1" hangingPunct="1">
              <a:spcBef>
                <a:spcPct val="0"/>
              </a:spcBef>
              <a:buFontTx/>
              <a:buNone/>
            </a:pPr>
            <a:r>
              <a:rPr lang="sv-SE" altLang="ja-JP" sz="2800">
                <a:latin typeface="AdvOT999035f4"/>
              </a:rPr>
              <a:t>Aspvreten  	</a:t>
            </a:r>
            <a:r>
              <a:rPr lang="en-US" altLang="ja-JP" sz="2800">
                <a:latin typeface="Times New Roman" panose="02020603050405020304" pitchFamily="18" charset="0"/>
                <a:cs typeface="Times New Roman" panose="02020603050405020304" pitchFamily="18" charset="0"/>
              </a:rPr>
              <a:t> 4.6–12</a:t>
            </a:r>
            <a:endParaRPr lang="sv-SE" altLang="ja-JP" sz="2800">
              <a:latin typeface="AdvOT999035f4"/>
            </a:endParaRPr>
          </a:p>
          <a:p>
            <a:pPr eaLnBrk="1" hangingPunct="1">
              <a:spcBef>
                <a:spcPct val="0"/>
              </a:spcBef>
              <a:buFontTx/>
              <a:buNone/>
            </a:pPr>
            <a:r>
              <a:rPr lang="sv-SE" altLang="ja-JP" sz="2800">
                <a:latin typeface="AdvOT999035f4"/>
              </a:rPr>
              <a:t>Lake </a:t>
            </a:r>
            <a:r>
              <a:rPr lang="en-US" altLang="ja-JP" sz="2800">
                <a:latin typeface="AdvOT999035f4"/>
              </a:rPr>
              <a:t>Superior </a:t>
            </a:r>
            <a:r>
              <a:rPr lang="en-US" altLang="ja-JP" sz="2800">
                <a:latin typeface="Times New Roman" panose="02020603050405020304" pitchFamily="18" charset="0"/>
                <a:cs typeface="Times New Roman" panose="02020603050405020304" pitchFamily="18" charset="0"/>
              </a:rPr>
              <a:t>2.9</a:t>
            </a:r>
          </a:p>
        </p:txBody>
      </p:sp>
      <p:sp>
        <p:nvSpPr>
          <p:cNvPr id="98309" name="テキスト ボックス 6">
            <a:extLst>
              <a:ext uri="{FF2B5EF4-FFF2-40B4-BE49-F238E27FC236}">
                <a16:creationId xmlns:a16="http://schemas.microsoft.com/office/drawing/2014/main" id="{DFD391F0-9089-C57B-AD47-04B5B96E6235}"/>
              </a:ext>
            </a:extLst>
          </p:cNvPr>
          <p:cNvSpPr txBox="1">
            <a:spLocks noChangeArrowheads="1"/>
          </p:cNvSpPr>
          <p:nvPr/>
        </p:nvSpPr>
        <p:spPr bwMode="auto">
          <a:xfrm>
            <a:off x="344488" y="1052513"/>
            <a:ext cx="9001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AdvOT9b12cd41"/>
              </a:rPr>
              <a:t>Mean </a:t>
            </a:r>
            <a:r>
              <a:rPr lang="en-US" altLang="ja-JP" sz="2400">
                <a:latin typeface="AdvP4C4E74"/>
              </a:rPr>
              <a:t> </a:t>
            </a:r>
            <a:r>
              <a:rPr lang="en-US" altLang="ja-JP" sz="2400">
                <a:latin typeface="AdvOT9b12cd41"/>
              </a:rPr>
              <a:t>standard deviation of monthly deposition </a:t>
            </a:r>
            <a:r>
              <a:rPr lang="en-US" altLang="ja-JP" sz="2400">
                <a:latin typeface="AdvOT9b12cd41+fb"/>
              </a:rPr>
              <a:t>fl</a:t>
            </a:r>
            <a:r>
              <a:rPr lang="en-US" altLang="ja-JP" sz="2400">
                <a:latin typeface="AdvOT9b12cd41"/>
              </a:rPr>
              <a:t>uxes of quanti</a:t>
            </a:r>
            <a:r>
              <a:rPr lang="en-US" altLang="ja-JP" sz="2400">
                <a:latin typeface="AdvOT9b12cd41+fb"/>
              </a:rPr>
              <a:t>fi</a:t>
            </a:r>
            <a:r>
              <a:rPr lang="en-US" altLang="ja-JP" sz="2400">
                <a:latin typeface="AdvOT9b12cd41"/>
              </a:rPr>
              <a:t>ed compounds calculated from total </a:t>
            </a:r>
            <a:r>
              <a:rPr lang="en-US" altLang="ja-JP" sz="2400">
                <a:latin typeface="AdvOT9b12cd41+fb"/>
              </a:rPr>
              <a:t>fl</a:t>
            </a:r>
            <a:r>
              <a:rPr lang="en-US" altLang="ja-JP" sz="2400">
                <a:latin typeface="AdvOT9b12cd41"/>
              </a:rPr>
              <a:t>uxes over the entire sampling period and adjusted for the size of the sampler </a:t>
            </a:r>
          </a:p>
          <a:p>
            <a:pPr eaLnBrk="1" hangingPunct="1">
              <a:spcBef>
                <a:spcPct val="0"/>
              </a:spcBef>
              <a:buFontTx/>
              <a:buNone/>
            </a:pPr>
            <a:r>
              <a:rPr lang="en-US" altLang="ja-JP" sz="2400">
                <a:latin typeface="AdvOT9b12cd41"/>
              </a:rPr>
              <a:t>(ng /m</a:t>
            </a:r>
            <a:r>
              <a:rPr lang="en-US" altLang="ja-JP" sz="2400" baseline="30000">
                <a:latin typeface="AdvOT9b12cd41"/>
              </a:rPr>
              <a:t>2</a:t>
            </a:r>
            <a:r>
              <a:rPr lang="en-US" altLang="ja-JP" sz="2400">
                <a:latin typeface="AdvOT9b12cd41"/>
              </a:rPr>
              <a:t>/month)</a:t>
            </a:r>
            <a:endParaRPr lang="ja-JP"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図 2">
            <a:extLst>
              <a:ext uri="{FF2B5EF4-FFF2-40B4-BE49-F238E27FC236}">
                <a16:creationId xmlns:a16="http://schemas.microsoft.com/office/drawing/2014/main" id="{C197B01D-671E-1C9C-CA72-97B58AF5E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44450"/>
            <a:ext cx="5551487"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テキスト ボックス 8">
            <a:extLst>
              <a:ext uri="{FF2B5EF4-FFF2-40B4-BE49-F238E27FC236}">
                <a16:creationId xmlns:a16="http://schemas.microsoft.com/office/drawing/2014/main" id="{D4762472-BC59-0A9E-8419-72512C4CC218}"/>
              </a:ext>
            </a:extLst>
          </p:cNvPr>
          <p:cNvSpPr txBox="1">
            <a:spLocks noChangeArrowheads="1"/>
          </p:cNvSpPr>
          <p:nvPr/>
        </p:nvSpPr>
        <p:spPr bwMode="auto">
          <a:xfrm>
            <a:off x="1712913" y="6516688"/>
            <a:ext cx="6913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a:latin typeface="AdvOTd369e91e"/>
              </a:rPr>
              <a:t>Takanori Saiyama </a:t>
            </a:r>
            <a:r>
              <a:rPr lang="en-US" altLang="ja-JP" sz="1800">
                <a:latin typeface="AdvTT5235d5a9"/>
              </a:rPr>
              <a:t>et al, Environmental Chemistry 2016</a:t>
            </a:r>
            <a:endParaRPr lang="ja-JP" altLang="en-US" sz="1800" baseline="30000"/>
          </a:p>
        </p:txBody>
      </p:sp>
      <p:pic>
        <p:nvPicPr>
          <p:cNvPr id="3" name="図 2">
            <a:extLst>
              <a:ext uri="{FF2B5EF4-FFF2-40B4-BE49-F238E27FC236}">
                <a16:creationId xmlns:a16="http://schemas.microsoft.com/office/drawing/2014/main" id="{9333C0B7-DDB8-5440-9010-B101DD9CC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272" y="1844824"/>
            <a:ext cx="2088232" cy="1313388"/>
          </a:xfrm>
          <a:prstGeom prst="rect">
            <a:avLst/>
          </a:prstGeom>
        </p:spPr>
      </p:pic>
      <p:pic>
        <p:nvPicPr>
          <p:cNvPr id="5" name="図 4">
            <a:extLst>
              <a:ext uri="{FF2B5EF4-FFF2-40B4-BE49-F238E27FC236}">
                <a16:creationId xmlns:a16="http://schemas.microsoft.com/office/drawing/2014/main" id="{3CDEF11D-6E9D-5A65-834C-DACBD48C23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9133" y="2204864"/>
            <a:ext cx="780644" cy="484872"/>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テキスト ボックス 8">
            <a:extLst>
              <a:ext uri="{FF2B5EF4-FFF2-40B4-BE49-F238E27FC236}">
                <a16:creationId xmlns:a16="http://schemas.microsoft.com/office/drawing/2014/main" id="{6562B8FE-B047-C8C5-4549-242AD0FDAB94}"/>
              </a:ext>
            </a:extLst>
          </p:cNvPr>
          <p:cNvSpPr txBox="1">
            <a:spLocks noChangeArrowheads="1"/>
          </p:cNvSpPr>
          <p:nvPr/>
        </p:nvSpPr>
        <p:spPr bwMode="auto">
          <a:xfrm>
            <a:off x="704850" y="5949950"/>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pt-BR" altLang="ja-JP" sz="1800">
                <a:latin typeface="Utopia-Regular"/>
              </a:rPr>
              <a:t>AMINA SALAMOVA </a:t>
            </a:r>
            <a:r>
              <a:rPr lang="en-US" altLang="ja-JP" sz="1800">
                <a:latin typeface="AdvTT5235d5a9"/>
              </a:rPr>
              <a:t>et al</a:t>
            </a:r>
            <a:endParaRPr lang="ja-JP" altLang="en-US" sz="1800"/>
          </a:p>
        </p:txBody>
      </p:sp>
      <p:sp>
        <p:nvSpPr>
          <p:cNvPr id="100355" name="テキスト ボックス 2">
            <a:extLst>
              <a:ext uri="{FF2B5EF4-FFF2-40B4-BE49-F238E27FC236}">
                <a16:creationId xmlns:a16="http://schemas.microsoft.com/office/drawing/2014/main" id="{F3861D1D-D7EC-287D-6A26-5347F0E27286}"/>
              </a:ext>
            </a:extLst>
          </p:cNvPr>
          <p:cNvSpPr txBox="1">
            <a:spLocks noChangeArrowheads="1"/>
          </p:cNvSpPr>
          <p:nvPr/>
        </p:nvSpPr>
        <p:spPr bwMode="auto">
          <a:xfrm>
            <a:off x="0" y="38100"/>
            <a:ext cx="990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cs typeface="Times New Roman" panose="02020603050405020304" pitchFamily="18" charset="0"/>
              </a:rPr>
              <a:t>Evaluation of Tree Bark as a Passive Atmospheric Sampler for Flame Retardants, PCBs, and Organochlorine Pesticides</a:t>
            </a:r>
          </a:p>
        </p:txBody>
      </p:sp>
      <p:pic>
        <p:nvPicPr>
          <p:cNvPr id="100356" name="図 3">
            <a:extLst>
              <a:ext uri="{FF2B5EF4-FFF2-40B4-BE49-F238E27FC236}">
                <a16:creationId xmlns:a16="http://schemas.microsoft.com/office/drawing/2014/main" id="{9A5A104E-179C-A536-280A-BCA0D2903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981075"/>
            <a:ext cx="782955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テキスト ボックス 8">
            <a:extLst>
              <a:ext uri="{FF2B5EF4-FFF2-40B4-BE49-F238E27FC236}">
                <a16:creationId xmlns:a16="http://schemas.microsoft.com/office/drawing/2014/main" id="{DEDFBA68-81BC-FFE6-9E74-C8AF21008A1D}"/>
              </a:ext>
            </a:extLst>
          </p:cNvPr>
          <p:cNvSpPr txBox="1">
            <a:spLocks noChangeArrowheads="1"/>
          </p:cNvSpPr>
          <p:nvPr/>
        </p:nvSpPr>
        <p:spPr bwMode="auto">
          <a:xfrm>
            <a:off x="631825" y="6270625"/>
            <a:ext cx="302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Amina Salamova </a:t>
            </a:r>
            <a:r>
              <a:rPr lang="en-US" altLang="ja-JP" sz="1800">
                <a:latin typeface="AdvTT5235d5a9"/>
              </a:rPr>
              <a:t>et al</a:t>
            </a:r>
            <a:endParaRPr lang="ja-JP" altLang="en-US" sz="1800"/>
          </a:p>
        </p:txBody>
      </p:sp>
      <p:sp>
        <p:nvSpPr>
          <p:cNvPr id="102403" name="テキスト ボックス 2">
            <a:extLst>
              <a:ext uri="{FF2B5EF4-FFF2-40B4-BE49-F238E27FC236}">
                <a16:creationId xmlns:a16="http://schemas.microsoft.com/office/drawing/2014/main" id="{FD242BDD-5C12-6428-B42E-533CB67B9224}"/>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Brominated and Chlorinated Flame Retardants in Tree Bark from</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Around the Globe</a:t>
            </a:r>
          </a:p>
        </p:txBody>
      </p:sp>
      <p:pic>
        <p:nvPicPr>
          <p:cNvPr id="102404" name="図 4">
            <a:extLst>
              <a:ext uri="{FF2B5EF4-FFF2-40B4-BE49-F238E27FC236}">
                <a16:creationId xmlns:a16="http://schemas.microsoft.com/office/drawing/2014/main" id="{7D37C440-87FE-1836-D277-5E82567B9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952500"/>
            <a:ext cx="7262812"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テキスト ボックス 8">
            <a:extLst>
              <a:ext uri="{FF2B5EF4-FFF2-40B4-BE49-F238E27FC236}">
                <a16:creationId xmlns:a16="http://schemas.microsoft.com/office/drawing/2014/main" id="{DEBF8AEB-5BE0-0647-83E0-3EE22E4FA376}"/>
              </a:ext>
            </a:extLst>
          </p:cNvPr>
          <p:cNvSpPr txBox="1">
            <a:spLocks noChangeArrowheads="1"/>
          </p:cNvSpPr>
          <p:nvPr/>
        </p:nvSpPr>
        <p:spPr bwMode="auto">
          <a:xfrm>
            <a:off x="631825" y="6270625"/>
            <a:ext cx="302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Robin E. Dodson </a:t>
            </a:r>
            <a:r>
              <a:rPr lang="en-US" altLang="ja-JP" sz="1800">
                <a:latin typeface="AdvTT5235d5a9"/>
              </a:rPr>
              <a:t>et al</a:t>
            </a:r>
            <a:endParaRPr lang="ja-JP" altLang="en-US" sz="1800"/>
          </a:p>
        </p:txBody>
      </p:sp>
      <p:sp>
        <p:nvSpPr>
          <p:cNvPr id="104451" name="テキスト ボックス 2">
            <a:extLst>
              <a:ext uri="{FF2B5EF4-FFF2-40B4-BE49-F238E27FC236}">
                <a16:creationId xmlns:a16="http://schemas.microsoft.com/office/drawing/2014/main" id="{70C166BB-494A-DD94-2F25-1ADCCE176D31}"/>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After the PBDE Phase-Out: A Broad Suite of Flame Retardants in</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Repeat House Dust Samples from California</a:t>
            </a:r>
          </a:p>
        </p:txBody>
      </p:sp>
      <p:pic>
        <p:nvPicPr>
          <p:cNvPr id="104452" name="図 3">
            <a:extLst>
              <a:ext uri="{FF2B5EF4-FFF2-40B4-BE49-F238E27FC236}">
                <a16:creationId xmlns:a16="http://schemas.microsoft.com/office/drawing/2014/main" id="{B4829C1D-CBCF-F6B0-304B-498569C91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40"/>
          <a:stretch>
            <a:fillRect/>
          </a:stretch>
        </p:blipFill>
        <p:spPr bwMode="auto">
          <a:xfrm>
            <a:off x="11113" y="2982913"/>
            <a:ext cx="9621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テキスト ボックス 5">
            <a:extLst>
              <a:ext uri="{FF2B5EF4-FFF2-40B4-BE49-F238E27FC236}">
                <a16:creationId xmlns:a16="http://schemas.microsoft.com/office/drawing/2014/main" id="{99BBB3D5-D070-79EE-F061-523CD72E235D}"/>
              </a:ext>
            </a:extLst>
          </p:cNvPr>
          <p:cNvSpPr txBox="1">
            <a:spLocks noChangeArrowheads="1"/>
          </p:cNvSpPr>
          <p:nvPr/>
        </p:nvSpPr>
        <p:spPr bwMode="auto">
          <a:xfrm>
            <a:off x="3440113" y="3933825"/>
            <a:ext cx="6265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               LOQ  &gt;LOQ min   med    max        &gt;LOQ  min     med   max</a:t>
            </a:r>
          </a:p>
          <a:p>
            <a:pPr eaLnBrk="1" hangingPunct="1">
              <a:spcBef>
                <a:spcPct val="0"/>
              </a:spcBef>
              <a:buFontTx/>
              <a:buNone/>
            </a:pPr>
            <a:r>
              <a:rPr lang="en-US" altLang="ja-JP" sz="1800">
                <a:latin typeface="AdvOTd369e91e"/>
              </a:rPr>
              <a:t>                            %                                            %</a:t>
            </a:r>
            <a:endParaRPr lang="ja-JP" altLang="en-US" sz="1800"/>
          </a:p>
        </p:txBody>
      </p:sp>
      <p:sp>
        <p:nvSpPr>
          <p:cNvPr id="104454" name="テキスト ボックス 6">
            <a:extLst>
              <a:ext uri="{FF2B5EF4-FFF2-40B4-BE49-F238E27FC236}">
                <a16:creationId xmlns:a16="http://schemas.microsoft.com/office/drawing/2014/main" id="{D7CD8BFC-7FAF-64CD-FD07-4A895E1BCD58}"/>
              </a:ext>
            </a:extLst>
          </p:cNvPr>
          <p:cNvSpPr txBox="1">
            <a:spLocks noChangeArrowheads="1"/>
          </p:cNvSpPr>
          <p:nvPr/>
        </p:nvSpPr>
        <p:spPr bwMode="auto">
          <a:xfrm>
            <a:off x="5961063" y="2613025"/>
            <a:ext cx="1503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ng/g dust</a:t>
            </a:r>
            <a:endParaRPr lang="ja-JP" altLang="en-US"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テキスト ボックス 8">
            <a:extLst>
              <a:ext uri="{FF2B5EF4-FFF2-40B4-BE49-F238E27FC236}">
                <a16:creationId xmlns:a16="http://schemas.microsoft.com/office/drawing/2014/main" id="{3C765A51-301C-4FBB-6DEF-F0EEEC647682}"/>
              </a:ext>
            </a:extLst>
          </p:cNvPr>
          <p:cNvSpPr txBox="1">
            <a:spLocks noChangeArrowheads="1"/>
          </p:cNvSpPr>
          <p:nvPr/>
        </p:nvSpPr>
        <p:spPr bwMode="auto">
          <a:xfrm>
            <a:off x="631825" y="6270625"/>
            <a:ext cx="302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Haidong Zhang </a:t>
            </a:r>
            <a:r>
              <a:rPr lang="en-US" altLang="ja-JP" sz="1800">
                <a:latin typeface="AdvTT5235d5a9"/>
              </a:rPr>
              <a:t>et al</a:t>
            </a:r>
            <a:endParaRPr lang="ja-JP" altLang="en-US" sz="1800"/>
          </a:p>
        </p:txBody>
      </p:sp>
      <p:sp>
        <p:nvSpPr>
          <p:cNvPr id="106499" name="テキスト ボックス 2">
            <a:extLst>
              <a:ext uri="{FF2B5EF4-FFF2-40B4-BE49-F238E27FC236}">
                <a16:creationId xmlns:a16="http://schemas.microsoft.com/office/drawing/2014/main" id="{7E8519EF-6CE5-BC69-40A5-5E114DDD1893}"/>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Assessment on the Occupational Exposure of Manufacturing</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Workers to Dechlorane Plus through Blood and Hair Analysis</a:t>
            </a:r>
          </a:p>
        </p:txBody>
      </p:sp>
      <p:pic>
        <p:nvPicPr>
          <p:cNvPr id="106500" name="図 4">
            <a:extLst>
              <a:ext uri="{FF2B5EF4-FFF2-40B4-BE49-F238E27FC236}">
                <a16:creationId xmlns:a16="http://schemas.microsoft.com/office/drawing/2014/main" id="{79ACB58C-0DD5-A288-AB4E-8D7F922F9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204913"/>
            <a:ext cx="54673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テキスト ボックス 8">
            <a:extLst>
              <a:ext uri="{FF2B5EF4-FFF2-40B4-BE49-F238E27FC236}">
                <a16:creationId xmlns:a16="http://schemas.microsoft.com/office/drawing/2014/main" id="{9521C3E0-D162-FE78-8EC2-E81E47992252}"/>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Kenneth Arinaitwe </a:t>
            </a:r>
            <a:r>
              <a:rPr lang="en-US" altLang="ja-JP" sz="1800">
                <a:latin typeface="AdvTT5235d5a9"/>
              </a:rPr>
              <a:t>et al      ( ng/m</a:t>
            </a:r>
            <a:r>
              <a:rPr lang="en-US" altLang="ja-JP" sz="1800" baseline="30000">
                <a:latin typeface="AdvTT5235d5a9"/>
              </a:rPr>
              <a:t>2</a:t>
            </a:r>
            <a:r>
              <a:rPr lang="en-US" altLang="ja-JP" sz="1800">
                <a:latin typeface="AdvTT5235d5a9"/>
              </a:rPr>
              <a:t>/sample)</a:t>
            </a:r>
            <a:endParaRPr lang="ja-JP" altLang="en-US" sz="1800" baseline="30000"/>
          </a:p>
        </p:txBody>
      </p:sp>
      <p:sp>
        <p:nvSpPr>
          <p:cNvPr id="108547" name="テキスト ボックス 2">
            <a:extLst>
              <a:ext uri="{FF2B5EF4-FFF2-40B4-BE49-F238E27FC236}">
                <a16:creationId xmlns:a16="http://schemas.microsoft.com/office/drawing/2014/main" id="{355F738B-6CA4-AB4C-7375-9FBB249C554E}"/>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Polybrominated Diphenyl Ethers and Alternative Flame Retardants in Air and Precipitation Samples from the Northern Lake Victoria Region, East Africa</a:t>
            </a:r>
          </a:p>
        </p:txBody>
      </p:sp>
      <p:pic>
        <p:nvPicPr>
          <p:cNvPr id="108548" name="図 3">
            <a:extLst>
              <a:ext uri="{FF2B5EF4-FFF2-40B4-BE49-F238E27FC236}">
                <a16:creationId xmlns:a16="http://schemas.microsoft.com/office/drawing/2014/main" id="{6ABCB649-8B47-C811-E5E6-3FC8403E9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162050"/>
            <a:ext cx="7272337"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テキスト ボックス 5">
            <a:extLst>
              <a:ext uri="{FF2B5EF4-FFF2-40B4-BE49-F238E27FC236}">
                <a16:creationId xmlns:a16="http://schemas.microsoft.com/office/drawing/2014/main" id="{7831E90A-55FC-9BF1-EBBF-50DFCFB93C37}"/>
              </a:ext>
            </a:extLst>
          </p:cNvPr>
          <p:cNvSpPr txBox="1">
            <a:spLocks noChangeArrowheads="1"/>
          </p:cNvSpPr>
          <p:nvPr/>
        </p:nvSpPr>
        <p:spPr bwMode="auto">
          <a:xfrm rot="-5400000">
            <a:off x="73025" y="2582863"/>
            <a:ext cx="294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a:latin typeface="AdvTT5235d5a9"/>
              </a:rPr>
              <a:t>(ng/m</a:t>
            </a:r>
            <a:r>
              <a:rPr lang="en-US" altLang="ja-JP" sz="2400" baseline="30000">
                <a:latin typeface="AdvTT5235d5a9"/>
              </a:rPr>
              <a:t>2</a:t>
            </a:r>
            <a:r>
              <a:rPr lang="en-US" altLang="ja-JP" sz="2400">
                <a:latin typeface="AdvTT5235d5a9"/>
              </a:rPr>
              <a:t>/sample)</a:t>
            </a:r>
            <a:endParaRPr lang="ja-JP" altLang="en-US" sz="2400" baseline="30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テキスト ボックス 8">
            <a:extLst>
              <a:ext uri="{FF2B5EF4-FFF2-40B4-BE49-F238E27FC236}">
                <a16:creationId xmlns:a16="http://schemas.microsoft.com/office/drawing/2014/main" id="{0718BDEC-B8A9-511A-F61A-EFEFDE0F4E5A}"/>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Jie Yu Ben </a:t>
            </a:r>
            <a:r>
              <a:rPr lang="en-US" altLang="ja-JP" sz="1800">
                <a:latin typeface="AdvTT5235d5a9"/>
              </a:rPr>
              <a:t>et al      ( ng/g-lipid)</a:t>
            </a:r>
            <a:endParaRPr lang="ja-JP" altLang="en-US" sz="1800" baseline="30000"/>
          </a:p>
        </p:txBody>
      </p:sp>
      <p:sp>
        <p:nvSpPr>
          <p:cNvPr id="110595" name="テキスト ボックス 2">
            <a:extLst>
              <a:ext uri="{FF2B5EF4-FFF2-40B4-BE49-F238E27FC236}">
                <a16:creationId xmlns:a16="http://schemas.microsoft.com/office/drawing/2014/main" id="{6508DF74-84F3-ADC1-57E7-F0A5A57D5C38}"/>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Placental transfer of Dechlorane Plus in mother–infant pairs </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in an e-waste recycling area (Wenling, China)</a:t>
            </a:r>
          </a:p>
        </p:txBody>
      </p:sp>
      <p:grpSp>
        <p:nvGrpSpPr>
          <p:cNvPr id="110596" name="グループ化 9">
            <a:extLst>
              <a:ext uri="{FF2B5EF4-FFF2-40B4-BE49-F238E27FC236}">
                <a16:creationId xmlns:a16="http://schemas.microsoft.com/office/drawing/2014/main" id="{9C07C304-B4FC-ADF7-8A51-72D1ED902129}"/>
              </a:ext>
            </a:extLst>
          </p:cNvPr>
          <p:cNvGrpSpPr>
            <a:grpSpLocks/>
          </p:cNvGrpSpPr>
          <p:nvPr/>
        </p:nvGrpSpPr>
        <p:grpSpPr bwMode="auto">
          <a:xfrm>
            <a:off x="2360613" y="1263650"/>
            <a:ext cx="4933950" cy="4757738"/>
            <a:chOff x="2360712" y="1263723"/>
            <a:chExt cx="4934639" cy="4757565"/>
          </a:xfrm>
        </p:grpSpPr>
        <p:pic>
          <p:nvPicPr>
            <p:cNvPr id="110597" name="図 4">
              <a:extLst>
                <a:ext uri="{FF2B5EF4-FFF2-40B4-BE49-F238E27FC236}">
                  <a16:creationId xmlns:a16="http://schemas.microsoft.com/office/drawing/2014/main" id="{432538CD-5133-80D3-BDCB-AFF47DF49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712" y="1263723"/>
              <a:ext cx="4934639" cy="302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図 7">
              <a:extLst>
                <a:ext uri="{FF2B5EF4-FFF2-40B4-BE49-F238E27FC236}">
                  <a16:creationId xmlns:a16="http://schemas.microsoft.com/office/drawing/2014/main" id="{EFE97B23-3245-6285-A814-C4EB6AEA0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484"/>
            <a:stretch>
              <a:fillRect/>
            </a:stretch>
          </p:blipFill>
          <p:spPr bwMode="auto">
            <a:xfrm>
              <a:off x="2360712" y="4240985"/>
              <a:ext cx="4906060" cy="178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テキスト ボックス 8">
            <a:extLst>
              <a:ext uri="{FF2B5EF4-FFF2-40B4-BE49-F238E27FC236}">
                <a16:creationId xmlns:a16="http://schemas.microsoft.com/office/drawing/2014/main" id="{7BC8BB36-40FD-9857-370F-58316C0C3D0E}"/>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pl-PL" altLang="ja-JP" sz="1800">
                <a:latin typeface="Utopia-Regular"/>
              </a:rPr>
              <a:t>JIPING</a:t>
            </a:r>
            <a:r>
              <a:rPr lang="en-US" altLang="ja-JP" sz="1800">
                <a:latin typeface="Utopia-Regular"/>
              </a:rPr>
              <a:t> </a:t>
            </a:r>
            <a:r>
              <a:rPr lang="pl-PL" altLang="ja-JP" sz="1800">
                <a:latin typeface="Utopia-Regular"/>
              </a:rPr>
              <a:t>ZHU </a:t>
            </a:r>
            <a:r>
              <a:rPr lang="en-US" altLang="ja-JP" sz="1800">
                <a:latin typeface="AdvTT5235d5a9"/>
              </a:rPr>
              <a:t>et al </a:t>
            </a:r>
            <a:endParaRPr lang="ja-JP" altLang="en-US" sz="1800" baseline="30000"/>
          </a:p>
        </p:txBody>
      </p:sp>
      <p:sp>
        <p:nvSpPr>
          <p:cNvPr id="112643" name="テキスト ボックス 2">
            <a:extLst>
              <a:ext uri="{FF2B5EF4-FFF2-40B4-BE49-F238E27FC236}">
                <a16:creationId xmlns:a16="http://schemas.microsoft.com/office/drawing/2014/main" id="{B2AF7B94-CD04-CE81-D042-A3AFB49E8460}"/>
              </a:ext>
            </a:extLst>
          </p:cNvPr>
          <p:cNvSpPr txBox="1">
            <a:spLocks noChangeArrowheads="1"/>
          </p:cNvSpPr>
          <p:nvPr/>
        </p:nvSpPr>
        <p:spPr bwMode="auto">
          <a:xfrm>
            <a:off x="11113" y="188913"/>
            <a:ext cx="990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Identification and Determination of Hexachlorocyclopentadienyl-</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Dibromocyclooctane (HCDBCO) in Residential Indoor Air and Dust: A</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Previously Unreported Halogenated Flame Retardant in the Environment</a:t>
            </a:r>
          </a:p>
        </p:txBody>
      </p:sp>
      <p:pic>
        <p:nvPicPr>
          <p:cNvPr id="112644" name="図 3">
            <a:extLst>
              <a:ext uri="{FF2B5EF4-FFF2-40B4-BE49-F238E27FC236}">
                <a16:creationId xmlns:a16="http://schemas.microsoft.com/office/drawing/2014/main" id="{ACFC91DC-7EE3-766A-050D-EEB9D0026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341438"/>
            <a:ext cx="76819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図 6">
            <a:extLst>
              <a:ext uri="{FF2B5EF4-FFF2-40B4-BE49-F238E27FC236}">
                <a16:creationId xmlns:a16="http://schemas.microsoft.com/office/drawing/2014/main" id="{FA589D47-0F05-EE7C-7B8D-0991352AE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4473575"/>
            <a:ext cx="26193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テキスト ボックス 8">
            <a:extLst>
              <a:ext uri="{FF2B5EF4-FFF2-40B4-BE49-F238E27FC236}">
                <a16:creationId xmlns:a16="http://schemas.microsoft.com/office/drawing/2014/main" id="{F1EB7D99-E669-E799-5829-DDDBB973F921}"/>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Utopia-Regular"/>
              </a:rPr>
              <a:t>Ed Sverko </a:t>
            </a:r>
            <a:r>
              <a:rPr lang="en-US" altLang="ja-JP" sz="1800">
                <a:latin typeface="AdvTT5235d5a9"/>
              </a:rPr>
              <a:t>et al </a:t>
            </a:r>
            <a:endParaRPr lang="ja-JP" altLang="en-US" sz="1800" baseline="30000"/>
          </a:p>
        </p:txBody>
      </p:sp>
      <p:sp>
        <p:nvSpPr>
          <p:cNvPr id="114691" name="テキスト ボックス 2">
            <a:extLst>
              <a:ext uri="{FF2B5EF4-FFF2-40B4-BE49-F238E27FC236}">
                <a16:creationId xmlns:a16="http://schemas.microsoft.com/office/drawing/2014/main" id="{A237BC33-1E83-B9DA-E0C4-E17D4A8D9760}"/>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Flame retardants are the suspected source of a new compound in the environment</a:t>
            </a:r>
          </a:p>
        </p:txBody>
      </p:sp>
      <p:pic>
        <p:nvPicPr>
          <p:cNvPr id="114692" name="図 4">
            <a:extLst>
              <a:ext uri="{FF2B5EF4-FFF2-40B4-BE49-F238E27FC236}">
                <a16:creationId xmlns:a16="http://schemas.microsoft.com/office/drawing/2014/main" id="{F9A842C9-B59D-5DF9-69A8-D6F835E1B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859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テキスト ボックス 8">
            <a:extLst>
              <a:ext uri="{FF2B5EF4-FFF2-40B4-BE49-F238E27FC236}">
                <a16:creationId xmlns:a16="http://schemas.microsoft.com/office/drawing/2014/main" id="{22F3DAAA-352B-FC56-A75B-B64643E3D13D}"/>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d369e91e"/>
              </a:rPr>
              <a:t>Marta Venier </a:t>
            </a:r>
            <a:r>
              <a:rPr lang="en-US" altLang="ja-JP" sz="1800">
                <a:latin typeface="AdvTT5235d5a9"/>
              </a:rPr>
              <a:t>et al </a:t>
            </a:r>
            <a:endParaRPr lang="ja-JP" altLang="en-US" sz="1800" baseline="30000"/>
          </a:p>
        </p:txBody>
      </p:sp>
      <p:sp>
        <p:nvSpPr>
          <p:cNvPr id="116739" name="テキスト ボックス 2">
            <a:extLst>
              <a:ext uri="{FF2B5EF4-FFF2-40B4-BE49-F238E27FC236}">
                <a16:creationId xmlns:a16="http://schemas.microsoft.com/office/drawing/2014/main" id="{9B69C745-2FC9-716A-0114-831034F4BECE}"/>
              </a:ext>
            </a:extLst>
          </p:cNvPr>
          <p:cNvSpPr txBox="1">
            <a:spLocks noChangeArrowheads="1"/>
          </p:cNvSpPr>
          <p:nvPr/>
        </p:nvSpPr>
        <p:spPr bwMode="auto">
          <a:xfrm>
            <a:off x="11113" y="188913"/>
            <a:ext cx="990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Flame Retardants in the Serum of Pet Dogs and in Their Food</a:t>
            </a:r>
          </a:p>
        </p:txBody>
      </p:sp>
      <p:pic>
        <p:nvPicPr>
          <p:cNvPr id="116740" name="図 3">
            <a:extLst>
              <a:ext uri="{FF2B5EF4-FFF2-40B4-BE49-F238E27FC236}">
                <a16:creationId xmlns:a16="http://schemas.microsoft.com/office/drawing/2014/main" id="{7F1FCBD5-4B9D-9460-84F0-29323DC22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858838"/>
            <a:ext cx="554355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図 6">
            <a:extLst>
              <a:ext uri="{FF2B5EF4-FFF2-40B4-BE49-F238E27FC236}">
                <a16:creationId xmlns:a16="http://schemas.microsoft.com/office/drawing/2014/main" id="{0C5B80A5-C654-0B69-674E-DFC048E00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798513"/>
            <a:ext cx="3971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テキスト ボックス 9">
            <a:extLst>
              <a:ext uri="{FF2B5EF4-FFF2-40B4-BE49-F238E27FC236}">
                <a16:creationId xmlns:a16="http://schemas.microsoft.com/office/drawing/2014/main" id="{4C02B8F6-B59C-BD21-248C-A9AE44A8566E}"/>
              </a:ext>
            </a:extLst>
          </p:cNvPr>
          <p:cNvSpPr txBox="1">
            <a:spLocks noChangeArrowheads="1"/>
          </p:cNvSpPr>
          <p:nvPr/>
        </p:nvSpPr>
        <p:spPr bwMode="auto">
          <a:xfrm>
            <a:off x="5591175" y="2466975"/>
            <a:ext cx="411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a:latin typeface="Times New Roman" panose="02020603050405020304" pitchFamily="18" charset="0"/>
                <a:cs typeface="Times New Roman" panose="02020603050405020304" pitchFamily="18" charset="0"/>
              </a:rPr>
              <a:t>Figure 1. (Left) Total PBDEs concentrations in ng/g ww in serum from dogs (this study), cats,13 eagles,7 women in Indiana,16 and adults.6 (Right)</a:t>
            </a:r>
          </a:p>
          <a:p>
            <a:pPr eaLnBrk="1" hangingPunct="1">
              <a:spcBef>
                <a:spcPct val="0"/>
              </a:spcBef>
              <a:buFontTx/>
              <a:buNone/>
            </a:pPr>
            <a:r>
              <a:rPr lang="en-US" altLang="ja-JP" sz="1400">
                <a:latin typeface="Times New Roman" panose="02020603050405020304" pitchFamily="18" charset="0"/>
                <a:cs typeface="Times New Roman" panose="02020603050405020304" pitchFamily="18" charset="0"/>
              </a:rPr>
              <a:t>Total PBDE concentrations in dog food (this study), cat food,13 and three types of human food.20 The bars represent one standard error.</a:t>
            </a:r>
            <a:endParaRPr lang="ja-JP" altLang="en-US" sz="1400">
              <a:latin typeface="Times New Roman" panose="02020603050405020304" pitchFamily="18"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テキスト ボックス 8">
            <a:extLst>
              <a:ext uri="{FF2B5EF4-FFF2-40B4-BE49-F238E27FC236}">
                <a16:creationId xmlns:a16="http://schemas.microsoft.com/office/drawing/2014/main" id="{42693406-A587-CCC3-55E7-2B191E3D8E57}"/>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3c2d9f11"/>
              </a:rPr>
              <a:t>SONGJIE HE </a:t>
            </a:r>
            <a:r>
              <a:rPr lang="en-US" altLang="ja-JP" sz="1800">
                <a:latin typeface="AdvTT5235d5a9"/>
              </a:rPr>
              <a:t>et al </a:t>
            </a:r>
            <a:endParaRPr lang="ja-JP" altLang="en-US" sz="1800" baseline="30000"/>
          </a:p>
        </p:txBody>
      </p:sp>
      <p:sp>
        <p:nvSpPr>
          <p:cNvPr id="118787" name="テキスト ボックス 2">
            <a:extLst>
              <a:ext uri="{FF2B5EF4-FFF2-40B4-BE49-F238E27FC236}">
                <a16:creationId xmlns:a16="http://schemas.microsoft.com/office/drawing/2014/main" id="{A77CAB23-9103-314F-7D87-B6CD1BC34214}"/>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Concentrations and Trends of Halogenated Flame Retardants in the Pooled Serum of Residents of Laizhou Bay, China</a:t>
            </a:r>
          </a:p>
        </p:txBody>
      </p:sp>
      <p:pic>
        <p:nvPicPr>
          <p:cNvPr id="118788" name="図 4">
            <a:extLst>
              <a:ext uri="{FF2B5EF4-FFF2-40B4-BE49-F238E27FC236}">
                <a16:creationId xmlns:a16="http://schemas.microsoft.com/office/drawing/2014/main" id="{E79716D1-71AC-B036-583C-6B34E5D00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222375"/>
            <a:ext cx="9145587"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91B08C61-9EEF-6500-7E97-FA3DBAAD7291}"/>
              </a:ext>
            </a:extLst>
          </p:cNvPr>
          <p:cNvSpPr txBox="1">
            <a:spLocks noChangeArrowheads="1"/>
          </p:cNvSpPr>
          <p:nvPr/>
        </p:nvSpPr>
        <p:spPr bwMode="auto">
          <a:xfrm>
            <a:off x="200819" y="1964780"/>
            <a:ext cx="9504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b="1" dirty="0">
                <a:latin typeface="Times New Roman" panose="02020603050405020304" pitchFamily="18" charset="0"/>
                <a:cs typeface="Times New Roman" panose="02020603050405020304" pitchFamily="18" charset="0"/>
              </a:rPr>
              <a:t>MS Chromatogram </a:t>
            </a:r>
          </a:p>
        </p:txBody>
      </p:sp>
      <p:sp>
        <p:nvSpPr>
          <p:cNvPr id="4" name="テキスト ボックス 3">
            <a:extLst>
              <a:ext uri="{FF2B5EF4-FFF2-40B4-BE49-F238E27FC236}">
                <a16:creationId xmlns:a16="http://schemas.microsoft.com/office/drawing/2014/main" id="{8C7B2028-24E9-5651-B89B-BDB8FD1A6B47}"/>
              </a:ext>
            </a:extLst>
          </p:cNvPr>
          <p:cNvSpPr txBox="1"/>
          <p:nvPr/>
        </p:nvSpPr>
        <p:spPr>
          <a:xfrm>
            <a:off x="987" y="4869160"/>
            <a:ext cx="9686478" cy="1200329"/>
          </a:xfrm>
          <a:prstGeom prst="rect">
            <a:avLst/>
          </a:prstGeom>
          <a:noFill/>
        </p:spPr>
        <p:txBody>
          <a:bodyPr wrap="square">
            <a:spAutoFit/>
          </a:bodyPr>
          <a:lstStyle/>
          <a:p>
            <a:pPr algn="ctr"/>
            <a:r>
              <a:rPr lang="en-US" altLang="ja-JP" sz="2400" b="1" dirty="0"/>
              <a:t>Environmental Levels of a Chlorinated Flame Retardant, Dechlorane Plus in Japan</a:t>
            </a:r>
          </a:p>
          <a:p>
            <a:pPr algn="ctr"/>
            <a:r>
              <a:rPr lang="en-US" altLang="ja-JP" sz="2400" b="1" dirty="0" err="1"/>
              <a:t>Takanori</a:t>
            </a:r>
            <a:r>
              <a:rPr lang="en-US" altLang="ja-JP" sz="2400" b="1" dirty="0"/>
              <a:t> </a:t>
            </a:r>
            <a:r>
              <a:rPr lang="en-US" altLang="ja-JP" sz="2400" b="1" dirty="0" err="1"/>
              <a:t>Sakiyama</a:t>
            </a:r>
            <a:r>
              <a:rPr lang="en-US" altLang="ja-JP" sz="2400" b="1" dirty="0"/>
              <a:t> et al </a:t>
            </a:r>
            <a:endParaRPr lang="ja-JP" altLang="en-US" sz="2400" b="1" dirty="0"/>
          </a:p>
        </p:txBody>
      </p:sp>
    </p:spTree>
    <p:extLst>
      <p:ext uri="{BB962C8B-B14F-4D97-AF65-F5344CB8AC3E}">
        <p14:creationId xmlns:p14="http://schemas.microsoft.com/office/powerpoint/2010/main" val="32531052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テキスト ボックス 8">
            <a:extLst>
              <a:ext uri="{FF2B5EF4-FFF2-40B4-BE49-F238E27FC236}">
                <a16:creationId xmlns:a16="http://schemas.microsoft.com/office/drawing/2014/main" id="{8FE9EC64-B065-2D6D-D7B3-AC3374B99F6F}"/>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latin typeface="AdvOT3c2d9f11"/>
              </a:rPr>
              <a:t>GREGG T. TOMY </a:t>
            </a:r>
            <a:r>
              <a:rPr lang="en-US" altLang="ja-JP" sz="1800">
                <a:latin typeface="AdvTT5235d5a9"/>
              </a:rPr>
              <a:t>et al </a:t>
            </a:r>
            <a:endParaRPr lang="ja-JP" altLang="en-US" sz="1800" baseline="30000"/>
          </a:p>
        </p:txBody>
      </p:sp>
      <p:sp>
        <p:nvSpPr>
          <p:cNvPr id="120835" name="テキスト ボックス 2">
            <a:extLst>
              <a:ext uri="{FF2B5EF4-FFF2-40B4-BE49-F238E27FC236}">
                <a16:creationId xmlns:a16="http://schemas.microsoft.com/office/drawing/2014/main" id="{65EC0FB3-FC59-9802-AB92-381C0180A6AF}"/>
              </a:ext>
            </a:extLst>
          </p:cNvPr>
          <p:cNvSpPr txBox="1">
            <a:spLocks noChangeArrowheads="1"/>
          </p:cNvSpPr>
          <p:nvPr/>
        </p:nvSpPr>
        <p:spPr bwMode="auto">
          <a:xfrm>
            <a:off x="11113" y="188913"/>
            <a:ext cx="990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Dechlorane plus monoadducts in a lake ontario (canada) food web and</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biotransformation by lake trout (salvelinus namaycush) liver microsomes</a:t>
            </a:r>
          </a:p>
        </p:txBody>
      </p:sp>
      <p:pic>
        <p:nvPicPr>
          <p:cNvPr id="120836" name="図 3">
            <a:extLst>
              <a:ext uri="{FF2B5EF4-FFF2-40B4-BE49-F238E27FC236}">
                <a16:creationId xmlns:a16="http://schemas.microsoft.com/office/drawing/2014/main" id="{CD899600-C14A-3711-5747-C27C3CF13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843088"/>
            <a:ext cx="4314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図 6">
            <a:extLst>
              <a:ext uri="{FF2B5EF4-FFF2-40B4-BE49-F238E27FC236}">
                <a16:creationId xmlns:a16="http://schemas.microsoft.com/office/drawing/2014/main" id="{38941F4D-C8EE-94F1-1AFA-BA74D9D68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1374775"/>
            <a:ext cx="42211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テキスト ボックス 8">
            <a:extLst>
              <a:ext uri="{FF2B5EF4-FFF2-40B4-BE49-F238E27FC236}">
                <a16:creationId xmlns:a16="http://schemas.microsoft.com/office/drawing/2014/main" id="{FFC94ED3-F754-118A-AB60-52F2EC4E8CBF}"/>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131413"/>
                </a:solidFill>
                <a:latin typeface="AdvTTb8864ccf.B"/>
              </a:rPr>
              <a:t>Li Shen </a:t>
            </a:r>
            <a:r>
              <a:rPr lang="en-US" altLang="ja-JP" sz="1800">
                <a:latin typeface="AdvTT5235d5a9"/>
              </a:rPr>
              <a:t>et al </a:t>
            </a:r>
            <a:endParaRPr lang="ja-JP" altLang="en-US" sz="1800" baseline="30000"/>
          </a:p>
        </p:txBody>
      </p:sp>
      <p:sp>
        <p:nvSpPr>
          <p:cNvPr id="122883" name="テキスト ボックス 2">
            <a:extLst>
              <a:ext uri="{FF2B5EF4-FFF2-40B4-BE49-F238E27FC236}">
                <a16:creationId xmlns:a16="http://schemas.microsoft.com/office/drawing/2014/main" id="{D85F930C-4F6D-1418-54F6-C760A8CD9631}"/>
              </a:ext>
            </a:extLst>
          </p:cNvPr>
          <p:cNvSpPr txBox="1">
            <a:spLocks noChangeArrowheads="1"/>
          </p:cNvSpPr>
          <p:nvPr/>
        </p:nvSpPr>
        <p:spPr bwMode="auto">
          <a:xfrm>
            <a:off x="11113" y="188913"/>
            <a:ext cx="990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Identification and determination of the dichlorination products </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of Dechlorane 602 in Great Lakes fish and Arctic beluga whales </a:t>
            </a:r>
          </a:p>
          <a:p>
            <a:pPr algn="ctr" eaLnBrk="1" hangingPunct="1">
              <a:spcBef>
                <a:spcPct val="0"/>
              </a:spcBef>
              <a:buFontTx/>
              <a:buNone/>
            </a:pPr>
            <a:r>
              <a:rPr lang="en-US" altLang="ja-JP" sz="2400">
                <a:latin typeface="Times New Roman" panose="02020603050405020304" pitchFamily="18" charset="0"/>
                <a:cs typeface="Times New Roman" panose="02020603050405020304" pitchFamily="18" charset="0"/>
              </a:rPr>
              <a:t>by gas chromatography–high resolution mass spectrometry</a:t>
            </a:r>
          </a:p>
        </p:txBody>
      </p:sp>
      <p:pic>
        <p:nvPicPr>
          <p:cNvPr id="122884" name="図 7">
            <a:extLst>
              <a:ext uri="{FF2B5EF4-FFF2-40B4-BE49-F238E27FC236}">
                <a16:creationId xmlns:a16="http://schemas.microsoft.com/office/drawing/2014/main" id="{CF84D66E-3FA0-F9DB-A405-8B88AC7EB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43063"/>
            <a:ext cx="83058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テキスト ボックス 8">
            <a:extLst>
              <a:ext uri="{FF2B5EF4-FFF2-40B4-BE49-F238E27FC236}">
                <a16:creationId xmlns:a16="http://schemas.microsoft.com/office/drawing/2014/main" id="{585C305B-C370-917F-5777-1E07D4792B49}"/>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131413"/>
                </a:solidFill>
                <a:latin typeface="AdvTTb8864ccf.B"/>
              </a:rPr>
              <a:t>Li Shen </a:t>
            </a:r>
            <a:r>
              <a:rPr lang="en-US" altLang="ja-JP" sz="1800">
                <a:latin typeface="AdvTT5235d5a9"/>
              </a:rPr>
              <a:t>et al </a:t>
            </a:r>
            <a:endParaRPr lang="ja-JP" altLang="en-US" sz="1800" baseline="30000"/>
          </a:p>
        </p:txBody>
      </p:sp>
      <p:pic>
        <p:nvPicPr>
          <p:cNvPr id="124931" name="図 3">
            <a:extLst>
              <a:ext uri="{FF2B5EF4-FFF2-40B4-BE49-F238E27FC236}">
                <a16:creationId xmlns:a16="http://schemas.microsoft.com/office/drawing/2014/main" id="{6D80DE57-77CB-6593-651D-DD0BC6F3E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00025"/>
            <a:ext cx="3455988"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図 5">
            <a:extLst>
              <a:ext uri="{FF2B5EF4-FFF2-40B4-BE49-F238E27FC236}">
                <a16:creationId xmlns:a16="http://schemas.microsoft.com/office/drawing/2014/main" id="{770F8A4D-D5C4-64D6-113B-1B2FA04B9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115888"/>
            <a:ext cx="4679950"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テキスト ボックス 8">
            <a:extLst>
              <a:ext uri="{FF2B5EF4-FFF2-40B4-BE49-F238E27FC236}">
                <a16:creationId xmlns:a16="http://schemas.microsoft.com/office/drawing/2014/main" id="{82C07D07-7260-F0BB-EE6F-79BF7CA4EE93}"/>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131413"/>
                </a:solidFill>
                <a:latin typeface="AdvTTb8864ccf.B"/>
              </a:rPr>
              <a:t>Li Shen </a:t>
            </a:r>
            <a:r>
              <a:rPr lang="en-US" altLang="ja-JP" sz="1800">
                <a:latin typeface="AdvTT5235d5a9"/>
              </a:rPr>
              <a:t>et al </a:t>
            </a:r>
            <a:endParaRPr lang="ja-JP" altLang="en-US" sz="1800" baseline="30000"/>
          </a:p>
        </p:txBody>
      </p:sp>
      <p:pic>
        <p:nvPicPr>
          <p:cNvPr id="126979" name="図 2">
            <a:extLst>
              <a:ext uri="{FF2B5EF4-FFF2-40B4-BE49-F238E27FC236}">
                <a16:creationId xmlns:a16="http://schemas.microsoft.com/office/drawing/2014/main" id="{2BF272A2-2769-6D95-2326-09D0591AB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521017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図 6">
            <a:extLst>
              <a:ext uri="{FF2B5EF4-FFF2-40B4-BE49-F238E27FC236}">
                <a16:creationId xmlns:a16="http://schemas.microsoft.com/office/drawing/2014/main" id="{0CD384C0-B269-A841-FD2A-BAFC8FAF3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219075"/>
            <a:ext cx="448945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テキスト ボックス 8">
            <a:extLst>
              <a:ext uri="{FF2B5EF4-FFF2-40B4-BE49-F238E27FC236}">
                <a16:creationId xmlns:a16="http://schemas.microsoft.com/office/drawing/2014/main" id="{DD922692-8F65-9780-C782-E5ACCDBD2DBE}"/>
              </a:ext>
            </a:extLst>
          </p:cNvPr>
          <p:cNvSpPr txBox="1">
            <a:spLocks noChangeArrowheads="1"/>
          </p:cNvSpPr>
          <p:nvPr/>
        </p:nvSpPr>
        <p:spPr bwMode="auto">
          <a:xfrm>
            <a:off x="631825" y="6270625"/>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131413"/>
                </a:solidFill>
                <a:latin typeface="AdvTTb8864ccf.B"/>
              </a:rPr>
              <a:t>Karl J. Jobst </a:t>
            </a:r>
            <a:r>
              <a:rPr lang="en-US" altLang="ja-JP" sz="1800">
                <a:latin typeface="AdvTT5235d5a9"/>
              </a:rPr>
              <a:t>et al </a:t>
            </a:r>
            <a:endParaRPr lang="ja-JP" altLang="en-US" sz="1800" baseline="30000"/>
          </a:p>
        </p:txBody>
      </p:sp>
      <p:sp>
        <p:nvSpPr>
          <p:cNvPr id="129027" name="テキスト ボックス 5">
            <a:extLst>
              <a:ext uri="{FF2B5EF4-FFF2-40B4-BE49-F238E27FC236}">
                <a16:creationId xmlns:a16="http://schemas.microsoft.com/office/drawing/2014/main" id="{44AE7350-C60E-71DF-D153-214275D098B8}"/>
              </a:ext>
            </a:extLst>
          </p:cNvPr>
          <p:cNvSpPr txBox="1">
            <a:spLocks noChangeArrowheads="1"/>
          </p:cNvSpPr>
          <p:nvPr/>
        </p:nvSpPr>
        <p:spPr bwMode="auto">
          <a:xfrm>
            <a:off x="1065213" y="222250"/>
            <a:ext cx="8208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The use of mass defect plots for the identification of (novel)</a:t>
            </a:r>
          </a:p>
          <a:p>
            <a:pPr algn="ctr" eaLnBrk="1" hangingPunct="1">
              <a:spcBef>
                <a:spcPct val="0"/>
              </a:spcBef>
              <a:buFontTx/>
              <a:buNone/>
            </a:pPr>
            <a:r>
              <a:rPr lang="en-US" altLang="ja-JP" sz="2000">
                <a:latin typeface="Times New Roman" panose="02020603050405020304" pitchFamily="18" charset="0"/>
                <a:cs typeface="Times New Roman" panose="02020603050405020304" pitchFamily="18" charset="0"/>
              </a:rPr>
              <a:t>halogenated contaminants in the environment</a:t>
            </a:r>
            <a:endParaRPr lang="ja-JP" altLang="en-US" sz="2000">
              <a:latin typeface="Times New Roman" panose="02020603050405020304" pitchFamily="18" charset="0"/>
              <a:cs typeface="Times New Roman" panose="02020603050405020304" pitchFamily="18" charset="0"/>
            </a:endParaRPr>
          </a:p>
        </p:txBody>
      </p:sp>
      <p:pic>
        <p:nvPicPr>
          <p:cNvPr id="129028" name="図 9">
            <a:extLst>
              <a:ext uri="{FF2B5EF4-FFF2-40B4-BE49-F238E27FC236}">
                <a16:creationId xmlns:a16="http://schemas.microsoft.com/office/drawing/2014/main" id="{650126C9-D6A7-62C0-5B39-C72A863D3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123950"/>
            <a:ext cx="81851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テキスト ボックス 8">
            <a:extLst>
              <a:ext uri="{FF2B5EF4-FFF2-40B4-BE49-F238E27FC236}">
                <a16:creationId xmlns:a16="http://schemas.microsoft.com/office/drawing/2014/main" id="{01B0EA38-D7A8-5A60-37F5-257081D87DAC}"/>
              </a:ext>
            </a:extLst>
          </p:cNvPr>
          <p:cNvSpPr txBox="1">
            <a:spLocks noChangeArrowheads="1"/>
          </p:cNvSpPr>
          <p:nvPr/>
        </p:nvSpPr>
        <p:spPr bwMode="auto">
          <a:xfrm>
            <a:off x="631825" y="631666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131413"/>
                </a:solidFill>
                <a:latin typeface="AdvTTb8864ccf.B"/>
              </a:rPr>
              <a:t>Karl J. Jobst </a:t>
            </a:r>
            <a:r>
              <a:rPr lang="en-US" altLang="ja-JP" sz="1800">
                <a:latin typeface="AdvTT5235d5a9"/>
              </a:rPr>
              <a:t>et al </a:t>
            </a:r>
            <a:endParaRPr lang="ja-JP" altLang="en-US" sz="1800" baseline="30000"/>
          </a:p>
        </p:txBody>
      </p:sp>
      <p:pic>
        <p:nvPicPr>
          <p:cNvPr id="131075" name="図 11">
            <a:extLst>
              <a:ext uri="{FF2B5EF4-FFF2-40B4-BE49-F238E27FC236}">
                <a16:creationId xmlns:a16="http://schemas.microsoft.com/office/drawing/2014/main" id="{5A6A69E3-58B8-3DC5-39C3-0E06B6CD8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4608513"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ol9-p-1">
  <a:themeElements>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l9-p-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9-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9-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9-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9-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9-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9-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9-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9-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9-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9-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9-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9-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cool9-p-1</Template>
  <TotalTime>19943</TotalTime>
  <Words>20271</Words>
  <Application>Microsoft Office PowerPoint</Application>
  <PresentationFormat>A4 210 x 297 mm</PresentationFormat>
  <Paragraphs>1128</Paragraphs>
  <Slides>95</Slides>
  <Notes>95</Notes>
  <HiddenSlides>5</HiddenSlides>
  <MMClips>0</MMClips>
  <ScaleCrop>false</ScaleCrop>
  <HeadingPairs>
    <vt:vector size="6" baseType="variant">
      <vt:variant>
        <vt:lpstr>使用されているフォント</vt:lpstr>
      </vt:variant>
      <vt:variant>
        <vt:i4>78</vt:i4>
      </vt:variant>
      <vt:variant>
        <vt:lpstr>テーマ</vt:lpstr>
      </vt:variant>
      <vt:variant>
        <vt:i4>2</vt:i4>
      </vt:variant>
      <vt:variant>
        <vt:lpstr>スライド タイトル</vt:lpstr>
      </vt:variant>
      <vt:variant>
        <vt:i4>95</vt:i4>
      </vt:variant>
    </vt:vector>
  </HeadingPairs>
  <TitlesOfParts>
    <vt:vector size="175" baseType="lpstr">
      <vt:lpstr>AdvChemBats2</vt:lpstr>
      <vt:lpstr>AdvGulliv-I</vt:lpstr>
      <vt:lpstr>AdvGulliv-R</vt:lpstr>
      <vt:lpstr>AdvOT02ce3bbb.I</vt:lpstr>
      <vt:lpstr>AdvOT21bf1298.I</vt:lpstr>
      <vt:lpstr>AdvOT2c8ce45a</vt:lpstr>
      <vt:lpstr>AdvOT2e364b11</vt:lpstr>
      <vt:lpstr>AdvOT2e364b11+20</vt:lpstr>
      <vt:lpstr>AdvOT2e364b11+fb</vt:lpstr>
      <vt:lpstr>AdvOT3c2d9f11</vt:lpstr>
      <vt:lpstr>AdvOT3c2d9f11+20</vt:lpstr>
      <vt:lpstr>AdvOT3c2d9f11+fb</vt:lpstr>
      <vt:lpstr>AdvOT51c1769e</vt:lpstr>
      <vt:lpstr>AdvOT8608a8d1</vt:lpstr>
      <vt:lpstr>AdvOT8608a8d1+22</vt:lpstr>
      <vt:lpstr>AdvOT863180fb</vt:lpstr>
      <vt:lpstr>AdvOT863180fb+fb</vt:lpstr>
      <vt:lpstr>AdvOT999035f4</vt:lpstr>
      <vt:lpstr>AdvOT9b12cd41</vt:lpstr>
      <vt:lpstr>AdvOT9b12cd41+fb</vt:lpstr>
      <vt:lpstr>AdvOTb92eb7df.I</vt:lpstr>
      <vt:lpstr>AdvOTd168d80a.I</vt:lpstr>
      <vt:lpstr>AdvOTd369e91e</vt:lpstr>
      <vt:lpstr>AdvOTd40fda3b.B</vt:lpstr>
      <vt:lpstr>AdvP185E</vt:lpstr>
      <vt:lpstr>AdvP2437</vt:lpstr>
      <vt:lpstr>AdvP4C4E46</vt:lpstr>
      <vt:lpstr>AdvP4C4E51</vt:lpstr>
      <vt:lpstr>AdvP4C4E74</vt:lpstr>
      <vt:lpstr>AdvP6EC5</vt:lpstr>
      <vt:lpstr>AdvP6F00</vt:lpstr>
      <vt:lpstr>AdvP7DED</vt:lpstr>
      <vt:lpstr>AdvPAEA3</vt:lpstr>
      <vt:lpstr>AdvPAEA5</vt:lpstr>
      <vt:lpstr>AdvPi3</vt:lpstr>
      <vt:lpstr>AdvPS44A44B</vt:lpstr>
      <vt:lpstr>AdvPS7DED</vt:lpstr>
      <vt:lpstr>AdvPSA88B</vt:lpstr>
      <vt:lpstr>AdvPSMP10</vt:lpstr>
      <vt:lpstr>AdvPSSym</vt:lpstr>
      <vt:lpstr>AdvT042</vt:lpstr>
      <vt:lpstr>AdvTimes</vt:lpstr>
      <vt:lpstr>AdvTT3713a231</vt:lpstr>
      <vt:lpstr>AdvTT3713a231+20</vt:lpstr>
      <vt:lpstr>AdvTT454a7a89</vt:lpstr>
      <vt:lpstr>AdvTT5235d5a9</vt:lpstr>
      <vt:lpstr>AdvTT5235d5a9+03</vt:lpstr>
      <vt:lpstr>AdvTT5235d5a9+20</vt:lpstr>
      <vt:lpstr>AdvTT5235d5a9+22</vt:lpstr>
      <vt:lpstr>AdvTT5235d5a9+fb</vt:lpstr>
      <vt:lpstr>AdvTT94c8263f.I</vt:lpstr>
      <vt:lpstr>AdvTTb8864ccf.B</vt:lpstr>
      <vt:lpstr>CenturyOldStyleStd-Bold</vt:lpstr>
      <vt:lpstr>ChemBats2</vt:lpstr>
      <vt:lpstr>COGFC O+ Gulliver RM</vt:lpstr>
      <vt:lpstr>COGFE A+ One Gulliver A</vt:lpstr>
      <vt:lpstr>COGGI M+ Gulliver IT</vt:lpstr>
      <vt:lpstr>EBCAL B+ Gulliver RM</vt:lpstr>
      <vt:lpstr>EBCCD M+ MTSY</vt:lpstr>
      <vt:lpstr>EBCCD N+ Gulliver IT</vt:lpstr>
      <vt:lpstr>FFBKC H+ Adv O T 863180fb</vt:lpstr>
      <vt:lpstr>FFBKC I+ Adv O T 863180fb+fb</vt:lpstr>
      <vt:lpstr>FFBKC K+ Adv O Tb 92eb 7df. I</vt:lpstr>
      <vt:lpstr>GulliverIT</vt:lpstr>
      <vt:lpstr>GulliverRM</vt:lpstr>
      <vt:lpstr>inherit</vt:lpstr>
      <vt:lpstr>Linux Libertine</vt:lpstr>
      <vt:lpstr>ＭＳ Ｐゴシック</vt:lpstr>
      <vt:lpstr>robotoregular</vt:lpstr>
      <vt:lpstr>TimesNewRoman</vt:lpstr>
      <vt:lpstr>TimesNewRoman,Italic</vt:lpstr>
      <vt:lpstr>Univers-Condensed</vt:lpstr>
      <vt:lpstr>Univers-CondensedOblique</vt:lpstr>
      <vt:lpstr>Utopia-Bold</vt:lpstr>
      <vt:lpstr>Utopia-Italic</vt:lpstr>
      <vt:lpstr>Utopia-Regular</vt:lpstr>
      <vt:lpstr>Arial</vt:lpstr>
      <vt:lpstr>Times New Roman</vt:lpstr>
      <vt:lpstr>cool9-p-1</vt:lpstr>
      <vt:lpstr>1_cool9-p-1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物理化学的性状</vt:lpstr>
      <vt:lpstr>Samples and methods</vt:lpstr>
      <vt:lpstr>GC/MS measurement conditions</vt:lpstr>
      <vt:lpstr>Chromatogram of standard solution</vt:lpstr>
      <vt:lpstr>Mass spectrum ( HRMS-EI )</vt:lpstr>
      <vt:lpstr>Mass spectrum ( LRMS-NCI )</vt:lpstr>
      <vt:lpstr>calibration curve</vt:lpstr>
      <vt:lpstr>Equipment detection lower limit value ( IDL )</vt:lpstr>
      <vt:lpstr>Chromatogram when calculating </vt:lpstr>
      <vt:lpstr>Sampling conditions</vt:lpstr>
      <vt:lpstr>Measurement of ambient air (sample chromatogram)</vt:lpstr>
      <vt:lpstr>DP concentration in the ambient air</vt:lpstr>
      <vt:lpstr>Comparison of concentration and composition</vt:lpstr>
      <vt:lpstr>Surrogate recovery rate</vt:lpstr>
      <vt:lpstr>Comparison with literature reported values of atmospheric DP</vt:lpstr>
      <vt:lpstr>Comparison with POPs concentration</vt:lpstr>
      <vt:lpstr>conclusion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財団法人　日本環境衛生センター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環境水中2,4-ジクロロフェノールの GC/MS 法及びLC/MS/MS 法による比較検討</dc:title>
  <dc:creator>dxn4</dc:creator>
  <cp:lastModifiedBy>Takeshi Nakano</cp:lastModifiedBy>
  <cp:revision>335</cp:revision>
  <dcterms:created xsi:type="dcterms:W3CDTF">2012-05-25T08:39:17Z</dcterms:created>
  <dcterms:modified xsi:type="dcterms:W3CDTF">2023-11-28T22:47:59Z</dcterms:modified>
</cp:coreProperties>
</file>