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 id="2147483733" r:id="rId7"/>
    <p:sldMasterId id="2147483748" r:id="rId8"/>
    <p:sldMasterId id="2147483761" r:id="rId9"/>
    <p:sldMasterId id="2147483773" r:id="rId10"/>
  </p:sldMasterIdLst>
  <p:notesMasterIdLst>
    <p:notesMasterId r:id="rId112"/>
  </p:notesMasterIdLst>
  <p:sldIdLst>
    <p:sldId id="565" r:id="rId11"/>
    <p:sldId id="733" r:id="rId12"/>
    <p:sldId id="720" r:id="rId13"/>
    <p:sldId id="721" r:id="rId14"/>
    <p:sldId id="727" r:id="rId15"/>
    <p:sldId id="722" r:id="rId16"/>
    <p:sldId id="715" r:id="rId17"/>
    <p:sldId id="724" r:id="rId18"/>
    <p:sldId id="726" r:id="rId19"/>
    <p:sldId id="725" r:id="rId20"/>
    <p:sldId id="723" r:id="rId21"/>
    <p:sldId id="719" r:id="rId22"/>
    <p:sldId id="684" r:id="rId23"/>
    <p:sldId id="714" r:id="rId24"/>
    <p:sldId id="562" r:id="rId25"/>
    <p:sldId id="563" r:id="rId26"/>
    <p:sldId id="682" r:id="rId27"/>
    <p:sldId id="655" r:id="rId28"/>
    <p:sldId id="685" r:id="rId29"/>
    <p:sldId id="658" r:id="rId30"/>
    <p:sldId id="656" r:id="rId31"/>
    <p:sldId id="659" r:id="rId32"/>
    <p:sldId id="687" r:id="rId33"/>
    <p:sldId id="718" r:id="rId34"/>
    <p:sldId id="586" r:id="rId35"/>
    <p:sldId id="560" r:id="rId36"/>
    <p:sldId id="713" r:id="rId37"/>
    <p:sldId id="688" r:id="rId38"/>
    <p:sldId id="689" r:id="rId39"/>
    <p:sldId id="709" r:id="rId40"/>
    <p:sldId id="731" r:id="rId41"/>
    <p:sldId id="290" r:id="rId42"/>
    <p:sldId id="728" r:id="rId43"/>
    <p:sldId id="732" r:id="rId44"/>
    <p:sldId id="730" r:id="rId45"/>
    <p:sldId id="335" r:id="rId46"/>
    <p:sldId id="302" r:id="rId47"/>
    <p:sldId id="337" r:id="rId48"/>
    <p:sldId id="729" r:id="rId49"/>
    <p:sldId id="339" r:id="rId50"/>
    <p:sldId id="340" r:id="rId51"/>
    <p:sldId id="291" r:id="rId52"/>
    <p:sldId id="275" r:id="rId53"/>
    <p:sldId id="292" r:id="rId54"/>
    <p:sldId id="300" r:id="rId55"/>
    <p:sldId id="334" r:id="rId56"/>
    <p:sldId id="303" r:id="rId57"/>
    <p:sldId id="293" r:id="rId58"/>
    <p:sldId id="276" r:id="rId59"/>
    <p:sldId id="298" r:id="rId60"/>
    <p:sldId id="686" r:id="rId61"/>
    <p:sldId id="691" r:id="rId62"/>
    <p:sldId id="690" r:id="rId63"/>
    <p:sldId id="711" r:id="rId64"/>
    <p:sldId id="712" r:id="rId65"/>
    <p:sldId id="710" r:id="rId66"/>
    <p:sldId id="553" r:id="rId67"/>
    <p:sldId id="504" r:id="rId68"/>
    <p:sldId id="505" r:id="rId69"/>
    <p:sldId id="507" r:id="rId70"/>
    <p:sldId id="493" r:id="rId71"/>
    <p:sldId id="459" r:id="rId72"/>
    <p:sldId id="461" r:id="rId73"/>
    <p:sldId id="495" r:id="rId74"/>
    <p:sldId id="465" r:id="rId75"/>
    <p:sldId id="466" r:id="rId76"/>
    <p:sldId id="569" r:id="rId77"/>
    <p:sldId id="566" r:id="rId78"/>
    <p:sldId id="567" r:id="rId79"/>
    <p:sldId id="570" r:id="rId80"/>
    <p:sldId id="695" r:id="rId81"/>
    <p:sldId id="693" r:id="rId82"/>
    <p:sldId id="694" r:id="rId83"/>
    <p:sldId id="699" r:id="rId84"/>
    <p:sldId id="561" r:id="rId85"/>
    <p:sldId id="257" r:id="rId86"/>
    <p:sldId id="700" r:id="rId87"/>
    <p:sldId id="701" r:id="rId88"/>
    <p:sldId id="702" r:id="rId89"/>
    <p:sldId id="703" r:id="rId90"/>
    <p:sldId id="705" r:id="rId91"/>
    <p:sldId id="706" r:id="rId92"/>
    <p:sldId id="707" r:id="rId93"/>
    <p:sldId id="708" r:id="rId94"/>
    <p:sldId id="704" r:id="rId95"/>
    <p:sldId id="696" r:id="rId96"/>
    <p:sldId id="547" r:id="rId97"/>
    <p:sldId id="620" r:id="rId98"/>
    <p:sldId id="642" r:id="rId99"/>
    <p:sldId id="648" r:id="rId100"/>
    <p:sldId id="697" r:id="rId101"/>
    <p:sldId id="607" r:id="rId102"/>
    <p:sldId id="619" r:id="rId103"/>
    <p:sldId id="698" r:id="rId104"/>
    <p:sldId id="669" r:id="rId105"/>
    <p:sldId id="681" r:id="rId106"/>
    <p:sldId id="652" r:id="rId107"/>
    <p:sldId id="649" r:id="rId108"/>
    <p:sldId id="338" r:id="rId109"/>
    <p:sldId id="646" r:id="rId110"/>
    <p:sldId id="564"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eshi Nakano" initials="TN" lastIdx="1" clrIdx="0">
    <p:extLst>
      <p:ext uri="{19B8F6BF-5375-455C-9EA6-DF929625EA0E}">
        <p15:presenceInfo xmlns:p15="http://schemas.microsoft.com/office/powerpoint/2012/main" userId="0fcbdc45817cd2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92675" autoAdjust="0"/>
  </p:normalViewPr>
  <p:slideViewPr>
    <p:cSldViewPr snapToGrid="0">
      <p:cViewPr varScale="1">
        <p:scale>
          <a:sx n="56" d="100"/>
          <a:sy n="56" d="100"/>
        </p:scale>
        <p:origin x="71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tableStyles" Target="tableStyles.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notesMaster" Target="notesMasters/notesMaster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110" Type="http://schemas.openxmlformats.org/officeDocument/2006/relationships/slide" Target="slides/slide100.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ezaki\Ane.DXN\&#23398;&#20250;\H24%20DIOXIN\&#38996;&#26009;&#20998;&#26512;&#32080;&#2652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ezaki\Ane.DXN\&#23398;&#20250;\H24%20DIOXIN\&#38996;&#26009;&#20998;&#26512;&#32080;&#265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istrator\Desktop\PCB-ORD-Table-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9.5169745734466502E-2"/>
          <c:y val="2.9057064439229587E-2"/>
          <c:w val="0.83801552652341871"/>
          <c:h val="0.84130579904719061"/>
        </c:manualLayout>
      </c:layout>
      <c:bar3DChart>
        <c:barDir val="col"/>
        <c:grouping val="standard"/>
        <c:varyColors val="0"/>
        <c:ser>
          <c:idx val="4"/>
          <c:order val="0"/>
          <c:tx>
            <c:strRef>
              <c:f>'割合(Fig1)'!$H$3</c:f>
              <c:strCache>
                <c:ptCount val="1"/>
                <c:pt idx="0">
                  <c:v>#99</c:v>
                </c:pt>
              </c:strCache>
            </c:strRef>
          </c:tx>
          <c:invertIfNegative val="0"/>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'割合(Fig1)'!$H$4:$H$18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formatCode="0.0">
                  <c:v>0.68918918918918981</c:v>
                </c:pt>
              </c:numCache>
            </c:numRef>
          </c:val>
          <c:extLst>
            <c:ext xmlns:c16="http://schemas.microsoft.com/office/drawing/2014/chart" uri="{C3380CC4-5D6E-409C-BE32-E72D297353CC}">
              <c16:uniqueId val="{00000000-D081-4822-A224-D292A73394D8}"/>
            </c:ext>
          </c:extLst>
        </c:ser>
        <c:ser>
          <c:idx val="3"/>
          <c:order val="1"/>
          <c:tx>
            <c:strRef>
              <c:f>'割合(Fig1)'!$G$3</c:f>
              <c:strCache>
                <c:ptCount val="1"/>
                <c:pt idx="0">
                  <c:v>#77</c:v>
                </c:pt>
              </c:strCache>
            </c:strRef>
          </c:tx>
          <c:invertIfNegative val="0"/>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'割合(Fig1)'!$G$4:$G$18</c:f>
              <c:numCache>
                <c:formatCode>0.0</c:formatCode>
                <c:ptCount val="15"/>
                <c:pt idx="0" formatCode="0">
                  <c:v>0.37500000000000022</c:v>
                </c:pt>
                <c:pt idx="1">
                  <c:v>8.8235294117647047</c:v>
                </c:pt>
                <c:pt idx="2">
                  <c:v>1.3043478260869581</c:v>
                </c:pt>
                <c:pt idx="3">
                  <c:v>3.4482758620689653</c:v>
                </c:pt>
                <c:pt idx="4">
                  <c:v>1.3333333333333335</c:v>
                </c:pt>
                <c:pt idx="5">
                  <c:v>1.3571428571428572</c:v>
                </c:pt>
                <c:pt idx="6">
                  <c:v>7.0588235294117654</c:v>
                </c:pt>
                <c:pt idx="7">
                  <c:v>1.0120481927710843</c:v>
                </c:pt>
                <c:pt idx="8">
                  <c:v>0.56164383561643894</c:v>
                </c:pt>
                <c:pt idx="9">
                  <c:v>0.14000000000000001</c:v>
                </c:pt>
                <c:pt idx="10">
                  <c:v>0.8</c:v>
                </c:pt>
                <c:pt idx="11">
                  <c:v>0.43902439024390294</c:v>
                </c:pt>
                <c:pt idx="12">
                  <c:v>0</c:v>
                </c:pt>
                <c:pt idx="13">
                  <c:v>2.8823529411764706</c:v>
                </c:pt>
                <c:pt idx="14" formatCode="0">
                  <c:v>0</c:v>
                </c:pt>
              </c:numCache>
            </c:numRef>
          </c:val>
          <c:extLst>
            <c:ext xmlns:c16="http://schemas.microsoft.com/office/drawing/2014/chart" uri="{C3380CC4-5D6E-409C-BE32-E72D297353CC}">
              <c16:uniqueId val="{00000001-D081-4822-A224-D292A73394D8}"/>
            </c:ext>
          </c:extLst>
        </c:ser>
        <c:ser>
          <c:idx val="2"/>
          <c:order val="2"/>
          <c:tx>
            <c:strRef>
              <c:f>'割合(Fig1)'!$F$3</c:f>
              <c:strCache>
                <c:ptCount val="1"/>
                <c:pt idx="0">
                  <c:v>#52</c:v>
                </c:pt>
              </c:strCache>
            </c:strRef>
          </c:tx>
          <c:invertIfNegative val="0"/>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'割合(Fig1)'!$F$4:$F$18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98.648648648648646</c:v>
                </c:pt>
              </c:numCache>
            </c:numRef>
          </c:val>
          <c:extLst>
            <c:ext xmlns:c16="http://schemas.microsoft.com/office/drawing/2014/chart" uri="{C3380CC4-5D6E-409C-BE32-E72D297353CC}">
              <c16:uniqueId val="{00000002-D081-4822-A224-D292A73394D8}"/>
            </c:ext>
          </c:extLst>
        </c:ser>
        <c:ser>
          <c:idx val="1"/>
          <c:order val="3"/>
          <c:tx>
            <c:strRef>
              <c:f>'割合(Fig1)'!$E$3</c:f>
              <c:strCache>
                <c:ptCount val="1"/>
                <c:pt idx="0">
                  <c:v>#35</c:v>
                </c:pt>
              </c:strCache>
            </c:strRef>
          </c:tx>
          <c:invertIfNegative val="0"/>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'割合(Fig1)'!$E$4:$E$18</c:f>
              <c:numCache>
                <c:formatCode>0.0</c:formatCode>
                <c:ptCount val="15"/>
                <c:pt idx="0" formatCode="0">
                  <c:v>1.3541666666666667</c:v>
                </c:pt>
                <c:pt idx="1">
                  <c:v>14.705882352941179</c:v>
                </c:pt>
                <c:pt idx="2">
                  <c:v>3.3333333333333335</c:v>
                </c:pt>
                <c:pt idx="3">
                  <c:v>4.8275862068965427</c:v>
                </c:pt>
                <c:pt idx="4">
                  <c:v>1.916666666666667</c:v>
                </c:pt>
                <c:pt idx="5">
                  <c:v>1.0714285714285721</c:v>
                </c:pt>
                <c:pt idx="6">
                  <c:v>4.117647058823529</c:v>
                </c:pt>
                <c:pt idx="7">
                  <c:v>1.566265060240964</c:v>
                </c:pt>
                <c:pt idx="8">
                  <c:v>2.4657534246575343</c:v>
                </c:pt>
                <c:pt idx="9">
                  <c:v>0.66666666666666674</c:v>
                </c:pt>
                <c:pt idx="10">
                  <c:v>1.6666666666666667</c:v>
                </c:pt>
                <c:pt idx="11">
                  <c:v>0.60975609756097615</c:v>
                </c:pt>
                <c:pt idx="12">
                  <c:v>1.0606060606060614</c:v>
                </c:pt>
                <c:pt idx="13" formatCode="0">
                  <c:v>12.941176470588237</c:v>
                </c:pt>
                <c:pt idx="14" formatCode="0">
                  <c:v>0</c:v>
                </c:pt>
              </c:numCache>
            </c:numRef>
          </c:val>
          <c:extLst>
            <c:ext xmlns:c16="http://schemas.microsoft.com/office/drawing/2014/chart" uri="{C3380CC4-5D6E-409C-BE32-E72D297353CC}">
              <c16:uniqueId val="{00000003-D081-4822-A224-D292A73394D8}"/>
            </c:ext>
          </c:extLst>
        </c:ser>
        <c:ser>
          <c:idx val="0"/>
          <c:order val="4"/>
          <c:tx>
            <c:strRef>
              <c:f>'割合(Fig1)'!$D$3</c:f>
              <c:strCache>
                <c:ptCount val="1"/>
                <c:pt idx="0">
                  <c:v>#11</c:v>
                </c:pt>
              </c:strCache>
            </c:strRef>
          </c:tx>
          <c:invertIfNegative val="0"/>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'割合(Fig1)'!$D$4:$D$18</c:f>
              <c:numCache>
                <c:formatCode>0.0</c:formatCode>
                <c:ptCount val="15"/>
                <c:pt idx="0" formatCode="0">
                  <c:v>100</c:v>
                </c:pt>
                <c:pt idx="1">
                  <c:v>76.470588235294088</c:v>
                </c:pt>
                <c:pt idx="2">
                  <c:v>95.652173913043441</c:v>
                </c:pt>
                <c:pt idx="3">
                  <c:v>91.954022988505812</c:v>
                </c:pt>
                <c:pt idx="4">
                  <c:v>91.666666666666671</c:v>
                </c:pt>
                <c:pt idx="5">
                  <c:v>100</c:v>
                </c:pt>
                <c:pt idx="6">
                  <c:v>88.235294117647044</c:v>
                </c:pt>
                <c:pt idx="7">
                  <c:v>96.385542168674604</c:v>
                </c:pt>
                <c:pt idx="8">
                  <c:v>95.890410958904098</c:v>
                </c:pt>
                <c:pt idx="9">
                  <c:v>100</c:v>
                </c:pt>
                <c:pt idx="10">
                  <c:v>96.666666666666671</c:v>
                </c:pt>
                <c:pt idx="11">
                  <c:v>100</c:v>
                </c:pt>
                <c:pt idx="12">
                  <c:v>100</c:v>
                </c:pt>
                <c:pt idx="13" formatCode="0">
                  <c:v>82.352941176470452</c:v>
                </c:pt>
                <c:pt idx="14" formatCode="0">
                  <c:v>7.1621621621621695E-2</c:v>
                </c:pt>
              </c:numCache>
            </c:numRef>
          </c:val>
          <c:extLst>
            <c:ext xmlns:c16="http://schemas.microsoft.com/office/drawing/2014/chart" uri="{C3380CC4-5D6E-409C-BE32-E72D297353CC}">
              <c16:uniqueId val="{00000004-D081-4822-A224-D292A73394D8}"/>
            </c:ext>
          </c:extLst>
        </c:ser>
        <c:dLbls>
          <c:showLegendKey val="0"/>
          <c:showVal val="0"/>
          <c:showCatName val="0"/>
          <c:showSerName val="0"/>
          <c:showPercent val="0"/>
          <c:showBubbleSize val="0"/>
        </c:dLbls>
        <c:gapWidth val="150"/>
        <c:shape val="box"/>
        <c:axId val="195504384"/>
        <c:axId val="195514368"/>
        <c:axId val="193764416"/>
      </c:bar3DChart>
      <c:catAx>
        <c:axId val="195504384"/>
        <c:scaling>
          <c:orientation val="minMax"/>
        </c:scaling>
        <c:delete val="0"/>
        <c:axPos val="b"/>
        <c:numFmt formatCode="General" sourceLinked="0"/>
        <c:majorTickMark val="out"/>
        <c:minorTickMark val="none"/>
        <c:tickLblPos val="nextTo"/>
        <c:txPr>
          <a:bodyPr/>
          <a:lstStyle/>
          <a:p>
            <a:pPr>
              <a:defRPr sz="1600" b="1"/>
            </a:pPr>
            <a:endParaRPr lang="ja-JP"/>
          </a:p>
        </c:txPr>
        <c:crossAx val="195514368"/>
        <c:crosses val="autoZero"/>
        <c:auto val="1"/>
        <c:lblAlgn val="ctr"/>
        <c:lblOffset val="100"/>
        <c:noMultiLvlLbl val="0"/>
      </c:catAx>
      <c:valAx>
        <c:axId val="195514368"/>
        <c:scaling>
          <c:orientation val="minMax"/>
        </c:scaling>
        <c:delete val="0"/>
        <c:axPos val="l"/>
        <c:majorGridlines/>
        <c:numFmt formatCode="0" sourceLinked="1"/>
        <c:majorTickMark val="out"/>
        <c:minorTickMark val="none"/>
        <c:tickLblPos val="nextTo"/>
        <c:txPr>
          <a:bodyPr/>
          <a:lstStyle/>
          <a:p>
            <a:pPr>
              <a:defRPr sz="1600" b="1"/>
            </a:pPr>
            <a:endParaRPr lang="ja-JP"/>
          </a:p>
        </c:txPr>
        <c:crossAx val="195504384"/>
        <c:crosses val="autoZero"/>
        <c:crossBetween val="between"/>
        <c:majorUnit val="20"/>
      </c:valAx>
      <c:serAx>
        <c:axId val="193764416"/>
        <c:scaling>
          <c:orientation val="minMax"/>
        </c:scaling>
        <c:delete val="0"/>
        <c:axPos val="b"/>
        <c:majorTickMark val="out"/>
        <c:minorTickMark val="none"/>
        <c:tickLblPos val="nextTo"/>
        <c:txPr>
          <a:bodyPr/>
          <a:lstStyle/>
          <a:p>
            <a:pPr>
              <a:defRPr sz="1800" b="1"/>
            </a:pPr>
            <a:endParaRPr lang="ja-JP"/>
          </a:p>
        </c:txPr>
        <c:crossAx val="195514368"/>
        <c:crosses val="autoZero"/>
        <c:tickLblSkip val="1"/>
      </c:ser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9.6742879419804209E-2"/>
          <c:y val="0.10921486897886022"/>
          <c:w val="0.79106192806980213"/>
          <c:h val="0.64115386803994667"/>
        </c:manualLayout>
      </c:layout>
      <c:bar3DChart>
        <c:barDir val="col"/>
        <c:grouping val="standard"/>
        <c:varyColors val="0"/>
        <c:ser>
          <c:idx val="0"/>
          <c:order val="0"/>
          <c:tx>
            <c:strRef>
              <c:f>'割合(Fig1)'!$D$20</c:f>
              <c:strCache>
                <c:ptCount val="1"/>
                <c:pt idx="0">
                  <c:v>#11</c:v>
                </c:pt>
              </c:strCache>
            </c:strRef>
          </c:tx>
          <c:invertIfNegative val="0"/>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'割合(Fig1)'!$D$21:$D$25</c:f>
              <c:numCache>
                <c:formatCode>0.0</c:formatCode>
                <c:ptCount val="5"/>
                <c:pt idx="0">
                  <c:v>0</c:v>
                </c:pt>
                <c:pt idx="1">
                  <c:v>0</c:v>
                </c:pt>
                <c:pt idx="2">
                  <c:v>2.2499999999999996</c:v>
                </c:pt>
                <c:pt idx="3">
                  <c:v>2.8888888888888866</c:v>
                </c:pt>
                <c:pt idx="4">
                  <c:v>0</c:v>
                </c:pt>
              </c:numCache>
            </c:numRef>
          </c:val>
          <c:extLst>
            <c:ext xmlns:c16="http://schemas.microsoft.com/office/drawing/2014/chart" uri="{C3380CC4-5D6E-409C-BE32-E72D297353CC}">
              <c16:uniqueId val="{00000000-6924-4E5D-9231-8F95CE69B9D6}"/>
            </c:ext>
          </c:extLst>
        </c:ser>
        <c:ser>
          <c:idx val="5"/>
          <c:order val="1"/>
          <c:tx>
            <c:strRef>
              <c:f>'割合(Fig1)'!$I$20</c:f>
              <c:strCache>
                <c:ptCount val="1"/>
                <c:pt idx="0">
                  <c:v>#202</c:v>
                </c:pt>
              </c:strCache>
            </c:strRef>
          </c:tx>
          <c:invertIfNegative val="0"/>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'割合(Fig1)'!$I$21:$I$25</c:f>
              <c:numCache>
                <c:formatCode>0.0</c:formatCode>
                <c:ptCount val="5"/>
                <c:pt idx="0">
                  <c:v>0.58139534883720845</c:v>
                </c:pt>
                <c:pt idx="1">
                  <c:v>0.33750000000000036</c:v>
                </c:pt>
                <c:pt idx="2">
                  <c:v>0.4800000000000002</c:v>
                </c:pt>
                <c:pt idx="3">
                  <c:v>0.33703703703703702</c:v>
                </c:pt>
                <c:pt idx="4">
                  <c:v>0</c:v>
                </c:pt>
              </c:numCache>
            </c:numRef>
          </c:val>
          <c:extLst>
            <c:ext xmlns:c16="http://schemas.microsoft.com/office/drawing/2014/chart" uri="{C3380CC4-5D6E-409C-BE32-E72D297353CC}">
              <c16:uniqueId val="{00000001-6924-4E5D-9231-8F95CE69B9D6}"/>
            </c:ext>
          </c:extLst>
        </c:ser>
        <c:ser>
          <c:idx val="6"/>
          <c:order val="2"/>
          <c:tx>
            <c:strRef>
              <c:f>'割合(Fig1)'!$J$20</c:f>
              <c:strCache>
                <c:ptCount val="1"/>
                <c:pt idx="0">
                  <c:v>#206</c:v>
                </c:pt>
              </c:strCache>
            </c:strRef>
          </c:tx>
          <c:invertIfNegative val="0"/>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'割合(Fig1)'!$J$21:$J$25</c:f>
              <c:numCache>
                <c:formatCode>0.0</c:formatCode>
                <c:ptCount val="5"/>
                <c:pt idx="0">
                  <c:v>1.1162790697674421</c:v>
                </c:pt>
                <c:pt idx="1">
                  <c:v>1</c:v>
                </c:pt>
                <c:pt idx="2">
                  <c:v>1.099999999999999</c:v>
                </c:pt>
                <c:pt idx="3">
                  <c:v>1</c:v>
                </c:pt>
                <c:pt idx="4">
                  <c:v>0</c:v>
                </c:pt>
              </c:numCache>
            </c:numRef>
          </c:val>
          <c:extLst>
            <c:ext xmlns:c16="http://schemas.microsoft.com/office/drawing/2014/chart" uri="{C3380CC4-5D6E-409C-BE32-E72D297353CC}">
              <c16:uniqueId val="{00000002-6924-4E5D-9231-8F95CE69B9D6}"/>
            </c:ext>
          </c:extLst>
        </c:ser>
        <c:ser>
          <c:idx val="7"/>
          <c:order val="3"/>
          <c:tx>
            <c:strRef>
              <c:f>'割合(Fig1)'!$K$20</c:f>
              <c:strCache>
                <c:ptCount val="1"/>
                <c:pt idx="0">
                  <c:v>#207</c:v>
                </c:pt>
              </c:strCache>
            </c:strRef>
          </c:tx>
          <c:invertIfNegative val="0"/>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'割合(Fig1)'!$K$21:$K$25</c:f>
              <c:numCache>
                <c:formatCode>0.0</c:formatCode>
                <c:ptCount val="5"/>
                <c:pt idx="0">
                  <c:v>0.46511627906976788</c:v>
                </c:pt>
                <c:pt idx="1">
                  <c:v>0.38750000000000023</c:v>
                </c:pt>
                <c:pt idx="2">
                  <c:v>0.33500000000000035</c:v>
                </c:pt>
                <c:pt idx="3">
                  <c:v>0.55555555555555569</c:v>
                </c:pt>
                <c:pt idx="4">
                  <c:v>0</c:v>
                </c:pt>
              </c:numCache>
            </c:numRef>
          </c:val>
          <c:extLst>
            <c:ext xmlns:c16="http://schemas.microsoft.com/office/drawing/2014/chart" uri="{C3380CC4-5D6E-409C-BE32-E72D297353CC}">
              <c16:uniqueId val="{00000003-6924-4E5D-9231-8F95CE69B9D6}"/>
            </c:ext>
          </c:extLst>
        </c:ser>
        <c:ser>
          <c:idx val="8"/>
          <c:order val="4"/>
          <c:tx>
            <c:strRef>
              <c:f>'割合(Fig1)'!$L$20</c:f>
              <c:strCache>
                <c:ptCount val="1"/>
                <c:pt idx="0">
                  <c:v>#208</c:v>
                </c:pt>
              </c:strCache>
            </c:strRef>
          </c:tx>
          <c:invertIfNegative val="0"/>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'割合(Fig1)'!$L$21:$L$25</c:f>
              <c:numCache>
                <c:formatCode>0.0</c:formatCode>
                <c:ptCount val="5"/>
                <c:pt idx="0">
                  <c:v>2.3255813953488373</c:v>
                </c:pt>
                <c:pt idx="1">
                  <c:v>3.5625000000000004</c:v>
                </c:pt>
                <c:pt idx="2">
                  <c:v>3.65</c:v>
                </c:pt>
                <c:pt idx="3">
                  <c:v>2.3703703703703702</c:v>
                </c:pt>
                <c:pt idx="4">
                  <c:v>0</c:v>
                </c:pt>
              </c:numCache>
            </c:numRef>
          </c:val>
          <c:extLst>
            <c:ext xmlns:c16="http://schemas.microsoft.com/office/drawing/2014/chart" uri="{C3380CC4-5D6E-409C-BE32-E72D297353CC}">
              <c16:uniqueId val="{00000004-6924-4E5D-9231-8F95CE69B9D6}"/>
            </c:ext>
          </c:extLst>
        </c:ser>
        <c:ser>
          <c:idx val="9"/>
          <c:order val="5"/>
          <c:tx>
            <c:strRef>
              <c:f>'割合(Fig1)'!$M$20</c:f>
              <c:strCache>
                <c:ptCount val="1"/>
                <c:pt idx="0">
                  <c:v>#209</c:v>
                </c:pt>
              </c:strCache>
            </c:strRef>
          </c:tx>
          <c:invertIfNegative val="0"/>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'割合(Fig1)'!$M$21:$M$25</c:f>
              <c:numCache>
                <c:formatCode>0.0</c:formatCode>
                <c:ptCount val="5"/>
                <c:pt idx="0">
                  <c:v>97.674418604651066</c:v>
                </c:pt>
                <c:pt idx="1">
                  <c:v>93.75</c:v>
                </c:pt>
                <c:pt idx="2">
                  <c:v>95</c:v>
                </c:pt>
                <c:pt idx="3">
                  <c:v>100</c:v>
                </c:pt>
                <c:pt idx="4">
                  <c:v>0</c:v>
                </c:pt>
              </c:numCache>
            </c:numRef>
          </c:val>
          <c:extLst>
            <c:ext xmlns:c16="http://schemas.microsoft.com/office/drawing/2014/chart" uri="{C3380CC4-5D6E-409C-BE32-E72D297353CC}">
              <c16:uniqueId val="{00000005-6924-4E5D-9231-8F95CE69B9D6}"/>
            </c:ext>
          </c:extLst>
        </c:ser>
        <c:dLbls>
          <c:showLegendKey val="0"/>
          <c:showVal val="0"/>
          <c:showCatName val="0"/>
          <c:showSerName val="0"/>
          <c:showPercent val="0"/>
          <c:showBubbleSize val="0"/>
        </c:dLbls>
        <c:gapWidth val="150"/>
        <c:shape val="box"/>
        <c:axId val="195529344"/>
        <c:axId val="195817856"/>
        <c:axId val="195805184"/>
      </c:bar3DChart>
      <c:catAx>
        <c:axId val="195529344"/>
        <c:scaling>
          <c:orientation val="minMax"/>
        </c:scaling>
        <c:delete val="0"/>
        <c:axPos val="b"/>
        <c:numFmt formatCode="General" sourceLinked="0"/>
        <c:majorTickMark val="out"/>
        <c:minorTickMark val="none"/>
        <c:tickLblPos val="nextTo"/>
        <c:txPr>
          <a:bodyPr/>
          <a:lstStyle/>
          <a:p>
            <a:pPr>
              <a:defRPr sz="2000" baseline="0">
                <a:latin typeface="Arial Black" pitchFamily="34" charset="0"/>
              </a:defRPr>
            </a:pPr>
            <a:endParaRPr lang="ja-JP"/>
          </a:p>
        </c:txPr>
        <c:crossAx val="195817856"/>
        <c:crosses val="autoZero"/>
        <c:auto val="1"/>
        <c:lblAlgn val="ctr"/>
        <c:lblOffset val="100"/>
        <c:noMultiLvlLbl val="0"/>
      </c:catAx>
      <c:valAx>
        <c:axId val="195817856"/>
        <c:scaling>
          <c:orientation val="minMax"/>
          <c:max val="100"/>
          <c:min val="0"/>
        </c:scaling>
        <c:delete val="0"/>
        <c:axPos val="l"/>
        <c:majorGridlines/>
        <c:numFmt formatCode="General" sourceLinked="0"/>
        <c:majorTickMark val="out"/>
        <c:minorTickMark val="none"/>
        <c:tickLblPos val="nextTo"/>
        <c:txPr>
          <a:bodyPr/>
          <a:lstStyle/>
          <a:p>
            <a:pPr>
              <a:defRPr sz="2000">
                <a:latin typeface="Arial Black" pitchFamily="34" charset="0"/>
              </a:defRPr>
            </a:pPr>
            <a:endParaRPr lang="ja-JP"/>
          </a:p>
        </c:txPr>
        <c:crossAx val="195529344"/>
        <c:crosses val="autoZero"/>
        <c:crossBetween val="between"/>
      </c:valAx>
      <c:serAx>
        <c:axId val="195805184"/>
        <c:scaling>
          <c:orientation val="minMax"/>
        </c:scaling>
        <c:delete val="0"/>
        <c:axPos val="b"/>
        <c:majorTickMark val="out"/>
        <c:minorTickMark val="none"/>
        <c:tickLblPos val="nextTo"/>
        <c:txPr>
          <a:bodyPr/>
          <a:lstStyle/>
          <a:p>
            <a:pPr>
              <a:defRPr sz="2000" b="0">
                <a:latin typeface="Arial Black" pitchFamily="34" charset="0"/>
              </a:defRPr>
            </a:pPr>
            <a:endParaRPr lang="ja-JP"/>
          </a:p>
        </c:txPr>
        <c:crossAx val="195817856"/>
        <c:crosses val="autoZero"/>
        <c:tickLblSkip val="1"/>
      </c:ser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Sheet3!$C$4</c:f>
              <c:strCache>
                <c:ptCount val="1"/>
                <c:pt idx="0">
                  <c:v>benzidine yellow </c:v>
                </c:pt>
              </c:strCache>
            </c:strRef>
          </c:tx>
          <c:spPr>
            <a:solidFill>
              <a:srgbClr val="FFFF00"/>
            </a:solidFill>
            <a:ln>
              <a:solidFill>
                <a:schemeClr val="tx1"/>
              </a:solidFill>
            </a:ln>
          </c:spPr>
          <c:invertIfNegative val="0"/>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Sheet3!$C$5:$C$29</c:f>
              <c:numCache>
                <c:formatCode>General</c:formatCode>
                <c:ptCount val="25"/>
                <c:pt idx="0">
                  <c:v>0</c:v>
                </c:pt>
                <c:pt idx="1">
                  <c:v>7.1621621621621681E-2</c:v>
                </c:pt>
                <c:pt idx="2">
                  <c:v>0</c:v>
                </c:pt>
                <c:pt idx="3">
                  <c:v>0</c:v>
                </c:pt>
                <c:pt idx="4">
                  <c:v>0</c:v>
                </c:pt>
                <c:pt idx="5">
                  <c:v>0</c:v>
                </c:pt>
                <c:pt idx="6">
                  <c:v>0</c:v>
                </c:pt>
                <c:pt idx="7">
                  <c:v>98.648648648648646</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9578-42DE-9D9C-BB1D78B87B88}"/>
            </c:ext>
          </c:extLst>
        </c:ser>
        <c:dLbls>
          <c:showLegendKey val="0"/>
          <c:showVal val="0"/>
          <c:showCatName val="0"/>
          <c:showSerName val="0"/>
          <c:showPercent val="0"/>
          <c:showBubbleSize val="0"/>
        </c:dLbls>
        <c:gapWidth val="150"/>
        <c:axId val="195566208"/>
        <c:axId val="195820928"/>
      </c:barChart>
      <c:catAx>
        <c:axId val="195566208"/>
        <c:scaling>
          <c:orientation val="minMax"/>
        </c:scaling>
        <c:delete val="1"/>
        <c:axPos val="b"/>
        <c:numFmt formatCode="General" sourceLinked="0"/>
        <c:majorTickMark val="out"/>
        <c:minorTickMark val="none"/>
        <c:tickLblPos val="none"/>
        <c:crossAx val="195820928"/>
        <c:crosses val="autoZero"/>
        <c:auto val="1"/>
        <c:lblAlgn val="ctr"/>
        <c:lblOffset val="100"/>
        <c:noMultiLvlLbl val="0"/>
      </c:catAx>
      <c:valAx>
        <c:axId val="195820928"/>
        <c:scaling>
          <c:orientation val="minMax"/>
          <c:max val="100"/>
        </c:scaling>
        <c:delete val="0"/>
        <c:axPos val="l"/>
        <c:majorGridlines/>
        <c:numFmt formatCode="General" sourceLinked="1"/>
        <c:majorTickMark val="out"/>
        <c:minorTickMark val="none"/>
        <c:tickLblPos val="nextTo"/>
        <c:crossAx val="195566208"/>
        <c:crosses val="autoZero"/>
        <c:crossBetween val="between"/>
        <c:majorUnit val="20"/>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Sheet3!$D$4</c:f>
              <c:strCache>
                <c:ptCount val="1"/>
                <c:pt idx="0">
                  <c:v>pyrazolone  ogange</c:v>
                </c:pt>
              </c:strCache>
            </c:strRef>
          </c:tx>
          <c:spPr>
            <a:solidFill>
              <a:schemeClr val="accent6"/>
            </a:solidFill>
            <a:ln>
              <a:solidFill>
                <a:schemeClr val="tx1"/>
              </a:solidFill>
            </a:ln>
          </c:spPr>
          <c:invertIfNegative val="0"/>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Sheet3!$D$5:$D$29</c:f>
              <c:numCache>
                <c:formatCode>General</c:formatCode>
                <c:ptCount val="25"/>
                <c:pt idx="0">
                  <c:v>0</c:v>
                </c:pt>
                <c:pt idx="1">
                  <c:v>82.352941176470452</c:v>
                </c:pt>
                <c:pt idx="2">
                  <c:v>0</c:v>
                </c:pt>
                <c:pt idx="3">
                  <c:v>0</c:v>
                </c:pt>
                <c:pt idx="4">
                  <c:v>0</c:v>
                </c:pt>
                <c:pt idx="5">
                  <c:v>12.941176470588237</c:v>
                </c:pt>
                <c:pt idx="6">
                  <c:v>0</c:v>
                </c:pt>
                <c:pt idx="7">
                  <c:v>0</c:v>
                </c:pt>
                <c:pt idx="8">
                  <c:v>0</c:v>
                </c:pt>
                <c:pt idx="9">
                  <c:v>2.8823529411764706</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D490-4B5B-B97E-E4A2E7E4AC85}"/>
            </c:ext>
          </c:extLst>
        </c:ser>
        <c:dLbls>
          <c:showLegendKey val="0"/>
          <c:showVal val="0"/>
          <c:showCatName val="0"/>
          <c:showSerName val="0"/>
          <c:showPercent val="0"/>
          <c:showBubbleSize val="0"/>
        </c:dLbls>
        <c:gapWidth val="150"/>
        <c:axId val="199166208"/>
        <c:axId val="199168000"/>
      </c:barChart>
      <c:catAx>
        <c:axId val="199166208"/>
        <c:scaling>
          <c:orientation val="minMax"/>
        </c:scaling>
        <c:delete val="1"/>
        <c:axPos val="b"/>
        <c:numFmt formatCode="General" sourceLinked="0"/>
        <c:majorTickMark val="out"/>
        <c:minorTickMark val="none"/>
        <c:tickLblPos val="none"/>
        <c:crossAx val="199168000"/>
        <c:crosses val="autoZero"/>
        <c:auto val="1"/>
        <c:lblAlgn val="ctr"/>
        <c:lblOffset val="100"/>
        <c:noMultiLvlLbl val="0"/>
      </c:catAx>
      <c:valAx>
        <c:axId val="199168000"/>
        <c:scaling>
          <c:orientation val="minMax"/>
          <c:max val="100"/>
        </c:scaling>
        <c:delete val="0"/>
        <c:axPos val="l"/>
        <c:majorGridlines/>
        <c:numFmt formatCode="General" sourceLinked="1"/>
        <c:majorTickMark val="out"/>
        <c:minorTickMark val="none"/>
        <c:tickLblPos val="nextTo"/>
        <c:crossAx val="199166208"/>
        <c:crosses val="autoZero"/>
        <c:crossBetween val="between"/>
        <c:majorUnit val="20"/>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Sheet3!$E$4</c:f>
              <c:strCache>
                <c:ptCount val="1"/>
                <c:pt idx="0">
                  <c:v>phthalocyanine green</c:v>
                </c:pt>
              </c:strCache>
            </c:strRef>
          </c:tx>
          <c:spPr>
            <a:solidFill>
              <a:srgbClr val="00B050"/>
            </a:solidFill>
            <a:ln>
              <a:solidFill>
                <a:schemeClr val="tx1"/>
              </a:solidFill>
            </a:ln>
          </c:spPr>
          <c:invertIfNegative val="0"/>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Sheet3!$E$5:$E$29</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0.34</c:v>
                </c:pt>
                <c:pt idx="21">
                  <c:v>1</c:v>
                </c:pt>
                <c:pt idx="22">
                  <c:v>0.39000000000000024</c:v>
                </c:pt>
                <c:pt idx="23">
                  <c:v>3.6</c:v>
                </c:pt>
                <c:pt idx="24">
                  <c:v>93.8</c:v>
                </c:pt>
              </c:numCache>
            </c:numRef>
          </c:val>
          <c:extLst>
            <c:ext xmlns:c16="http://schemas.microsoft.com/office/drawing/2014/chart" uri="{C3380CC4-5D6E-409C-BE32-E72D297353CC}">
              <c16:uniqueId val="{00000000-471C-4F58-8551-9B2BEBFCCBB1}"/>
            </c:ext>
          </c:extLst>
        </c:ser>
        <c:dLbls>
          <c:showLegendKey val="0"/>
          <c:showVal val="0"/>
          <c:showCatName val="0"/>
          <c:showSerName val="0"/>
          <c:showPercent val="0"/>
          <c:showBubbleSize val="0"/>
        </c:dLbls>
        <c:gapWidth val="150"/>
        <c:axId val="199178880"/>
        <c:axId val="199184768"/>
      </c:barChart>
      <c:catAx>
        <c:axId val="199178880"/>
        <c:scaling>
          <c:orientation val="minMax"/>
        </c:scaling>
        <c:delete val="1"/>
        <c:axPos val="b"/>
        <c:numFmt formatCode="General" sourceLinked="0"/>
        <c:majorTickMark val="out"/>
        <c:minorTickMark val="none"/>
        <c:tickLblPos val="none"/>
        <c:crossAx val="199184768"/>
        <c:crosses val="autoZero"/>
        <c:auto val="1"/>
        <c:lblAlgn val="ctr"/>
        <c:lblOffset val="100"/>
        <c:noMultiLvlLbl val="0"/>
      </c:catAx>
      <c:valAx>
        <c:axId val="199184768"/>
        <c:scaling>
          <c:orientation val="minMax"/>
          <c:max val="100"/>
        </c:scaling>
        <c:delete val="0"/>
        <c:axPos val="l"/>
        <c:majorGridlines/>
        <c:numFmt formatCode="General" sourceLinked="1"/>
        <c:majorTickMark val="out"/>
        <c:minorTickMark val="none"/>
        <c:tickLblPos val="nextTo"/>
        <c:crossAx val="199178880"/>
        <c:crosses val="autoZero"/>
        <c:crossBetween val="between"/>
        <c:majorUnit val="20"/>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Sheet3!$F$4</c:f>
              <c:strCache>
                <c:ptCount val="1"/>
                <c:pt idx="0">
                  <c:v>KC400</c:v>
                </c:pt>
              </c:strCache>
            </c:strRef>
          </c:tx>
          <c:spPr>
            <a:solidFill>
              <a:schemeClr val="tx1"/>
            </a:solidFill>
          </c:spPr>
          <c:invertIfNegative val="0"/>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Sheet3!$F$5:$F$29</c:f>
              <c:numCache>
                <c:formatCode>General</c:formatCode>
                <c:ptCount val="25"/>
                <c:pt idx="0">
                  <c:v>0.66000000000000059</c:v>
                </c:pt>
                <c:pt idx="1">
                  <c:v>1.6000000000000014E-2</c:v>
                </c:pt>
                <c:pt idx="2">
                  <c:v>1.7999999999999999E-2</c:v>
                </c:pt>
                <c:pt idx="3">
                  <c:v>2</c:v>
                </c:pt>
                <c:pt idx="4">
                  <c:v>3.7</c:v>
                </c:pt>
                <c:pt idx="5">
                  <c:v>7.6999999999999999E-2</c:v>
                </c:pt>
                <c:pt idx="6">
                  <c:v>3.8</c:v>
                </c:pt>
                <c:pt idx="7">
                  <c:v>4.7</c:v>
                </c:pt>
                <c:pt idx="8">
                  <c:v>6.8</c:v>
                </c:pt>
                <c:pt idx="9">
                  <c:v>0.98</c:v>
                </c:pt>
                <c:pt idx="10">
                  <c:v>1.4</c:v>
                </c:pt>
                <c:pt idx="11">
                  <c:v>2.2999999999999998</c:v>
                </c:pt>
                <c:pt idx="12">
                  <c:v>1.8</c:v>
                </c:pt>
                <c:pt idx="13">
                  <c:v>3.3</c:v>
                </c:pt>
                <c:pt idx="14">
                  <c:v>2.9</c:v>
                </c:pt>
                <c:pt idx="15">
                  <c:v>0.27</c:v>
                </c:pt>
                <c:pt idx="16">
                  <c:v>1</c:v>
                </c:pt>
                <c:pt idx="17">
                  <c:v>0.81</c:v>
                </c:pt>
                <c:pt idx="18">
                  <c:v>0.22</c:v>
                </c:pt>
                <c:pt idx="19">
                  <c:v>0.3500000000000002</c:v>
                </c:pt>
                <c:pt idx="20">
                  <c:v>8.4000000000000047E-3</c:v>
                </c:pt>
                <c:pt idx="21">
                  <c:v>2.7000000000000017E-2</c:v>
                </c:pt>
                <c:pt idx="22">
                  <c:v>3.6000000000000021E-3</c:v>
                </c:pt>
                <c:pt idx="23">
                  <c:v>3.5000000000000018E-3</c:v>
                </c:pt>
                <c:pt idx="24">
                  <c:v>0</c:v>
                </c:pt>
              </c:numCache>
            </c:numRef>
          </c:val>
          <c:extLst>
            <c:ext xmlns:c16="http://schemas.microsoft.com/office/drawing/2014/chart" uri="{C3380CC4-5D6E-409C-BE32-E72D297353CC}">
              <c16:uniqueId val="{00000000-5F1D-454C-A1CF-D5447BE2CD7E}"/>
            </c:ext>
          </c:extLst>
        </c:ser>
        <c:dLbls>
          <c:showLegendKey val="0"/>
          <c:showVal val="0"/>
          <c:showCatName val="0"/>
          <c:showSerName val="0"/>
          <c:showPercent val="0"/>
          <c:showBubbleSize val="0"/>
        </c:dLbls>
        <c:gapWidth val="150"/>
        <c:axId val="199212032"/>
        <c:axId val="199217920"/>
      </c:barChart>
      <c:catAx>
        <c:axId val="199212032"/>
        <c:scaling>
          <c:orientation val="minMax"/>
        </c:scaling>
        <c:delete val="0"/>
        <c:axPos val="b"/>
        <c:numFmt formatCode="General" sourceLinked="0"/>
        <c:majorTickMark val="out"/>
        <c:minorTickMark val="none"/>
        <c:tickLblPos val="nextTo"/>
        <c:crossAx val="199217920"/>
        <c:crosses val="autoZero"/>
        <c:auto val="1"/>
        <c:lblAlgn val="ctr"/>
        <c:lblOffset val="100"/>
        <c:noMultiLvlLbl val="0"/>
      </c:catAx>
      <c:valAx>
        <c:axId val="199217920"/>
        <c:scaling>
          <c:orientation val="minMax"/>
          <c:max val="10"/>
        </c:scaling>
        <c:delete val="0"/>
        <c:axPos val="l"/>
        <c:majorGridlines/>
        <c:numFmt formatCode="General" sourceLinked="1"/>
        <c:majorTickMark val="out"/>
        <c:minorTickMark val="none"/>
        <c:tickLblPos val="nextTo"/>
        <c:crossAx val="199212032"/>
        <c:crosses val="autoZero"/>
        <c:crossBetween val="between"/>
        <c:majorUnit val="2"/>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20260371022014E-2"/>
          <c:y val="1.2383806006550067E-2"/>
          <c:w val="0.92429197412345543"/>
          <c:h val="0.89360619469026548"/>
        </c:manualLayout>
      </c:layout>
      <c:scatterChart>
        <c:scatterStyle val="lineMarker"/>
        <c:varyColors val="0"/>
        <c:ser>
          <c:idx val="0"/>
          <c:order val="0"/>
          <c:tx>
            <c:strRef>
              <c:f>Sheet2!$C$23</c:f>
              <c:strCache>
                <c:ptCount val="1"/>
                <c:pt idx="0">
                  <c:v>aR</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34935DA9-C971-4ED4-9972-04FA03E44F3B}"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E1-40EA-AD5C-6F92DBBF1519}"/>
                </c:ext>
              </c:extLst>
            </c:dLbl>
            <c:dLbl>
              <c:idx val="1"/>
              <c:layout>
                <c:manualLayout>
                  <c:x val="-2.0753346477119434E-3"/>
                  <c:y val="2.591792656587473E-2"/>
                </c:manualLayout>
              </c:layout>
              <c:tx>
                <c:rich>
                  <a:bodyPr/>
                  <a:lstStyle/>
                  <a:p>
                    <a:fld id="{9F4A93B4-295B-4214-B2DB-4A2290404C6B}"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E1-40EA-AD5C-6F92DBBF1519}"/>
                </c:ext>
              </c:extLst>
            </c:dLbl>
            <c:dLbl>
              <c:idx val="2"/>
              <c:layout>
                <c:manualLayout>
                  <c:x val="-4.0290088638195033E-2"/>
                  <c:y val="-3.9823008849557522E-2"/>
                </c:manualLayout>
              </c:layout>
              <c:tx>
                <c:rich>
                  <a:bodyPr/>
                  <a:lstStyle/>
                  <a:p>
                    <a:fld id="{7C19F04D-13DB-435E-B829-20DCAF449755}"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E1-40EA-AD5C-6F92DBBF1519}"/>
                </c:ext>
              </c:extLst>
            </c:dLbl>
            <c:dLbl>
              <c:idx val="3"/>
              <c:tx>
                <c:rich>
                  <a:bodyPr/>
                  <a:lstStyle/>
                  <a:p>
                    <a:fld id="{716235B8-D96B-4678-A8B3-4DF3F90BD6DD}"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E1-40EA-AD5C-6F92DBBF1519}"/>
                </c:ext>
              </c:extLst>
            </c:dLbl>
            <c:dLbl>
              <c:idx val="4"/>
              <c:tx>
                <c:rich>
                  <a:bodyPr/>
                  <a:lstStyle/>
                  <a:p>
                    <a:fld id="{0731F8D8-E70C-461B-BD7D-013E41623F02}"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7E1-40EA-AD5C-6F92DBBF1519}"/>
                </c:ext>
              </c:extLst>
            </c:dLbl>
            <c:dLbl>
              <c:idx val="5"/>
              <c:layout>
                <c:manualLayout>
                  <c:x val="-0.10584206703330912"/>
                  <c:y val="-4.6076313894888407E-2"/>
                </c:manualLayout>
              </c:layout>
              <c:tx>
                <c:rich>
                  <a:bodyPr/>
                  <a:lstStyle/>
                  <a:p>
                    <a:fld id="{07BD8A89-D88F-4B5A-8103-33F67FA365AB}"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E1-40EA-AD5C-6F92DBBF1519}"/>
                </c:ext>
              </c:extLst>
            </c:dLbl>
            <c:dLbl>
              <c:idx val="6"/>
              <c:layout>
                <c:manualLayout>
                  <c:x val="-2.8887000849617671E-2"/>
                  <c:y val="-5.7522123893805309E-2"/>
                </c:manualLayout>
              </c:layout>
              <c:tx>
                <c:rich>
                  <a:bodyPr/>
                  <a:lstStyle/>
                  <a:p>
                    <a:fld id="{A6B40278-DB01-48A5-A55F-38E934D21465}"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7E1-40EA-AD5C-6F92DBBF1519}"/>
                </c:ext>
              </c:extLst>
            </c:dLbl>
            <c:dLbl>
              <c:idx val="7"/>
              <c:layout>
                <c:manualLayout>
                  <c:x val="-3.3984706881903144E-3"/>
                  <c:y val="5.7522123893805309E-2"/>
                </c:manualLayout>
              </c:layout>
              <c:tx>
                <c:rich>
                  <a:bodyPr/>
                  <a:lstStyle/>
                  <a:p>
                    <a:fld id="{3D280CD4-6CE0-49D7-AA6F-92D265906DA5}"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E1-40EA-AD5C-6F92DBBF1519}"/>
                </c:ext>
              </c:extLst>
            </c:dLbl>
            <c:dLbl>
              <c:idx val="8"/>
              <c:layout>
                <c:manualLayout>
                  <c:x val="-2.2090059473237104E-2"/>
                  <c:y val="-7.5221238938053103E-2"/>
                </c:manualLayout>
              </c:layout>
              <c:tx>
                <c:rich>
                  <a:bodyPr/>
                  <a:lstStyle/>
                  <a:p>
                    <a:fld id="{7133B05E-71AA-4950-83A2-F0B049D3DD1F}"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7E1-40EA-AD5C-6F92DBBF1519}"/>
                </c:ext>
              </c:extLst>
            </c:dLbl>
            <c:dLbl>
              <c:idx val="9"/>
              <c:layout>
                <c:manualLayout>
                  <c:x val="-1.6992353440951697E-2"/>
                  <c:y val="6.4159292035398233E-2"/>
                </c:manualLayout>
              </c:layout>
              <c:tx>
                <c:rich>
                  <a:bodyPr/>
                  <a:lstStyle/>
                  <a:p>
                    <a:fld id="{7C3D0381-4486-4038-AB5D-CB9979688DFC}"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7E1-40EA-AD5C-6F92DBBF1519}"/>
                </c:ext>
              </c:extLst>
            </c:dLbl>
            <c:dLbl>
              <c:idx val="10"/>
              <c:tx>
                <c:rich>
                  <a:bodyPr/>
                  <a:lstStyle/>
                  <a:p>
                    <a:fld id="{87988197-6315-423C-AB2E-35FE61918233}"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7E1-40EA-AD5C-6F92DBBF1519}"/>
                </c:ext>
              </c:extLst>
            </c:dLbl>
            <c:dLbl>
              <c:idx val="11"/>
              <c:layout>
                <c:manualLayout>
                  <c:x val="-4.2480883602378929E-2"/>
                  <c:y val="-4.4247787610619468E-2"/>
                </c:manualLayout>
              </c:layout>
              <c:tx>
                <c:rich>
                  <a:bodyPr/>
                  <a:lstStyle/>
                  <a:p>
                    <a:fld id="{ABE31DA7-3E6E-4BA6-943E-280623F0BBBC}"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7E1-40EA-AD5C-6F92DBBF1519}"/>
                </c:ext>
              </c:extLst>
            </c:dLbl>
            <c:dLbl>
              <c:idx val="12"/>
              <c:layout>
                <c:manualLayout>
                  <c:x val="-7.6094724696684813E-17"/>
                  <c:y val="2.8797696184305204E-2"/>
                </c:manualLayout>
              </c:layout>
              <c:tx>
                <c:rich>
                  <a:bodyPr/>
                  <a:lstStyle/>
                  <a:p>
                    <a:fld id="{D1ABE208-5863-460E-8FF3-1C1F42339C9F}"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7E1-40EA-AD5C-6F92DBBF1519}"/>
                </c:ext>
              </c:extLst>
            </c:dLbl>
            <c:dLbl>
              <c:idx val="13"/>
              <c:layout>
                <c:manualLayout>
                  <c:x val="8.8654864494537536E-2"/>
                  <c:y val="8.3796760826063105E-2"/>
                </c:manualLayout>
              </c:layout>
              <c:tx>
                <c:rich>
                  <a:bodyPr/>
                  <a:lstStyle/>
                  <a:p>
                    <a:fld id="{2C4AED02-E263-4203-8A57-ACDBD9B90E13}"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7E1-40EA-AD5C-6F92DBBF1519}"/>
                </c:ext>
              </c:extLst>
            </c:dLbl>
            <c:dLbl>
              <c:idx val="14"/>
              <c:layout>
                <c:manualLayout>
                  <c:x val="5.1507191361378525E-2"/>
                  <c:y val="7.0209690311389258E-3"/>
                </c:manualLayout>
              </c:layout>
              <c:tx>
                <c:rich>
                  <a:bodyPr/>
                  <a:lstStyle/>
                  <a:p>
                    <a:fld id="{D905AA97-8C6D-4D9B-9F4E-DFCF3A2CB9F3}"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7E1-40EA-AD5C-6F92DBBF1519}"/>
                </c:ext>
              </c:extLst>
            </c:dLbl>
            <c:dLbl>
              <c:idx val="15"/>
              <c:layout>
                <c:manualLayout>
                  <c:x val="-8.8360237892948293E-2"/>
                  <c:y val="-3.7610619469026552E-2"/>
                </c:manualLayout>
              </c:layout>
              <c:tx>
                <c:rich>
                  <a:bodyPr/>
                  <a:lstStyle/>
                  <a:p>
                    <a:fld id="{D7F93889-5E3A-40B8-8BD3-A8B629E204FC}"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7E1-40EA-AD5C-6F92DBBF1519}"/>
                </c:ext>
              </c:extLst>
            </c:dLbl>
            <c:dLbl>
              <c:idx val="16"/>
              <c:layout>
                <c:manualLayout>
                  <c:x val="-1.6992353440951572E-2"/>
                  <c:y val="6.1946902654867256E-2"/>
                </c:manualLayout>
              </c:layout>
              <c:tx>
                <c:rich>
                  <a:bodyPr/>
                  <a:lstStyle/>
                  <a:p>
                    <a:fld id="{DD2853DB-1B27-467A-B319-1DC3EE1B2C00}"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7E1-40EA-AD5C-6F92DBBF1519}"/>
                </c:ext>
              </c:extLst>
            </c:dLbl>
            <c:dLbl>
              <c:idx val="17"/>
              <c:layout>
                <c:manualLayout>
                  <c:x val="-9.6856414613424077E-2"/>
                  <c:y val="-7.743362831858408E-2"/>
                </c:manualLayout>
              </c:layout>
              <c:tx>
                <c:rich>
                  <a:bodyPr/>
                  <a:lstStyle/>
                  <a:p>
                    <a:fld id="{EF2A68C9-571C-427C-8DC9-4D16DF28F65B}"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7E1-40EA-AD5C-6F92DBBF1519}"/>
                </c:ext>
              </c:extLst>
            </c:dLbl>
            <c:dLbl>
              <c:idx val="18"/>
              <c:layout>
                <c:manualLayout>
                  <c:x val="-8.496176720475911E-3"/>
                  <c:y val="5.0884955752212371E-2"/>
                </c:manualLayout>
              </c:layout>
              <c:tx>
                <c:rich>
                  <a:bodyPr/>
                  <a:lstStyle/>
                  <a:p>
                    <a:fld id="{BF528759-8116-4BA7-86EA-D971B9E6722E}" type="XVALUE">
                      <a:rPr lang="en-US" altLang="ja-JP"/>
                      <a:pPr/>
                      <a:t>[X 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7E1-40EA-AD5C-6F92DBBF151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strRef>
              <c:f>Sheet2!$B$24:$B$42</c:f>
              <c:strCache>
                <c:ptCount val="19"/>
                <c:pt idx="0">
                  <c:v>236-23</c:v>
                </c:pt>
                <c:pt idx="1">
                  <c:v>2346-23</c:v>
                </c:pt>
                <c:pt idx="2">
                  <c:v>234-236</c:v>
                </c:pt>
                <c:pt idx="3">
                  <c:v>2346-234</c:v>
                </c:pt>
                <c:pt idx="4">
                  <c:v>236-24</c:v>
                </c:pt>
                <c:pt idx="5">
                  <c:v>236-236</c:v>
                </c:pt>
                <c:pt idx="6">
                  <c:v>2346-234</c:v>
                </c:pt>
                <c:pt idx="7">
                  <c:v>236-2</c:v>
                </c:pt>
                <c:pt idx="8">
                  <c:v> 2346-2</c:v>
                </c:pt>
                <c:pt idx="9">
                  <c:v>2346-24</c:v>
                </c:pt>
                <c:pt idx="10">
                  <c:v>2346-2346</c:v>
                </c:pt>
                <c:pt idx="11">
                  <c:v>235-236</c:v>
                </c:pt>
                <c:pt idx="12">
                  <c:v> 2346-235</c:v>
                </c:pt>
                <c:pt idx="13">
                  <c:v>2345-2346</c:v>
                </c:pt>
                <c:pt idx="14">
                  <c:v>2345-236</c:v>
                </c:pt>
                <c:pt idx="15">
                  <c:v>2346-245</c:v>
                </c:pt>
                <c:pt idx="16">
                  <c:v>2346-25</c:v>
                </c:pt>
                <c:pt idx="17">
                  <c:v>236-245</c:v>
                </c:pt>
                <c:pt idx="18">
                  <c:v>236-25</c:v>
                </c:pt>
              </c:strCache>
            </c:strRef>
          </c:xVal>
          <c:yVal>
            <c:numRef>
              <c:f>Sheet2!$C$24:$C$42</c:f>
              <c:numCache>
                <c:formatCode>0.0</c:formatCode>
                <c:ptCount val="19"/>
                <c:pt idx="0">
                  <c:v>-67.992658280945193</c:v>
                </c:pt>
                <c:pt idx="1">
                  <c:v>-53.706228170490398</c:v>
                </c:pt>
                <c:pt idx="2">
                  <c:v>-50.488182958739401</c:v>
                </c:pt>
                <c:pt idx="3">
                  <c:v>-40.587029490043101</c:v>
                </c:pt>
                <c:pt idx="4">
                  <c:v>-34.182895207467404</c:v>
                </c:pt>
                <c:pt idx="5">
                  <c:v>-27.8751771805813</c:v>
                </c:pt>
                <c:pt idx="6">
                  <c:v>-24.653805349976299</c:v>
                </c:pt>
                <c:pt idx="7">
                  <c:v>-24.2990329682568</c:v>
                </c:pt>
                <c:pt idx="8">
                  <c:v>-24.270314086025198</c:v>
                </c:pt>
                <c:pt idx="9">
                  <c:v>-22.662916770296299</c:v>
                </c:pt>
                <c:pt idx="10">
                  <c:v>-22.036893051135799</c:v>
                </c:pt>
                <c:pt idx="11">
                  <c:v>-13.2775925295853</c:v>
                </c:pt>
                <c:pt idx="12">
                  <c:v>-12.624313206357099</c:v>
                </c:pt>
                <c:pt idx="13">
                  <c:v>-6.6565476372490497</c:v>
                </c:pt>
                <c:pt idx="14">
                  <c:v>-6.3925774154023598</c:v>
                </c:pt>
                <c:pt idx="15">
                  <c:v>9.6223818865675295</c:v>
                </c:pt>
                <c:pt idx="16">
                  <c:v>14.2169179821685</c:v>
                </c:pt>
                <c:pt idx="17">
                  <c:v>14.394479457576599</c:v>
                </c:pt>
                <c:pt idx="18">
                  <c:v>19.465903911991099</c:v>
                </c:pt>
              </c:numCache>
            </c:numRef>
          </c:yVal>
          <c:smooth val="0"/>
          <c:extLst>
            <c:ext xmlns:c16="http://schemas.microsoft.com/office/drawing/2014/chart" uri="{C3380CC4-5D6E-409C-BE32-E72D297353CC}">
              <c16:uniqueId val="{00000013-57E1-40EA-AD5C-6F92DBBF1519}"/>
            </c:ext>
          </c:extLst>
        </c:ser>
        <c:dLbls>
          <c:showLegendKey val="0"/>
          <c:showVal val="0"/>
          <c:showCatName val="0"/>
          <c:showSerName val="0"/>
          <c:showPercent val="0"/>
          <c:showBubbleSize val="0"/>
        </c:dLbls>
        <c:axId val="115170512"/>
        <c:axId val="115171496"/>
      </c:scatterChart>
      <c:valAx>
        <c:axId val="115170512"/>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115171496"/>
        <c:crosses val="autoZero"/>
        <c:crossBetween val="midCat"/>
      </c:valAx>
      <c:valAx>
        <c:axId val="115171496"/>
        <c:scaling>
          <c:orientation val="minMax"/>
        </c:scaling>
        <c:delete val="0"/>
        <c:axPos val="l"/>
        <c:majorGridlines>
          <c:spPr>
            <a:ln w="12700"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51705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0.6654</cdr:x>
      <cdr:y>0.06667</cdr:y>
    </cdr:from>
    <cdr:to>
      <cdr:x>0.84791</cdr:x>
      <cdr:y>0.32267</cdr:y>
    </cdr:to>
    <cdr:sp macro="" textlink="">
      <cdr:nvSpPr>
        <cdr:cNvPr id="2" name="テキスト ボックス 1"/>
        <cdr:cNvSpPr txBox="1"/>
      </cdr:nvSpPr>
      <cdr:spPr>
        <a:xfrm xmlns:a="http://schemas.openxmlformats.org/drawingml/2006/main">
          <a:off x="3333750" y="238126"/>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cdr:x>
      <cdr:y>0.24</cdr:y>
    </cdr:from>
    <cdr:to>
      <cdr:x>0.08175</cdr:x>
      <cdr:y>0.496</cdr:y>
    </cdr:to>
    <cdr:sp macro="" textlink="">
      <cdr:nvSpPr>
        <cdr:cNvPr id="3" name="テキスト ボックス 2"/>
        <cdr:cNvSpPr txBox="1"/>
      </cdr:nvSpPr>
      <cdr:spPr>
        <a:xfrm xmlns:a="http://schemas.openxmlformats.org/drawingml/2006/main" rot="10800000">
          <a:off x="0" y="857251"/>
          <a:ext cx="409575"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lstStyle xmlns:a="http://schemas.openxmlformats.org/drawingml/2006/main"/>
        <a:p xmlns:a="http://schemas.openxmlformats.org/drawingml/2006/main">
          <a:r>
            <a:rPr lang="en-US" altLang="ja-JP" sz="1800" dirty="0">
              <a:latin typeface="Arial Black" pitchFamily="34" charset="0"/>
            </a:rPr>
            <a:t>ratio(%)</a:t>
          </a:r>
          <a:endParaRPr lang="ja-JP" altLang="en-US" sz="1800" dirty="0">
            <a:latin typeface="Arial Black" pitchFamily="34" charset="0"/>
          </a:endParaRPr>
        </a:p>
      </cdr:txBody>
    </cdr:sp>
  </cdr:relSizeAnchor>
  <cdr:relSizeAnchor xmlns:cdr="http://schemas.openxmlformats.org/drawingml/2006/chartDrawing">
    <cdr:from>
      <cdr:x>0.37288</cdr:x>
      <cdr:y>0.10734</cdr:y>
    </cdr:from>
    <cdr:to>
      <cdr:x>0.44272</cdr:x>
      <cdr:y>0.1598</cdr:y>
    </cdr:to>
    <cdr:sp macro="" textlink="">
      <cdr:nvSpPr>
        <cdr:cNvPr id="4" name="正方形/長方形 3"/>
        <cdr:cNvSpPr/>
      </cdr:nvSpPr>
      <cdr:spPr>
        <a:xfrm xmlns:a="http://schemas.openxmlformats.org/drawingml/2006/main">
          <a:off x="3168352" y="692696"/>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a:latin typeface="Arial Black" pitchFamily="34" charset="0"/>
            </a:rPr>
            <a:t>#11</a:t>
          </a:r>
          <a:endParaRPr lang="ja-JP" altLang="en-US" sz="1600" dirty="0">
            <a:latin typeface="Arial Black" pitchFamily="34" charset="0"/>
          </a:endParaRPr>
        </a:p>
      </cdr:txBody>
    </cdr:sp>
  </cdr:relSizeAnchor>
  <cdr:relSizeAnchor xmlns:cdr="http://schemas.openxmlformats.org/drawingml/2006/chartDrawing">
    <cdr:from>
      <cdr:x>0.22881</cdr:x>
      <cdr:y>0.47556</cdr:y>
    </cdr:from>
    <cdr:to>
      <cdr:x>0.29865</cdr:x>
      <cdr:y>0.52802</cdr:y>
    </cdr:to>
    <cdr:sp macro="" textlink="">
      <cdr:nvSpPr>
        <cdr:cNvPr id="5" name="正方形/長方形 4"/>
        <cdr:cNvSpPr/>
      </cdr:nvSpPr>
      <cdr:spPr>
        <a:xfrm xmlns:a="http://schemas.openxmlformats.org/drawingml/2006/main">
          <a:off x="1944216" y="3068960"/>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a:latin typeface="Arial Black" pitchFamily="34" charset="0"/>
            </a:rPr>
            <a:t>#35</a:t>
          </a:r>
          <a:endParaRPr lang="ja-JP" altLang="en-US" sz="1600" dirty="0">
            <a:latin typeface="Arial Black" pitchFamily="34" charset="0"/>
          </a:endParaRPr>
        </a:p>
      </cdr:txBody>
    </cdr:sp>
  </cdr:relSizeAnchor>
  <cdr:relSizeAnchor xmlns:cdr="http://schemas.openxmlformats.org/drawingml/2006/chartDrawing">
    <cdr:from>
      <cdr:x>0.16102</cdr:x>
      <cdr:y>0.53135</cdr:y>
    </cdr:from>
    <cdr:to>
      <cdr:x>0.23086</cdr:x>
      <cdr:y>0.58381</cdr:y>
    </cdr:to>
    <cdr:sp macro="" textlink="">
      <cdr:nvSpPr>
        <cdr:cNvPr id="6" name="正方形/長方形 5"/>
        <cdr:cNvSpPr/>
      </cdr:nvSpPr>
      <cdr:spPr>
        <a:xfrm xmlns:a="http://schemas.openxmlformats.org/drawingml/2006/main">
          <a:off x="1368152" y="3429000"/>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a:latin typeface="Arial Black" pitchFamily="34" charset="0"/>
            </a:rPr>
            <a:t>#77</a:t>
          </a:r>
          <a:endParaRPr lang="ja-JP" altLang="en-US" sz="1600" dirty="0">
            <a:latin typeface="Arial Black" pitchFamily="34" charset="0"/>
          </a:endParaRPr>
        </a:p>
      </cdr:txBody>
    </cdr:sp>
  </cdr:relSizeAnchor>
  <cdr:relSizeAnchor xmlns:cdr="http://schemas.openxmlformats.org/drawingml/2006/chartDrawing">
    <cdr:from>
      <cdr:x>0.85593</cdr:x>
      <cdr:y>0.12966</cdr:y>
    </cdr:from>
    <cdr:to>
      <cdr:x>0.92577</cdr:x>
      <cdr:y>0.18212</cdr:y>
    </cdr:to>
    <cdr:sp macro="" textlink="">
      <cdr:nvSpPr>
        <cdr:cNvPr id="7" name="正方形/長方形 6"/>
        <cdr:cNvSpPr/>
      </cdr:nvSpPr>
      <cdr:spPr>
        <a:xfrm xmlns:a="http://schemas.openxmlformats.org/drawingml/2006/main">
          <a:off x="7272808" y="836712"/>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600" dirty="0">
              <a:latin typeface="Arial Black" pitchFamily="34" charset="0"/>
            </a:rPr>
            <a:t>#52</a:t>
          </a:r>
          <a:endParaRPr lang="ja-JP" altLang="en-US" sz="1600" dirty="0">
            <a:latin typeface="Arial Black"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0.21122</cdr:y>
    </cdr:from>
    <cdr:to>
      <cdr:x>0.08958</cdr:x>
      <cdr:y>0.54455</cdr:y>
    </cdr:to>
    <cdr:sp macro="" textlink="">
      <cdr:nvSpPr>
        <cdr:cNvPr id="2" name="テキスト ボックス 1"/>
        <cdr:cNvSpPr txBox="1"/>
      </cdr:nvSpPr>
      <cdr:spPr>
        <a:xfrm xmlns:a="http://schemas.openxmlformats.org/drawingml/2006/main" rot="10800000">
          <a:off x="-72008" y="1484784"/>
          <a:ext cx="716003" cy="2343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000" dirty="0">
              <a:latin typeface="Arial Black" pitchFamily="34" charset="0"/>
            </a:rPr>
            <a:t>ratio(%)</a:t>
          </a:r>
          <a:endParaRPr lang="ja-JP" altLang="en-US" sz="2000" dirty="0">
            <a:latin typeface="Arial Black"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6DBF7-9F7B-4034-8071-62DAD25B64A4}" type="datetimeFigureOut">
              <a:rPr kumimoji="1" lang="ja-JP" altLang="en-US" smtClean="0"/>
              <a:t>2024/2/27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A253E-7EF6-4FAD-B0B8-151B47F6AA35}" type="slidenum">
              <a:rPr kumimoji="1" lang="ja-JP" altLang="en-US" smtClean="0"/>
              <a:t>‹#›</a:t>
            </a:fld>
            <a:endParaRPr kumimoji="1" lang="ja-JP" altLang="en-US"/>
          </a:p>
        </p:txBody>
      </p:sp>
    </p:spTree>
    <p:extLst>
      <p:ext uri="{BB962C8B-B14F-4D97-AF65-F5344CB8AC3E}">
        <p14:creationId xmlns:p14="http://schemas.microsoft.com/office/powerpoint/2010/main" val="26903094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ja.wikipedia.org/wiki/%E3%83%95%E3%83%83%E5%8C%96%E9%8A%85(I)" TargetMode="External"/><Relationship Id="rId3" Type="http://schemas.openxmlformats.org/officeDocument/2006/relationships/hyperlink" Target="http://ja.wikipedia.org/wiki/%E3%83%95%E3%83%83%E7%B4%A0" TargetMode="External"/><Relationship Id="rId7" Type="http://schemas.openxmlformats.org/officeDocument/2006/relationships/hyperlink" Target="http://ja.wikipedia.org/wiki/%E3%83%95%E3%83%83%E5%8C%96%E9%8A%85(II)"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ja.wikipedia.org/w/index.php?title=%E3%83%81%E3%82%AA%E3%82%B7%E3%82%A2%E3%83%B3%E5%8C%96%E9%8A%85(I)&amp;action=edit&amp;redlink=1" TargetMode="External"/><Relationship Id="rId5" Type="http://schemas.openxmlformats.org/officeDocument/2006/relationships/hyperlink" Target="http://ja.wikipedia.org/wiki/%E3%82%B7%E3%82%A2%E3%83%B3%E5%8C%96%E9%8A%85(I)" TargetMode="External"/><Relationship Id="rId4" Type="http://schemas.openxmlformats.org/officeDocument/2006/relationships/hyperlink" Target="http://ja.wikipedia.org/wiki/%E3%83%8F%E3%83%AD%E3%82%B2%E3%83%B3"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2353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effectLst/>
                <a:latin typeface="Times New Roman" panose="02020603050405020304" pitchFamily="18" charset="0"/>
                <a:ea typeface="游明朝" panose="02020400000000000000" pitchFamily="18" charset="-128"/>
                <a:cs typeface="Times New Roman" panose="02020603050405020304" pitchFamily="18" charset="0"/>
              </a:rPr>
              <a:t>In particular, the decreasing trend of water, sediment, shellfish and air is statistically significant, and it has decreased by less than half in about 15 years. </a:t>
            </a:r>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10</a:t>
            </a:fld>
            <a:endParaRPr kumimoji="1" lang="ja-JP" altLang="en-US"/>
          </a:p>
        </p:txBody>
      </p:sp>
    </p:spTree>
    <p:extLst>
      <p:ext uri="{BB962C8B-B14F-4D97-AF65-F5344CB8AC3E}">
        <p14:creationId xmlns:p14="http://schemas.microsoft.com/office/powerpoint/2010/main" val="253793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356368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スライド イメージ プレースホルダ 1">
            <a:extLst>
              <a:ext uri="{FF2B5EF4-FFF2-40B4-BE49-F238E27FC236}">
                <a16:creationId xmlns:a16="http://schemas.microsoft.com/office/drawing/2014/main" id="{4DF9818A-92D1-03D2-9806-E03B8C008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ノート プレースホルダ 2">
            <a:extLst>
              <a:ext uri="{FF2B5EF4-FFF2-40B4-BE49-F238E27FC236}">
                <a16:creationId xmlns:a16="http://schemas.microsoft.com/office/drawing/2014/main" id="{861BEFBF-88A8-974C-321B-DA8AF1E2A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200" dirty="0">
                <a:effectLst/>
                <a:latin typeface="Times New Roman" panose="02020603050405020304" pitchFamily="18" charset="0"/>
                <a:ea typeface="游明朝" panose="02020400000000000000" pitchFamily="18" charset="-128"/>
                <a:cs typeface="Times New Roman" panose="02020603050405020304" pitchFamily="18" charset="0"/>
              </a:rPr>
              <a:t>Regarding PCB concentration levels in breast milk from 1973 to 2000, A clear decreasing trend was observed, reflecting decreasing concentration levels in the environment.</a:t>
            </a:r>
            <a:endParaRPr lang="ja-JP" altLang="ja-JP" sz="1200" dirty="0">
              <a:effectLst/>
              <a:latin typeface="Times New Roman" panose="02020603050405020304" pitchFamily="18" charset="0"/>
              <a:ea typeface="DengXian" panose="02010600030101010101" pitchFamily="2" charset="-122"/>
              <a:cs typeface="Calibri" panose="020F0502020204030204" pitchFamily="34" charset="0"/>
            </a:endParaRPr>
          </a:p>
          <a:p>
            <a:pPr eaLnBrk="1" hangingPunct="1">
              <a:spcBef>
                <a:spcPct val="0"/>
              </a:spcBef>
            </a:pPr>
            <a:endParaRPr lang="ja-JP" altLang="en-US" dirty="0">
              <a:latin typeface="Arial" panose="020B0604020202020204" pitchFamily="34" charset="0"/>
              <a:ea typeface="ＭＳ Ｐ明朝" panose="02020600040205080304" pitchFamily="18" charset="-128"/>
            </a:endParaRPr>
          </a:p>
        </p:txBody>
      </p:sp>
      <p:sp>
        <p:nvSpPr>
          <p:cNvPr id="263172" name="スライド番号プレースホルダ 3">
            <a:extLst>
              <a:ext uri="{FF2B5EF4-FFF2-40B4-BE49-F238E27FC236}">
                <a16:creationId xmlns:a16="http://schemas.microsoft.com/office/drawing/2014/main" id="{CD937A54-DA58-D555-D6B8-2BEA6DA6DFB5}"/>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0AF524-9027-4B3B-8517-C923E5249D60}"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sz="1800" dirty="0">
                <a:effectLst/>
                <a:latin typeface="Times New Roman" panose="02020603050405020304" pitchFamily="18" charset="0"/>
                <a:ea typeface="游明朝" panose="02020400000000000000" pitchFamily="18" charset="-128"/>
              </a:rPr>
              <a:t>Regarding PCB congener composition in environmental samples and human samples, environmental samples such as water, sediment, and air are similar in composition to PCB products itself.</a:t>
            </a:r>
          </a:p>
          <a:p>
            <a:endParaRPr lang="en-US" altLang="ja-JP" sz="1800" dirty="0">
              <a:effectLst/>
              <a:latin typeface="Times New Roman" panose="02020603050405020304" pitchFamily="18" charset="0"/>
              <a:ea typeface="游明朝" panose="02020400000000000000" pitchFamily="18" charset="-128"/>
            </a:endParaRPr>
          </a:p>
          <a:p>
            <a:r>
              <a:rPr lang="en-US" altLang="ja-JP" sz="1800" dirty="0">
                <a:effectLst/>
                <a:latin typeface="Times New Roman" panose="02020603050405020304" pitchFamily="18" charset="0"/>
                <a:ea typeface="游明朝" panose="02020400000000000000" pitchFamily="18" charset="-128"/>
              </a:rPr>
              <a:t> Only 2,4,5-chlorine substituted congener is less metabolized in human samples. It is the major congener in human samples. </a:t>
            </a:r>
            <a:endParaRPr lang="ja-JP" altLang="ja-JP" dirty="0"/>
          </a:p>
        </p:txBody>
      </p:sp>
    </p:spTree>
    <p:extLst>
      <p:ext uri="{BB962C8B-B14F-4D97-AF65-F5344CB8AC3E}">
        <p14:creationId xmlns:p14="http://schemas.microsoft.com/office/powerpoint/2010/main" val="34000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E02D0C-A0B5-4B1A-9945-2ADA4C100EBC}"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3400"/>
            <a:ext cx="5029200" cy="4114800"/>
          </a:xfrm>
        </p:spPr>
        <p:txBody>
          <a:bodyPr/>
          <a:lstStyle/>
          <a:p>
            <a:r>
              <a:rPr lang="en-US" altLang="ja-JP" dirty="0"/>
              <a:t>Important points in PCB analysis.</a:t>
            </a:r>
          </a:p>
          <a:p>
            <a:endParaRPr lang="en-US" altLang="ja-JP" dirty="0"/>
          </a:p>
          <a:p>
            <a:r>
              <a:rPr lang="en-US" altLang="ja-JP" dirty="0"/>
              <a:t>Isomer analysis</a:t>
            </a:r>
          </a:p>
          <a:p>
            <a:r>
              <a:rPr lang="en-US" altLang="ja-JP" dirty="0"/>
              <a:t>What's important is,</a:t>
            </a:r>
          </a:p>
          <a:p>
            <a:endParaRPr lang="en-US" altLang="ja-JP" dirty="0"/>
          </a:p>
          <a:p>
            <a:r>
              <a:rPr lang="en-US" altLang="ja-JP" dirty="0"/>
              <a:t>To organize the isomers of unintentionally formed PCBs</a:t>
            </a:r>
          </a:p>
          <a:p>
            <a:endParaRPr lang="en-US" altLang="ja-JP" dirty="0"/>
          </a:p>
          <a:p>
            <a:r>
              <a:rPr lang="en-US" altLang="ja-JP" dirty="0"/>
              <a:t>It was unintentionally formed for various chemicals, including pigments.</a:t>
            </a:r>
          </a:p>
          <a:p>
            <a:endParaRPr lang="ja-JP" altLang="ja-JP" dirty="0"/>
          </a:p>
        </p:txBody>
      </p:sp>
    </p:spTree>
    <p:extLst>
      <p:ext uri="{BB962C8B-B14F-4D97-AF65-F5344CB8AC3E}">
        <p14:creationId xmlns:p14="http://schemas.microsoft.com/office/powerpoint/2010/main" val="138547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15</a:t>
            </a:fld>
            <a:endParaRPr kumimoji="1" lang="ja-JP" altLang="en-US"/>
          </a:p>
        </p:txBody>
      </p:sp>
    </p:spTree>
    <p:extLst>
      <p:ext uri="{BB962C8B-B14F-4D97-AF65-F5344CB8AC3E}">
        <p14:creationId xmlns:p14="http://schemas.microsoft.com/office/powerpoint/2010/main" val="378741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Distribution of </a:t>
            </a:r>
            <a:r>
              <a:rPr kumimoji="1" lang="en-US" altLang="ja-JP" dirty="0" err="1"/>
              <a:t>HxCB</a:t>
            </a:r>
            <a:r>
              <a:rPr kumimoji="1" lang="en-US" altLang="ja-JP" dirty="0"/>
              <a:t> isomers in environmental and human samples</a:t>
            </a:r>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17</a:t>
            </a:fld>
            <a:endParaRPr kumimoji="1" lang="ja-JP" altLang="en-US"/>
          </a:p>
        </p:txBody>
      </p:sp>
    </p:spTree>
    <p:extLst>
      <p:ext uri="{BB962C8B-B14F-4D97-AF65-F5344CB8AC3E}">
        <p14:creationId xmlns:p14="http://schemas.microsoft.com/office/powerpoint/2010/main" val="61390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スライド イメージ プレースホルダ 1">
            <a:extLst>
              <a:ext uri="{FF2B5EF4-FFF2-40B4-BE49-F238E27FC236}">
                <a16:creationId xmlns:a16="http://schemas.microsoft.com/office/drawing/2014/main" id="{FA06793E-6A57-4901-B374-BEBC269613DB}"/>
              </a:ext>
            </a:extLst>
          </p:cNvPr>
          <p:cNvSpPr>
            <a:spLocks noGrp="1" noRot="1" noChangeAspect="1" noTextEdit="1"/>
          </p:cNvSpPr>
          <p:nvPr>
            <p:ph type="sldImg"/>
          </p:nvPr>
        </p:nvSpPr>
        <p:spPr>
          <a:ln/>
        </p:spPr>
      </p:sp>
      <p:sp>
        <p:nvSpPr>
          <p:cNvPr id="294915" name="ノート プレースホルダ 2">
            <a:extLst>
              <a:ext uri="{FF2B5EF4-FFF2-40B4-BE49-F238E27FC236}">
                <a16:creationId xmlns:a16="http://schemas.microsoft.com/office/drawing/2014/main" id="{1EBF98CF-F96E-4E7C-970C-431F6CA40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94916" name="スライド番号プレースホルダ 3">
            <a:extLst>
              <a:ext uri="{FF2B5EF4-FFF2-40B4-BE49-F238E27FC236}">
                <a16:creationId xmlns:a16="http://schemas.microsoft.com/office/drawing/2014/main" id="{4C7691B5-5725-418D-88DB-D584472EC3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E02564-581D-446F-B778-072C1B828315}"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9162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179992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a:extLst>
              <a:ext uri="{FF2B5EF4-FFF2-40B4-BE49-F238E27FC236}">
                <a16:creationId xmlns:a16="http://schemas.microsoft.com/office/drawing/2014/main" id="{ED4CC2A8-EA54-4443-8011-C6D7834F267C}"/>
              </a:ext>
            </a:extLst>
          </p:cNvPr>
          <p:cNvSpPr>
            <a:spLocks noGrp="1" noRot="1" noChangeAspect="1" noTextEdit="1"/>
          </p:cNvSpPr>
          <p:nvPr>
            <p:ph type="sldImg"/>
          </p:nvPr>
        </p:nvSpPr>
        <p:spPr>
          <a:ln/>
        </p:spPr>
      </p:sp>
      <p:sp>
        <p:nvSpPr>
          <p:cNvPr id="297987" name="ノート プレースホルダ 2">
            <a:extLst>
              <a:ext uri="{FF2B5EF4-FFF2-40B4-BE49-F238E27FC236}">
                <a16:creationId xmlns:a16="http://schemas.microsoft.com/office/drawing/2014/main" id="{091FAA27-E9AA-472F-A134-A1C5746FF8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97988" name="スライド番号プレースホルダ 3">
            <a:extLst>
              <a:ext uri="{FF2B5EF4-FFF2-40B4-BE49-F238E27FC236}">
                <a16:creationId xmlns:a16="http://schemas.microsoft.com/office/drawing/2014/main" id="{48571BF1-FABC-4376-9A91-52E1927737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B9FD8-BE60-4D99-BC1E-1C89FDD8F03E}"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0921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4703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 1">
            <a:extLst>
              <a:ext uri="{FF2B5EF4-FFF2-40B4-BE49-F238E27FC236}">
                <a16:creationId xmlns:a16="http://schemas.microsoft.com/office/drawing/2014/main" id="{8F3E2ED1-4713-4348-BDD3-5DBD2478AF19}"/>
              </a:ext>
            </a:extLst>
          </p:cNvPr>
          <p:cNvSpPr>
            <a:spLocks noGrp="1" noRot="1" noChangeAspect="1" noTextEdit="1"/>
          </p:cNvSpPr>
          <p:nvPr>
            <p:ph type="sldImg"/>
          </p:nvPr>
        </p:nvSpPr>
        <p:spPr>
          <a:ln/>
        </p:spPr>
      </p:sp>
      <p:sp>
        <p:nvSpPr>
          <p:cNvPr id="295939" name="ノート プレースホルダ 2">
            <a:extLst>
              <a:ext uri="{FF2B5EF4-FFF2-40B4-BE49-F238E27FC236}">
                <a16:creationId xmlns:a16="http://schemas.microsoft.com/office/drawing/2014/main" id="{EB9EC3D8-BE18-45A5-B62E-672750905F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95940" name="スライド番号プレースホルダ 3">
            <a:extLst>
              <a:ext uri="{FF2B5EF4-FFF2-40B4-BE49-F238E27FC236}">
                <a16:creationId xmlns:a16="http://schemas.microsoft.com/office/drawing/2014/main" id="{A59BB8DC-0458-4191-B8EC-E2D5817AB4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21C22A-5876-4C57-8288-C7219285A4E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26590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スライド イメージ プレースホルダ 1">
            <a:extLst>
              <a:ext uri="{FF2B5EF4-FFF2-40B4-BE49-F238E27FC236}">
                <a16:creationId xmlns:a16="http://schemas.microsoft.com/office/drawing/2014/main" id="{910FB471-AC25-4F19-B12C-225B41197938}"/>
              </a:ext>
            </a:extLst>
          </p:cNvPr>
          <p:cNvSpPr>
            <a:spLocks noGrp="1" noRot="1" noChangeAspect="1" noTextEdit="1"/>
          </p:cNvSpPr>
          <p:nvPr>
            <p:ph type="sldImg"/>
          </p:nvPr>
        </p:nvSpPr>
        <p:spPr>
          <a:ln/>
        </p:spPr>
      </p:sp>
      <p:sp>
        <p:nvSpPr>
          <p:cNvPr id="299011" name="ノート プレースホルダ 2">
            <a:extLst>
              <a:ext uri="{FF2B5EF4-FFF2-40B4-BE49-F238E27FC236}">
                <a16:creationId xmlns:a16="http://schemas.microsoft.com/office/drawing/2014/main" id="{848C2562-CAF5-42F1-9F25-829985723E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明朝" panose="02020600040205080304" pitchFamily="18" charset="-128"/>
            </a:endParaRPr>
          </a:p>
        </p:txBody>
      </p:sp>
      <p:sp>
        <p:nvSpPr>
          <p:cNvPr id="299012" name="スライド番号プレースホルダ 3">
            <a:extLst>
              <a:ext uri="{FF2B5EF4-FFF2-40B4-BE49-F238E27FC236}">
                <a16:creationId xmlns:a16="http://schemas.microsoft.com/office/drawing/2014/main" id="{D2EA255E-A590-42B0-8E05-E70D535ADF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D28EB7-E8D7-4D47-8693-0E58251CBE80}"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2331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ja-JP" altLang="en-US" dirty="0"/>
              <a:t>大気、水質、プランクトン、魚、鳥、野生動物、ヒト</a:t>
            </a:r>
          </a:p>
          <a:p>
            <a:endParaRPr lang="ja-JP" altLang="en-US" dirty="0"/>
          </a:p>
          <a:p>
            <a:r>
              <a:rPr lang="ja-JP" altLang="en-US" dirty="0"/>
              <a:t>代謝能力の差によって、異性体の組成が大きく異なります。</a:t>
            </a:r>
            <a:endParaRPr lang="en-US" altLang="ja-JP" dirty="0"/>
          </a:p>
          <a:p>
            <a:endParaRPr lang="en-US" altLang="ja-JP" dirty="0"/>
          </a:p>
          <a:p>
            <a:r>
              <a:rPr lang="en-US" altLang="ja-JP" dirty="0"/>
              <a:t>Important points in PCB analysis.</a:t>
            </a:r>
          </a:p>
          <a:p>
            <a:endParaRPr lang="en-US" altLang="ja-JP" dirty="0"/>
          </a:p>
          <a:p>
            <a:r>
              <a:rPr lang="en-US" altLang="ja-JP" dirty="0"/>
              <a:t>Isomer analysis</a:t>
            </a:r>
          </a:p>
          <a:p>
            <a:endParaRPr lang="en-US" altLang="ja-JP" dirty="0"/>
          </a:p>
          <a:p>
            <a:r>
              <a:rPr lang="en-US" altLang="ja-JP" dirty="0"/>
              <a:t>What's important is,</a:t>
            </a:r>
          </a:p>
          <a:p>
            <a:endParaRPr lang="en-US" altLang="ja-JP" dirty="0"/>
          </a:p>
          <a:p>
            <a:r>
              <a:rPr lang="en-US" altLang="ja-JP" dirty="0"/>
              <a:t>The homologous composition of each source</a:t>
            </a:r>
          </a:p>
          <a:p>
            <a:endParaRPr lang="en-US" altLang="ja-JP" dirty="0"/>
          </a:p>
          <a:p>
            <a:r>
              <a:rPr lang="en-US" altLang="ja-JP" dirty="0"/>
              <a:t>Estimation of origin by isomer composition</a:t>
            </a:r>
          </a:p>
          <a:p>
            <a:endParaRPr lang="en-US" altLang="ja-JP" dirty="0"/>
          </a:p>
          <a:p>
            <a:r>
              <a:rPr lang="en-US" altLang="ja-JP" dirty="0"/>
              <a:t>To organize the isomers of unintentionally generated PCBs</a:t>
            </a:r>
          </a:p>
          <a:p>
            <a:endParaRPr lang="en-US" altLang="ja-JP" dirty="0"/>
          </a:p>
          <a:p>
            <a:r>
              <a:rPr lang="en-US" altLang="ja-JP" dirty="0"/>
              <a:t>It was unintentionally generated for various chemicals, including pigments.</a:t>
            </a:r>
          </a:p>
          <a:p>
            <a:endParaRPr lang="en-US" altLang="ja-JP" dirty="0"/>
          </a:p>
          <a:p>
            <a:r>
              <a:rPr lang="en-US" altLang="ja-JP" dirty="0"/>
              <a:t>It contains PCB.</a:t>
            </a:r>
          </a:p>
          <a:p>
            <a:endParaRPr lang="en-US" altLang="ja-JP" dirty="0"/>
          </a:p>
          <a:p>
            <a:r>
              <a:rPr lang="en-US" altLang="ja-JP" dirty="0"/>
              <a:t>iPhone</a:t>
            </a:r>
            <a:r>
              <a:rPr lang="ja-JP" altLang="en-US" dirty="0"/>
              <a:t>から送信</a:t>
            </a:r>
            <a:endParaRPr lang="ja-JP" altLang="ja-JP" dirty="0"/>
          </a:p>
        </p:txBody>
      </p:sp>
    </p:spTree>
    <p:extLst>
      <p:ext uri="{BB962C8B-B14F-4D97-AF65-F5344CB8AC3E}">
        <p14:creationId xmlns:p14="http://schemas.microsoft.com/office/powerpoint/2010/main" val="19250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同族体組成も異なります。</a:t>
            </a:r>
            <a:endParaRPr kumimoji="1" lang="en-US" altLang="ja-JP" dirty="0"/>
          </a:p>
          <a:p>
            <a:r>
              <a:rPr kumimoji="1" lang="ja-JP" altLang="en-US" dirty="0"/>
              <a:t>分布が少しずつ高塩素側に移行しています</a:t>
            </a:r>
            <a:endParaRPr kumimoji="1" lang="en-US" altLang="ja-JP" dirty="0"/>
          </a:p>
          <a:p>
            <a:endParaRPr kumimoji="1" lang="en-US" altLang="ja-JP" dirty="0"/>
          </a:p>
          <a:p>
            <a:r>
              <a:rPr lang="en-US" altLang="ja-JP" dirty="0"/>
              <a:t>The homologue composition is also differs.</a:t>
            </a:r>
          </a:p>
          <a:p>
            <a:r>
              <a:rPr lang="en-US" altLang="ja-JP" dirty="0"/>
              <a:t>The distribution is gradually shifting towards the high chlorine side.</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24</a:t>
            </a:fld>
            <a:endParaRPr kumimoji="1" lang="ja-JP" altLang="en-US"/>
          </a:p>
        </p:txBody>
      </p:sp>
    </p:spTree>
    <p:extLst>
      <p:ext uri="{BB962C8B-B14F-4D97-AF65-F5344CB8AC3E}">
        <p14:creationId xmlns:p14="http://schemas.microsoft.com/office/powerpoint/2010/main" val="291841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 homologous composition of each source</a:t>
            </a:r>
          </a:p>
          <a:p>
            <a:endParaRPr lang="en-US" altLang="ja-JP" dirty="0"/>
          </a:p>
          <a:p>
            <a:r>
              <a:rPr lang="en-US" altLang="ja-JP" dirty="0"/>
              <a:t>In Japan mainly 4 types of PCB produced KC300,KC400, KC500, KC600</a:t>
            </a:r>
          </a:p>
          <a:p>
            <a:endParaRPr lang="en-US" altLang="ja-JP" dirty="0"/>
          </a:p>
          <a:p>
            <a:r>
              <a:rPr lang="en-US" altLang="ja-JP" dirty="0"/>
              <a:t>Look, and compare profile, </a:t>
            </a:r>
          </a:p>
          <a:p>
            <a:endParaRPr lang="en-US" altLang="ja-JP" dirty="0"/>
          </a:p>
          <a:p>
            <a:r>
              <a:rPr lang="en-US" altLang="ja-JP" dirty="0"/>
              <a:t>Sediment –A was collected from the sampling station near the paper manufacturing company </a:t>
            </a:r>
          </a:p>
          <a:p>
            <a:endParaRPr lang="en-US" altLang="ja-JP" dirty="0"/>
          </a:p>
          <a:p>
            <a:endParaRPr kumimoji="1" lang="en-US" altLang="ja-JP" dirty="0"/>
          </a:p>
          <a:p>
            <a:r>
              <a:rPr kumimoji="1" lang="en-US" altLang="ja-JP" dirty="0"/>
              <a:t>Sediment-B was collected from near the shipyard</a:t>
            </a:r>
          </a:p>
          <a:p>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25</a:t>
            </a:fld>
            <a:endParaRPr kumimoji="1" lang="ja-JP" altLang="en-US"/>
          </a:p>
        </p:txBody>
      </p:sp>
    </p:spTree>
    <p:extLst>
      <p:ext uri="{BB962C8B-B14F-4D97-AF65-F5344CB8AC3E}">
        <p14:creationId xmlns:p14="http://schemas.microsoft.com/office/powerpoint/2010/main" val="1531835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26</a:t>
            </a:fld>
            <a:endParaRPr kumimoji="1" lang="ja-JP" altLang="en-US"/>
          </a:p>
        </p:txBody>
      </p:sp>
    </p:spTree>
    <p:extLst>
      <p:ext uri="{BB962C8B-B14F-4D97-AF65-F5344CB8AC3E}">
        <p14:creationId xmlns:p14="http://schemas.microsoft.com/office/powerpoint/2010/main" val="895887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479566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556090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Metabolic degradation shows different </a:t>
            </a:r>
            <a:r>
              <a:rPr lang="en-US" altLang="ja-JP" dirty="0" err="1"/>
              <a:t>dechlorination</a:t>
            </a:r>
            <a:r>
              <a:rPr lang="en-US" altLang="ja-JP" dirty="0"/>
              <a:t> and hydroxylation activities depending on the type of </a:t>
            </a:r>
            <a:r>
              <a:rPr lang="en-US" altLang="ja-JP" dirty="0" err="1"/>
              <a:t>cytochrom</a:t>
            </a:r>
            <a:r>
              <a:rPr lang="en-US" altLang="ja-JP" dirty="0"/>
              <a:t> P450 subfamily."</a:t>
            </a:r>
            <a:endParaRPr lang="ja-JP" altLang="ja-JP" dirty="0"/>
          </a:p>
        </p:txBody>
      </p:sp>
    </p:spTree>
    <p:extLst>
      <p:ext uri="{BB962C8B-B14F-4D97-AF65-F5344CB8AC3E}">
        <p14:creationId xmlns:p14="http://schemas.microsoft.com/office/powerpoint/2010/main" val="1415506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Metabolic degradation shows different </a:t>
            </a:r>
            <a:r>
              <a:rPr lang="en-US" altLang="ja-JP" dirty="0" err="1"/>
              <a:t>dechlorination</a:t>
            </a:r>
            <a:r>
              <a:rPr lang="en-US" altLang="ja-JP" dirty="0"/>
              <a:t> and hydroxylation activities depending on the type of </a:t>
            </a:r>
            <a:r>
              <a:rPr lang="en-US" altLang="ja-JP" dirty="0" err="1"/>
              <a:t>cytochrom</a:t>
            </a:r>
            <a:r>
              <a:rPr lang="en-US" altLang="ja-JP" dirty="0"/>
              <a:t> P450 subfamily."</a:t>
            </a:r>
            <a:endParaRPr lang="ja-JP" altLang="ja-JP" dirty="0"/>
          </a:p>
        </p:txBody>
      </p:sp>
    </p:spTree>
    <p:extLst>
      <p:ext uri="{BB962C8B-B14F-4D97-AF65-F5344CB8AC3E}">
        <p14:creationId xmlns:p14="http://schemas.microsoft.com/office/powerpoint/2010/main" val="338641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Times New Roman" panose="02020603050405020304" pitchFamily="18" charset="0"/>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was mainly caused by PCDFs transformed from heated PCB  during  the deodorization process of rice bran oil in the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Warehouse, Kitakyushu, Japan </a:t>
            </a:r>
            <a:r>
              <a:rPr lang="en-US" altLang="ja-JP" sz="1200" b="1" dirty="0">
                <a:latin typeface="Times New Roman" panose="02020603050405020304" pitchFamily="18" charset="0"/>
                <a:ea typeface="+mj-ea"/>
                <a:cs typeface="Times New Roman" panose="02020603050405020304" pitchFamily="18" charset="0"/>
              </a:rPr>
              <a:t>(1968) </a:t>
            </a:r>
            <a:r>
              <a:rPr lang="en-US" altLang="ja-JP" sz="1200" dirty="0">
                <a:latin typeface="Times New Roman" panose="02020603050405020304" pitchFamily="18" charset="0"/>
                <a:ea typeface="+mj-ea"/>
                <a:cs typeface="Times New Roman" panose="02020603050405020304" pitchFamily="18" charset="0"/>
              </a:rPr>
              <a:t>.</a:t>
            </a:r>
          </a:p>
          <a:p>
            <a:r>
              <a:rPr lang="en-US" altLang="ja-JP" sz="1200" dirty="0">
                <a:latin typeface="Times New Roman" panose="02020603050405020304" pitchFamily="18" charset="0"/>
                <a:ea typeface="+mj-ea"/>
                <a:cs typeface="Times New Roman" panose="02020603050405020304" pitchFamily="18" charset="0"/>
              </a:rPr>
              <a:t>Approximately  15 thousand people suffered  from various illnesses,  especially  in the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skin, liver, kidney among others. </a:t>
            </a:r>
            <a:r>
              <a:rPr lang="en-US" altLang="ja-JP" sz="1200" b="1" dirty="0">
                <a:latin typeface="Times New Roman" panose="02020603050405020304" pitchFamily="18" charset="0"/>
                <a:ea typeface="+mj-ea"/>
                <a:cs typeface="Times New Roman" panose="02020603050405020304" pitchFamily="18" charset="0"/>
              </a:rPr>
              <a:t>“</a:t>
            </a:r>
            <a:r>
              <a:rPr lang="en-US" altLang="ja-JP" sz="1200" b="1" dirty="0" err="1">
                <a:latin typeface="Times New Roman" panose="02020603050405020304" pitchFamily="18" charset="0"/>
                <a:ea typeface="+mj-ea"/>
                <a:cs typeface="Times New Roman" panose="02020603050405020304" pitchFamily="18" charset="0"/>
              </a:rPr>
              <a:t>Kanemi</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is considered to be the greatest food</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disaster in Japan.</a:t>
            </a:r>
            <a:endParaRPr lang="en-US" altLang="ja-JP" sz="1200" b="1" dirty="0">
              <a:latin typeface="Times New Roman" panose="02020603050405020304" pitchFamily="18" charset="0"/>
              <a:ea typeface="+mj-ea"/>
              <a:cs typeface="Times New Roman" panose="02020603050405020304" pitchFamily="18" charset="0"/>
            </a:endParaRPr>
          </a:p>
          <a:p>
            <a:r>
              <a:rPr lang="en-US" altLang="ja-JP" sz="1200" dirty="0">
                <a:latin typeface="Times New Roman" panose="02020603050405020304" pitchFamily="18" charset="0"/>
                <a:ea typeface="+mj-ea"/>
                <a:cs typeface="Times New Roman" panose="02020603050405020304" pitchFamily="18" charset="0"/>
              </a:rPr>
              <a:t>The sale of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rice bran oil” was terminated within a half year after  the incidence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of</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a:t>
            </a:r>
          </a:p>
          <a:p>
            <a:r>
              <a:rPr lang="en-US" altLang="ja-JP" sz="1200" b="1" i="1" u="sng" dirty="0">
                <a:latin typeface="Times New Roman" panose="02020603050405020304" pitchFamily="18" charset="0"/>
                <a:ea typeface="+mj-ea"/>
                <a:cs typeface="Times New Roman" panose="02020603050405020304" pitchFamily="18" charset="0"/>
              </a:rPr>
              <a:t>In the second and third generations after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a:t>
            </a:r>
            <a:r>
              <a:rPr lang="ja-JP" altLang="en-US"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symptons</a:t>
            </a:r>
            <a:r>
              <a:rPr lang="en-US" altLang="ja-JP" sz="1200" b="1" i="1" u="sng" dirty="0">
                <a:latin typeface="Times New Roman" panose="02020603050405020304" pitchFamily="18" charset="0"/>
                <a:ea typeface="+mj-ea"/>
                <a:cs typeface="Times New Roman" panose="02020603050405020304" pitchFamily="18" charset="0"/>
              </a:rPr>
              <a:t>  similar to those in the first generation also appeared with high incidences. </a:t>
            </a:r>
          </a:p>
          <a:p>
            <a:pPr algn="just"/>
            <a:r>
              <a:rPr lang="en-US" altLang="ja-JP" sz="1200" b="1" dirty="0">
                <a:latin typeface="Times New Roman" panose="02020603050405020304" pitchFamily="18" charset="0"/>
                <a:ea typeface="+mj-ea"/>
                <a:cs typeface="Times New Roman" panose="02020603050405020304" pitchFamily="18" charset="0"/>
              </a:rPr>
              <a:t>“Research and Clinical Center for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and Dioxin” </a:t>
            </a:r>
            <a:r>
              <a:rPr lang="en-US" altLang="ja-JP" sz="1200" dirty="0">
                <a:latin typeface="Times New Roman" panose="02020603050405020304" pitchFamily="18" charset="0"/>
                <a:ea typeface="+mj-ea"/>
                <a:cs typeface="Times New Roman" panose="02020603050405020304" pitchFamily="18" charset="0"/>
              </a:rPr>
              <a:t>started generational analysis based on the interview to patients  (From 2021). </a:t>
            </a:r>
          </a:p>
          <a:p>
            <a:pPr algn="just"/>
            <a:r>
              <a:rPr lang="en-US" altLang="ja-JP" sz="1200" b="1" i="1" u="sng" dirty="0">
                <a:latin typeface="Times New Roman" panose="02020603050405020304" pitchFamily="18" charset="0"/>
                <a:ea typeface="+mj-ea"/>
                <a:cs typeface="Times New Roman" panose="02020603050405020304" pitchFamily="18" charset="0"/>
              </a:rPr>
              <a:t>It is very important to solve the generational problems of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 occurring through TEI to treat and estimate the impact on future generations.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「カネミ油症」は、北九州市のカネミ倉庫で米ぬか油の脱臭工程中に加熱された</a:t>
            </a:r>
            <a:r>
              <a:rPr lang="en-US" altLang="ja-JP" sz="1200" b="1" i="1" u="sng" dirty="0">
                <a:latin typeface="Times New Roman" panose="02020603050405020304" pitchFamily="18" charset="0"/>
                <a:ea typeface="+mj-ea"/>
                <a:cs typeface="Times New Roman" panose="02020603050405020304" pitchFamily="18" charset="0"/>
              </a:rPr>
              <a:t>PCB</a:t>
            </a:r>
            <a:r>
              <a:rPr lang="ja-JP" altLang="en-US" sz="1200" b="1" i="1" u="sng" dirty="0">
                <a:latin typeface="Times New Roman" panose="02020603050405020304" pitchFamily="18" charset="0"/>
                <a:ea typeface="+mj-ea"/>
                <a:cs typeface="Times New Roman" panose="02020603050405020304" pitchFamily="18" charset="0"/>
              </a:rPr>
              <a:t>から変化した</a:t>
            </a:r>
            <a:r>
              <a:rPr lang="en-US" altLang="ja-JP" sz="1200" b="1" i="1" u="sng" dirty="0">
                <a:latin typeface="Times New Roman" panose="02020603050405020304" pitchFamily="18" charset="0"/>
                <a:ea typeface="+mj-ea"/>
                <a:cs typeface="Times New Roman" panose="02020603050405020304" pitchFamily="18" charset="0"/>
              </a:rPr>
              <a:t>PCDF</a:t>
            </a:r>
            <a:r>
              <a:rPr lang="ja-JP" altLang="en-US" sz="1200" b="1" i="1" u="sng" dirty="0">
                <a:latin typeface="Times New Roman" panose="02020603050405020304" pitchFamily="18" charset="0"/>
                <a:ea typeface="+mj-ea"/>
                <a:cs typeface="Times New Roman" panose="02020603050405020304" pitchFamily="18" charset="0"/>
              </a:rPr>
              <a:t>が主な原因であった（</a:t>
            </a:r>
            <a:r>
              <a:rPr lang="en-US" altLang="ja-JP" sz="1200" b="1" i="1" u="sng" dirty="0">
                <a:latin typeface="Times New Roman" panose="02020603050405020304" pitchFamily="18" charset="0"/>
                <a:ea typeface="+mj-ea"/>
                <a:cs typeface="Times New Roman" panose="02020603050405020304" pitchFamily="18" charset="0"/>
              </a:rPr>
              <a:t>1968</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ja-JP" altLang="en-US" sz="1200" b="1" i="1" u="sng" dirty="0">
                <a:latin typeface="Times New Roman" panose="02020603050405020304" pitchFamily="18" charset="0"/>
                <a:ea typeface="+mj-ea"/>
                <a:cs typeface="Times New Roman" panose="02020603050405020304" pitchFamily="18" charset="0"/>
              </a:rPr>
              <a:t>約</a:t>
            </a:r>
            <a:r>
              <a:rPr lang="en-US" altLang="ja-JP" sz="1200" b="1" i="1" u="sng" dirty="0">
                <a:latin typeface="Times New Roman" panose="02020603050405020304" pitchFamily="18" charset="0"/>
                <a:ea typeface="+mj-ea"/>
                <a:cs typeface="Times New Roman" panose="02020603050405020304" pitchFamily="18" charset="0"/>
              </a:rPr>
              <a:t>15,000</a:t>
            </a:r>
            <a:r>
              <a:rPr lang="ja-JP" altLang="en-US" sz="1200" b="1" i="1" u="sng" dirty="0">
                <a:latin typeface="Times New Roman" panose="02020603050405020304" pitchFamily="18" charset="0"/>
                <a:ea typeface="+mj-ea"/>
                <a:cs typeface="Times New Roman" panose="02020603050405020304" pitchFamily="18" charset="0"/>
              </a:rPr>
              <a:t>人が、特に皮膚、肝臓、腎臓などの様々な病気に苦しんだ。「カネミ油症」は日本最大の食品災害と言われている。</a:t>
            </a:r>
          </a:p>
          <a:p>
            <a:pPr algn="just"/>
            <a:r>
              <a:rPr lang="ja-JP" altLang="en-US" sz="1200" b="1" i="1" u="sng" dirty="0">
                <a:latin typeface="Times New Roman" panose="02020603050405020304" pitchFamily="18" charset="0"/>
                <a:ea typeface="+mj-ea"/>
                <a:cs typeface="Times New Roman" panose="02020603050405020304" pitchFamily="18" charset="0"/>
              </a:rPr>
              <a:t>カネミ米ぬか油」は「カネミ油庄」発生後、半年で販売中止となった。</a:t>
            </a:r>
          </a:p>
          <a:p>
            <a:pPr algn="just"/>
            <a:r>
              <a:rPr lang="ja-JP" altLang="en-US" sz="1200" b="1" i="1" u="sng" dirty="0">
                <a:latin typeface="Times New Roman" panose="02020603050405020304" pitchFamily="18" charset="0"/>
                <a:ea typeface="+mj-ea"/>
                <a:cs typeface="Times New Roman" panose="02020603050405020304" pitchFamily="18" charset="0"/>
              </a:rPr>
              <a:t>「カネミ油症」発生後の第</a:t>
            </a:r>
            <a:r>
              <a:rPr lang="en-US" altLang="ja-JP" sz="1200" b="1" i="1" u="sng" dirty="0">
                <a:latin typeface="Times New Roman" panose="02020603050405020304" pitchFamily="18" charset="0"/>
                <a:ea typeface="+mj-ea"/>
                <a:cs typeface="Times New Roman" panose="02020603050405020304" pitchFamily="18" charset="0"/>
              </a:rPr>
              <a:t>2</a:t>
            </a:r>
            <a:r>
              <a:rPr lang="ja-JP" altLang="en-US" sz="1200" b="1" i="1" u="sng" dirty="0">
                <a:latin typeface="Times New Roman" panose="02020603050405020304" pitchFamily="18" charset="0"/>
                <a:ea typeface="+mj-ea"/>
                <a:cs typeface="Times New Roman" panose="02020603050405020304" pitchFamily="18" charset="0"/>
              </a:rPr>
              <a:t>世代、第</a:t>
            </a:r>
            <a:r>
              <a:rPr lang="en-US" altLang="ja-JP" sz="1200" b="1" i="1" u="sng" dirty="0">
                <a:latin typeface="Times New Roman" panose="02020603050405020304" pitchFamily="18" charset="0"/>
                <a:ea typeface="+mj-ea"/>
                <a:cs typeface="Times New Roman" panose="02020603050405020304" pitchFamily="18" charset="0"/>
              </a:rPr>
              <a:t>3</a:t>
            </a:r>
            <a:r>
              <a:rPr lang="ja-JP" altLang="en-US" sz="1200" b="1" i="1" u="sng" dirty="0">
                <a:latin typeface="Times New Roman" panose="02020603050405020304" pitchFamily="18" charset="0"/>
                <a:ea typeface="+mj-ea"/>
                <a:cs typeface="Times New Roman" panose="02020603050405020304" pitchFamily="18" charset="0"/>
              </a:rPr>
              <a:t>世代でも、第</a:t>
            </a:r>
            <a:r>
              <a:rPr lang="en-US" altLang="ja-JP" sz="1200" b="1" i="1" u="sng" dirty="0">
                <a:latin typeface="Times New Roman" panose="02020603050405020304" pitchFamily="18" charset="0"/>
                <a:ea typeface="+mj-ea"/>
                <a:cs typeface="Times New Roman" panose="02020603050405020304" pitchFamily="18" charset="0"/>
              </a:rPr>
              <a:t>1</a:t>
            </a:r>
            <a:r>
              <a:rPr lang="ja-JP" altLang="en-US" sz="1200" b="1" i="1" u="sng" dirty="0">
                <a:latin typeface="Times New Roman" panose="02020603050405020304" pitchFamily="18" charset="0"/>
                <a:ea typeface="+mj-ea"/>
                <a:cs typeface="Times New Roman" panose="02020603050405020304" pitchFamily="18" charset="0"/>
              </a:rPr>
              <a:t>世代と同様の症状が高い頻度で出現した。</a:t>
            </a:r>
          </a:p>
          <a:p>
            <a:pPr algn="just"/>
            <a:r>
              <a:rPr lang="ja-JP" altLang="en-US" sz="1200" b="1" i="1" u="sng" dirty="0">
                <a:latin typeface="Times New Roman" panose="02020603050405020304" pitchFamily="18" charset="0"/>
                <a:ea typeface="+mj-ea"/>
                <a:cs typeface="Times New Roman" panose="02020603050405020304" pitchFamily="18" charset="0"/>
              </a:rPr>
              <a:t>「油症・ダイオキシン研究臨床センター」では、患者への聞き取り調査をもとに世代分析を開始した（</a:t>
            </a:r>
            <a:r>
              <a:rPr lang="en-US" altLang="ja-JP" sz="1200" b="1" i="1" u="sng" dirty="0">
                <a:latin typeface="Times New Roman" panose="02020603050405020304" pitchFamily="18" charset="0"/>
                <a:ea typeface="+mj-ea"/>
                <a:cs typeface="Times New Roman" panose="02020603050405020304" pitchFamily="18" charset="0"/>
              </a:rPr>
              <a:t>2021</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en-US" altLang="ja-JP" sz="1200" b="1" i="1" u="sng" dirty="0">
                <a:latin typeface="Times New Roman" panose="02020603050405020304" pitchFamily="18" charset="0"/>
                <a:ea typeface="+mj-ea"/>
                <a:cs typeface="Times New Roman" panose="02020603050405020304" pitchFamily="18" charset="0"/>
              </a:rPr>
              <a:t>TEI</a:t>
            </a:r>
            <a:r>
              <a:rPr lang="ja-JP" altLang="en-US" sz="1200" b="1" i="1" u="sng" dirty="0">
                <a:latin typeface="Times New Roman" panose="02020603050405020304" pitchFamily="18" charset="0"/>
                <a:ea typeface="+mj-ea"/>
                <a:cs typeface="Times New Roman" panose="02020603050405020304" pitchFamily="18" charset="0"/>
              </a:rPr>
              <a:t>を通じて発生した「カネミ油症」の世代間問題を解決し、治療や将来世代への影響を推定することは非常に重要である。</a:t>
            </a:r>
            <a:endParaRPr lang="en-US" altLang="ja-JP" sz="1200" b="1" i="1" u="sng" dirty="0">
              <a:latin typeface="Times New Roman" panose="02020603050405020304" pitchFamily="18" charset="0"/>
              <a:ea typeface="+mj-ea"/>
              <a:cs typeface="Times New Roman" panose="02020603050405020304" pitchFamily="18" charset="0"/>
            </a:endParaRP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将来へ向けての新たなメッセージ</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新たな視点</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en-US" altLang="ja-JP" sz="1200" b="1" i="1" u="sng" dirty="0">
                <a:latin typeface="Times New Roman" panose="02020603050405020304" pitchFamily="18" charset="0"/>
                <a:ea typeface="+mj-ea"/>
                <a:cs typeface="Times New Roman" panose="02020603050405020304" pitchFamily="18" charset="0"/>
              </a:rPr>
              <a:t>Transgenerational Epigenetic Inheritance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282828"/>
                </a:solidFill>
                <a:effectLst/>
                <a:latin typeface="MuseoSans"/>
              </a:rPr>
              <a:t>Epigenetic Inheritance: Concepts, Mechanisms and Perspectives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1585EA-4B5F-41E2-A7E4-E4CB6A8D90A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49087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l">
              <a:lnSpc>
                <a:spcPts val="1800"/>
              </a:lnSpc>
            </a:pPr>
            <a:r>
              <a:rPr lang="en-US" altLang="ja-JP" sz="1800" dirty="0">
                <a:effectLst/>
                <a:latin typeface="Times New Roman" panose="02020603050405020304" pitchFamily="18" charset="0"/>
                <a:ea typeface="游明朝" panose="02020400000000000000" pitchFamily="18" charset="-128"/>
                <a:cs typeface="Times New Roman" panose="02020603050405020304" pitchFamily="18" charset="0"/>
              </a:rPr>
              <a:t>Monitoring of hydroxylated PCBs in urine is recommended for evaluating PCB exposure to confirm the safety of PCB workers. </a:t>
            </a:r>
            <a:endParaRPr lang="ja-JP" altLang="ja-JP" sz="1800" dirty="0">
              <a:effectLst/>
              <a:latin typeface="Times New Roman" panose="02020603050405020304" pitchFamily="18" charset="0"/>
              <a:ea typeface="DengXian" panose="02010600030101010101" pitchFamily="2" charset="-122"/>
              <a:cs typeface="Calibri" panose="020F0502020204030204" pitchFamily="34" charset="0"/>
            </a:endParaRPr>
          </a:p>
          <a:p>
            <a:pPr algn="l">
              <a:lnSpc>
                <a:spcPts val="1800"/>
              </a:lnSpc>
            </a:pPr>
            <a:r>
              <a:rPr lang="en-US" altLang="ja-JP" sz="18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1800" dirty="0">
              <a:effectLst/>
              <a:latin typeface="Times New Roman" panose="02020603050405020304" pitchFamily="18" charset="0"/>
              <a:ea typeface="DengXian" panose="02010600030101010101" pitchFamily="2" charset="-122"/>
              <a:cs typeface="Calibri" panose="020F0502020204030204" pitchFamily="34" charset="0"/>
            </a:endParaRPr>
          </a:p>
          <a:p>
            <a:endParaRPr lang="ja-JP" altLang="ja-JP" dirty="0"/>
          </a:p>
        </p:txBody>
      </p:sp>
    </p:spTree>
    <p:extLst>
      <p:ext uri="{BB962C8B-B14F-4D97-AF65-F5344CB8AC3E}">
        <p14:creationId xmlns:p14="http://schemas.microsoft.com/office/powerpoint/2010/main" val="3717724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650126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The interaction with RYR, which is responsible for Ca channeling in the hippocampus of the brain, causes a large difference between the r- and s-PCB</a:t>
            </a:r>
          </a:p>
          <a:p>
            <a:endParaRPr lang="en-US" altLang="ja-JP" dirty="0"/>
          </a:p>
          <a:p>
            <a:r>
              <a:rPr lang="en-US" altLang="ja-JP" dirty="0"/>
              <a:t>. Enantiomers by chiral recognition separation </a:t>
            </a:r>
            <a:r>
              <a:rPr lang="en-US" altLang="ja-JP" dirty="0" err="1"/>
              <a:t>columnActual</a:t>
            </a:r>
            <a:r>
              <a:rPr lang="en-US" altLang="ja-JP" dirty="0"/>
              <a:t> measurement of the specific rotatory </a:t>
            </a:r>
            <a:r>
              <a:rPr lang="en-US" altLang="ja-JP" dirty="0" err="1"/>
              <a:t>degreeConfirmation</a:t>
            </a:r>
            <a:r>
              <a:rPr lang="en-US" altLang="ja-JP" dirty="0"/>
              <a:t> of the specific rotatory degree by quantum chemical </a:t>
            </a:r>
            <a:r>
              <a:rPr lang="en-US" altLang="ja-JP" dirty="0" err="1"/>
              <a:t>calculationAssignment</a:t>
            </a:r>
            <a:r>
              <a:rPr lang="en-US" altLang="ja-JP" dirty="0"/>
              <a:t> of the absolute configuration of each </a:t>
            </a:r>
            <a:r>
              <a:rPr lang="en-US" altLang="ja-JP" dirty="0" err="1"/>
              <a:t>fractionAssessment</a:t>
            </a:r>
            <a:r>
              <a:rPr lang="en-US" altLang="ja-JP" dirty="0"/>
              <a:t> of the chiral separation measurement metabolic experiment toxicity of the </a:t>
            </a:r>
            <a:r>
              <a:rPr lang="en-US" altLang="ja-JP" dirty="0" err="1"/>
              <a:t>sampleCorrespondence</a:t>
            </a:r>
            <a:r>
              <a:rPr lang="en-US" altLang="ja-JP" dirty="0"/>
              <a:t> between the actual measurement and the calculation result</a:t>
            </a:r>
            <a:endParaRPr lang="ja-JP" altLang="ja-JP" dirty="0"/>
          </a:p>
        </p:txBody>
      </p:sp>
    </p:spTree>
    <p:extLst>
      <p:ext uri="{BB962C8B-B14F-4D97-AF65-F5344CB8AC3E}">
        <p14:creationId xmlns:p14="http://schemas.microsoft.com/office/powerpoint/2010/main" val="1757583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2012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D847C-58A4-4AE8-B41B-73E1F1C1A72C}"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a:solidFill>
                  <a:srgbClr val="FFFFFF"/>
                </a:solidFill>
              </a:rPr>
              <a:t>- </a:t>
            </a:r>
            <a:r>
              <a:rPr lang="ja-JP" altLang="ja-JP" sz="1100" b="1" dirty="0">
                <a:solidFill>
                  <a:srgbClr val="FFFFFF"/>
                </a:solidFill>
              </a:rPr>
              <a:t>有機顔料中の副生</a:t>
            </a:r>
            <a:r>
              <a:rPr lang="en-US" altLang="ja-JP" sz="1100" b="1" dirty="0">
                <a:solidFill>
                  <a:srgbClr val="FFFFFF"/>
                </a:solidFill>
              </a:rPr>
              <a:t>PCB</a:t>
            </a:r>
            <a:r>
              <a:rPr lang="ja-JP" altLang="ja-JP" sz="1100" b="1" dirty="0">
                <a:solidFill>
                  <a:srgbClr val="FFFFFF"/>
                </a:solidFill>
              </a:rPr>
              <a:t>異性体を分析し</a:t>
            </a:r>
            <a:r>
              <a:rPr lang="en-US" altLang="ja-JP" sz="1100" b="1" dirty="0">
                <a:solidFill>
                  <a:srgbClr val="FFFFFF"/>
                </a:solidFill>
              </a:rPr>
              <a:t>,</a:t>
            </a:r>
          </a:p>
          <a:p>
            <a:r>
              <a:rPr lang="en-US" altLang="ja-JP" sz="1100" b="1" dirty="0">
                <a:solidFill>
                  <a:srgbClr val="FFFFFF"/>
                </a:solidFill>
              </a:rPr>
              <a:t>- pigment from 3,3’-dichlorobenzidine</a:t>
            </a:r>
          </a:p>
          <a:p>
            <a:r>
              <a:rPr lang="en-US" altLang="ja-JP" sz="1100" b="1" dirty="0">
                <a:solidFill>
                  <a:srgbClr val="FFFFFF"/>
                </a:solidFill>
              </a:rPr>
              <a:t>      contain #11, #35, #77</a:t>
            </a:r>
          </a:p>
          <a:p>
            <a:r>
              <a:rPr lang="en-US" altLang="ja-JP" sz="1100" b="1" dirty="0">
                <a:solidFill>
                  <a:srgbClr val="FFFFFF"/>
                </a:solidFill>
              </a:rPr>
              <a:t>- pigment from 2,2’,5,5’-tetrachlorobenzidine </a:t>
            </a:r>
          </a:p>
          <a:p>
            <a:r>
              <a:rPr lang="en-US" altLang="ja-JP" sz="1100" b="1" dirty="0">
                <a:solidFill>
                  <a:srgbClr val="FFFFFF"/>
                </a:solidFill>
              </a:rPr>
              <a:t>     contain #52, #101, #153</a:t>
            </a:r>
          </a:p>
          <a:p>
            <a:r>
              <a:rPr lang="en-US" altLang="ja-JP" sz="1100" b="1" dirty="0">
                <a:solidFill>
                  <a:srgbClr val="FFFFFF"/>
                </a:solidFill>
              </a:rPr>
              <a:t>- </a:t>
            </a:r>
            <a:r>
              <a:rPr lang="en-US" altLang="ja-JP" sz="1100" b="1" dirty="0" err="1">
                <a:solidFill>
                  <a:srgbClr val="FFFFFF"/>
                </a:solidFill>
              </a:rPr>
              <a:t>phthalocyanine</a:t>
            </a:r>
            <a:r>
              <a:rPr lang="en-US" altLang="ja-JP" sz="1100" b="1" dirty="0">
                <a:solidFill>
                  <a:srgbClr val="FFFFFF"/>
                </a:solidFill>
              </a:rPr>
              <a:t>-type pigment</a:t>
            </a:r>
          </a:p>
          <a:p>
            <a:r>
              <a:rPr lang="en-US" altLang="ja-JP" sz="1100" b="1" dirty="0">
                <a:solidFill>
                  <a:srgbClr val="FFFFFF"/>
                </a:solidFill>
              </a:rPr>
              <a:t>     #209</a:t>
            </a:r>
          </a:p>
          <a:p>
            <a:r>
              <a:rPr lang="ja-JP" altLang="ja-JP" sz="1100" b="1" dirty="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rPr>
              <a:t>- </a:t>
            </a:r>
            <a:r>
              <a:rPr lang="ja-JP" altLang="en-US" sz="1100" b="1" dirty="0">
                <a:solidFill>
                  <a:srgbClr val="FFFFFF"/>
                </a:solidFill>
              </a:rPr>
              <a:t>顔料中の</a:t>
            </a:r>
            <a:r>
              <a:rPr lang="en-US" altLang="ja-JP" sz="1100" b="1" dirty="0">
                <a:solidFill>
                  <a:srgbClr val="FFFFFF"/>
                </a:solidFill>
              </a:rPr>
              <a:t>PCB</a:t>
            </a:r>
            <a:r>
              <a:rPr lang="ja-JP" altLang="en-US" sz="1100" b="1" dirty="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B77BC-4F64-4900-955D-544C55BD64B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r>
              <a:rPr lang="ja-JP" altLang="en-US" b="1" dirty="0"/>
              <a:t>ザンドマイヤー反応</a:t>
            </a:r>
            <a:endParaRPr lang="en-US" altLang="ja-JP" b="1" dirty="0"/>
          </a:p>
          <a:p>
            <a:r>
              <a:rPr lang="ja-JP" altLang="en-US" dirty="0"/>
              <a:t>芳香族ジアゾニウム塩を</a:t>
            </a:r>
            <a:r>
              <a:rPr lang="ja-JP" altLang="en-US" dirty="0">
                <a:hlinkClick r:id="rId3" tooltip="フッ素"/>
              </a:rPr>
              <a:t>フッ素</a:t>
            </a:r>
            <a:r>
              <a:rPr lang="ja-JP" altLang="en-US" dirty="0"/>
              <a:t>を除く</a:t>
            </a:r>
            <a:r>
              <a:rPr lang="ja-JP" altLang="en-US" dirty="0">
                <a:hlinkClick r:id="rId4" tooltip="ハロゲン"/>
              </a:rPr>
              <a:t>ハロゲン</a:t>
            </a:r>
            <a:r>
              <a:rPr lang="ja-JP" altLang="en-US" dirty="0"/>
              <a:t>化銅</a:t>
            </a:r>
            <a:r>
              <a:rPr lang="en-US" altLang="ja-JP" dirty="0"/>
              <a:t>(I)</a:t>
            </a:r>
            <a:r>
              <a:rPr lang="ja-JP" altLang="en-US" dirty="0"/>
              <a:t>あるいは</a:t>
            </a:r>
            <a:r>
              <a:rPr lang="ja-JP" altLang="en-US" dirty="0">
                <a:hlinkClick r:id="rId5" tooltip="シアン化銅(I)"/>
              </a:rPr>
              <a:t>シアン化銅</a:t>
            </a:r>
            <a:r>
              <a:rPr lang="en-US" altLang="ja-JP" dirty="0">
                <a:hlinkClick r:id="rId5" tooltip="シアン化銅(I)"/>
              </a:rPr>
              <a:t>(I)</a:t>
            </a:r>
            <a:r>
              <a:rPr lang="ja-JP" altLang="en-US" dirty="0" err="1"/>
              <a:t>、</a:t>
            </a:r>
            <a:r>
              <a:rPr lang="ja-JP" altLang="en-US" dirty="0">
                <a:hlinkClick r:id="rId6" tooltip="チオシアン化銅(I)（存在しないページ）"/>
              </a:rPr>
              <a:t>チオシアン化銅</a:t>
            </a:r>
            <a:r>
              <a:rPr lang="en-US" altLang="ja-JP" dirty="0">
                <a:hlinkClick r:id="rId6" tooltip="チオシアン化銅(I)（存在しないページ）"/>
              </a:rPr>
              <a:t>(I)</a:t>
            </a:r>
            <a:r>
              <a:rPr lang="ja-JP" altLang="en-US" dirty="0"/>
              <a:t>の存在下に生成させ、加温分解すると、元のアミノ基の位置が対応するハロゲンあるいはシアノ基・チオシアノ基で置き換えられた置換アリール体が得られる。この反応は</a:t>
            </a:r>
            <a:r>
              <a:rPr lang="en-US" altLang="ja-JP" dirty="0"/>
              <a:t>1884</a:t>
            </a:r>
            <a:r>
              <a:rPr lang="ja-JP" altLang="en-US" dirty="0"/>
              <a:t>年に発見した </a:t>
            </a:r>
            <a:r>
              <a:rPr lang="en-US" altLang="ja-JP" dirty="0"/>
              <a:t>T. </a:t>
            </a:r>
            <a:r>
              <a:rPr lang="en-US" altLang="ja-JP" dirty="0" err="1"/>
              <a:t>Sandmeyer</a:t>
            </a:r>
            <a:r>
              <a:rPr lang="en-US" altLang="ja-JP" dirty="0"/>
              <a:t> </a:t>
            </a:r>
            <a:r>
              <a:rPr lang="ja-JP" altLang="en-US" dirty="0"/>
              <a:t>に因んで</a:t>
            </a:r>
            <a:r>
              <a:rPr lang="ja-JP" altLang="en-US" b="1" dirty="0"/>
              <a:t>ザンドマイヤー反応</a:t>
            </a:r>
            <a:r>
              <a:rPr lang="ja-JP" altLang="en-US" dirty="0"/>
              <a:t>と呼ばれる。この反応は一電子移動を含むラジカル的な機構を経て進行し、中間体としてアリール銅化合物を経由すると考えられている。</a:t>
            </a:r>
          </a:p>
          <a:p>
            <a:r>
              <a:rPr lang="en-US" altLang="ja-JP" dirty="0" err="1"/>
              <a:t>Ar</a:t>
            </a:r>
            <a:r>
              <a:rPr lang="en-US" altLang="ja-JP" dirty="0"/>
              <a:t>-N</a:t>
            </a:r>
            <a:r>
              <a:rPr lang="en-US" altLang="ja-JP" baseline="30000" dirty="0"/>
              <a:t>+</a:t>
            </a:r>
            <a:r>
              <a:rPr lang="ja-JP" altLang="en-US" dirty="0"/>
              <a:t>≡</a:t>
            </a:r>
            <a:r>
              <a:rPr lang="en-US" altLang="ja-JP" dirty="0"/>
              <a:t>N + </a:t>
            </a:r>
            <a:r>
              <a:rPr lang="en-US" altLang="ja-JP" dirty="0" err="1"/>
              <a:t>CuX</a:t>
            </a:r>
            <a:r>
              <a:rPr lang="en-US" altLang="ja-JP" dirty="0"/>
              <a:t> → </a:t>
            </a:r>
            <a:r>
              <a:rPr lang="en-US" altLang="ja-JP" dirty="0" err="1"/>
              <a:t>Ar</a:t>
            </a:r>
            <a:r>
              <a:rPr lang="en-US" altLang="ja-JP" dirty="0"/>
              <a:t>-X + Cu</a:t>
            </a:r>
            <a:r>
              <a:rPr lang="en-US" altLang="ja-JP" baseline="30000" dirty="0"/>
              <a:t>+</a:t>
            </a:r>
            <a:r>
              <a:rPr lang="ja-JP" altLang="en-US" dirty="0"/>
              <a:t> </a:t>
            </a:r>
            <a:r>
              <a:rPr lang="en-US" altLang="ja-JP" dirty="0"/>
              <a:t>+ N</a:t>
            </a:r>
            <a:r>
              <a:rPr lang="en-US" altLang="ja-JP" baseline="-25000" dirty="0"/>
              <a:t>2</a:t>
            </a:r>
            <a:r>
              <a:rPr lang="ja-JP" altLang="en-US" dirty="0"/>
              <a:t>↑ </a:t>
            </a:r>
            <a:r>
              <a:rPr lang="en-US" altLang="ja-JP" dirty="0"/>
              <a:t>(X = </a:t>
            </a:r>
            <a:r>
              <a:rPr lang="en-US" altLang="ja-JP" dirty="0" err="1"/>
              <a:t>Cl</a:t>
            </a:r>
            <a:r>
              <a:rPr lang="en-US" altLang="ja-JP" dirty="0"/>
              <a:t>, Br, CN, SCN) </a:t>
            </a:r>
            <a:r>
              <a:rPr lang="ja-JP" altLang="en-US" dirty="0"/>
              <a:t>ハロゲンがフッ素の場合は</a:t>
            </a:r>
            <a:r>
              <a:rPr lang="ja-JP" altLang="en-US" dirty="0">
                <a:hlinkClick r:id="rId7" tooltip="フッ化銅(II)"/>
              </a:rPr>
              <a:t>フッ化銅</a:t>
            </a:r>
            <a:r>
              <a:rPr lang="en-US" altLang="ja-JP" dirty="0">
                <a:hlinkClick r:id="rId7" tooltip="フッ化銅(II)"/>
              </a:rPr>
              <a:t>(II)</a:t>
            </a:r>
            <a:r>
              <a:rPr lang="ja-JP" altLang="en-US" dirty="0"/>
              <a:t>が</a:t>
            </a:r>
            <a:r>
              <a:rPr lang="ja-JP" altLang="en-US" dirty="0">
                <a:hlinkClick r:id="rId8" tooltip="フッ化銅(I)"/>
              </a:rPr>
              <a:t>フッ化銅</a:t>
            </a:r>
            <a:r>
              <a:rPr lang="en-US" altLang="ja-JP" dirty="0">
                <a:hlinkClick r:id="rId8" tooltip="フッ化銅(I)"/>
              </a:rPr>
              <a:t>(I)</a:t>
            </a:r>
            <a:r>
              <a:rPr lang="ja-JP" altLang="en-US" dirty="0"/>
              <a:t>に比べて安定なため反応が進行しない（フッ化銅</a:t>
            </a:r>
            <a:r>
              <a:rPr lang="en-US" altLang="ja-JP" dirty="0"/>
              <a:t>(I) </a:t>
            </a:r>
            <a:r>
              <a:rPr lang="ja-JP" altLang="en-US" dirty="0"/>
              <a:t>は放置すると不均化を起こしてフッ化銅</a:t>
            </a:r>
            <a:r>
              <a:rPr lang="en-US" altLang="ja-JP" dirty="0"/>
              <a:t>(II)</a:t>
            </a:r>
            <a:r>
              <a:rPr lang="ja-JP" altLang="en-US" dirty="0"/>
              <a:t>と金属銅となる）。</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B77BC-4F64-4900-955D-544C55BD64B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B77BC-4F64-4900-955D-544C55BD64B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Times New Roman" panose="02020603050405020304" pitchFamily="18" charset="0"/>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was mainly caused by PCDFs transformed from heated PCB  during  the deodorization process of rice bran oil in the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Warehouse, Kitakyushu, Japan </a:t>
            </a:r>
            <a:r>
              <a:rPr lang="en-US" altLang="ja-JP" sz="1200" b="1" dirty="0">
                <a:latin typeface="Times New Roman" panose="02020603050405020304" pitchFamily="18" charset="0"/>
                <a:ea typeface="+mj-ea"/>
                <a:cs typeface="Times New Roman" panose="02020603050405020304" pitchFamily="18" charset="0"/>
              </a:rPr>
              <a:t>(1968) </a:t>
            </a:r>
            <a:r>
              <a:rPr lang="en-US" altLang="ja-JP" sz="1200" dirty="0">
                <a:latin typeface="Times New Roman" panose="02020603050405020304" pitchFamily="18" charset="0"/>
                <a:ea typeface="+mj-ea"/>
                <a:cs typeface="Times New Roman" panose="02020603050405020304" pitchFamily="18" charset="0"/>
              </a:rPr>
              <a:t>.</a:t>
            </a:r>
          </a:p>
          <a:p>
            <a:r>
              <a:rPr lang="en-US" altLang="ja-JP" sz="1200" dirty="0">
                <a:latin typeface="Times New Roman" panose="02020603050405020304" pitchFamily="18" charset="0"/>
                <a:ea typeface="+mj-ea"/>
                <a:cs typeface="Times New Roman" panose="02020603050405020304" pitchFamily="18" charset="0"/>
              </a:rPr>
              <a:t>Approximately  15 thousand people suffered  from various illnesses,  especially  in the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skin, liver, kidney among others. </a:t>
            </a:r>
            <a:r>
              <a:rPr lang="en-US" altLang="ja-JP" sz="1200" b="1" dirty="0">
                <a:latin typeface="Times New Roman" panose="02020603050405020304" pitchFamily="18" charset="0"/>
                <a:ea typeface="+mj-ea"/>
                <a:cs typeface="Times New Roman" panose="02020603050405020304" pitchFamily="18" charset="0"/>
              </a:rPr>
              <a:t>“</a:t>
            </a:r>
            <a:r>
              <a:rPr lang="en-US" altLang="ja-JP" sz="1200" b="1" dirty="0" err="1">
                <a:latin typeface="Times New Roman" panose="02020603050405020304" pitchFamily="18" charset="0"/>
                <a:ea typeface="+mj-ea"/>
                <a:cs typeface="Times New Roman" panose="02020603050405020304" pitchFamily="18" charset="0"/>
              </a:rPr>
              <a:t>Kanemi</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is considered to be the greatest food</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disaster in Japan.</a:t>
            </a:r>
            <a:endParaRPr lang="en-US" altLang="ja-JP" sz="1200" b="1" dirty="0">
              <a:latin typeface="Times New Roman" panose="02020603050405020304" pitchFamily="18" charset="0"/>
              <a:ea typeface="+mj-ea"/>
              <a:cs typeface="Times New Roman" panose="02020603050405020304" pitchFamily="18" charset="0"/>
            </a:endParaRPr>
          </a:p>
          <a:p>
            <a:r>
              <a:rPr lang="en-US" altLang="ja-JP" sz="1200" dirty="0">
                <a:latin typeface="Times New Roman" panose="02020603050405020304" pitchFamily="18" charset="0"/>
                <a:ea typeface="+mj-ea"/>
                <a:cs typeface="Times New Roman" panose="02020603050405020304" pitchFamily="18" charset="0"/>
              </a:rPr>
              <a:t>The sale of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rice bran oil” was terminated within a half year after  the incidence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of</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a:t>
            </a:r>
          </a:p>
          <a:p>
            <a:r>
              <a:rPr lang="en-US" altLang="ja-JP" sz="1200" b="1" i="1" u="sng" dirty="0">
                <a:latin typeface="Times New Roman" panose="02020603050405020304" pitchFamily="18" charset="0"/>
                <a:ea typeface="+mj-ea"/>
                <a:cs typeface="Times New Roman" panose="02020603050405020304" pitchFamily="18" charset="0"/>
              </a:rPr>
              <a:t>In the second and third generations after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a:t>
            </a:r>
            <a:r>
              <a:rPr lang="ja-JP" altLang="en-US"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symptons</a:t>
            </a:r>
            <a:r>
              <a:rPr lang="en-US" altLang="ja-JP" sz="1200" b="1" i="1" u="sng" dirty="0">
                <a:latin typeface="Times New Roman" panose="02020603050405020304" pitchFamily="18" charset="0"/>
                <a:ea typeface="+mj-ea"/>
                <a:cs typeface="Times New Roman" panose="02020603050405020304" pitchFamily="18" charset="0"/>
              </a:rPr>
              <a:t>  similar to those in the first generation also appeared with high incidences. </a:t>
            </a:r>
          </a:p>
          <a:p>
            <a:pPr algn="just"/>
            <a:r>
              <a:rPr lang="en-US" altLang="ja-JP" sz="1200" b="1" dirty="0">
                <a:latin typeface="Times New Roman" panose="02020603050405020304" pitchFamily="18" charset="0"/>
                <a:ea typeface="+mj-ea"/>
                <a:cs typeface="Times New Roman" panose="02020603050405020304" pitchFamily="18" charset="0"/>
              </a:rPr>
              <a:t>“Research and Clinical Center for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and Dioxin” </a:t>
            </a:r>
            <a:r>
              <a:rPr lang="en-US" altLang="ja-JP" sz="1200" dirty="0">
                <a:latin typeface="Times New Roman" panose="02020603050405020304" pitchFamily="18" charset="0"/>
                <a:ea typeface="+mj-ea"/>
                <a:cs typeface="Times New Roman" panose="02020603050405020304" pitchFamily="18" charset="0"/>
              </a:rPr>
              <a:t>started generational analysis based on the interview to patients  (From 2021). </a:t>
            </a:r>
          </a:p>
          <a:p>
            <a:pPr algn="just"/>
            <a:r>
              <a:rPr lang="en-US" altLang="ja-JP" sz="1200" b="1" i="1" u="sng" dirty="0">
                <a:latin typeface="Times New Roman" panose="02020603050405020304" pitchFamily="18" charset="0"/>
                <a:ea typeface="+mj-ea"/>
                <a:cs typeface="Times New Roman" panose="02020603050405020304" pitchFamily="18" charset="0"/>
              </a:rPr>
              <a:t>It is very important to solve the generational problems of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 occurring through TEI to treat and estimate the impact on future generations.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「カネミ油症」は、北九州市のカネミ倉庫で米ぬか油の脱臭工程中に加熱された</a:t>
            </a:r>
            <a:r>
              <a:rPr lang="en-US" altLang="ja-JP" sz="1200" b="1" i="1" u="sng" dirty="0">
                <a:latin typeface="Times New Roman" panose="02020603050405020304" pitchFamily="18" charset="0"/>
                <a:ea typeface="+mj-ea"/>
                <a:cs typeface="Times New Roman" panose="02020603050405020304" pitchFamily="18" charset="0"/>
              </a:rPr>
              <a:t>PCB</a:t>
            </a:r>
            <a:r>
              <a:rPr lang="ja-JP" altLang="en-US" sz="1200" b="1" i="1" u="sng" dirty="0">
                <a:latin typeface="Times New Roman" panose="02020603050405020304" pitchFamily="18" charset="0"/>
                <a:ea typeface="+mj-ea"/>
                <a:cs typeface="Times New Roman" panose="02020603050405020304" pitchFamily="18" charset="0"/>
              </a:rPr>
              <a:t>から変化した</a:t>
            </a:r>
            <a:r>
              <a:rPr lang="en-US" altLang="ja-JP" sz="1200" b="1" i="1" u="sng" dirty="0">
                <a:latin typeface="Times New Roman" panose="02020603050405020304" pitchFamily="18" charset="0"/>
                <a:ea typeface="+mj-ea"/>
                <a:cs typeface="Times New Roman" panose="02020603050405020304" pitchFamily="18" charset="0"/>
              </a:rPr>
              <a:t>PCDF</a:t>
            </a:r>
            <a:r>
              <a:rPr lang="ja-JP" altLang="en-US" sz="1200" b="1" i="1" u="sng" dirty="0">
                <a:latin typeface="Times New Roman" panose="02020603050405020304" pitchFamily="18" charset="0"/>
                <a:ea typeface="+mj-ea"/>
                <a:cs typeface="Times New Roman" panose="02020603050405020304" pitchFamily="18" charset="0"/>
              </a:rPr>
              <a:t>が主な原因であった（</a:t>
            </a:r>
            <a:r>
              <a:rPr lang="en-US" altLang="ja-JP" sz="1200" b="1" i="1" u="sng" dirty="0">
                <a:latin typeface="Times New Roman" panose="02020603050405020304" pitchFamily="18" charset="0"/>
                <a:ea typeface="+mj-ea"/>
                <a:cs typeface="Times New Roman" panose="02020603050405020304" pitchFamily="18" charset="0"/>
              </a:rPr>
              <a:t>1968</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ja-JP" altLang="en-US" sz="1200" b="1" i="1" u="sng" dirty="0">
                <a:latin typeface="Times New Roman" panose="02020603050405020304" pitchFamily="18" charset="0"/>
                <a:ea typeface="+mj-ea"/>
                <a:cs typeface="Times New Roman" panose="02020603050405020304" pitchFamily="18" charset="0"/>
              </a:rPr>
              <a:t>約</a:t>
            </a:r>
            <a:r>
              <a:rPr lang="en-US" altLang="ja-JP" sz="1200" b="1" i="1" u="sng" dirty="0">
                <a:latin typeface="Times New Roman" panose="02020603050405020304" pitchFamily="18" charset="0"/>
                <a:ea typeface="+mj-ea"/>
                <a:cs typeface="Times New Roman" panose="02020603050405020304" pitchFamily="18" charset="0"/>
              </a:rPr>
              <a:t>15,000</a:t>
            </a:r>
            <a:r>
              <a:rPr lang="ja-JP" altLang="en-US" sz="1200" b="1" i="1" u="sng" dirty="0">
                <a:latin typeface="Times New Roman" panose="02020603050405020304" pitchFamily="18" charset="0"/>
                <a:ea typeface="+mj-ea"/>
                <a:cs typeface="Times New Roman" panose="02020603050405020304" pitchFamily="18" charset="0"/>
              </a:rPr>
              <a:t>人が、特に皮膚、肝臓、腎臓などの様々な病気に苦しんだ。「カネミ油症」は日本最大の食品災害と言われている。</a:t>
            </a:r>
          </a:p>
          <a:p>
            <a:pPr algn="just"/>
            <a:r>
              <a:rPr lang="ja-JP" altLang="en-US" sz="1200" b="1" i="1" u="sng" dirty="0">
                <a:latin typeface="Times New Roman" panose="02020603050405020304" pitchFamily="18" charset="0"/>
                <a:ea typeface="+mj-ea"/>
                <a:cs typeface="Times New Roman" panose="02020603050405020304" pitchFamily="18" charset="0"/>
              </a:rPr>
              <a:t>カネミ米ぬか油」は「カネミ油庄」発生後、半年で販売中止となった。</a:t>
            </a:r>
          </a:p>
          <a:p>
            <a:pPr algn="just"/>
            <a:r>
              <a:rPr lang="ja-JP" altLang="en-US" sz="1200" b="1" i="1" u="sng" dirty="0">
                <a:latin typeface="Times New Roman" panose="02020603050405020304" pitchFamily="18" charset="0"/>
                <a:ea typeface="+mj-ea"/>
                <a:cs typeface="Times New Roman" panose="02020603050405020304" pitchFamily="18" charset="0"/>
              </a:rPr>
              <a:t>「カネミ油症」発生後の第</a:t>
            </a:r>
            <a:r>
              <a:rPr lang="en-US" altLang="ja-JP" sz="1200" b="1" i="1" u="sng" dirty="0">
                <a:latin typeface="Times New Roman" panose="02020603050405020304" pitchFamily="18" charset="0"/>
                <a:ea typeface="+mj-ea"/>
                <a:cs typeface="Times New Roman" panose="02020603050405020304" pitchFamily="18" charset="0"/>
              </a:rPr>
              <a:t>2</a:t>
            </a:r>
            <a:r>
              <a:rPr lang="ja-JP" altLang="en-US" sz="1200" b="1" i="1" u="sng" dirty="0">
                <a:latin typeface="Times New Roman" panose="02020603050405020304" pitchFamily="18" charset="0"/>
                <a:ea typeface="+mj-ea"/>
                <a:cs typeface="Times New Roman" panose="02020603050405020304" pitchFamily="18" charset="0"/>
              </a:rPr>
              <a:t>世代、第</a:t>
            </a:r>
            <a:r>
              <a:rPr lang="en-US" altLang="ja-JP" sz="1200" b="1" i="1" u="sng" dirty="0">
                <a:latin typeface="Times New Roman" panose="02020603050405020304" pitchFamily="18" charset="0"/>
                <a:ea typeface="+mj-ea"/>
                <a:cs typeface="Times New Roman" panose="02020603050405020304" pitchFamily="18" charset="0"/>
              </a:rPr>
              <a:t>3</a:t>
            </a:r>
            <a:r>
              <a:rPr lang="ja-JP" altLang="en-US" sz="1200" b="1" i="1" u="sng" dirty="0">
                <a:latin typeface="Times New Roman" panose="02020603050405020304" pitchFamily="18" charset="0"/>
                <a:ea typeface="+mj-ea"/>
                <a:cs typeface="Times New Roman" panose="02020603050405020304" pitchFamily="18" charset="0"/>
              </a:rPr>
              <a:t>世代でも、第</a:t>
            </a:r>
            <a:r>
              <a:rPr lang="en-US" altLang="ja-JP" sz="1200" b="1" i="1" u="sng" dirty="0">
                <a:latin typeface="Times New Roman" panose="02020603050405020304" pitchFamily="18" charset="0"/>
                <a:ea typeface="+mj-ea"/>
                <a:cs typeface="Times New Roman" panose="02020603050405020304" pitchFamily="18" charset="0"/>
              </a:rPr>
              <a:t>1</a:t>
            </a:r>
            <a:r>
              <a:rPr lang="ja-JP" altLang="en-US" sz="1200" b="1" i="1" u="sng" dirty="0">
                <a:latin typeface="Times New Roman" panose="02020603050405020304" pitchFamily="18" charset="0"/>
                <a:ea typeface="+mj-ea"/>
                <a:cs typeface="Times New Roman" panose="02020603050405020304" pitchFamily="18" charset="0"/>
              </a:rPr>
              <a:t>世代と同様の症状が高い頻度で出現した。</a:t>
            </a:r>
          </a:p>
          <a:p>
            <a:pPr algn="just"/>
            <a:r>
              <a:rPr lang="ja-JP" altLang="en-US" sz="1200" b="1" i="1" u="sng" dirty="0">
                <a:latin typeface="Times New Roman" panose="02020603050405020304" pitchFamily="18" charset="0"/>
                <a:ea typeface="+mj-ea"/>
                <a:cs typeface="Times New Roman" panose="02020603050405020304" pitchFamily="18" charset="0"/>
              </a:rPr>
              <a:t>「油症・ダイオキシン研究臨床センター」では、患者への聞き取り調査をもとに世代分析を開始した（</a:t>
            </a:r>
            <a:r>
              <a:rPr lang="en-US" altLang="ja-JP" sz="1200" b="1" i="1" u="sng" dirty="0">
                <a:latin typeface="Times New Roman" panose="02020603050405020304" pitchFamily="18" charset="0"/>
                <a:ea typeface="+mj-ea"/>
                <a:cs typeface="Times New Roman" panose="02020603050405020304" pitchFamily="18" charset="0"/>
              </a:rPr>
              <a:t>2021</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en-US" altLang="ja-JP" sz="1200" b="1" i="1" u="sng" dirty="0">
                <a:latin typeface="Times New Roman" panose="02020603050405020304" pitchFamily="18" charset="0"/>
                <a:ea typeface="+mj-ea"/>
                <a:cs typeface="Times New Roman" panose="02020603050405020304" pitchFamily="18" charset="0"/>
              </a:rPr>
              <a:t>TEI</a:t>
            </a:r>
            <a:r>
              <a:rPr lang="ja-JP" altLang="en-US" sz="1200" b="1" i="1" u="sng" dirty="0">
                <a:latin typeface="Times New Roman" panose="02020603050405020304" pitchFamily="18" charset="0"/>
                <a:ea typeface="+mj-ea"/>
                <a:cs typeface="Times New Roman" panose="02020603050405020304" pitchFamily="18" charset="0"/>
              </a:rPr>
              <a:t>を通じて発生した「カネミ油症」の世代間問題を解決し、治療や将来世代への影響を推定することは非常に重要である。</a:t>
            </a:r>
            <a:endParaRPr lang="en-US" altLang="ja-JP" sz="1200" b="1" i="1" u="sng" dirty="0">
              <a:latin typeface="Times New Roman" panose="02020603050405020304" pitchFamily="18" charset="0"/>
              <a:ea typeface="+mj-ea"/>
              <a:cs typeface="Times New Roman" panose="02020603050405020304" pitchFamily="18" charset="0"/>
            </a:endParaRP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将来へ向けての新たなメッセージ</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新たな視点</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en-US" altLang="ja-JP" sz="1200" b="1" i="1" u="sng" dirty="0">
                <a:latin typeface="Times New Roman" panose="02020603050405020304" pitchFamily="18" charset="0"/>
                <a:ea typeface="+mj-ea"/>
                <a:cs typeface="Times New Roman" panose="02020603050405020304" pitchFamily="18" charset="0"/>
              </a:rPr>
              <a:t>Transgenerational Epigenetic Inheritance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282828"/>
                </a:solidFill>
                <a:effectLst/>
                <a:latin typeface="MuseoSans"/>
              </a:rPr>
              <a:t>Epigenetic Inheritance: Concepts, Mechanisms and Perspectives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1585EA-4B5F-41E2-A7E4-E4CB6A8D90AE}" type="slidenum">
              <a:rPr kumimoji="1" lang="ja-JP" altLang="en-US" smtClean="0"/>
              <a:t>4</a:t>
            </a:fld>
            <a:endParaRPr kumimoji="1" lang="ja-JP" altLang="en-US"/>
          </a:p>
        </p:txBody>
      </p:sp>
    </p:spTree>
    <p:extLst>
      <p:ext uri="{BB962C8B-B14F-4D97-AF65-F5344CB8AC3E}">
        <p14:creationId xmlns:p14="http://schemas.microsoft.com/office/powerpoint/2010/main" val="1561636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D847C-58A4-4AE8-B41B-73E1F1C1A72C}"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pPr eaLnBrk="1" hangingPunct="1"/>
            <a:endParaRPr lang="ja-JP" altLang="en-US" sz="1100" dirty="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D847C-58A4-4AE8-B41B-73E1F1C1A72C}"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a:solidFill>
                  <a:srgbClr val="FFFFFF"/>
                </a:solidFill>
              </a:rPr>
              <a:t>- </a:t>
            </a:r>
            <a:r>
              <a:rPr lang="ja-JP" altLang="ja-JP" sz="1100" b="1" dirty="0">
                <a:solidFill>
                  <a:srgbClr val="FFFFFF"/>
                </a:solidFill>
              </a:rPr>
              <a:t>有機顔料中の副生</a:t>
            </a:r>
            <a:r>
              <a:rPr lang="en-US" altLang="ja-JP" sz="1100" b="1" dirty="0">
                <a:solidFill>
                  <a:srgbClr val="FFFFFF"/>
                </a:solidFill>
              </a:rPr>
              <a:t>PCB</a:t>
            </a:r>
            <a:r>
              <a:rPr lang="ja-JP" altLang="ja-JP" sz="1100" b="1" dirty="0">
                <a:solidFill>
                  <a:srgbClr val="FFFFFF"/>
                </a:solidFill>
              </a:rPr>
              <a:t>異性体を分析し</a:t>
            </a:r>
            <a:r>
              <a:rPr lang="en-US" altLang="ja-JP" sz="1100" b="1" dirty="0">
                <a:solidFill>
                  <a:srgbClr val="FFFFFF"/>
                </a:solidFill>
              </a:rPr>
              <a:t>,</a:t>
            </a:r>
          </a:p>
          <a:p>
            <a:r>
              <a:rPr lang="en-US" altLang="ja-JP" sz="1100" b="1" dirty="0">
                <a:solidFill>
                  <a:srgbClr val="FFFFFF"/>
                </a:solidFill>
              </a:rPr>
              <a:t>- pigment from 3,3’-dichlorobenzidine</a:t>
            </a:r>
          </a:p>
          <a:p>
            <a:r>
              <a:rPr lang="en-US" altLang="ja-JP" sz="1100" b="1" dirty="0">
                <a:solidFill>
                  <a:srgbClr val="FFFFFF"/>
                </a:solidFill>
              </a:rPr>
              <a:t>      contain #11, #35, #77</a:t>
            </a:r>
          </a:p>
          <a:p>
            <a:r>
              <a:rPr lang="en-US" altLang="ja-JP" sz="1100" b="1" dirty="0">
                <a:solidFill>
                  <a:srgbClr val="FFFFFF"/>
                </a:solidFill>
              </a:rPr>
              <a:t>- pigment from 2,2’,5,5’-tetrachlorobenzidine </a:t>
            </a:r>
          </a:p>
          <a:p>
            <a:r>
              <a:rPr lang="en-US" altLang="ja-JP" sz="1100" b="1" dirty="0">
                <a:solidFill>
                  <a:srgbClr val="FFFFFF"/>
                </a:solidFill>
              </a:rPr>
              <a:t>     contain #52, #101, #153</a:t>
            </a:r>
          </a:p>
          <a:p>
            <a:r>
              <a:rPr lang="en-US" altLang="ja-JP" sz="1100" b="1" dirty="0">
                <a:solidFill>
                  <a:srgbClr val="FFFFFF"/>
                </a:solidFill>
              </a:rPr>
              <a:t>- </a:t>
            </a:r>
            <a:r>
              <a:rPr lang="en-US" altLang="ja-JP" sz="1100" b="1" dirty="0" err="1">
                <a:solidFill>
                  <a:srgbClr val="FFFFFF"/>
                </a:solidFill>
              </a:rPr>
              <a:t>phthalocyanine</a:t>
            </a:r>
            <a:r>
              <a:rPr lang="en-US" altLang="ja-JP" sz="1100" b="1" dirty="0">
                <a:solidFill>
                  <a:srgbClr val="FFFFFF"/>
                </a:solidFill>
              </a:rPr>
              <a:t>-type pigment</a:t>
            </a:r>
          </a:p>
          <a:p>
            <a:r>
              <a:rPr lang="en-US" altLang="ja-JP" sz="1100" b="1" dirty="0">
                <a:solidFill>
                  <a:srgbClr val="FFFFFF"/>
                </a:solidFill>
              </a:rPr>
              <a:t>     #209</a:t>
            </a:r>
          </a:p>
          <a:p>
            <a:r>
              <a:rPr lang="ja-JP" altLang="ja-JP" sz="1100" b="1" dirty="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srgbClr val="FFFFFF"/>
                </a:solidFill>
              </a:rPr>
              <a:t>- </a:t>
            </a:r>
            <a:r>
              <a:rPr lang="ja-JP" altLang="en-US" sz="1100" b="1" dirty="0">
                <a:solidFill>
                  <a:srgbClr val="FFFFFF"/>
                </a:solidFill>
              </a:rPr>
              <a:t>顔料中の</a:t>
            </a:r>
            <a:r>
              <a:rPr lang="en-US" altLang="ja-JP" sz="1100" b="1" dirty="0">
                <a:solidFill>
                  <a:srgbClr val="FFFFFF"/>
                </a:solidFill>
              </a:rPr>
              <a:t>PCB</a:t>
            </a:r>
            <a:r>
              <a:rPr lang="ja-JP" altLang="en-US" sz="1100" b="1" dirty="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51007-84FE-405D-A175-A0EBA37F12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5</a:t>
            </a:fld>
            <a:endParaRPr kumimoji="1" lang="ja-JP" altLang="en-US"/>
          </a:p>
        </p:txBody>
      </p:sp>
    </p:spTree>
    <p:extLst>
      <p:ext uri="{BB962C8B-B14F-4D97-AF65-F5344CB8AC3E}">
        <p14:creationId xmlns:p14="http://schemas.microsoft.com/office/powerpoint/2010/main" val="482991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1909188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1757132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The interaction with RYR, which is responsible for Ca channeling in the hippocampus of the brain, causes a large difference between the r- and s-PCB</a:t>
            </a:r>
          </a:p>
          <a:p>
            <a:endParaRPr lang="en-US" altLang="ja-JP" dirty="0"/>
          </a:p>
          <a:p>
            <a:r>
              <a:rPr lang="en-US" altLang="ja-JP" dirty="0"/>
              <a:t>. Enantiomers by chiral recognition separation </a:t>
            </a:r>
            <a:r>
              <a:rPr lang="en-US" altLang="ja-JP" dirty="0" err="1"/>
              <a:t>columnActual</a:t>
            </a:r>
            <a:r>
              <a:rPr lang="en-US" altLang="ja-JP" dirty="0"/>
              <a:t> measurement of the specific rotatory </a:t>
            </a:r>
            <a:r>
              <a:rPr lang="en-US" altLang="ja-JP" dirty="0" err="1"/>
              <a:t>degreeConfirmation</a:t>
            </a:r>
            <a:r>
              <a:rPr lang="en-US" altLang="ja-JP" dirty="0"/>
              <a:t> of the specific rotatory degree by quantum chemical </a:t>
            </a:r>
            <a:r>
              <a:rPr lang="en-US" altLang="ja-JP" dirty="0" err="1"/>
              <a:t>calculationAssignment</a:t>
            </a:r>
            <a:r>
              <a:rPr lang="en-US" altLang="ja-JP" dirty="0"/>
              <a:t> of the absolute configuration of each </a:t>
            </a:r>
            <a:r>
              <a:rPr lang="en-US" altLang="ja-JP" dirty="0" err="1"/>
              <a:t>fractionAssessment</a:t>
            </a:r>
            <a:r>
              <a:rPr lang="en-US" altLang="ja-JP" dirty="0"/>
              <a:t> of the chiral separation measurement metabolic experiment toxicity of the </a:t>
            </a:r>
            <a:r>
              <a:rPr lang="en-US" altLang="ja-JP" dirty="0" err="1"/>
              <a:t>sampleCorrespondence</a:t>
            </a:r>
            <a:r>
              <a:rPr lang="en-US" altLang="ja-JP" dirty="0"/>
              <a:t> between the actual measurement and the calculation result</a:t>
            </a:r>
            <a:endParaRPr lang="ja-JP" altLang="ja-JP" dirty="0"/>
          </a:p>
        </p:txBody>
      </p:sp>
    </p:spTree>
    <p:extLst>
      <p:ext uri="{BB962C8B-B14F-4D97-AF65-F5344CB8AC3E}">
        <p14:creationId xmlns:p14="http://schemas.microsoft.com/office/powerpoint/2010/main" val="289730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The interaction with RYR, which is responsible for Ca channeling in the hippocampus of the brain, causes a large difference between the r- and s-PCB</a:t>
            </a:r>
          </a:p>
          <a:p>
            <a:endParaRPr lang="en-US" altLang="ja-JP" dirty="0"/>
          </a:p>
          <a:p>
            <a:r>
              <a:rPr lang="en-US" altLang="ja-JP" dirty="0"/>
              <a:t>. Enantiomers by chiral recognition separation </a:t>
            </a:r>
            <a:r>
              <a:rPr lang="en-US" altLang="ja-JP" dirty="0" err="1"/>
              <a:t>columnActual</a:t>
            </a:r>
            <a:r>
              <a:rPr lang="en-US" altLang="ja-JP" dirty="0"/>
              <a:t> measurement of the specific rotatory </a:t>
            </a:r>
            <a:r>
              <a:rPr lang="en-US" altLang="ja-JP" dirty="0" err="1"/>
              <a:t>degreeConfirmation</a:t>
            </a:r>
            <a:r>
              <a:rPr lang="en-US" altLang="ja-JP" dirty="0"/>
              <a:t> of the specific rotatory degree by quantum chemical </a:t>
            </a:r>
            <a:r>
              <a:rPr lang="en-US" altLang="ja-JP" dirty="0" err="1"/>
              <a:t>calculationAssignment</a:t>
            </a:r>
            <a:r>
              <a:rPr lang="en-US" altLang="ja-JP" dirty="0"/>
              <a:t> of the absolute configuration of each </a:t>
            </a:r>
            <a:r>
              <a:rPr lang="en-US" altLang="ja-JP" dirty="0" err="1"/>
              <a:t>fractionAssessment</a:t>
            </a:r>
            <a:r>
              <a:rPr lang="en-US" altLang="ja-JP" dirty="0"/>
              <a:t> of the chiral separation measurement metabolic experiment toxicity of the </a:t>
            </a:r>
            <a:r>
              <a:rPr lang="en-US" altLang="ja-JP" dirty="0" err="1"/>
              <a:t>sampleCorrespondence</a:t>
            </a:r>
            <a:r>
              <a:rPr lang="en-US" altLang="ja-JP" dirty="0"/>
              <a:t> between the actual measurement and the calculation result</a:t>
            </a:r>
            <a:endParaRPr lang="ja-JP" altLang="ja-JP" dirty="0"/>
          </a:p>
        </p:txBody>
      </p:sp>
    </p:spTree>
    <p:extLst>
      <p:ext uri="{BB962C8B-B14F-4D97-AF65-F5344CB8AC3E}">
        <p14:creationId xmlns:p14="http://schemas.microsoft.com/office/powerpoint/2010/main" val="772924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The interaction with RYR, which is responsible for Ca channeling in the hippocampus of the brain, causes a large difference between the r- and s-PCB</a:t>
            </a:r>
          </a:p>
          <a:p>
            <a:endParaRPr lang="en-US" altLang="ja-JP" dirty="0"/>
          </a:p>
          <a:p>
            <a:r>
              <a:rPr lang="en-US" altLang="ja-JP" dirty="0"/>
              <a:t>. Enantiomers by chiral recognition separation </a:t>
            </a:r>
            <a:r>
              <a:rPr lang="en-US" altLang="ja-JP" dirty="0" err="1"/>
              <a:t>columnActual</a:t>
            </a:r>
            <a:r>
              <a:rPr lang="en-US" altLang="ja-JP" dirty="0"/>
              <a:t> measurement of the specific rotatory </a:t>
            </a:r>
            <a:r>
              <a:rPr lang="en-US" altLang="ja-JP" dirty="0" err="1"/>
              <a:t>degreeConfirmation</a:t>
            </a:r>
            <a:r>
              <a:rPr lang="en-US" altLang="ja-JP" dirty="0"/>
              <a:t> of the specific rotatory degree by quantum chemical </a:t>
            </a:r>
            <a:r>
              <a:rPr lang="en-US" altLang="ja-JP" dirty="0" err="1"/>
              <a:t>calculationAssignment</a:t>
            </a:r>
            <a:r>
              <a:rPr lang="en-US" altLang="ja-JP" dirty="0"/>
              <a:t> of the absolute configuration of each </a:t>
            </a:r>
            <a:r>
              <a:rPr lang="en-US" altLang="ja-JP" dirty="0" err="1"/>
              <a:t>fractionAssessment</a:t>
            </a:r>
            <a:r>
              <a:rPr lang="en-US" altLang="ja-JP" dirty="0"/>
              <a:t> of the chiral separation measurement metabolic experiment toxicity of the </a:t>
            </a:r>
            <a:r>
              <a:rPr lang="en-US" altLang="ja-JP" dirty="0" err="1"/>
              <a:t>sampleCorrespondence</a:t>
            </a:r>
            <a:r>
              <a:rPr lang="en-US" altLang="ja-JP" dirty="0"/>
              <a:t> between the actual measurement and the calculation result</a:t>
            </a:r>
            <a:endParaRPr lang="ja-JP" altLang="ja-JP" dirty="0"/>
          </a:p>
        </p:txBody>
      </p:sp>
    </p:spTree>
    <p:extLst>
      <p:ext uri="{BB962C8B-B14F-4D97-AF65-F5344CB8AC3E}">
        <p14:creationId xmlns:p14="http://schemas.microsoft.com/office/powerpoint/2010/main" val="396788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3954190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D98BF9-1D7E-45C9-938A-D74AC9C4CF13}"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7261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err="1"/>
              <a:t>aR,aS</a:t>
            </a:r>
            <a:r>
              <a:rPr lang="ja-JP" altLang="en-US" dirty="0"/>
              <a:t>と</a:t>
            </a:r>
            <a:r>
              <a:rPr lang="en-US" altLang="ja-JP" dirty="0"/>
              <a:t>M,P</a:t>
            </a:r>
            <a:r>
              <a:rPr lang="ja-JP" altLang="en-US" dirty="0"/>
              <a:t>の命名は、異なる</a:t>
            </a:r>
            <a:endParaRPr lang="en-US" altLang="ja-JP" dirty="0"/>
          </a:p>
          <a:p>
            <a:pPr eaLnBrk="1" hangingPunct="1">
              <a:spcBef>
                <a:spcPct val="0"/>
              </a:spcBef>
            </a:pPr>
            <a:r>
              <a:rPr lang="en-US" altLang="ja-JP" dirty="0" err="1"/>
              <a:t>aR,aS</a:t>
            </a:r>
            <a:r>
              <a:rPr lang="ja-JP" altLang="en-US" dirty="0"/>
              <a:t>　軸を隔てて手前、奥を</a:t>
            </a:r>
            <a:r>
              <a:rPr lang="en-US" altLang="ja-JP" dirty="0"/>
              <a:t>1-2-3-4</a:t>
            </a:r>
            <a:r>
              <a:rPr lang="ja-JP" altLang="en-US" dirty="0"/>
              <a:t>と順位をつけるか？</a:t>
            </a:r>
            <a:endParaRPr lang="en-US" altLang="ja-JP"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dirty="0"/>
              <a:t>M,P</a:t>
            </a:r>
            <a:r>
              <a:rPr lang="ja-JP" altLang="en-US" dirty="0"/>
              <a:t>　軸を隔てて手前、奥を</a:t>
            </a:r>
            <a:r>
              <a:rPr lang="en-US" altLang="ja-JP" dirty="0"/>
              <a:t>1-3</a:t>
            </a:r>
            <a:r>
              <a:rPr lang="ja-JP" altLang="en-US" dirty="0"/>
              <a:t>と順位をつけるか？</a:t>
            </a:r>
            <a:endParaRPr lang="en-US" altLang="ja-JP" dirty="0"/>
          </a:p>
          <a:p>
            <a:pPr eaLnBrk="1" hangingPunct="1">
              <a:spcBef>
                <a:spcPct val="0"/>
              </a:spcBef>
            </a:pPr>
            <a:endParaRPr lang="en-US" altLang="ja-JP" dirty="0"/>
          </a:p>
          <a:p>
            <a:pPr eaLnBrk="1" hangingPunct="1">
              <a:spcBef>
                <a:spcPct val="0"/>
              </a:spcBef>
            </a:pPr>
            <a:r>
              <a:rPr lang="ja-JP" altLang="en-US" dirty="0"/>
              <a:t>右回り、左回りは一致しない</a:t>
            </a:r>
            <a:endParaRPr lang="en-US" altLang="ja-JP" dirty="0"/>
          </a:p>
          <a:p>
            <a:pPr eaLnBrk="1" hangingPunct="1">
              <a:spcBef>
                <a:spcPct val="0"/>
              </a:spcBef>
            </a:pPr>
            <a:endParaRPr lang="ja-JP" altLang="en-US" dirty="0"/>
          </a:p>
        </p:txBody>
      </p:sp>
      <p:sp>
        <p:nvSpPr>
          <p:cNvPr id="399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BF00D1-9408-4FCF-9429-C3B3461B318F}" type="slidenum">
              <a:rPr kumimoji="1" lang="ja-JP"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71582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キラル認識カラムで</a:t>
            </a:r>
            <a:r>
              <a:rPr lang="en-US" altLang="ja-JP" dirty="0"/>
              <a:t>PCB</a:t>
            </a:r>
            <a:r>
              <a:rPr lang="ja-JP" altLang="en-US" dirty="0"/>
              <a:t>を</a:t>
            </a:r>
            <a:r>
              <a:rPr lang="en-US" altLang="ja-JP" dirty="0"/>
              <a:t>HPLC</a:t>
            </a:r>
            <a:r>
              <a:rPr lang="ja-JP" altLang="en-US" dirty="0"/>
              <a:t>で分離</a:t>
            </a:r>
            <a:endParaRPr lang="en-US" altLang="ja-JP" dirty="0"/>
          </a:p>
          <a:p>
            <a:pPr eaLnBrk="1" hangingPunct="1">
              <a:spcBef>
                <a:spcPct val="0"/>
              </a:spcBef>
            </a:pPr>
            <a:endParaRPr lang="en-US" altLang="ja-JP" dirty="0"/>
          </a:p>
          <a:p>
            <a:pPr eaLnBrk="1" hangingPunct="1">
              <a:spcBef>
                <a:spcPct val="0"/>
              </a:spcBef>
            </a:pPr>
            <a:r>
              <a:rPr lang="en-US" altLang="ja-JP" dirty="0"/>
              <a:t>Separate PCBs by HPLC using a chiral recognition column</a:t>
            </a:r>
            <a:endParaRPr lang="ja-JP" altLang="en-US" dirty="0"/>
          </a:p>
        </p:txBody>
      </p:sp>
      <p:sp>
        <p:nvSpPr>
          <p:cNvPr id="368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800DE8-225A-4E07-B84F-3763F78B3C9A}" type="slidenum">
              <a:rPr kumimoji="1" lang="ja-JP"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78945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itchFamily="34" charset="0"/>
              </a:rPr>
              <a:t>短いカラム、低い分離能（</a:t>
            </a:r>
            <a:r>
              <a:rPr kumimoji="1"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itchFamily="34" charset="0"/>
              </a:rPr>
              <a:t>R</a:t>
            </a:r>
            <a:r>
              <a:rPr kumimoji="1" lang="ja-JP"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itchFamily="34" charset="0"/>
              </a:rPr>
              <a:t>）で分取した各エナンチオマーで、旋光度測定を可能にするために、実験データと理論的な化学計算とを統合させて解析した。円二色性スペクトルと旋光度が、実験と計算の結果がよく一致することを確認した。</a:t>
            </a:r>
            <a:endParaRPr kumimoji="1"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b="1" dirty="0">
                <a:solidFill>
                  <a:prstClr val="white"/>
                </a:solidFill>
                <a:latin typeface="Arial" panose="020B0604020202020204" pitchFamily="34" charset="0"/>
                <a:ea typeface="ＭＳ Ｐゴシック" charset="-128"/>
                <a:cs typeface="Arial" pitchFamily="34" charset="0"/>
              </a:rPr>
              <a:t>Experimental data and theoretical chemical calculations were integrated and analyzed to enable specific optical rotation measurements of each enantiomer separated using a short column and low resolution (R). We confirmed that the experimental and calculated results of the circular dichroism spectrum and optical rotation agree well.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Arial" charset="0"/>
              <a:ea typeface="ＭＳ Ｐゴシック" charset="-128"/>
              <a:cs typeface="+mn-cs"/>
            </a:endParaRPr>
          </a:p>
          <a:p>
            <a:pPr eaLnBrk="1" hangingPunct="1">
              <a:spcBef>
                <a:spcPct val="0"/>
              </a:spcBef>
            </a:pPr>
            <a:endParaRPr lang="ja-JP" altLang="en-US" dirty="0"/>
          </a:p>
        </p:txBody>
      </p:sp>
      <p:sp>
        <p:nvSpPr>
          <p:cNvPr id="419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D798A8-5EAC-44F1-BDAD-259C3306CA29}" type="slidenum">
              <a:rPr kumimoji="1" lang="ja-JP"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2811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1960119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719142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mn-lt"/>
                <a:ea typeface="+mn-ea"/>
                <a:cs typeface="+mn-cs"/>
              </a:rPr>
              <a:t>Fig. 2 Changes in enantiomer fraction (EF) value of PCB 95 after a 3-h</a:t>
            </a:r>
          </a:p>
          <a:p>
            <a:r>
              <a:rPr kumimoji="1" lang="en-US" altLang="ja-JP" sz="1200" b="0" i="0" u="none" strike="noStrike" kern="1200" baseline="0" dirty="0">
                <a:solidFill>
                  <a:schemeClr val="tx1"/>
                </a:solidFill>
                <a:latin typeface="+mn-lt"/>
                <a:ea typeface="+mn-ea"/>
                <a:cs typeface="+mn-cs"/>
              </a:rPr>
              <a:t>treatment with 13 </a:t>
            </a:r>
            <a:r>
              <a:rPr kumimoji="1" lang="en-US" altLang="ja-JP" sz="1200" b="0" i="0" u="none" strike="noStrike" kern="1200" baseline="0" dirty="0" err="1">
                <a:solidFill>
                  <a:schemeClr val="tx1"/>
                </a:solidFill>
                <a:latin typeface="+mn-lt"/>
                <a:ea typeface="+mn-ea"/>
                <a:cs typeface="+mn-cs"/>
              </a:rPr>
              <a:t>humanCYP</a:t>
            </a:r>
            <a:r>
              <a:rPr kumimoji="1" lang="en-US" altLang="ja-JP" sz="1200" b="0" i="0" u="none" strike="noStrike" kern="1200" baseline="0" dirty="0">
                <a:solidFill>
                  <a:schemeClr val="tx1"/>
                </a:solidFill>
                <a:latin typeface="+mn-lt"/>
                <a:ea typeface="+mn-ea"/>
                <a:cs typeface="+mn-cs"/>
              </a:rPr>
              <a:t> isoforms, ratCYP2B1 (40 </a:t>
            </a:r>
            <a:r>
              <a:rPr kumimoji="1" lang="en-US" altLang="ja-JP" sz="1200" b="0" i="0" u="none" strike="noStrike" kern="1200" baseline="0" dirty="0" err="1">
                <a:solidFill>
                  <a:schemeClr val="tx1"/>
                </a:solidFill>
                <a:latin typeface="+mn-lt"/>
                <a:ea typeface="+mn-ea"/>
                <a:cs typeface="+mn-cs"/>
              </a:rPr>
              <a:t>pmol</a:t>
            </a:r>
            <a:r>
              <a:rPr kumimoji="1" lang="en-US" altLang="ja-JP" sz="1200" b="0" i="0" u="none" strike="noStrike" kern="1200" baseline="0" dirty="0">
                <a:solidFill>
                  <a:schemeClr val="tx1"/>
                </a:solidFill>
                <a:latin typeface="+mn-lt"/>
                <a:ea typeface="+mn-ea"/>
                <a:cs typeface="+mn-cs"/>
              </a:rPr>
              <a:t>/mL each),</a:t>
            </a:r>
          </a:p>
          <a:p>
            <a:r>
              <a:rPr kumimoji="1" lang="en-US" altLang="ja-JP" sz="1200" b="0" i="0" u="none" strike="noStrike" kern="1200" baseline="0" dirty="0">
                <a:solidFill>
                  <a:schemeClr val="tx1"/>
                </a:solidFill>
                <a:latin typeface="+mn-lt"/>
                <a:ea typeface="+mn-ea"/>
                <a:cs typeface="+mn-cs"/>
              </a:rPr>
              <a:t>or S9s (1 mg/mL). EF values were calculated using the following</a:t>
            </a:r>
          </a:p>
          <a:p>
            <a:r>
              <a:rPr kumimoji="1" lang="en-US" altLang="ja-JP" sz="1200" b="0" i="0" u="none" strike="noStrike" kern="1200" baseline="0" dirty="0">
                <a:solidFill>
                  <a:schemeClr val="tx1"/>
                </a:solidFill>
                <a:latin typeface="+mn-lt"/>
                <a:ea typeface="+mn-ea"/>
                <a:cs typeface="+mn-cs"/>
              </a:rPr>
              <a:t>formula: EF = area of first eluent peak/sum of areas of both</a:t>
            </a:r>
          </a:p>
          <a:p>
            <a:r>
              <a:rPr kumimoji="1" lang="en-US" altLang="ja-JP" sz="1200" b="0" i="0" u="none" strike="noStrike" kern="1200" baseline="0" dirty="0">
                <a:solidFill>
                  <a:schemeClr val="tx1"/>
                </a:solidFill>
                <a:latin typeface="+mn-lt"/>
                <a:ea typeface="+mn-ea"/>
                <a:cs typeface="+mn-cs"/>
              </a:rPr>
              <a:t>enantiomers. When the EF value was equal to 0.5, both enantiomers</a:t>
            </a:r>
          </a:p>
          <a:p>
            <a:r>
              <a:rPr kumimoji="1" lang="en-US" altLang="ja-JP" sz="1200" b="0" i="0" u="none" strike="noStrike" kern="1200" baseline="0" dirty="0">
                <a:solidFill>
                  <a:schemeClr val="tx1"/>
                </a:solidFill>
                <a:latin typeface="+mn-lt"/>
                <a:ea typeface="+mn-ea"/>
                <a:cs typeface="+mn-cs"/>
              </a:rPr>
              <a:t>were considered to be present at the same concentration in the solution</a:t>
            </a:r>
          </a:p>
          <a:p>
            <a:r>
              <a:rPr kumimoji="1" lang="en-US" altLang="ja-JP" sz="1200" b="0" i="0" u="none" strike="noStrike" kern="1200" baseline="0" dirty="0">
                <a:solidFill>
                  <a:schemeClr val="tx1"/>
                </a:solidFill>
                <a:latin typeface="+mn-lt"/>
                <a:ea typeface="+mn-ea"/>
                <a:cs typeface="+mn-cs"/>
              </a:rPr>
              <a:t>(</a:t>
            </a:r>
            <a:r>
              <a:rPr kumimoji="1" lang="en-US" altLang="ja-JP" sz="1200" b="0" i="0" u="none" strike="noStrike" kern="1200" baseline="0" dirty="0" err="1">
                <a:solidFill>
                  <a:schemeClr val="tx1"/>
                </a:solidFill>
                <a:latin typeface="+mn-lt"/>
                <a:ea typeface="+mn-ea"/>
                <a:cs typeface="+mn-cs"/>
              </a:rPr>
              <a:t>racemate</a:t>
            </a:r>
            <a:r>
              <a:rPr kumimoji="1" lang="en-US" altLang="ja-JP" sz="1200" b="0" i="0" u="none" strike="noStrike" kern="1200" baseline="0" dirty="0">
                <a:solidFill>
                  <a:schemeClr val="tx1"/>
                </a:solidFill>
                <a:latin typeface="+mn-lt"/>
                <a:ea typeface="+mn-ea"/>
                <a:cs typeface="+mn-cs"/>
              </a:rPr>
              <a:t>). All experiments were conducted in triplicates. Error bars</a:t>
            </a:r>
          </a:p>
          <a:p>
            <a:r>
              <a:rPr kumimoji="1" lang="en-US" altLang="ja-JP" sz="1200" b="0" i="0" u="none" strike="noStrike" kern="1200" baseline="0" dirty="0">
                <a:solidFill>
                  <a:schemeClr val="tx1"/>
                </a:solidFill>
                <a:latin typeface="+mn-lt"/>
                <a:ea typeface="+mn-ea"/>
                <a:cs typeface="+mn-cs"/>
              </a:rPr>
              <a:t>indicate standard deviations. Asterisk indicates statistical significance</a:t>
            </a:r>
          </a:p>
          <a:p>
            <a:r>
              <a:rPr kumimoji="1" lang="en-US" altLang="ja-JP" sz="1200" b="0" i="0" u="none" strike="noStrike" kern="1200" baseline="0" dirty="0">
                <a:solidFill>
                  <a:schemeClr val="tx1"/>
                </a:solidFill>
                <a:latin typeface="+mn-lt"/>
                <a:ea typeface="+mn-ea"/>
                <a:cs typeface="+mn-cs"/>
              </a:rPr>
              <a:t>calculated using the Student’s t test (*indicates p &lt; 0.05 and **indicates</a:t>
            </a:r>
          </a:p>
          <a:p>
            <a:r>
              <a:rPr kumimoji="1" lang="en-US" altLang="ja-JP" sz="1200" b="0" i="0" u="none" strike="noStrike" kern="1200" baseline="0" dirty="0">
                <a:solidFill>
                  <a:schemeClr val="tx1"/>
                </a:solidFill>
                <a:latin typeface="+mn-lt"/>
                <a:ea typeface="+mn-ea"/>
                <a:cs typeface="+mn-cs"/>
              </a:rPr>
              <a:t>p &lt; 0.01)</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ACA980-2EA7-49AF-B86A-D3811AD774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4608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1786961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interaction with RYR, which is responsible for Ca channeling in the hippocampus of the brain, shows a large difference between the r- and s-PCB.</a:t>
            </a:r>
          </a:p>
          <a:p>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66</a:t>
            </a:fld>
            <a:endParaRPr kumimoji="1" lang="ja-JP" altLang="en-US"/>
          </a:p>
        </p:txBody>
      </p:sp>
    </p:spTree>
    <p:extLst>
      <p:ext uri="{BB962C8B-B14F-4D97-AF65-F5344CB8AC3E}">
        <p14:creationId xmlns:p14="http://schemas.microsoft.com/office/powerpoint/2010/main" val="2357036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235395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カーン・インゴルド・プレローグ順位則</a:t>
            </a:r>
            <a:endParaRPr kumimoji="1" lang="en-US" altLang="ja-JP" dirty="0"/>
          </a:p>
          <a:p>
            <a:r>
              <a:rPr kumimoji="1" lang="en-US" altLang="ja-JP" dirty="0"/>
              <a:t>P</a:t>
            </a:r>
            <a:r>
              <a:rPr kumimoji="1" lang="ja-JP" altLang="en-US" dirty="0"/>
              <a:t>（プラス）右巻きらせん、</a:t>
            </a:r>
            <a:r>
              <a:rPr kumimoji="1" lang="en-US" altLang="ja-JP" dirty="0"/>
              <a:t>M</a:t>
            </a:r>
            <a:r>
              <a:rPr kumimoji="1" lang="ja-JP" altLang="en-US" dirty="0"/>
              <a:t>（マイナス）左巻きらせん</a:t>
            </a:r>
            <a:endParaRPr kumimoji="1" lang="en-US" altLang="ja-JP" dirty="0"/>
          </a:p>
          <a:p>
            <a:r>
              <a:rPr kumimoji="1" lang="ja-JP" altLang="en-US" dirty="0"/>
              <a:t>偏光　</a:t>
            </a:r>
            <a:r>
              <a:rPr kumimoji="1" lang="en-US" altLang="ja-JP" dirty="0"/>
              <a:t>polarization</a:t>
            </a:r>
            <a:r>
              <a:rPr kumimoji="1" lang="ja-JP" altLang="en-US" dirty="0"/>
              <a:t>　電場・磁場の振動方向が規則的な光</a:t>
            </a:r>
            <a:endParaRPr kumimoji="1" lang="en-US" altLang="ja-JP" dirty="0"/>
          </a:p>
          <a:p>
            <a:r>
              <a:rPr kumimoji="1" lang="ja-JP" altLang="en-US" dirty="0"/>
              <a:t>右旋性</a:t>
            </a:r>
            <a:r>
              <a:rPr kumimoji="1" lang="en-US" altLang="ja-JP" dirty="0" err="1"/>
              <a:t>dextrorotatary</a:t>
            </a:r>
            <a:r>
              <a:rPr kumimoji="1" lang="en-US" altLang="ja-JP" dirty="0"/>
              <a:t> </a:t>
            </a:r>
          </a:p>
          <a:p>
            <a:r>
              <a:rPr kumimoji="1" lang="ja-JP" altLang="en-US" dirty="0"/>
              <a:t>左旋性</a:t>
            </a:r>
            <a:r>
              <a:rPr kumimoji="1" lang="en-US" altLang="ja-JP" dirty="0"/>
              <a:t>levorotatory</a:t>
            </a:r>
          </a:p>
          <a:p>
            <a:endParaRPr kumimoji="1" lang="en-US" altLang="ja-JP" dirty="0"/>
          </a:p>
          <a:p>
            <a:r>
              <a:rPr kumimoji="1" lang="ja-JP" altLang="en-US" dirty="0"/>
              <a:t>絶対配置　</a:t>
            </a:r>
            <a:endParaRPr kumimoji="1" lang="en-US" altLang="ja-JP" dirty="0"/>
          </a:p>
          <a:p>
            <a:r>
              <a:rPr kumimoji="1" lang="en-US" altLang="ja-JP" dirty="0" err="1"/>
              <a:t>aR:Rectus</a:t>
            </a:r>
            <a:r>
              <a:rPr kumimoji="1" lang="ja-JP" altLang="en-US" dirty="0"/>
              <a:t>右 </a:t>
            </a:r>
            <a:endParaRPr kumimoji="1" lang="en-US" altLang="ja-JP" dirty="0"/>
          </a:p>
          <a:p>
            <a:r>
              <a:rPr kumimoji="1" lang="en-US" altLang="ja-JP" dirty="0" err="1"/>
              <a:t>aS:Sinister</a:t>
            </a:r>
            <a:r>
              <a:rPr kumimoji="1" lang="ja-JP" altLang="en-US" dirty="0"/>
              <a:t>左</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09D40D5-6EBE-4C52-923B-966188FE3294}" type="slidenum">
              <a:rPr kumimoji="1" lang="ja-JP" altLang="en-US" smtClean="0"/>
              <a:t>69</a:t>
            </a:fld>
            <a:endParaRPr kumimoji="1" lang="ja-JP" altLang="en-US"/>
          </a:p>
        </p:txBody>
      </p:sp>
    </p:spTree>
    <p:extLst>
      <p:ext uri="{BB962C8B-B14F-4D97-AF65-F5344CB8AC3E}">
        <p14:creationId xmlns:p14="http://schemas.microsoft.com/office/powerpoint/2010/main" val="1550226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dirty="0"/>
              <a:t>2,5-, 2,4,5-</a:t>
            </a:r>
          </a:p>
          <a:p>
            <a:r>
              <a:rPr lang="en-US" altLang="ja-JP" dirty="0"/>
              <a:t>#183</a:t>
            </a:r>
          </a:p>
          <a:p>
            <a:r>
              <a:rPr lang="en-US" altLang="ja-JP" dirty="0"/>
              <a:t>#144</a:t>
            </a:r>
          </a:p>
          <a:p>
            <a:r>
              <a:rPr lang="en-US" altLang="ja-JP" dirty="0"/>
              <a:t>#149</a:t>
            </a:r>
          </a:p>
          <a:p>
            <a:r>
              <a:rPr lang="en-US" altLang="ja-JP" dirty="0"/>
              <a:t>#95</a:t>
            </a:r>
          </a:p>
          <a:p>
            <a:endParaRPr lang="en-US" altLang="ja-JP" dirty="0"/>
          </a:p>
          <a:p>
            <a:r>
              <a:rPr lang="en-US" altLang="ja-JP" dirty="0"/>
              <a:t>2,3-</a:t>
            </a:r>
          </a:p>
          <a:p>
            <a:r>
              <a:rPr lang="en-US" altLang="ja-JP" dirty="0"/>
              <a:t>#84</a:t>
            </a:r>
          </a:p>
          <a:p>
            <a:r>
              <a:rPr lang="en-US" altLang="ja-JP" dirty="0"/>
              <a:t>#131</a:t>
            </a:r>
          </a:p>
          <a:p>
            <a:endParaRPr lang="en-US" altLang="ja-JP" dirty="0"/>
          </a:p>
          <a:p>
            <a:endParaRPr lang="ja-JP" altLang="ja-JP" dirty="0"/>
          </a:p>
        </p:txBody>
      </p:sp>
    </p:spTree>
    <p:extLst>
      <p:ext uri="{BB962C8B-B14F-4D97-AF65-F5344CB8AC3E}">
        <p14:creationId xmlns:p14="http://schemas.microsoft.com/office/powerpoint/2010/main" val="698506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9925327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Times New Roman" panose="02020603050405020304" pitchFamily="18" charset="0"/>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was mainly caused by PCDFs transformed from heated PCB  during  the deodorization process of rice bran oil in the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Warehouse, Kitakyushu, Japan </a:t>
            </a:r>
            <a:r>
              <a:rPr lang="en-US" altLang="ja-JP" sz="1200" b="1" dirty="0">
                <a:latin typeface="Times New Roman" panose="02020603050405020304" pitchFamily="18" charset="0"/>
                <a:ea typeface="+mj-ea"/>
                <a:cs typeface="Times New Roman" panose="02020603050405020304" pitchFamily="18" charset="0"/>
              </a:rPr>
              <a:t>(1968) </a:t>
            </a:r>
            <a:r>
              <a:rPr lang="en-US" altLang="ja-JP" sz="1200" dirty="0">
                <a:latin typeface="Times New Roman" panose="02020603050405020304" pitchFamily="18" charset="0"/>
                <a:ea typeface="+mj-ea"/>
                <a:cs typeface="Times New Roman" panose="02020603050405020304" pitchFamily="18" charset="0"/>
              </a:rPr>
              <a:t>.</a:t>
            </a:r>
          </a:p>
          <a:p>
            <a:r>
              <a:rPr lang="en-US" altLang="ja-JP" sz="1200" dirty="0">
                <a:latin typeface="Times New Roman" panose="02020603050405020304" pitchFamily="18" charset="0"/>
                <a:ea typeface="+mj-ea"/>
                <a:cs typeface="Times New Roman" panose="02020603050405020304" pitchFamily="18" charset="0"/>
              </a:rPr>
              <a:t>Approximately  15 thousand people suffered  from various illnesses,  especially  in the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skin, liver, kidney among others. </a:t>
            </a:r>
            <a:r>
              <a:rPr lang="en-US" altLang="ja-JP" sz="1200" b="1" dirty="0">
                <a:latin typeface="Times New Roman" panose="02020603050405020304" pitchFamily="18" charset="0"/>
                <a:ea typeface="+mj-ea"/>
                <a:cs typeface="Times New Roman" panose="02020603050405020304" pitchFamily="18" charset="0"/>
              </a:rPr>
              <a:t>“</a:t>
            </a:r>
            <a:r>
              <a:rPr lang="en-US" altLang="ja-JP" sz="1200" b="1" dirty="0" err="1">
                <a:latin typeface="Times New Roman" panose="02020603050405020304" pitchFamily="18" charset="0"/>
                <a:ea typeface="+mj-ea"/>
                <a:cs typeface="Times New Roman" panose="02020603050405020304" pitchFamily="18" charset="0"/>
              </a:rPr>
              <a:t>Kanemi</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is considered to be the greatest food</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disaster in Japan.</a:t>
            </a:r>
            <a:endParaRPr lang="en-US" altLang="ja-JP" sz="1200" b="1" dirty="0">
              <a:latin typeface="Times New Roman" panose="02020603050405020304" pitchFamily="18" charset="0"/>
              <a:ea typeface="+mj-ea"/>
              <a:cs typeface="Times New Roman" panose="02020603050405020304" pitchFamily="18" charset="0"/>
            </a:endParaRPr>
          </a:p>
          <a:p>
            <a:r>
              <a:rPr lang="en-US" altLang="ja-JP" sz="1200" dirty="0">
                <a:latin typeface="Times New Roman" panose="02020603050405020304" pitchFamily="18" charset="0"/>
                <a:ea typeface="+mj-ea"/>
                <a:cs typeface="Times New Roman" panose="02020603050405020304" pitchFamily="18" charset="0"/>
              </a:rPr>
              <a:t>The sale of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rice bran oil” was terminated within a half year after  the incidence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of</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a:t>
            </a:r>
          </a:p>
          <a:p>
            <a:r>
              <a:rPr lang="en-US" altLang="ja-JP" sz="1200" b="1" i="1" u="sng" dirty="0">
                <a:latin typeface="Times New Roman" panose="02020603050405020304" pitchFamily="18" charset="0"/>
                <a:ea typeface="+mj-ea"/>
                <a:cs typeface="Times New Roman" panose="02020603050405020304" pitchFamily="18" charset="0"/>
              </a:rPr>
              <a:t>In the second and third generations after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a:t>
            </a:r>
            <a:r>
              <a:rPr lang="ja-JP" altLang="en-US"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symptons</a:t>
            </a:r>
            <a:r>
              <a:rPr lang="en-US" altLang="ja-JP" sz="1200" b="1" i="1" u="sng" dirty="0">
                <a:latin typeface="Times New Roman" panose="02020603050405020304" pitchFamily="18" charset="0"/>
                <a:ea typeface="+mj-ea"/>
                <a:cs typeface="Times New Roman" panose="02020603050405020304" pitchFamily="18" charset="0"/>
              </a:rPr>
              <a:t>  similar to those in the first generation also appeared with high incidences. </a:t>
            </a:r>
          </a:p>
          <a:p>
            <a:pPr algn="just"/>
            <a:r>
              <a:rPr lang="en-US" altLang="ja-JP" sz="1200" b="1" dirty="0">
                <a:latin typeface="Times New Roman" panose="02020603050405020304" pitchFamily="18" charset="0"/>
                <a:ea typeface="+mj-ea"/>
                <a:cs typeface="Times New Roman" panose="02020603050405020304" pitchFamily="18" charset="0"/>
              </a:rPr>
              <a:t>“Research and Clinical Center for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and Dioxin” </a:t>
            </a:r>
            <a:r>
              <a:rPr lang="en-US" altLang="ja-JP" sz="1200" dirty="0">
                <a:latin typeface="Times New Roman" panose="02020603050405020304" pitchFamily="18" charset="0"/>
                <a:ea typeface="+mj-ea"/>
                <a:cs typeface="Times New Roman" panose="02020603050405020304" pitchFamily="18" charset="0"/>
              </a:rPr>
              <a:t>started generational analysis based on the interview to patients  (From 2021). </a:t>
            </a:r>
          </a:p>
          <a:p>
            <a:pPr algn="just"/>
            <a:r>
              <a:rPr lang="en-US" altLang="ja-JP" sz="1200" b="1" i="1" u="sng" dirty="0">
                <a:latin typeface="Times New Roman" panose="02020603050405020304" pitchFamily="18" charset="0"/>
                <a:ea typeface="+mj-ea"/>
                <a:cs typeface="Times New Roman" panose="02020603050405020304" pitchFamily="18" charset="0"/>
              </a:rPr>
              <a:t>It is very important to solve the generational problems of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 occurring through TEI to treat and estimate the impact on future generations.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「カネミ油症」は、北九州市のカネミ倉庫で米ぬか油の脱臭工程中に加熱された</a:t>
            </a:r>
            <a:r>
              <a:rPr lang="en-US" altLang="ja-JP" sz="1200" b="1" i="1" u="sng" dirty="0">
                <a:latin typeface="Times New Roman" panose="02020603050405020304" pitchFamily="18" charset="0"/>
                <a:ea typeface="+mj-ea"/>
                <a:cs typeface="Times New Roman" panose="02020603050405020304" pitchFamily="18" charset="0"/>
              </a:rPr>
              <a:t>PCB</a:t>
            </a:r>
            <a:r>
              <a:rPr lang="ja-JP" altLang="en-US" sz="1200" b="1" i="1" u="sng" dirty="0">
                <a:latin typeface="Times New Roman" panose="02020603050405020304" pitchFamily="18" charset="0"/>
                <a:ea typeface="+mj-ea"/>
                <a:cs typeface="Times New Roman" panose="02020603050405020304" pitchFamily="18" charset="0"/>
              </a:rPr>
              <a:t>から変化した</a:t>
            </a:r>
            <a:r>
              <a:rPr lang="en-US" altLang="ja-JP" sz="1200" b="1" i="1" u="sng" dirty="0">
                <a:latin typeface="Times New Roman" panose="02020603050405020304" pitchFamily="18" charset="0"/>
                <a:ea typeface="+mj-ea"/>
                <a:cs typeface="Times New Roman" panose="02020603050405020304" pitchFamily="18" charset="0"/>
              </a:rPr>
              <a:t>PCDF</a:t>
            </a:r>
            <a:r>
              <a:rPr lang="ja-JP" altLang="en-US" sz="1200" b="1" i="1" u="sng" dirty="0">
                <a:latin typeface="Times New Roman" panose="02020603050405020304" pitchFamily="18" charset="0"/>
                <a:ea typeface="+mj-ea"/>
                <a:cs typeface="Times New Roman" panose="02020603050405020304" pitchFamily="18" charset="0"/>
              </a:rPr>
              <a:t>が主な原因であった（</a:t>
            </a:r>
            <a:r>
              <a:rPr lang="en-US" altLang="ja-JP" sz="1200" b="1" i="1" u="sng" dirty="0">
                <a:latin typeface="Times New Roman" panose="02020603050405020304" pitchFamily="18" charset="0"/>
                <a:ea typeface="+mj-ea"/>
                <a:cs typeface="Times New Roman" panose="02020603050405020304" pitchFamily="18" charset="0"/>
              </a:rPr>
              <a:t>1968</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ja-JP" altLang="en-US" sz="1200" b="1" i="1" u="sng" dirty="0">
                <a:latin typeface="Times New Roman" panose="02020603050405020304" pitchFamily="18" charset="0"/>
                <a:ea typeface="+mj-ea"/>
                <a:cs typeface="Times New Roman" panose="02020603050405020304" pitchFamily="18" charset="0"/>
              </a:rPr>
              <a:t>約</a:t>
            </a:r>
            <a:r>
              <a:rPr lang="en-US" altLang="ja-JP" sz="1200" b="1" i="1" u="sng" dirty="0">
                <a:latin typeface="Times New Roman" panose="02020603050405020304" pitchFamily="18" charset="0"/>
                <a:ea typeface="+mj-ea"/>
                <a:cs typeface="Times New Roman" panose="02020603050405020304" pitchFamily="18" charset="0"/>
              </a:rPr>
              <a:t>15,000</a:t>
            </a:r>
            <a:r>
              <a:rPr lang="ja-JP" altLang="en-US" sz="1200" b="1" i="1" u="sng" dirty="0">
                <a:latin typeface="Times New Roman" panose="02020603050405020304" pitchFamily="18" charset="0"/>
                <a:ea typeface="+mj-ea"/>
                <a:cs typeface="Times New Roman" panose="02020603050405020304" pitchFamily="18" charset="0"/>
              </a:rPr>
              <a:t>人が、特に皮膚、肝臓、腎臓などの様々な病気に苦しんだ。「カネミ油症」は日本最大の食品災害と言われている。</a:t>
            </a:r>
          </a:p>
          <a:p>
            <a:pPr algn="just"/>
            <a:r>
              <a:rPr lang="ja-JP" altLang="en-US" sz="1200" b="1" i="1" u="sng" dirty="0">
                <a:latin typeface="Times New Roman" panose="02020603050405020304" pitchFamily="18" charset="0"/>
                <a:ea typeface="+mj-ea"/>
                <a:cs typeface="Times New Roman" panose="02020603050405020304" pitchFamily="18" charset="0"/>
              </a:rPr>
              <a:t>カネミ米ぬか油」は「カネミ油庄」発生後、半年で販売中止となった。</a:t>
            </a:r>
          </a:p>
          <a:p>
            <a:pPr algn="just"/>
            <a:r>
              <a:rPr lang="ja-JP" altLang="en-US" sz="1200" b="1" i="1" u="sng" dirty="0">
                <a:latin typeface="Times New Roman" panose="02020603050405020304" pitchFamily="18" charset="0"/>
                <a:ea typeface="+mj-ea"/>
                <a:cs typeface="Times New Roman" panose="02020603050405020304" pitchFamily="18" charset="0"/>
              </a:rPr>
              <a:t>「カネミ油症」発生後の第</a:t>
            </a:r>
            <a:r>
              <a:rPr lang="en-US" altLang="ja-JP" sz="1200" b="1" i="1" u="sng" dirty="0">
                <a:latin typeface="Times New Roman" panose="02020603050405020304" pitchFamily="18" charset="0"/>
                <a:ea typeface="+mj-ea"/>
                <a:cs typeface="Times New Roman" panose="02020603050405020304" pitchFamily="18" charset="0"/>
              </a:rPr>
              <a:t>2</a:t>
            </a:r>
            <a:r>
              <a:rPr lang="ja-JP" altLang="en-US" sz="1200" b="1" i="1" u="sng" dirty="0">
                <a:latin typeface="Times New Roman" panose="02020603050405020304" pitchFamily="18" charset="0"/>
                <a:ea typeface="+mj-ea"/>
                <a:cs typeface="Times New Roman" panose="02020603050405020304" pitchFamily="18" charset="0"/>
              </a:rPr>
              <a:t>世代、第</a:t>
            </a:r>
            <a:r>
              <a:rPr lang="en-US" altLang="ja-JP" sz="1200" b="1" i="1" u="sng" dirty="0">
                <a:latin typeface="Times New Roman" panose="02020603050405020304" pitchFamily="18" charset="0"/>
                <a:ea typeface="+mj-ea"/>
                <a:cs typeface="Times New Roman" panose="02020603050405020304" pitchFamily="18" charset="0"/>
              </a:rPr>
              <a:t>3</a:t>
            </a:r>
            <a:r>
              <a:rPr lang="ja-JP" altLang="en-US" sz="1200" b="1" i="1" u="sng" dirty="0">
                <a:latin typeface="Times New Roman" panose="02020603050405020304" pitchFamily="18" charset="0"/>
                <a:ea typeface="+mj-ea"/>
                <a:cs typeface="Times New Roman" panose="02020603050405020304" pitchFamily="18" charset="0"/>
              </a:rPr>
              <a:t>世代でも、第</a:t>
            </a:r>
            <a:r>
              <a:rPr lang="en-US" altLang="ja-JP" sz="1200" b="1" i="1" u="sng" dirty="0">
                <a:latin typeface="Times New Roman" panose="02020603050405020304" pitchFamily="18" charset="0"/>
                <a:ea typeface="+mj-ea"/>
                <a:cs typeface="Times New Roman" panose="02020603050405020304" pitchFamily="18" charset="0"/>
              </a:rPr>
              <a:t>1</a:t>
            </a:r>
            <a:r>
              <a:rPr lang="ja-JP" altLang="en-US" sz="1200" b="1" i="1" u="sng" dirty="0">
                <a:latin typeface="Times New Roman" panose="02020603050405020304" pitchFamily="18" charset="0"/>
                <a:ea typeface="+mj-ea"/>
                <a:cs typeface="Times New Roman" panose="02020603050405020304" pitchFamily="18" charset="0"/>
              </a:rPr>
              <a:t>世代と同様の症状が高い頻度で出現した。</a:t>
            </a:r>
          </a:p>
          <a:p>
            <a:pPr algn="just"/>
            <a:r>
              <a:rPr lang="ja-JP" altLang="en-US" sz="1200" b="1" i="1" u="sng" dirty="0">
                <a:latin typeface="Times New Roman" panose="02020603050405020304" pitchFamily="18" charset="0"/>
                <a:ea typeface="+mj-ea"/>
                <a:cs typeface="Times New Roman" panose="02020603050405020304" pitchFamily="18" charset="0"/>
              </a:rPr>
              <a:t>「油症・ダイオキシン研究臨床センター」では、患者への聞き取り調査をもとに世代分析を開始した（</a:t>
            </a:r>
            <a:r>
              <a:rPr lang="en-US" altLang="ja-JP" sz="1200" b="1" i="1" u="sng" dirty="0">
                <a:latin typeface="Times New Roman" panose="02020603050405020304" pitchFamily="18" charset="0"/>
                <a:ea typeface="+mj-ea"/>
                <a:cs typeface="Times New Roman" panose="02020603050405020304" pitchFamily="18" charset="0"/>
              </a:rPr>
              <a:t>2021</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en-US" altLang="ja-JP" sz="1200" b="1" i="1" u="sng" dirty="0">
                <a:latin typeface="Times New Roman" panose="02020603050405020304" pitchFamily="18" charset="0"/>
                <a:ea typeface="+mj-ea"/>
                <a:cs typeface="Times New Roman" panose="02020603050405020304" pitchFamily="18" charset="0"/>
              </a:rPr>
              <a:t>TEI</a:t>
            </a:r>
            <a:r>
              <a:rPr lang="ja-JP" altLang="en-US" sz="1200" b="1" i="1" u="sng" dirty="0">
                <a:latin typeface="Times New Roman" panose="02020603050405020304" pitchFamily="18" charset="0"/>
                <a:ea typeface="+mj-ea"/>
                <a:cs typeface="Times New Roman" panose="02020603050405020304" pitchFamily="18" charset="0"/>
              </a:rPr>
              <a:t>を通じて発生した「カネミ油症」の世代間問題を解決し、治療や将来世代への影響を推定することは非常に重要である。</a:t>
            </a:r>
            <a:endParaRPr lang="en-US" altLang="ja-JP" sz="1200" b="1" i="1" u="sng" dirty="0">
              <a:latin typeface="Times New Roman" panose="02020603050405020304" pitchFamily="18" charset="0"/>
              <a:ea typeface="+mj-ea"/>
              <a:cs typeface="Times New Roman" panose="02020603050405020304" pitchFamily="18" charset="0"/>
            </a:endParaRP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将来へ向けての新たなメッセージ</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新たな視点</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en-US" altLang="ja-JP" sz="1200" b="1" i="1" u="sng" dirty="0">
                <a:latin typeface="Times New Roman" panose="02020603050405020304" pitchFamily="18" charset="0"/>
                <a:ea typeface="+mj-ea"/>
                <a:cs typeface="Times New Roman" panose="02020603050405020304" pitchFamily="18" charset="0"/>
              </a:rPr>
              <a:t>Transgenerational Epigenetic Inheritance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282828"/>
                </a:solidFill>
                <a:effectLst/>
                <a:latin typeface="MuseoSans"/>
              </a:rPr>
              <a:t>Epigenetic Inheritance: Concepts, Mechanisms and Perspectives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1585EA-4B5F-41E2-A7E4-E4CB6A8D90AE}" type="slidenum">
              <a:rPr kumimoji="1" lang="ja-JP" altLang="en-US" smtClean="0"/>
              <a:t>72</a:t>
            </a:fld>
            <a:endParaRPr kumimoji="1" lang="ja-JP" altLang="en-US"/>
          </a:p>
        </p:txBody>
      </p:sp>
    </p:spTree>
    <p:extLst>
      <p:ext uri="{BB962C8B-B14F-4D97-AF65-F5344CB8AC3E}">
        <p14:creationId xmlns:p14="http://schemas.microsoft.com/office/powerpoint/2010/main" val="36814973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Times New Roman" panose="02020603050405020304" pitchFamily="18" charset="0"/>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was mainly caused by PCDFs transformed from heated PCB  during  the deodorization process of rice bran oil in the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Warehouse, Kitakyushu, Japan </a:t>
            </a:r>
            <a:r>
              <a:rPr lang="en-US" altLang="ja-JP" sz="1200" b="1" dirty="0">
                <a:latin typeface="Times New Roman" panose="02020603050405020304" pitchFamily="18" charset="0"/>
                <a:ea typeface="+mj-ea"/>
                <a:cs typeface="Times New Roman" panose="02020603050405020304" pitchFamily="18" charset="0"/>
              </a:rPr>
              <a:t>(1968) </a:t>
            </a:r>
            <a:r>
              <a:rPr lang="en-US" altLang="ja-JP" sz="1200" dirty="0">
                <a:latin typeface="Times New Roman" panose="02020603050405020304" pitchFamily="18" charset="0"/>
                <a:ea typeface="+mj-ea"/>
                <a:cs typeface="Times New Roman" panose="02020603050405020304" pitchFamily="18" charset="0"/>
              </a:rPr>
              <a:t>.</a:t>
            </a:r>
          </a:p>
          <a:p>
            <a:r>
              <a:rPr lang="en-US" altLang="ja-JP" sz="1200" dirty="0">
                <a:latin typeface="Times New Roman" panose="02020603050405020304" pitchFamily="18" charset="0"/>
                <a:ea typeface="+mj-ea"/>
                <a:cs typeface="Times New Roman" panose="02020603050405020304" pitchFamily="18" charset="0"/>
              </a:rPr>
              <a:t>Approximately  15 thousand people suffered  from various illnesses,  especially  in the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skin, liver, kidney among others. </a:t>
            </a:r>
            <a:r>
              <a:rPr lang="en-US" altLang="ja-JP" sz="1200" b="1" dirty="0">
                <a:latin typeface="Times New Roman" panose="02020603050405020304" pitchFamily="18" charset="0"/>
                <a:ea typeface="+mj-ea"/>
                <a:cs typeface="Times New Roman" panose="02020603050405020304" pitchFamily="18" charset="0"/>
              </a:rPr>
              <a:t>“</a:t>
            </a:r>
            <a:r>
              <a:rPr lang="en-US" altLang="ja-JP" sz="1200" b="1" dirty="0" err="1">
                <a:latin typeface="Times New Roman" panose="02020603050405020304" pitchFamily="18" charset="0"/>
                <a:ea typeface="+mj-ea"/>
                <a:cs typeface="Times New Roman" panose="02020603050405020304" pitchFamily="18" charset="0"/>
              </a:rPr>
              <a:t>Kanemi</a:t>
            </a:r>
            <a:r>
              <a:rPr lang="en-US" altLang="ja-JP" sz="1200" b="1" dirty="0">
                <a:latin typeface="Times New Roman" panose="02020603050405020304" pitchFamily="18" charset="0"/>
                <a:ea typeface="+mj-ea"/>
                <a:cs typeface="Times New Roman" panose="02020603050405020304" pitchFamily="18" charset="0"/>
              </a:rPr>
              <a:t>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is considered to be the greatest food</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disaster in Japan.</a:t>
            </a:r>
            <a:endParaRPr lang="en-US" altLang="ja-JP" sz="1200" b="1" dirty="0">
              <a:latin typeface="Times New Roman" panose="02020603050405020304" pitchFamily="18" charset="0"/>
              <a:ea typeface="+mj-ea"/>
              <a:cs typeface="Times New Roman" panose="02020603050405020304" pitchFamily="18" charset="0"/>
            </a:endParaRPr>
          </a:p>
          <a:p>
            <a:r>
              <a:rPr lang="en-US" altLang="ja-JP" sz="1200" dirty="0">
                <a:latin typeface="Times New Roman" panose="02020603050405020304" pitchFamily="18" charset="0"/>
                <a:ea typeface="+mj-ea"/>
                <a:cs typeface="Times New Roman" panose="02020603050405020304" pitchFamily="18" charset="0"/>
              </a:rPr>
              <a:t>The sale of “</a:t>
            </a:r>
            <a:r>
              <a:rPr lang="en-US" altLang="ja-JP" sz="1200" dirty="0" err="1">
                <a:latin typeface="Times New Roman" panose="02020603050405020304" pitchFamily="18" charset="0"/>
                <a:ea typeface="+mj-ea"/>
                <a:cs typeface="Times New Roman" panose="02020603050405020304" pitchFamily="18" charset="0"/>
              </a:rPr>
              <a:t>Kanemi</a:t>
            </a:r>
            <a:r>
              <a:rPr lang="en-US" altLang="ja-JP" sz="1200" dirty="0">
                <a:latin typeface="Times New Roman" panose="02020603050405020304" pitchFamily="18" charset="0"/>
                <a:ea typeface="+mj-ea"/>
                <a:cs typeface="Times New Roman" panose="02020603050405020304" pitchFamily="18" charset="0"/>
              </a:rPr>
              <a:t> rice bran oil” was terminated within a half year after  the incidence</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of</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a:latin typeface="Times New Roman" panose="02020603050405020304" pitchFamily="18" charset="0"/>
                <a:ea typeface="+mj-ea"/>
                <a:cs typeface="Times New Roman" panose="02020603050405020304" pitchFamily="18" charset="0"/>
              </a:rPr>
              <a:t>“</a:t>
            </a:r>
            <a:r>
              <a:rPr lang="en-US" altLang="ja-JP" sz="1200" dirty="0" err="1">
                <a:latin typeface="Times New Roman" panose="02020603050405020304" pitchFamily="18" charset="0"/>
                <a:ea typeface="+mj-ea"/>
                <a:cs typeface="Times New Roman" panose="02020603050405020304" pitchFamily="18" charset="0"/>
              </a:rPr>
              <a:t>Kanemi</a:t>
            </a:r>
            <a:r>
              <a:rPr lang="ja-JP" altLang="en-US" sz="1200" dirty="0">
                <a:latin typeface="Times New Roman" panose="02020603050405020304" pitchFamily="18" charset="0"/>
                <a:ea typeface="+mj-ea"/>
                <a:cs typeface="Times New Roman" panose="02020603050405020304" pitchFamily="18" charset="0"/>
              </a:rPr>
              <a:t> </a:t>
            </a:r>
            <a:r>
              <a:rPr lang="en-US" altLang="ja-JP" sz="1200" dirty="0" err="1">
                <a:latin typeface="Times New Roman" panose="02020603050405020304" pitchFamily="18" charset="0"/>
                <a:ea typeface="+mj-ea"/>
                <a:cs typeface="Times New Roman" panose="02020603050405020304" pitchFamily="18" charset="0"/>
              </a:rPr>
              <a:t>Yusho</a:t>
            </a:r>
            <a:r>
              <a:rPr lang="en-US" altLang="ja-JP" sz="1200" dirty="0">
                <a:latin typeface="Times New Roman" panose="02020603050405020304" pitchFamily="18" charset="0"/>
                <a:ea typeface="+mj-ea"/>
                <a:cs typeface="Times New Roman" panose="02020603050405020304" pitchFamily="18" charset="0"/>
              </a:rPr>
              <a:t>” .</a:t>
            </a:r>
          </a:p>
          <a:p>
            <a:r>
              <a:rPr lang="en-US" altLang="ja-JP" sz="1200" b="1" i="1" u="sng" dirty="0">
                <a:latin typeface="Times New Roman" panose="02020603050405020304" pitchFamily="18" charset="0"/>
                <a:ea typeface="+mj-ea"/>
                <a:cs typeface="Times New Roman" panose="02020603050405020304" pitchFamily="18" charset="0"/>
              </a:rPr>
              <a:t>In the second and third generations after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a:t>
            </a:r>
            <a:r>
              <a:rPr lang="ja-JP" altLang="en-US"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symptons</a:t>
            </a:r>
            <a:r>
              <a:rPr lang="en-US" altLang="ja-JP" sz="1200" b="1" i="1" u="sng" dirty="0">
                <a:latin typeface="Times New Roman" panose="02020603050405020304" pitchFamily="18" charset="0"/>
                <a:ea typeface="+mj-ea"/>
                <a:cs typeface="Times New Roman" panose="02020603050405020304" pitchFamily="18" charset="0"/>
              </a:rPr>
              <a:t>  similar to those in the first generation also appeared with high incidences. </a:t>
            </a:r>
          </a:p>
          <a:p>
            <a:pPr algn="just"/>
            <a:r>
              <a:rPr lang="en-US" altLang="ja-JP" sz="1200" b="1" dirty="0">
                <a:latin typeface="Times New Roman" panose="02020603050405020304" pitchFamily="18" charset="0"/>
                <a:ea typeface="+mj-ea"/>
                <a:cs typeface="Times New Roman" panose="02020603050405020304" pitchFamily="18" charset="0"/>
              </a:rPr>
              <a:t>“Research and Clinical Center for </a:t>
            </a:r>
            <a:r>
              <a:rPr lang="en-US" altLang="ja-JP" sz="1200" b="1" dirty="0" err="1">
                <a:latin typeface="Times New Roman" panose="02020603050405020304" pitchFamily="18" charset="0"/>
                <a:ea typeface="+mj-ea"/>
                <a:cs typeface="Times New Roman" panose="02020603050405020304" pitchFamily="18" charset="0"/>
              </a:rPr>
              <a:t>Yusho</a:t>
            </a:r>
            <a:r>
              <a:rPr lang="en-US" altLang="ja-JP" sz="1200" b="1" dirty="0">
                <a:latin typeface="Times New Roman" panose="02020603050405020304" pitchFamily="18" charset="0"/>
                <a:ea typeface="+mj-ea"/>
                <a:cs typeface="Times New Roman" panose="02020603050405020304" pitchFamily="18" charset="0"/>
              </a:rPr>
              <a:t> and Dioxin” </a:t>
            </a:r>
            <a:r>
              <a:rPr lang="en-US" altLang="ja-JP" sz="1200" dirty="0">
                <a:latin typeface="Times New Roman" panose="02020603050405020304" pitchFamily="18" charset="0"/>
                <a:ea typeface="+mj-ea"/>
                <a:cs typeface="Times New Roman" panose="02020603050405020304" pitchFamily="18" charset="0"/>
              </a:rPr>
              <a:t>started generational analysis based on the interview to patients  (From 2021). </a:t>
            </a:r>
          </a:p>
          <a:p>
            <a:pPr algn="just"/>
            <a:r>
              <a:rPr lang="en-US" altLang="ja-JP" sz="1200" b="1" i="1" u="sng" dirty="0">
                <a:latin typeface="Times New Roman" panose="02020603050405020304" pitchFamily="18" charset="0"/>
                <a:ea typeface="+mj-ea"/>
                <a:cs typeface="Times New Roman" panose="02020603050405020304" pitchFamily="18" charset="0"/>
              </a:rPr>
              <a:t>It is very important to solve the generational problems of “</a:t>
            </a:r>
            <a:r>
              <a:rPr lang="en-US" altLang="ja-JP" sz="1200" b="1" i="1" u="sng" dirty="0" err="1">
                <a:latin typeface="Times New Roman" panose="02020603050405020304" pitchFamily="18" charset="0"/>
                <a:ea typeface="+mj-ea"/>
                <a:cs typeface="Times New Roman" panose="02020603050405020304" pitchFamily="18" charset="0"/>
              </a:rPr>
              <a:t>Kanemi</a:t>
            </a:r>
            <a:r>
              <a:rPr lang="en-US" altLang="ja-JP" sz="1200" b="1" i="1" u="sng" dirty="0">
                <a:latin typeface="Times New Roman" panose="02020603050405020304" pitchFamily="18" charset="0"/>
                <a:ea typeface="+mj-ea"/>
                <a:cs typeface="Times New Roman" panose="02020603050405020304" pitchFamily="18" charset="0"/>
              </a:rPr>
              <a:t> </a:t>
            </a:r>
            <a:r>
              <a:rPr lang="en-US" altLang="ja-JP" sz="1200" b="1" i="1" u="sng" dirty="0" err="1">
                <a:latin typeface="Times New Roman" panose="02020603050405020304" pitchFamily="18" charset="0"/>
                <a:ea typeface="+mj-ea"/>
                <a:cs typeface="Times New Roman" panose="02020603050405020304" pitchFamily="18" charset="0"/>
              </a:rPr>
              <a:t>Yusho</a:t>
            </a:r>
            <a:r>
              <a:rPr lang="en-US" altLang="ja-JP" sz="1200" b="1" i="1" u="sng" dirty="0">
                <a:latin typeface="Times New Roman" panose="02020603050405020304" pitchFamily="18" charset="0"/>
                <a:ea typeface="+mj-ea"/>
                <a:cs typeface="Times New Roman" panose="02020603050405020304" pitchFamily="18" charset="0"/>
              </a:rPr>
              <a:t>” occurring through TEI to treat and estimate the impact on future generations.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「カネミ油症」は、北九州市のカネミ倉庫で米ぬか油の脱臭工程中に加熱された</a:t>
            </a:r>
            <a:r>
              <a:rPr lang="en-US" altLang="ja-JP" sz="1200" b="1" i="1" u="sng" dirty="0">
                <a:latin typeface="Times New Roman" panose="02020603050405020304" pitchFamily="18" charset="0"/>
                <a:ea typeface="+mj-ea"/>
                <a:cs typeface="Times New Roman" panose="02020603050405020304" pitchFamily="18" charset="0"/>
              </a:rPr>
              <a:t>PCB</a:t>
            </a:r>
            <a:r>
              <a:rPr lang="ja-JP" altLang="en-US" sz="1200" b="1" i="1" u="sng" dirty="0">
                <a:latin typeface="Times New Roman" panose="02020603050405020304" pitchFamily="18" charset="0"/>
                <a:ea typeface="+mj-ea"/>
                <a:cs typeface="Times New Roman" panose="02020603050405020304" pitchFamily="18" charset="0"/>
              </a:rPr>
              <a:t>から変化した</a:t>
            </a:r>
            <a:r>
              <a:rPr lang="en-US" altLang="ja-JP" sz="1200" b="1" i="1" u="sng" dirty="0">
                <a:latin typeface="Times New Roman" panose="02020603050405020304" pitchFamily="18" charset="0"/>
                <a:ea typeface="+mj-ea"/>
                <a:cs typeface="Times New Roman" panose="02020603050405020304" pitchFamily="18" charset="0"/>
              </a:rPr>
              <a:t>PCDF</a:t>
            </a:r>
            <a:r>
              <a:rPr lang="ja-JP" altLang="en-US" sz="1200" b="1" i="1" u="sng" dirty="0">
                <a:latin typeface="Times New Roman" panose="02020603050405020304" pitchFamily="18" charset="0"/>
                <a:ea typeface="+mj-ea"/>
                <a:cs typeface="Times New Roman" panose="02020603050405020304" pitchFamily="18" charset="0"/>
              </a:rPr>
              <a:t>が主な原因であった（</a:t>
            </a:r>
            <a:r>
              <a:rPr lang="en-US" altLang="ja-JP" sz="1200" b="1" i="1" u="sng" dirty="0">
                <a:latin typeface="Times New Roman" panose="02020603050405020304" pitchFamily="18" charset="0"/>
                <a:ea typeface="+mj-ea"/>
                <a:cs typeface="Times New Roman" panose="02020603050405020304" pitchFamily="18" charset="0"/>
              </a:rPr>
              <a:t>1968</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ja-JP" altLang="en-US" sz="1200" b="1" i="1" u="sng" dirty="0">
                <a:latin typeface="Times New Roman" panose="02020603050405020304" pitchFamily="18" charset="0"/>
                <a:ea typeface="+mj-ea"/>
                <a:cs typeface="Times New Roman" panose="02020603050405020304" pitchFamily="18" charset="0"/>
              </a:rPr>
              <a:t>約</a:t>
            </a:r>
            <a:r>
              <a:rPr lang="en-US" altLang="ja-JP" sz="1200" b="1" i="1" u="sng" dirty="0">
                <a:latin typeface="Times New Roman" panose="02020603050405020304" pitchFamily="18" charset="0"/>
                <a:ea typeface="+mj-ea"/>
                <a:cs typeface="Times New Roman" panose="02020603050405020304" pitchFamily="18" charset="0"/>
              </a:rPr>
              <a:t>15,000</a:t>
            </a:r>
            <a:r>
              <a:rPr lang="ja-JP" altLang="en-US" sz="1200" b="1" i="1" u="sng" dirty="0">
                <a:latin typeface="Times New Roman" panose="02020603050405020304" pitchFamily="18" charset="0"/>
                <a:ea typeface="+mj-ea"/>
                <a:cs typeface="Times New Roman" panose="02020603050405020304" pitchFamily="18" charset="0"/>
              </a:rPr>
              <a:t>人が、特に皮膚、肝臓、腎臓などの様々な病気に苦しんだ。「カネミ油症」は日本最大の食品災害と言われている。</a:t>
            </a:r>
          </a:p>
          <a:p>
            <a:pPr algn="just"/>
            <a:r>
              <a:rPr lang="ja-JP" altLang="en-US" sz="1200" b="1" i="1" u="sng" dirty="0">
                <a:latin typeface="Times New Roman" panose="02020603050405020304" pitchFamily="18" charset="0"/>
                <a:ea typeface="+mj-ea"/>
                <a:cs typeface="Times New Roman" panose="02020603050405020304" pitchFamily="18" charset="0"/>
              </a:rPr>
              <a:t>カネミ米ぬか油」は「カネミ油庄」発生後、半年で販売中止となった。</a:t>
            </a:r>
          </a:p>
          <a:p>
            <a:pPr algn="just"/>
            <a:r>
              <a:rPr lang="ja-JP" altLang="en-US" sz="1200" b="1" i="1" u="sng" dirty="0">
                <a:latin typeface="Times New Roman" panose="02020603050405020304" pitchFamily="18" charset="0"/>
                <a:ea typeface="+mj-ea"/>
                <a:cs typeface="Times New Roman" panose="02020603050405020304" pitchFamily="18" charset="0"/>
              </a:rPr>
              <a:t>「カネミ油症」発生後の第</a:t>
            </a:r>
            <a:r>
              <a:rPr lang="en-US" altLang="ja-JP" sz="1200" b="1" i="1" u="sng" dirty="0">
                <a:latin typeface="Times New Roman" panose="02020603050405020304" pitchFamily="18" charset="0"/>
                <a:ea typeface="+mj-ea"/>
                <a:cs typeface="Times New Roman" panose="02020603050405020304" pitchFamily="18" charset="0"/>
              </a:rPr>
              <a:t>2</a:t>
            </a:r>
            <a:r>
              <a:rPr lang="ja-JP" altLang="en-US" sz="1200" b="1" i="1" u="sng" dirty="0">
                <a:latin typeface="Times New Roman" panose="02020603050405020304" pitchFamily="18" charset="0"/>
                <a:ea typeface="+mj-ea"/>
                <a:cs typeface="Times New Roman" panose="02020603050405020304" pitchFamily="18" charset="0"/>
              </a:rPr>
              <a:t>世代、第</a:t>
            </a:r>
            <a:r>
              <a:rPr lang="en-US" altLang="ja-JP" sz="1200" b="1" i="1" u="sng" dirty="0">
                <a:latin typeface="Times New Roman" panose="02020603050405020304" pitchFamily="18" charset="0"/>
                <a:ea typeface="+mj-ea"/>
                <a:cs typeface="Times New Roman" panose="02020603050405020304" pitchFamily="18" charset="0"/>
              </a:rPr>
              <a:t>3</a:t>
            </a:r>
            <a:r>
              <a:rPr lang="ja-JP" altLang="en-US" sz="1200" b="1" i="1" u="sng" dirty="0">
                <a:latin typeface="Times New Roman" panose="02020603050405020304" pitchFamily="18" charset="0"/>
                <a:ea typeface="+mj-ea"/>
                <a:cs typeface="Times New Roman" panose="02020603050405020304" pitchFamily="18" charset="0"/>
              </a:rPr>
              <a:t>世代でも、第</a:t>
            </a:r>
            <a:r>
              <a:rPr lang="en-US" altLang="ja-JP" sz="1200" b="1" i="1" u="sng" dirty="0">
                <a:latin typeface="Times New Roman" panose="02020603050405020304" pitchFamily="18" charset="0"/>
                <a:ea typeface="+mj-ea"/>
                <a:cs typeface="Times New Roman" panose="02020603050405020304" pitchFamily="18" charset="0"/>
              </a:rPr>
              <a:t>1</a:t>
            </a:r>
            <a:r>
              <a:rPr lang="ja-JP" altLang="en-US" sz="1200" b="1" i="1" u="sng" dirty="0">
                <a:latin typeface="Times New Roman" panose="02020603050405020304" pitchFamily="18" charset="0"/>
                <a:ea typeface="+mj-ea"/>
                <a:cs typeface="Times New Roman" panose="02020603050405020304" pitchFamily="18" charset="0"/>
              </a:rPr>
              <a:t>世代と同様の症状が高い頻度で出現した。</a:t>
            </a:r>
          </a:p>
          <a:p>
            <a:pPr algn="just"/>
            <a:r>
              <a:rPr lang="ja-JP" altLang="en-US" sz="1200" b="1" i="1" u="sng" dirty="0">
                <a:latin typeface="Times New Roman" panose="02020603050405020304" pitchFamily="18" charset="0"/>
                <a:ea typeface="+mj-ea"/>
                <a:cs typeface="Times New Roman" panose="02020603050405020304" pitchFamily="18" charset="0"/>
              </a:rPr>
              <a:t>「油症・ダイオキシン研究臨床センター」では、患者への聞き取り調査をもとに世代分析を開始した（</a:t>
            </a:r>
            <a:r>
              <a:rPr lang="en-US" altLang="ja-JP" sz="1200" b="1" i="1" u="sng" dirty="0">
                <a:latin typeface="Times New Roman" panose="02020603050405020304" pitchFamily="18" charset="0"/>
                <a:ea typeface="+mj-ea"/>
                <a:cs typeface="Times New Roman" panose="02020603050405020304" pitchFamily="18" charset="0"/>
              </a:rPr>
              <a:t>2021</a:t>
            </a:r>
            <a:r>
              <a:rPr lang="ja-JP" altLang="en-US" sz="1200" b="1" i="1" u="sng" dirty="0">
                <a:latin typeface="Times New Roman" panose="02020603050405020304" pitchFamily="18" charset="0"/>
                <a:ea typeface="+mj-ea"/>
                <a:cs typeface="Times New Roman" panose="02020603050405020304" pitchFamily="18" charset="0"/>
              </a:rPr>
              <a:t>年～）。</a:t>
            </a:r>
          </a:p>
          <a:p>
            <a:pPr algn="just"/>
            <a:r>
              <a:rPr lang="en-US" altLang="ja-JP" sz="1200" b="1" i="1" u="sng" dirty="0">
                <a:latin typeface="Times New Roman" panose="02020603050405020304" pitchFamily="18" charset="0"/>
                <a:ea typeface="+mj-ea"/>
                <a:cs typeface="Times New Roman" panose="02020603050405020304" pitchFamily="18" charset="0"/>
              </a:rPr>
              <a:t>TEI</a:t>
            </a:r>
            <a:r>
              <a:rPr lang="ja-JP" altLang="en-US" sz="1200" b="1" i="1" u="sng" dirty="0">
                <a:latin typeface="Times New Roman" panose="02020603050405020304" pitchFamily="18" charset="0"/>
                <a:ea typeface="+mj-ea"/>
                <a:cs typeface="Times New Roman" panose="02020603050405020304" pitchFamily="18" charset="0"/>
              </a:rPr>
              <a:t>を通じて発生した「カネミ油症」の世代間問題を解決し、治療や将来世代への影響を推定することは非常に重要である。</a:t>
            </a:r>
            <a:endParaRPr lang="en-US" altLang="ja-JP" sz="1200" b="1" i="1" u="sng" dirty="0">
              <a:latin typeface="Times New Roman" panose="02020603050405020304" pitchFamily="18" charset="0"/>
              <a:ea typeface="+mj-ea"/>
              <a:cs typeface="Times New Roman" panose="02020603050405020304" pitchFamily="18" charset="0"/>
            </a:endParaRPr>
          </a:p>
          <a:p>
            <a:pPr algn="just"/>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将来へ向けての新たなメッセージ</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ja-JP" altLang="en-US" sz="1200" b="1" i="1" u="sng" dirty="0">
                <a:latin typeface="Times New Roman" panose="02020603050405020304" pitchFamily="18" charset="0"/>
                <a:ea typeface="+mj-ea"/>
                <a:cs typeface="Times New Roman" panose="02020603050405020304" pitchFamily="18" charset="0"/>
              </a:rPr>
              <a:t>新たな視点</a:t>
            </a:r>
            <a:endParaRPr lang="en-US" altLang="ja-JP" sz="1200" b="1" i="1" u="sng" dirty="0">
              <a:latin typeface="Times New Roman" panose="02020603050405020304" pitchFamily="18" charset="0"/>
              <a:ea typeface="+mj-ea"/>
              <a:cs typeface="Times New Roman" panose="02020603050405020304" pitchFamily="18" charset="0"/>
            </a:endParaRPr>
          </a:p>
          <a:p>
            <a:pPr algn="just"/>
            <a:r>
              <a:rPr lang="en-US" altLang="ja-JP" sz="1200" b="1" i="1" u="sng" dirty="0">
                <a:latin typeface="Times New Roman" panose="02020603050405020304" pitchFamily="18" charset="0"/>
                <a:ea typeface="+mj-ea"/>
                <a:cs typeface="Times New Roman" panose="02020603050405020304" pitchFamily="18" charset="0"/>
              </a:rPr>
              <a:t>Transgenerational Epigenetic Inheritance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282828"/>
                </a:solidFill>
                <a:effectLst/>
                <a:latin typeface="MuseoSans"/>
              </a:rPr>
              <a:t>Epigenetic Inheritance: Concepts, Mechanisms and Perspectives</a:t>
            </a:r>
          </a:p>
          <a:p>
            <a:pPr algn="just"/>
            <a:endParaRPr lang="en-US" altLang="ja-JP" sz="1200" b="1" i="1" u="sng" dirty="0">
              <a:latin typeface="Times New Roman" panose="02020603050405020304" pitchFamily="18" charset="0"/>
              <a:ea typeface="+mj-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1585EA-4B5F-41E2-A7E4-E4CB6A8D90AE}" type="slidenum">
              <a:rPr kumimoji="1" lang="ja-JP" altLang="en-US" smtClean="0"/>
              <a:t>73</a:t>
            </a:fld>
            <a:endParaRPr kumimoji="1" lang="ja-JP" altLang="en-US"/>
          </a:p>
        </p:txBody>
      </p:sp>
    </p:spTree>
    <p:extLst>
      <p:ext uri="{BB962C8B-B14F-4D97-AF65-F5344CB8AC3E}">
        <p14:creationId xmlns:p14="http://schemas.microsoft.com/office/powerpoint/2010/main" val="223873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effectLst/>
                <a:latin typeface="Times New Roman" panose="02020603050405020304" pitchFamily="18" charset="0"/>
                <a:ea typeface="游明朝" panose="02020400000000000000" pitchFamily="18" charset="-128"/>
                <a:cs typeface="Times New Roman" panose="02020603050405020304" pitchFamily="18" charset="0"/>
              </a:rPr>
              <a:t>PCB levels in air samples in Japan. In 1974, the atmospheric PCB level, which was 100 ng/m3, dropped to 10 ng/m3 a few years after the </a:t>
            </a:r>
            <a:r>
              <a:rPr lang="en-US" altLang="ja-JP" sz="1800" dirty="0" err="1">
                <a:effectLst/>
                <a:latin typeface="Times New Roman" panose="02020603050405020304" pitchFamily="18" charset="0"/>
                <a:ea typeface="游明朝" panose="02020400000000000000" pitchFamily="18" charset="-128"/>
                <a:cs typeface="Times New Roman" panose="02020603050405020304" pitchFamily="18" charset="0"/>
              </a:rPr>
              <a:t>prophibition</a:t>
            </a:r>
            <a:r>
              <a:rPr lang="en-US" altLang="ja-JP" sz="1800" dirty="0">
                <a:effectLst/>
                <a:latin typeface="Times New Roman" panose="02020603050405020304" pitchFamily="18" charset="0"/>
                <a:ea typeface="游明朝" panose="02020400000000000000" pitchFamily="18" charset="-128"/>
                <a:cs typeface="Times New Roman" panose="02020603050405020304" pitchFamily="18" charset="0"/>
              </a:rPr>
              <a:t> of PCB use, and to the level of 1 ng/m3 10 years later,</a:t>
            </a:r>
            <a:r>
              <a:rPr lang="en-US" altLang="ja-JP" sz="1800" dirty="0">
                <a:effectLst/>
                <a:latin typeface="Times New Roman" panose="02020603050405020304" pitchFamily="18" charset="0"/>
                <a:ea typeface="DengXian" panose="02010600030101010101" pitchFamily="2" charset="-122"/>
                <a:cs typeface="Calibri" panose="020F0502020204030204" pitchFamily="34" charset="0"/>
              </a:rPr>
              <a:t> </a:t>
            </a:r>
            <a:r>
              <a:rPr lang="en-US" altLang="ja-JP" sz="1800" dirty="0">
                <a:effectLst/>
                <a:latin typeface="Times New Roman" panose="02020603050405020304" pitchFamily="18" charset="0"/>
                <a:ea typeface="游明朝" panose="02020400000000000000" pitchFamily="18" charset="-128"/>
                <a:cs typeface="Times New Roman" panose="02020603050405020304" pitchFamily="18" charset="0"/>
              </a:rPr>
              <a:t>recently, it had dropped to less than 0.1 ng/m3. It was 1/1000 of the 1970’ highest period.</a:t>
            </a:r>
            <a:endParaRPr lang="ja-JP" altLang="ja-JP" sz="1800" dirty="0">
              <a:effectLst/>
              <a:latin typeface="Times New Roman" panose="02020603050405020304" pitchFamily="18" charset="0"/>
              <a:ea typeface="DengXian" panose="02010600030101010101" pitchFamily="2" charset="-122"/>
              <a:cs typeface="Calibri" panose="020F050202020403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7</a:t>
            </a:fld>
            <a:endParaRPr kumimoji="1" lang="ja-JP" altLang="en-US"/>
          </a:p>
        </p:txBody>
      </p:sp>
    </p:spTree>
    <p:extLst>
      <p:ext uri="{BB962C8B-B14F-4D97-AF65-F5344CB8AC3E}">
        <p14:creationId xmlns:p14="http://schemas.microsoft.com/office/powerpoint/2010/main" val="9731819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Epigenetic Inheritance Symposium 2023</a:t>
            </a:r>
          </a:p>
          <a:p>
            <a:r>
              <a:rPr kumimoji="1" lang="en-US" altLang="ja-JP" dirty="0"/>
              <a:t> Impact for Biology and Society </a:t>
            </a:r>
          </a:p>
          <a:p>
            <a:r>
              <a:rPr kumimoji="1" lang="en-US" altLang="ja-JP" dirty="0"/>
              <a:t> 23</a:t>
            </a:r>
            <a:r>
              <a:rPr kumimoji="1" lang="ja-JP" altLang="en-US" dirty="0"/>
              <a:t>－</a:t>
            </a:r>
            <a:r>
              <a:rPr kumimoji="1" lang="en-US" altLang="ja-JP" dirty="0"/>
              <a:t>25</a:t>
            </a:r>
            <a:r>
              <a:rPr kumimoji="1" lang="ja-JP" altLang="en-US" dirty="0"/>
              <a:t>　</a:t>
            </a:r>
            <a:r>
              <a:rPr kumimoji="1" lang="en-US" altLang="ja-JP" dirty="0"/>
              <a:t>Aug, ETH Zurich, Switzerland </a:t>
            </a:r>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74</a:t>
            </a:fld>
            <a:endParaRPr kumimoji="1" lang="ja-JP" altLang="en-US"/>
          </a:p>
        </p:txBody>
      </p:sp>
    </p:spTree>
    <p:extLst>
      <p:ext uri="{BB962C8B-B14F-4D97-AF65-F5344CB8AC3E}">
        <p14:creationId xmlns:p14="http://schemas.microsoft.com/office/powerpoint/2010/main" val="1580180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0132237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A1585EA-4B5F-41E2-A7E4-E4CB6A8D90AE}" type="slidenum">
              <a:rPr kumimoji="1" lang="ja-JP" altLang="en-US" smtClean="0"/>
              <a:t>80</a:t>
            </a:fld>
            <a:endParaRPr kumimoji="1" lang="ja-JP" altLang="en-US"/>
          </a:p>
        </p:txBody>
      </p:sp>
    </p:spTree>
    <p:extLst>
      <p:ext uri="{BB962C8B-B14F-4D97-AF65-F5344CB8AC3E}">
        <p14:creationId xmlns:p14="http://schemas.microsoft.com/office/powerpoint/2010/main" val="9112323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1585EA-4B5F-41E2-A7E4-E4CB6A8D90AE}" type="slidenum">
              <a:rPr kumimoji="1" lang="ja-JP" altLang="en-US" smtClean="0"/>
              <a:t>86</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1585EA-4B5F-41E2-A7E4-E4CB6A8D90AE}" type="slidenum">
              <a:rPr kumimoji="1" lang="ja-JP" altLang="en-US" smtClean="0"/>
              <a:t>87</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A1585EA-4B5F-41E2-A7E4-E4CB6A8D90AE}" type="slidenum">
              <a:rPr kumimoji="1" lang="ja-JP" altLang="en-US" smtClean="0"/>
              <a:t>92</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1585EA-4B5F-41E2-A7E4-E4CB6A8D90AE}" type="slidenum">
              <a:rPr kumimoji="1" lang="ja-JP" altLang="en-US" smtClean="0"/>
              <a:t>100</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1585EA-4B5F-41E2-A7E4-E4CB6A8D90AE}" type="slidenum">
              <a:rPr kumimoji="1" lang="ja-JP" altLang="en-US" smtClean="0"/>
              <a:t>101</a:t>
            </a:fld>
            <a:endParaRPr kumimoji="1" lang="ja-JP" altLang="en-US"/>
          </a:p>
        </p:txBody>
      </p:sp>
    </p:spTree>
    <p:extLst>
      <p:ext uri="{BB962C8B-B14F-4D97-AF65-F5344CB8AC3E}">
        <p14:creationId xmlns:p14="http://schemas.microsoft.com/office/powerpoint/2010/main" val="283260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715D0C-2797-4648-9B69-DB0948991074}"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286439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effectLst/>
                <a:latin typeface="Times New Roman" panose="02020603050405020304" pitchFamily="18" charset="0"/>
                <a:ea typeface="游明朝" panose="02020400000000000000" pitchFamily="18" charset="-128"/>
                <a:cs typeface="Times New Roman" panose="02020603050405020304" pitchFamily="18" charset="0"/>
              </a:rPr>
              <a:t>PCB concentration in the environment in the recent 15 years (2002-2017) has been decreasing. </a:t>
            </a:r>
            <a:endParaRPr kumimoji="1" lang="ja-JP" altLang="en-US" dirty="0"/>
          </a:p>
        </p:txBody>
      </p:sp>
      <p:sp>
        <p:nvSpPr>
          <p:cNvPr id="4" name="スライド番号プレースホルダー 3"/>
          <p:cNvSpPr>
            <a:spLocks noGrp="1"/>
          </p:cNvSpPr>
          <p:nvPr>
            <p:ph type="sldNum" sz="quarter" idx="5"/>
          </p:nvPr>
        </p:nvSpPr>
        <p:spPr/>
        <p:txBody>
          <a:bodyPr/>
          <a:lstStyle/>
          <a:p>
            <a:fld id="{0FAA253E-7EF6-4FAD-B0B8-151B47F6AA35}" type="slidenum">
              <a:rPr kumimoji="1" lang="ja-JP" altLang="en-US" smtClean="0"/>
              <a:t>9</a:t>
            </a:fld>
            <a:endParaRPr kumimoji="1" lang="ja-JP" altLang="en-US"/>
          </a:p>
        </p:txBody>
      </p:sp>
    </p:spTree>
    <p:extLst>
      <p:ext uri="{BB962C8B-B14F-4D97-AF65-F5344CB8AC3E}">
        <p14:creationId xmlns:p14="http://schemas.microsoft.com/office/powerpoint/2010/main" val="374677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83469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31196731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894390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2447177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556089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13034505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36316242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flipH="1">
            <a:off x="7308851" y="1066800"/>
            <a:ext cx="6350" cy="488315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sp>
        <p:nvSpPr>
          <p:cNvPr id="5" name="Line 40"/>
          <p:cNvSpPr>
            <a:spLocks noChangeShapeType="1"/>
          </p:cNvSpPr>
          <p:nvPr/>
        </p:nvSpPr>
        <p:spPr bwMode="auto">
          <a:xfrm>
            <a:off x="827088" y="2997200"/>
            <a:ext cx="7707312"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pic>
        <p:nvPicPr>
          <p:cNvPr id="6" name="Picture 44"/>
          <p:cNvPicPr>
            <a:picLocks noChangeAspect="1" noChangeArrowheads="1"/>
          </p:cNvPicPr>
          <p:nvPr userDrawn="1"/>
        </p:nvPicPr>
        <p:blipFill>
          <a:blip r:embed="rId2" cstate="print"/>
          <a:srcRect/>
          <a:stretch>
            <a:fillRect/>
          </a:stretch>
        </p:blipFill>
        <p:spPr bwMode="auto">
          <a:xfrm>
            <a:off x="7451728" y="3357569"/>
            <a:ext cx="1152525" cy="2376487"/>
          </a:xfrm>
          <a:prstGeom prst="rect">
            <a:avLst/>
          </a:prstGeom>
          <a:noFill/>
          <a:ln w="9525">
            <a:noFill/>
            <a:miter lim="800000"/>
            <a:headEnd/>
            <a:tailEnd/>
          </a:ln>
        </p:spPr>
      </p:pic>
      <p:sp>
        <p:nvSpPr>
          <p:cNvPr id="32771" name="Rectangle 3"/>
          <p:cNvSpPr>
            <a:spLocks noGrp="1" noChangeArrowheads="1"/>
          </p:cNvSpPr>
          <p:nvPr>
            <p:ph type="ctrTitle"/>
          </p:nvPr>
        </p:nvSpPr>
        <p:spPr>
          <a:xfrm>
            <a:off x="315913" y="647700"/>
            <a:ext cx="6781800" cy="2133600"/>
          </a:xfrm>
        </p:spPr>
        <p:txBody>
          <a:bodyPr/>
          <a:lstStyle>
            <a:lvl1pPr algn="r">
              <a:defRPr sz="4800"/>
            </a:lvl1pPr>
          </a:lstStyle>
          <a:p>
            <a:r>
              <a:rPr lang="ja-JP" altLang="en-US"/>
              <a:t>マスタ タイトルの書式設定</a:t>
            </a:r>
          </a:p>
        </p:txBody>
      </p:sp>
      <p:sp>
        <p:nvSpPr>
          <p:cNvPr id="32772" name="Rectangle 4"/>
          <p:cNvSpPr>
            <a:spLocks noGrp="1" noChangeArrowheads="1"/>
          </p:cNvSpPr>
          <p:nvPr>
            <p:ph type="subTitle" idx="1"/>
          </p:nvPr>
        </p:nvSpPr>
        <p:spPr>
          <a:xfrm>
            <a:off x="849313" y="3154363"/>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7" name="Rectangle 5"/>
          <p:cNvSpPr>
            <a:spLocks noGrp="1" noChangeArrowheads="1"/>
          </p:cNvSpPr>
          <p:nvPr>
            <p:ph type="dt" sz="half" idx="10"/>
          </p:nvPr>
        </p:nvSpPr>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xfrm>
            <a:off x="6831013" y="6356350"/>
            <a:ext cx="2133600" cy="457200"/>
          </a:xfrm>
        </p:spPr>
        <p:txBody>
          <a:bodyPr/>
          <a:lstStyle>
            <a:lvl1pPr>
              <a:defRPr sz="1000"/>
            </a:lvl1pPr>
          </a:lstStyle>
          <a:p>
            <a:pPr>
              <a:defRPr/>
            </a:pPr>
            <a:fld id="{0138A51E-CD35-4CFF-AFFB-E327F05436EF}" type="slidenum">
              <a:rPr lang="en-US" altLang="ja-JP"/>
              <a:pPr>
                <a:defRPr/>
              </a:pPr>
              <a:t>‹#›</a:t>
            </a:fld>
            <a:endParaRPr lang="en-US" altLang="ja-JP"/>
          </a:p>
        </p:txBody>
      </p:sp>
    </p:spTree>
    <p:extLst>
      <p:ext uri="{BB962C8B-B14F-4D97-AF65-F5344CB8AC3E}">
        <p14:creationId xmlns:p14="http://schemas.microsoft.com/office/powerpoint/2010/main" val="2842246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C13631FA-0F21-4420-8455-424B4B0676CF}" type="slidenum">
              <a:rPr lang="en-US" altLang="ja-JP"/>
              <a:pPr>
                <a:defRPr/>
              </a:pPr>
              <a:t>‹#›</a:t>
            </a:fld>
            <a:endParaRPr lang="en-US" altLang="ja-JP"/>
          </a:p>
        </p:txBody>
      </p:sp>
    </p:spTree>
    <p:extLst>
      <p:ext uri="{BB962C8B-B14F-4D97-AF65-F5344CB8AC3E}">
        <p14:creationId xmlns:p14="http://schemas.microsoft.com/office/powerpoint/2010/main" val="40572322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5644C04-7AB3-4C9B-9E01-1136CA6A61E6}" type="slidenum">
              <a:rPr lang="en-US" altLang="ja-JP"/>
              <a:pPr>
                <a:defRPr/>
              </a:pPr>
              <a:t>‹#›</a:t>
            </a:fld>
            <a:endParaRPr lang="en-US" altLang="ja-JP"/>
          </a:p>
        </p:txBody>
      </p:sp>
    </p:spTree>
    <p:extLst>
      <p:ext uri="{BB962C8B-B14F-4D97-AF65-F5344CB8AC3E}">
        <p14:creationId xmlns:p14="http://schemas.microsoft.com/office/powerpoint/2010/main" val="1552788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8EBCC8-EB0C-448E-A917-DE5389856761}" type="slidenum">
              <a:rPr lang="en-US" altLang="ja-JP"/>
              <a:pPr>
                <a:defRPr/>
              </a:pPr>
              <a:t>‹#›</a:t>
            </a:fld>
            <a:endParaRPr lang="en-US" altLang="ja-JP"/>
          </a:p>
        </p:txBody>
      </p:sp>
    </p:spTree>
    <p:extLst>
      <p:ext uri="{BB962C8B-B14F-4D97-AF65-F5344CB8AC3E}">
        <p14:creationId xmlns:p14="http://schemas.microsoft.com/office/powerpoint/2010/main" val="10032552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C36C1D74-B251-4DF9-AD16-EDBD103D4F02}" type="slidenum">
              <a:rPr lang="en-US" altLang="ja-JP"/>
              <a:pPr>
                <a:defRPr/>
              </a:pPr>
              <a:t>‹#›</a:t>
            </a:fld>
            <a:endParaRPr lang="en-US" altLang="ja-JP"/>
          </a:p>
        </p:txBody>
      </p:sp>
    </p:spTree>
    <p:extLst>
      <p:ext uri="{BB962C8B-B14F-4D97-AF65-F5344CB8AC3E}">
        <p14:creationId xmlns:p14="http://schemas.microsoft.com/office/powerpoint/2010/main" val="336282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37673055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B575A711-11AD-4161-93E3-63B9C945DEAB}" type="slidenum">
              <a:rPr lang="en-US" altLang="ja-JP"/>
              <a:pPr>
                <a:defRPr/>
              </a:pPr>
              <a:t>‹#›</a:t>
            </a:fld>
            <a:endParaRPr lang="en-US" altLang="ja-JP"/>
          </a:p>
        </p:txBody>
      </p:sp>
    </p:spTree>
    <p:extLst>
      <p:ext uri="{BB962C8B-B14F-4D97-AF65-F5344CB8AC3E}">
        <p14:creationId xmlns:p14="http://schemas.microsoft.com/office/powerpoint/2010/main" val="21048939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486515B8-A6F8-4150-839C-C083C4621E45}" type="slidenum">
              <a:rPr lang="en-US" altLang="ja-JP"/>
              <a:pPr>
                <a:defRPr/>
              </a:pPr>
              <a:t>‹#›</a:t>
            </a:fld>
            <a:endParaRPr lang="en-US" altLang="ja-JP"/>
          </a:p>
        </p:txBody>
      </p:sp>
    </p:spTree>
    <p:extLst>
      <p:ext uri="{BB962C8B-B14F-4D97-AF65-F5344CB8AC3E}">
        <p14:creationId xmlns:p14="http://schemas.microsoft.com/office/powerpoint/2010/main" val="1513738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BC66B6F8-5C4B-4278-A445-0F4E822A7710}" type="slidenum">
              <a:rPr lang="en-US" altLang="ja-JP"/>
              <a:pPr>
                <a:defRPr/>
              </a:pPr>
              <a:t>‹#›</a:t>
            </a:fld>
            <a:endParaRPr lang="en-US" altLang="ja-JP"/>
          </a:p>
        </p:txBody>
      </p:sp>
    </p:spTree>
    <p:extLst>
      <p:ext uri="{BB962C8B-B14F-4D97-AF65-F5344CB8AC3E}">
        <p14:creationId xmlns:p14="http://schemas.microsoft.com/office/powerpoint/2010/main" val="717167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7D1A730-10E3-42E7-A992-05271C098E3F}" type="slidenum">
              <a:rPr lang="en-US" altLang="ja-JP"/>
              <a:pPr>
                <a:defRPr/>
              </a:pPr>
              <a:t>‹#›</a:t>
            </a:fld>
            <a:endParaRPr lang="en-US" altLang="ja-JP"/>
          </a:p>
        </p:txBody>
      </p:sp>
    </p:spTree>
    <p:extLst>
      <p:ext uri="{BB962C8B-B14F-4D97-AF65-F5344CB8AC3E}">
        <p14:creationId xmlns:p14="http://schemas.microsoft.com/office/powerpoint/2010/main" val="1512449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BC8D58F-F5BC-4E73-8E14-58BC8069EA30}" type="slidenum">
              <a:rPr lang="en-US" altLang="ja-JP"/>
              <a:pPr>
                <a:defRPr/>
              </a:pPr>
              <a:t>‹#›</a:t>
            </a:fld>
            <a:endParaRPr lang="en-US" altLang="ja-JP"/>
          </a:p>
        </p:txBody>
      </p:sp>
    </p:spTree>
    <p:extLst>
      <p:ext uri="{BB962C8B-B14F-4D97-AF65-F5344CB8AC3E}">
        <p14:creationId xmlns:p14="http://schemas.microsoft.com/office/powerpoint/2010/main" val="21718048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44"/>
            <a:ext cx="2057400" cy="600868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22244"/>
            <a:ext cx="6019800" cy="60086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54C58976-4954-4EA6-95CD-7AFD65010E75}" type="slidenum">
              <a:rPr lang="en-US" altLang="ja-JP"/>
              <a:pPr>
                <a:defRPr/>
              </a:pPr>
              <a:t>‹#›</a:t>
            </a:fld>
            <a:endParaRPr lang="en-US" altLang="ja-JP"/>
          </a:p>
        </p:txBody>
      </p:sp>
    </p:spTree>
    <p:extLst>
      <p:ext uri="{BB962C8B-B14F-4D97-AF65-F5344CB8AC3E}">
        <p14:creationId xmlns:p14="http://schemas.microsoft.com/office/powerpoint/2010/main" val="29201866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E232AA10-CA58-49B9-A897-1E3B89464AB9}" type="slidenum">
              <a:rPr lang="en-US" altLang="ja-JP"/>
              <a:pPr>
                <a:defRPr/>
              </a:pPr>
              <a:t>‹#›</a:t>
            </a:fld>
            <a:endParaRPr lang="en-US" altLang="ja-JP"/>
          </a:p>
        </p:txBody>
      </p:sp>
    </p:spTree>
    <p:extLst>
      <p:ext uri="{BB962C8B-B14F-4D97-AF65-F5344CB8AC3E}">
        <p14:creationId xmlns:p14="http://schemas.microsoft.com/office/powerpoint/2010/main" val="266868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9144000" cy="3365500"/>
            <a:chOff x="0" y="0"/>
            <a:chExt cx="5760" cy="2120"/>
          </a:xfrm>
        </p:grpSpPr>
        <p:pic>
          <p:nvPicPr>
            <p:cNvPr id="36867" name="Picture 3" descr="D:\FRONTPAGE THEMES\ARTSY\ARTBANNA.PNG"/>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P:\!Themes\Artsy\Arthsepa.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pPr lvl="0"/>
            <a:r>
              <a:rPr lang="ja-JP" altLang="en-US" noProof="0"/>
              <a:t>マスタ タイトルの書式設定</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anose="05000000000000000000" pitchFamily="2" charset="2"/>
              <a:buNone/>
              <a:defRPr/>
            </a:lvl1pPr>
          </a:lstStyle>
          <a:p>
            <a:pPr lvl="0"/>
            <a:r>
              <a:rPr lang="ja-JP" altLang="en-US" noProof="0"/>
              <a:t>マスタ サブタイトルの書式設定</a:t>
            </a:r>
          </a:p>
        </p:txBody>
      </p:sp>
      <p:sp>
        <p:nvSpPr>
          <p:cNvPr id="36871" name="Rectangle 7"/>
          <p:cNvSpPr>
            <a:spLocks noGrp="1" noChangeArrowheads="1"/>
          </p:cNvSpPr>
          <p:nvPr>
            <p:ph type="dt" sz="half" idx="2"/>
          </p:nvPr>
        </p:nvSpPr>
        <p:spPr>
          <a:xfrm>
            <a:off x="3359150" y="6343650"/>
            <a:ext cx="19050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7749D24-5169-449A-A82A-7C5C280E2098}"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36872" name="Rectangle 8"/>
          <p:cNvSpPr>
            <a:spLocks noGrp="1" noChangeArrowheads="1"/>
          </p:cNvSpPr>
          <p:nvPr>
            <p:ph type="ftr" sz="quarter" idx="3"/>
          </p:nvPr>
        </p:nvSpPr>
        <p:spPr>
          <a:xfrm>
            <a:off x="6019800" y="6343650"/>
            <a:ext cx="2895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36873" name="Rectangle 9"/>
          <p:cNvSpPr>
            <a:spLocks noGrp="1" noChangeArrowheads="1"/>
          </p:cNvSpPr>
          <p:nvPr>
            <p:ph type="sldNum" sz="quarter" idx="4"/>
          </p:nvPr>
        </p:nvSpPr>
        <p:spPr>
          <a:xfrm>
            <a:off x="125413" y="6361113"/>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E266C73-9799-4427-8322-DAA0F59EA8AD}"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11490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B0B0A76-B6C3-4C4E-A0E5-662E8DAE8F9A}"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4606B31-50DF-4B51-916D-AC81AFE00CD4}"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34137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B5020B-0D14-4481-9AD6-3C38FDF6BBB5}"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64C402-5605-4A55-A228-23B5AC0B2FB6}"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11294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28613" y="1941513"/>
            <a:ext cx="4027487"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08500" y="1941513"/>
            <a:ext cx="4029075"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88D60B6-FA21-4158-980E-EFC3A9F5E6FD}"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ADEB95-9FAE-4445-9423-60D90ACB7E6B}"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417352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A47BFDDD-3114-4F71-9030-95F70B2B0B5F}"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E2FF6E-615E-4603-B1D2-4DE77CF7872E}"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2058669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592BD31-00AF-4B3C-9FAC-F7D5237C4AC8}"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D115CE-D4C8-47FD-94F5-1B4E69775C54}"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1569838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0E6DE92-4390-4B89-93FF-48E57E62E161}"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B0BBDC7-8883-41A0-A0FE-21802FC6CA34}"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250010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050C821-843B-4A94-A63E-39CE8B9B537E}"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4C7083D-1705-4185-A883-B6092B98F0CC}"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69332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1900788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572FD1D-6D2D-4DA3-AD0A-3A1FF2ED5A7C}"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B589411-4553-4D2F-8FD9-5CD053F96298}"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52226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A81B021-4F8E-4BB9-BE36-3B3DE58F392E}"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33117-42CD-416A-8D44-15D1B9CC8726}"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649430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96088" y="722313"/>
            <a:ext cx="2159000" cy="5334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17500" y="722313"/>
            <a:ext cx="6326188" cy="5334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5C7B51D-0077-4D2B-A7D9-B353F97F4C25}"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21D19C6-72B2-46CB-9431-8CBCF6E89898}"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711761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722313"/>
            <a:ext cx="8637588" cy="762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328613" y="1941513"/>
            <a:ext cx="8208962" cy="4114800"/>
          </a:xfrm>
        </p:spPr>
        <p:txBody>
          <a:bodyPr/>
          <a:lstStyle/>
          <a:p>
            <a:endParaRPr lang="ja-JP" altLang="en-US"/>
          </a:p>
        </p:txBody>
      </p:sp>
      <p:sp>
        <p:nvSpPr>
          <p:cNvPr id="4" name="日付プレースホルダー 3"/>
          <p:cNvSpPr>
            <a:spLocks noGrp="1"/>
          </p:cNvSpPr>
          <p:nvPr>
            <p:ph type="dt" sz="half" idx="10"/>
          </p:nvPr>
        </p:nvSpPr>
        <p:spPr>
          <a:xfrm>
            <a:off x="3433763" y="6343650"/>
            <a:ext cx="19050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25E29E3-4D1D-46B0-84D0-4E903751979B}"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a:xfrm>
            <a:off x="6108700" y="6343650"/>
            <a:ext cx="2895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146050" y="6361113"/>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D7072D-0CB1-4D01-8C26-02EA8FE002FE}"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588271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45FBD03-5877-4A04-AE57-B641FBE10E9B}"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E29311-40D7-4BA6-B68B-031D981249C5}"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28246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E2FDD5-19BF-4235-8B68-6B8A02A6B61C}"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90B50A-5A86-415D-A2C4-5E1D59CAFCD3}"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79472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8843D4B-8FBD-4411-8B25-24D2410ECF1D}"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FABEE-FCBC-445F-9968-833210CCE7EB}"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13327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157A692-9603-4CE3-B5E7-305C583BA119}"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EA4825-DD3E-4863-AE18-EB56E289364C}"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26486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183D1E7-B46A-415C-B42E-F168F8C4EB68}"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314539-4350-4E28-9D7B-931052F7CF3A}"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3363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452EF97-A2EC-492C-B9A9-A471E42A99F2}"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6D5F8C-D7B9-4A93-AEE3-04EEF91C4232}"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426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3819273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ACCE6E2-C000-4E71-886B-3F74C0C5FA1B}"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E9D6AF-4840-4622-A656-0673056C284F}"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44059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8FBD54-F463-4304-B25E-1B75B0BA3E8E}"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D71113-31C7-4B35-8326-EACFAB314295}"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3920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FB2738-2E95-4C45-87CE-08B8E553F065}"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6A93C66-3B80-4E1A-A0B8-86837AE0B0DD}"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951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E16B509-77AA-4554-BAB9-31918F0ED8F2}"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E74F55-3321-4BB4-AA0D-189914739560}"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91748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50B192-7DC2-48B8-A36A-03B059A21D55}" type="datetimeFigureOut">
              <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2/27/2024</a:t>
            </a:fld>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5D6008-7424-42DD-867E-F9C167F48083}" type="slidenum">
              <a:rPr kumimoji="1"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59447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19FD00-8925-4A87-A24D-16F1D8338488}"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6B7A8B-56BE-424E-AE0E-32380E18D330}"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49216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C56A32-DB2A-4B19-80B9-E002C318872D}"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4225DC-5914-4453-B613-151CD10AC5AA}"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93664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7F6425-0FF4-472A-87BA-145EE36A4FDA}"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8FB8B5-4845-4E94-B376-194593017555}"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83900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C93941-9951-454B-99E5-ADE81C6A56B6}"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2C740E-66BA-4E8D-9778-8076F21BC979}"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60043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C52908-0793-4ACA-9594-0E994D69EE25}"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F70CDA-C475-46A9-9207-855FE38CA604}"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9475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332967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172F86-9D1E-4A4C-81BC-38CC65675A8C}"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DF8781-FCEE-49BD-B174-0D42244866B3}"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24905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47FCE1-854B-4CC6-A6F5-33DF1F56D676}"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88428D-E4B3-4898-ADA5-84354FC7F2D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9303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9A0FC0-DBF4-4966-9201-A7A82E4001AB}"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11CC55-1B32-404F-AB0C-54FE986F0166}"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20882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1EB47B-90F4-40B6-ACB4-59C7032994D2}"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9B03CC-C75E-42E1-B38C-D22E057E8B18}"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36395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50E064-D88E-4A37-85CD-561A138CD654}"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A0B829-5803-4DD7-8EA8-CD5C8644E8D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67628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74467F-0799-4AC6-AA32-044F13B4C8E1}"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729950-84DB-4225-B2CB-85DE5E1535F3}"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78858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819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2381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7819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850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6012134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1643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2964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9923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0780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98148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77191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77512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1815915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3689456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195622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418651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3290401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2269831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2392579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192258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1498524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2333312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1923878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F9DE77-D9BF-403B-BC88-C67CB2D4729F}"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109544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CA6EDD-702B-43F7-8EBA-F7A04FA9C08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86206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D7A058-A09A-4203-8183-A24BADB5249B}"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054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5333513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D5E029-4D84-416C-BF7A-98ED81A5422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5156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B36A69-996A-4B07-A067-B88A9AFFC95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5952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4300C9-F70D-4474-ABEE-0D376D30566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95188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B61B9A-A572-4916-8F03-D7E63D920B55}"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9241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4D39FD-C916-4D8D-B27B-0779E92B6F8E}"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71334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ED24CC-62B2-453E-8122-37E4A259F21F}"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03347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9E8E4C-9364-4508-B145-787465B06660}"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57233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48B4DE-0C0A-435E-9F9A-DE8401C4742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69295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320CF6-57CA-4C42-B577-C1BF850754E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14055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E69-F992-4F63-9CBC-8308F58655E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8052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2309799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D07305-B574-4C82-A751-10B67CF42381}"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80992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885FA9-0D1F-4A2A-B3E0-889F39FAC852}"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348156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C8219BD-BB4C-9C26-8840-89C8E4D2DB67}"/>
              </a:ext>
            </a:extLst>
          </p:cNvPr>
          <p:cNvGrpSpPr>
            <a:grpSpLocks/>
          </p:cNvGrpSpPr>
          <p:nvPr/>
        </p:nvGrpSpPr>
        <p:grpSpPr bwMode="auto">
          <a:xfrm>
            <a:off x="0" y="0"/>
            <a:ext cx="9144000" cy="3365500"/>
            <a:chOff x="0" y="0"/>
            <a:chExt cx="5760" cy="2120"/>
          </a:xfrm>
        </p:grpSpPr>
        <p:pic>
          <p:nvPicPr>
            <p:cNvPr id="3" name="Picture 3" descr="D:\FRONTPAGE THEMES\ARTSY\ARTBANNA.PNG">
              <a:extLst>
                <a:ext uri="{FF2B5EF4-FFF2-40B4-BE49-F238E27FC236}">
                  <a16:creationId xmlns:a16="http://schemas.microsoft.com/office/drawing/2014/main" id="{DB154C23-C2BB-5B06-306C-8011D4AC21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Themes\Artsy\Arthsepa.gif">
              <a:extLst>
                <a:ext uri="{FF2B5EF4-FFF2-40B4-BE49-F238E27FC236}">
                  <a16:creationId xmlns:a16="http://schemas.microsoft.com/office/drawing/2014/main" id="{6CA0437A-75D5-1F1B-824A-FA21036D15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r>
              <a:rPr lang="ja-JP" altLang="en-US"/>
              <a:t>マスタ タイトルの書式設定</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ja-JP" altLang="en-US"/>
              <a:t>マスタ サブタイトルの書式設定</a:t>
            </a:r>
          </a:p>
        </p:txBody>
      </p:sp>
      <p:sp>
        <p:nvSpPr>
          <p:cNvPr id="5" name="Rectangle 7">
            <a:extLst>
              <a:ext uri="{FF2B5EF4-FFF2-40B4-BE49-F238E27FC236}">
                <a16:creationId xmlns:a16="http://schemas.microsoft.com/office/drawing/2014/main" id="{92ECE8AD-B6D7-754D-B0E9-FC14628BB929}"/>
              </a:ext>
            </a:extLst>
          </p:cNvPr>
          <p:cNvSpPr>
            <a:spLocks noGrp="1" noChangeArrowheads="1"/>
          </p:cNvSpPr>
          <p:nvPr>
            <p:ph type="dt" sz="half" idx="10"/>
          </p:nvPr>
        </p:nvSpPr>
        <p:spPr>
          <a:xfrm>
            <a:off x="3359150" y="6343650"/>
            <a:ext cx="1905000" cy="457200"/>
          </a:xfrm>
        </p:spPr>
        <p:txBody>
          <a:bodyPr/>
          <a:lstStyle>
            <a:lvl1pPr fontAlgn="auto">
              <a:spcBef>
                <a:spcPts val="0"/>
              </a:spcBef>
              <a:spcAft>
                <a:spcPts val="0"/>
              </a:spcAft>
              <a:defRPr/>
            </a:lvl1pPr>
          </a:lstStyle>
          <a:p>
            <a:pPr>
              <a:defRPr/>
            </a:pPr>
            <a:fld id="{DC3684A7-C469-41F1-B96C-6FF0F0653967}" type="datetime1">
              <a:rPr lang="ja-JP" altLang="en-US"/>
              <a:pPr>
                <a:defRPr/>
              </a:pPr>
              <a:t>2024/2/27</a:t>
            </a:fld>
            <a:endParaRPr lang="en-US" altLang="ja-JP"/>
          </a:p>
        </p:txBody>
      </p:sp>
      <p:sp>
        <p:nvSpPr>
          <p:cNvPr id="6" name="Rectangle 8">
            <a:extLst>
              <a:ext uri="{FF2B5EF4-FFF2-40B4-BE49-F238E27FC236}">
                <a16:creationId xmlns:a16="http://schemas.microsoft.com/office/drawing/2014/main" id="{2B3813F7-33B6-0DD3-D948-930F337DE1C7}"/>
              </a:ext>
            </a:extLst>
          </p:cNvPr>
          <p:cNvSpPr>
            <a:spLocks noGrp="1" noChangeArrowheads="1"/>
          </p:cNvSpPr>
          <p:nvPr>
            <p:ph type="ftr" sz="quarter" idx="11"/>
          </p:nvPr>
        </p:nvSpPr>
        <p:spPr>
          <a:xfrm>
            <a:off x="6019800" y="6343650"/>
            <a:ext cx="2895600" cy="457200"/>
          </a:xfrm>
        </p:spPr>
        <p:txBody>
          <a:bodyPr/>
          <a:lstStyle>
            <a:lvl1pPr fontAlgn="auto">
              <a:spcBef>
                <a:spcPts val="0"/>
              </a:spcBef>
              <a:spcAft>
                <a:spcPts val="0"/>
              </a:spcAft>
              <a:defRPr/>
            </a:lvl1pPr>
          </a:lstStyle>
          <a:p>
            <a:pPr>
              <a:defRPr/>
            </a:pPr>
            <a:endParaRPr lang="en-US" altLang="ja-JP"/>
          </a:p>
        </p:txBody>
      </p:sp>
      <p:sp>
        <p:nvSpPr>
          <p:cNvPr id="7" name="Rectangle 9">
            <a:extLst>
              <a:ext uri="{FF2B5EF4-FFF2-40B4-BE49-F238E27FC236}">
                <a16:creationId xmlns:a16="http://schemas.microsoft.com/office/drawing/2014/main" id="{E2545760-A2C6-0317-1886-473FEFB4F329}"/>
              </a:ext>
            </a:extLst>
          </p:cNvPr>
          <p:cNvSpPr>
            <a:spLocks noGrp="1" noChangeArrowheads="1"/>
          </p:cNvSpPr>
          <p:nvPr>
            <p:ph type="sldNum" sz="quarter" idx="12"/>
          </p:nvPr>
        </p:nvSpPr>
        <p:spPr>
          <a:xfrm>
            <a:off x="125413" y="6361113"/>
            <a:ext cx="1905000" cy="457200"/>
          </a:xfrm>
        </p:spPr>
        <p:txBody>
          <a:bodyPr/>
          <a:lstStyle>
            <a:lvl1pPr>
              <a:defRPr/>
            </a:lvl1pPr>
          </a:lstStyle>
          <a:p>
            <a:fld id="{FB51D8CE-1CD4-415B-8044-DF90BEB7C82D}" type="slidenum">
              <a:rPr lang="en-US" altLang="ja-JP"/>
              <a:pPr/>
              <a:t>‹#›</a:t>
            </a:fld>
            <a:endParaRPr lang="en-US" altLang="ja-JP"/>
          </a:p>
        </p:txBody>
      </p:sp>
    </p:spTree>
    <p:extLst>
      <p:ext uri="{BB962C8B-B14F-4D97-AF65-F5344CB8AC3E}">
        <p14:creationId xmlns:p14="http://schemas.microsoft.com/office/powerpoint/2010/main" val="3751581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a:extLst>
              <a:ext uri="{FF2B5EF4-FFF2-40B4-BE49-F238E27FC236}">
                <a16:creationId xmlns:a16="http://schemas.microsoft.com/office/drawing/2014/main" id="{C4A7FBCC-1834-342A-14DE-B1935086FB5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5" name="Rectangle 8">
            <a:extLst>
              <a:ext uri="{FF2B5EF4-FFF2-40B4-BE49-F238E27FC236}">
                <a16:creationId xmlns:a16="http://schemas.microsoft.com/office/drawing/2014/main" id="{C1B39E4E-480E-AE3B-78B3-F37CB48F058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9">
            <a:extLst>
              <a:ext uri="{FF2B5EF4-FFF2-40B4-BE49-F238E27FC236}">
                <a16:creationId xmlns:a16="http://schemas.microsoft.com/office/drawing/2014/main" id="{1A768D63-8E01-B42A-6E0F-50A7C05A9CDA}"/>
              </a:ext>
            </a:extLst>
          </p:cNvPr>
          <p:cNvSpPr>
            <a:spLocks noGrp="1" noChangeArrowheads="1"/>
          </p:cNvSpPr>
          <p:nvPr>
            <p:ph type="sldNum" sz="quarter" idx="12"/>
          </p:nvPr>
        </p:nvSpPr>
        <p:spPr/>
        <p:txBody>
          <a:bodyPr/>
          <a:lstStyle>
            <a:lvl1pPr>
              <a:defRPr/>
            </a:lvl1pPr>
          </a:lstStyle>
          <a:p>
            <a:fld id="{C6542416-68EF-4AB8-AF7C-682BAC4EFE56}" type="slidenum">
              <a:rPr lang="en-US" altLang="ja-JP"/>
              <a:pPr/>
              <a:t>‹#›</a:t>
            </a:fld>
            <a:endParaRPr lang="en-US" altLang="ja-JP"/>
          </a:p>
        </p:txBody>
      </p:sp>
    </p:spTree>
    <p:extLst>
      <p:ext uri="{BB962C8B-B14F-4D97-AF65-F5344CB8AC3E}">
        <p14:creationId xmlns:p14="http://schemas.microsoft.com/office/powerpoint/2010/main" val="3459194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7">
            <a:extLst>
              <a:ext uri="{FF2B5EF4-FFF2-40B4-BE49-F238E27FC236}">
                <a16:creationId xmlns:a16="http://schemas.microsoft.com/office/drawing/2014/main" id="{039962C7-01FC-66CD-DF25-94E19DE9ED6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5" name="Rectangle 8">
            <a:extLst>
              <a:ext uri="{FF2B5EF4-FFF2-40B4-BE49-F238E27FC236}">
                <a16:creationId xmlns:a16="http://schemas.microsoft.com/office/drawing/2014/main" id="{50228AD9-4825-06F8-1351-8FFF11C382A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9">
            <a:extLst>
              <a:ext uri="{FF2B5EF4-FFF2-40B4-BE49-F238E27FC236}">
                <a16:creationId xmlns:a16="http://schemas.microsoft.com/office/drawing/2014/main" id="{9E801F4D-AAAA-AC17-7D22-D384C136ABDD}"/>
              </a:ext>
            </a:extLst>
          </p:cNvPr>
          <p:cNvSpPr>
            <a:spLocks noGrp="1" noChangeArrowheads="1"/>
          </p:cNvSpPr>
          <p:nvPr>
            <p:ph type="sldNum" sz="quarter" idx="12"/>
          </p:nvPr>
        </p:nvSpPr>
        <p:spPr/>
        <p:txBody>
          <a:bodyPr/>
          <a:lstStyle>
            <a:lvl1pPr>
              <a:defRPr/>
            </a:lvl1pPr>
          </a:lstStyle>
          <a:p>
            <a:fld id="{90964844-6EF2-4034-B893-19F230D004B9}" type="slidenum">
              <a:rPr lang="en-US" altLang="ja-JP"/>
              <a:pPr/>
              <a:t>‹#›</a:t>
            </a:fld>
            <a:endParaRPr lang="en-US" altLang="ja-JP"/>
          </a:p>
        </p:txBody>
      </p:sp>
    </p:spTree>
    <p:extLst>
      <p:ext uri="{BB962C8B-B14F-4D97-AF65-F5344CB8AC3E}">
        <p14:creationId xmlns:p14="http://schemas.microsoft.com/office/powerpoint/2010/main" val="149571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a:extLst>
              <a:ext uri="{FF2B5EF4-FFF2-40B4-BE49-F238E27FC236}">
                <a16:creationId xmlns:a16="http://schemas.microsoft.com/office/drawing/2014/main" id="{DA577B22-B002-F611-BCC2-D173E393D71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6" name="Rectangle 8">
            <a:extLst>
              <a:ext uri="{FF2B5EF4-FFF2-40B4-BE49-F238E27FC236}">
                <a16:creationId xmlns:a16="http://schemas.microsoft.com/office/drawing/2014/main" id="{3126A220-A4AA-E7E3-68D3-DCB40D556DB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9">
            <a:extLst>
              <a:ext uri="{FF2B5EF4-FFF2-40B4-BE49-F238E27FC236}">
                <a16:creationId xmlns:a16="http://schemas.microsoft.com/office/drawing/2014/main" id="{29FFA89F-DAC0-D8D0-4307-4E6FEA5744BC}"/>
              </a:ext>
            </a:extLst>
          </p:cNvPr>
          <p:cNvSpPr>
            <a:spLocks noGrp="1" noChangeArrowheads="1"/>
          </p:cNvSpPr>
          <p:nvPr>
            <p:ph type="sldNum" sz="quarter" idx="12"/>
          </p:nvPr>
        </p:nvSpPr>
        <p:spPr/>
        <p:txBody>
          <a:bodyPr/>
          <a:lstStyle>
            <a:lvl1pPr>
              <a:defRPr/>
            </a:lvl1pPr>
          </a:lstStyle>
          <a:p>
            <a:fld id="{4324FAC0-3E29-4DCD-BCD6-75FDE036DEC3}" type="slidenum">
              <a:rPr lang="en-US" altLang="ja-JP"/>
              <a:pPr/>
              <a:t>‹#›</a:t>
            </a:fld>
            <a:endParaRPr lang="en-US" altLang="ja-JP"/>
          </a:p>
        </p:txBody>
      </p:sp>
    </p:spTree>
    <p:extLst>
      <p:ext uri="{BB962C8B-B14F-4D97-AF65-F5344CB8AC3E}">
        <p14:creationId xmlns:p14="http://schemas.microsoft.com/office/powerpoint/2010/main" val="12197386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a:extLst>
              <a:ext uri="{FF2B5EF4-FFF2-40B4-BE49-F238E27FC236}">
                <a16:creationId xmlns:a16="http://schemas.microsoft.com/office/drawing/2014/main" id="{F9856884-1B17-B2BD-3A14-E81E9FD60D1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8" name="Rectangle 8">
            <a:extLst>
              <a:ext uri="{FF2B5EF4-FFF2-40B4-BE49-F238E27FC236}">
                <a16:creationId xmlns:a16="http://schemas.microsoft.com/office/drawing/2014/main" id="{69321742-943F-6065-1D53-95909C2F2E5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9">
            <a:extLst>
              <a:ext uri="{FF2B5EF4-FFF2-40B4-BE49-F238E27FC236}">
                <a16:creationId xmlns:a16="http://schemas.microsoft.com/office/drawing/2014/main" id="{5B64F219-5931-B3AE-D654-5784CC135858}"/>
              </a:ext>
            </a:extLst>
          </p:cNvPr>
          <p:cNvSpPr>
            <a:spLocks noGrp="1" noChangeArrowheads="1"/>
          </p:cNvSpPr>
          <p:nvPr>
            <p:ph type="sldNum" sz="quarter" idx="12"/>
          </p:nvPr>
        </p:nvSpPr>
        <p:spPr/>
        <p:txBody>
          <a:bodyPr/>
          <a:lstStyle>
            <a:lvl1pPr>
              <a:defRPr/>
            </a:lvl1pPr>
          </a:lstStyle>
          <a:p>
            <a:fld id="{5457D4EA-B6FF-49C3-AF7C-F9E82C0DB9BF}" type="slidenum">
              <a:rPr lang="en-US" altLang="ja-JP"/>
              <a:pPr/>
              <a:t>‹#›</a:t>
            </a:fld>
            <a:endParaRPr lang="en-US" altLang="ja-JP"/>
          </a:p>
        </p:txBody>
      </p:sp>
    </p:spTree>
    <p:extLst>
      <p:ext uri="{BB962C8B-B14F-4D97-AF65-F5344CB8AC3E}">
        <p14:creationId xmlns:p14="http://schemas.microsoft.com/office/powerpoint/2010/main" val="3306344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7">
            <a:extLst>
              <a:ext uri="{FF2B5EF4-FFF2-40B4-BE49-F238E27FC236}">
                <a16:creationId xmlns:a16="http://schemas.microsoft.com/office/drawing/2014/main" id="{09DDBC50-4C74-7F01-B794-796AFA03EE4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4" name="Rectangle 8">
            <a:extLst>
              <a:ext uri="{FF2B5EF4-FFF2-40B4-BE49-F238E27FC236}">
                <a16:creationId xmlns:a16="http://schemas.microsoft.com/office/drawing/2014/main" id="{2B1449E4-6944-EE4F-65A7-851860DE8AA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9">
            <a:extLst>
              <a:ext uri="{FF2B5EF4-FFF2-40B4-BE49-F238E27FC236}">
                <a16:creationId xmlns:a16="http://schemas.microsoft.com/office/drawing/2014/main" id="{F35909D1-C66D-8337-D4D8-382CEA34F21B}"/>
              </a:ext>
            </a:extLst>
          </p:cNvPr>
          <p:cNvSpPr>
            <a:spLocks noGrp="1" noChangeArrowheads="1"/>
          </p:cNvSpPr>
          <p:nvPr>
            <p:ph type="sldNum" sz="quarter" idx="12"/>
          </p:nvPr>
        </p:nvSpPr>
        <p:spPr/>
        <p:txBody>
          <a:bodyPr/>
          <a:lstStyle>
            <a:lvl1pPr>
              <a:defRPr/>
            </a:lvl1pPr>
          </a:lstStyle>
          <a:p>
            <a:fld id="{C3C514EA-30E8-4490-BA0C-98545FD47387}" type="slidenum">
              <a:rPr lang="en-US" altLang="ja-JP"/>
              <a:pPr/>
              <a:t>‹#›</a:t>
            </a:fld>
            <a:endParaRPr lang="en-US" altLang="ja-JP"/>
          </a:p>
        </p:txBody>
      </p:sp>
    </p:spTree>
    <p:extLst>
      <p:ext uri="{BB962C8B-B14F-4D97-AF65-F5344CB8AC3E}">
        <p14:creationId xmlns:p14="http://schemas.microsoft.com/office/powerpoint/2010/main" val="5283544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542DD67-27DE-09AA-3A1A-9C136BEA345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3" name="Rectangle 8">
            <a:extLst>
              <a:ext uri="{FF2B5EF4-FFF2-40B4-BE49-F238E27FC236}">
                <a16:creationId xmlns:a16="http://schemas.microsoft.com/office/drawing/2014/main" id="{94D2669B-C547-9DA5-ABEF-4A3720F8608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9">
            <a:extLst>
              <a:ext uri="{FF2B5EF4-FFF2-40B4-BE49-F238E27FC236}">
                <a16:creationId xmlns:a16="http://schemas.microsoft.com/office/drawing/2014/main" id="{DC226202-EEF2-1B01-D953-8036646D8B85}"/>
              </a:ext>
            </a:extLst>
          </p:cNvPr>
          <p:cNvSpPr>
            <a:spLocks noGrp="1" noChangeArrowheads="1"/>
          </p:cNvSpPr>
          <p:nvPr>
            <p:ph type="sldNum" sz="quarter" idx="12"/>
          </p:nvPr>
        </p:nvSpPr>
        <p:spPr/>
        <p:txBody>
          <a:bodyPr/>
          <a:lstStyle>
            <a:lvl1pPr>
              <a:defRPr/>
            </a:lvl1pPr>
          </a:lstStyle>
          <a:p>
            <a:fld id="{6DC39CE3-3660-498B-AB0B-687F4D2555A6}" type="slidenum">
              <a:rPr lang="en-US" altLang="ja-JP"/>
              <a:pPr/>
              <a:t>‹#›</a:t>
            </a:fld>
            <a:endParaRPr lang="en-US" altLang="ja-JP"/>
          </a:p>
        </p:txBody>
      </p:sp>
    </p:spTree>
    <p:extLst>
      <p:ext uri="{BB962C8B-B14F-4D97-AF65-F5344CB8AC3E}">
        <p14:creationId xmlns:p14="http://schemas.microsoft.com/office/powerpoint/2010/main" val="19435914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7">
            <a:extLst>
              <a:ext uri="{FF2B5EF4-FFF2-40B4-BE49-F238E27FC236}">
                <a16:creationId xmlns:a16="http://schemas.microsoft.com/office/drawing/2014/main" id="{956EEA5A-E00B-2513-A86F-AB01FC2685C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6" name="Rectangle 8">
            <a:extLst>
              <a:ext uri="{FF2B5EF4-FFF2-40B4-BE49-F238E27FC236}">
                <a16:creationId xmlns:a16="http://schemas.microsoft.com/office/drawing/2014/main" id="{A41AE68B-3BD5-7138-D517-9C5AEF12C26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9">
            <a:extLst>
              <a:ext uri="{FF2B5EF4-FFF2-40B4-BE49-F238E27FC236}">
                <a16:creationId xmlns:a16="http://schemas.microsoft.com/office/drawing/2014/main" id="{A44BCD9B-9962-0F27-675D-1E951DDC5015}"/>
              </a:ext>
            </a:extLst>
          </p:cNvPr>
          <p:cNvSpPr>
            <a:spLocks noGrp="1" noChangeArrowheads="1"/>
          </p:cNvSpPr>
          <p:nvPr>
            <p:ph type="sldNum" sz="quarter" idx="12"/>
          </p:nvPr>
        </p:nvSpPr>
        <p:spPr/>
        <p:txBody>
          <a:bodyPr/>
          <a:lstStyle>
            <a:lvl1pPr>
              <a:defRPr/>
            </a:lvl1pPr>
          </a:lstStyle>
          <a:p>
            <a:fld id="{602CD42D-86B5-4A28-9B19-57074DAEF609}" type="slidenum">
              <a:rPr lang="en-US" altLang="ja-JP"/>
              <a:pPr/>
              <a:t>‹#›</a:t>
            </a:fld>
            <a:endParaRPr lang="en-US" altLang="ja-JP"/>
          </a:p>
        </p:txBody>
      </p:sp>
    </p:spTree>
    <p:extLst>
      <p:ext uri="{BB962C8B-B14F-4D97-AF65-F5344CB8AC3E}">
        <p14:creationId xmlns:p14="http://schemas.microsoft.com/office/powerpoint/2010/main" val="154042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ACBA32-8F92-436C-A3D1-72B5F9100DD9}"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4210973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7">
            <a:extLst>
              <a:ext uri="{FF2B5EF4-FFF2-40B4-BE49-F238E27FC236}">
                <a16:creationId xmlns:a16="http://schemas.microsoft.com/office/drawing/2014/main" id="{1EADC9DB-8C59-A22A-B5F5-FB4E9619EB2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6" name="Rectangle 8">
            <a:extLst>
              <a:ext uri="{FF2B5EF4-FFF2-40B4-BE49-F238E27FC236}">
                <a16:creationId xmlns:a16="http://schemas.microsoft.com/office/drawing/2014/main" id="{BAF89D0E-6BBD-D027-8F25-C43C0100574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9">
            <a:extLst>
              <a:ext uri="{FF2B5EF4-FFF2-40B4-BE49-F238E27FC236}">
                <a16:creationId xmlns:a16="http://schemas.microsoft.com/office/drawing/2014/main" id="{C2E00687-C1A6-AD0A-D290-5A5D312CF062}"/>
              </a:ext>
            </a:extLst>
          </p:cNvPr>
          <p:cNvSpPr>
            <a:spLocks noGrp="1" noChangeArrowheads="1"/>
          </p:cNvSpPr>
          <p:nvPr>
            <p:ph type="sldNum" sz="quarter" idx="12"/>
          </p:nvPr>
        </p:nvSpPr>
        <p:spPr/>
        <p:txBody>
          <a:bodyPr/>
          <a:lstStyle>
            <a:lvl1pPr>
              <a:defRPr/>
            </a:lvl1pPr>
          </a:lstStyle>
          <a:p>
            <a:fld id="{91BE3784-EE68-41AB-A898-DD7EFBF5ECFC}" type="slidenum">
              <a:rPr lang="en-US" altLang="ja-JP"/>
              <a:pPr/>
              <a:t>‹#›</a:t>
            </a:fld>
            <a:endParaRPr lang="en-US" altLang="ja-JP"/>
          </a:p>
        </p:txBody>
      </p:sp>
    </p:spTree>
    <p:extLst>
      <p:ext uri="{BB962C8B-B14F-4D97-AF65-F5344CB8AC3E}">
        <p14:creationId xmlns:p14="http://schemas.microsoft.com/office/powerpoint/2010/main" val="25210598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a:extLst>
              <a:ext uri="{FF2B5EF4-FFF2-40B4-BE49-F238E27FC236}">
                <a16:creationId xmlns:a16="http://schemas.microsoft.com/office/drawing/2014/main" id="{C4B38F3B-FB95-4511-42E8-4F9A35BED59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5" name="Rectangle 8">
            <a:extLst>
              <a:ext uri="{FF2B5EF4-FFF2-40B4-BE49-F238E27FC236}">
                <a16:creationId xmlns:a16="http://schemas.microsoft.com/office/drawing/2014/main" id="{D1544C62-9292-23FE-31C8-25B99CFF0DF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9">
            <a:extLst>
              <a:ext uri="{FF2B5EF4-FFF2-40B4-BE49-F238E27FC236}">
                <a16:creationId xmlns:a16="http://schemas.microsoft.com/office/drawing/2014/main" id="{BB57B854-A63C-7887-5096-F0D77D5A0698}"/>
              </a:ext>
            </a:extLst>
          </p:cNvPr>
          <p:cNvSpPr>
            <a:spLocks noGrp="1" noChangeArrowheads="1"/>
          </p:cNvSpPr>
          <p:nvPr>
            <p:ph type="sldNum" sz="quarter" idx="12"/>
          </p:nvPr>
        </p:nvSpPr>
        <p:spPr/>
        <p:txBody>
          <a:bodyPr/>
          <a:lstStyle>
            <a:lvl1pPr>
              <a:defRPr/>
            </a:lvl1pPr>
          </a:lstStyle>
          <a:p>
            <a:fld id="{907EA090-C8FA-4BA4-8900-5B480BD3B2D3}" type="slidenum">
              <a:rPr lang="en-US" altLang="ja-JP"/>
              <a:pPr/>
              <a:t>‹#›</a:t>
            </a:fld>
            <a:endParaRPr lang="en-US" altLang="ja-JP"/>
          </a:p>
        </p:txBody>
      </p:sp>
    </p:spTree>
    <p:extLst>
      <p:ext uri="{BB962C8B-B14F-4D97-AF65-F5344CB8AC3E}">
        <p14:creationId xmlns:p14="http://schemas.microsoft.com/office/powerpoint/2010/main" val="26130117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96088" y="722313"/>
            <a:ext cx="2159000" cy="5334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17500" y="722313"/>
            <a:ext cx="6326188" cy="5334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a:extLst>
              <a:ext uri="{FF2B5EF4-FFF2-40B4-BE49-F238E27FC236}">
                <a16:creationId xmlns:a16="http://schemas.microsoft.com/office/drawing/2014/main" id="{A76F3BDD-DCA4-339C-B7CC-65A658A70E6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5" name="Rectangle 8">
            <a:extLst>
              <a:ext uri="{FF2B5EF4-FFF2-40B4-BE49-F238E27FC236}">
                <a16:creationId xmlns:a16="http://schemas.microsoft.com/office/drawing/2014/main" id="{29737980-3D7F-5F84-A9E7-74A237F2008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9">
            <a:extLst>
              <a:ext uri="{FF2B5EF4-FFF2-40B4-BE49-F238E27FC236}">
                <a16:creationId xmlns:a16="http://schemas.microsoft.com/office/drawing/2014/main" id="{8A72DC70-5704-DE8F-593E-70F22654256B}"/>
              </a:ext>
            </a:extLst>
          </p:cNvPr>
          <p:cNvSpPr>
            <a:spLocks noGrp="1" noChangeArrowheads="1"/>
          </p:cNvSpPr>
          <p:nvPr>
            <p:ph type="sldNum" sz="quarter" idx="12"/>
          </p:nvPr>
        </p:nvSpPr>
        <p:spPr/>
        <p:txBody>
          <a:bodyPr/>
          <a:lstStyle>
            <a:lvl1pPr>
              <a:defRPr/>
            </a:lvl1pPr>
          </a:lstStyle>
          <a:p>
            <a:fld id="{446DD2C3-0D4B-4A2D-8BB4-E25CCDB8AB29}" type="slidenum">
              <a:rPr lang="en-US" altLang="ja-JP"/>
              <a:pPr/>
              <a:t>‹#›</a:t>
            </a:fld>
            <a:endParaRPr lang="en-US" altLang="ja-JP"/>
          </a:p>
        </p:txBody>
      </p:sp>
    </p:spTree>
    <p:extLst>
      <p:ext uri="{BB962C8B-B14F-4D97-AF65-F5344CB8AC3E}">
        <p14:creationId xmlns:p14="http://schemas.microsoft.com/office/powerpoint/2010/main" val="243517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722313"/>
            <a:ext cx="8637588" cy="762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328613" y="1941513"/>
            <a:ext cx="8208962" cy="4114800"/>
          </a:xfrm>
        </p:spPr>
        <p:txBody>
          <a:bodyPr/>
          <a:lstStyle/>
          <a:p>
            <a:pPr lvl="0"/>
            <a:endParaRPr lang="ja-JP" altLang="en-US" noProof="0"/>
          </a:p>
        </p:txBody>
      </p:sp>
      <p:sp>
        <p:nvSpPr>
          <p:cNvPr id="4" name="Rectangle 7">
            <a:extLst>
              <a:ext uri="{FF2B5EF4-FFF2-40B4-BE49-F238E27FC236}">
                <a16:creationId xmlns:a16="http://schemas.microsoft.com/office/drawing/2014/main" id="{170AF3CB-FEB4-CA85-D4B7-7FC26875293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3E2B542F-7C83-48B3-B67F-37311F17EAD0}" type="datetime1">
              <a:rPr lang="ja-JP" altLang="en-US"/>
              <a:pPr>
                <a:defRPr/>
              </a:pPr>
              <a:t>2024/2/27</a:t>
            </a:fld>
            <a:endParaRPr lang="en-US" altLang="ja-JP"/>
          </a:p>
        </p:txBody>
      </p:sp>
      <p:sp>
        <p:nvSpPr>
          <p:cNvPr id="5" name="Rectangle 8">
            <a:extLst>
              <a:ext uri="{FF2B5EF4-FFF2-40B4-BE49-F238E27FC236}">
                <a16:creationId xmlns:a16="http://schemas.microsoft.com/office/drawing/2014/main" id="{892DA0DB-6489-DE00-AC9A-152A3F1423E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9">
            <a:extLst>
              <a:ext uri="{FF2B5EF4-FFF2-40B4-BE49-F238E27FC236}">
                <a16:creationId xmlns:a16="http://schemas.microsoft.com/office/drawing/2014/main" id="{04CDA674-FBC5-AE32-EEFF-67714536B8E8}"/>
              </a:ext>
            </a:extLst>
          </p:cNvPr>
          <p:cNvSpPr>
            <a:spLocks noGrp="1" noChangeArrowheads="1"/>
          </p:cNvSpPr>
          <p:nvPr>
            <p:ph type="sldNum" sz="quarter" idx="12"/>
          </p:nvPr>
        </p:nvSpPr>
        <p:spPr/>
        <p:txBody>
          <a:bodyPr/>
          <a:lstStyle>
            <a:lvl1pPr>
              <a:defRPr/>
            </a:lvl1pPr>
          </a:lstStyle>
          <a:p>
            <a:fld id="{040A2F72-3731-44D5-98C9-0D4E3D5034D1}" type="slidenum">
              <a:rPr lang="en-US" altLang="ja-JP"/>
              <a:pPr/>
              <a:t>‹#›</a:t>
            </a:fld>
            <a:endParaRPr lang="en-US" altLang="ja-JP"/>
          </a:p>
        </p:txBody>
      </p:sp>
    </p:spTree>
    <p:extLst>
      <p:ext uri="{BB962C8B-B14F-4D97-AF65-F5344CB8AC3E}">
        <p14:creationId xmlns:p14="http://schemas.microsoft.com/office/powerpoint/2010/main" val="2159535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70677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4086976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2915657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21629586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13263024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484B62F-3F34-4398-ADAF-A91AA3F9A4D8}" type="datetimeFigureOut">
              <a:rPr kumimoji="1" lang="ja-JP" altLang="en-US" smtClean="0"/>
              <a:pPr/>
              <a:t>2024/2/27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18287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CBA32-8F92-436C-A3D1-72B5F9100DD9}" type="datetimeFigureOut">
              <a:rPr kumimoji="1" lang="ja-JP" altLang="en-US" smtClean="0"/>
              <a:t>2024/2/27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0D7CD-506B-4C9F-9D9A-45E8F70C779C}" type="slidenum">
              <a:rPr kumimoji="1" lang="ja-JP" altLang="en-US" smtClean="0"/>
              <a:t>‹#›</a:t>
            </a:fld>
            <a:endParaRPr kumimoji="1" lang="ja-JP" altLang="en-US"/>
          </a:p>
        </p:txBody>
      </p:sp>
    </p:spTree>
    <p:extLst>
      <p:ext uri="{BB962C8B-B14F-4D97-AF65-F5344CB8AC3E}">
        <p14:creationId xmlns:p14="http://schemas.microsoft.com/office/powerpoint/2010/main" val="2449510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sp>
        <p:nvSpPr>
          <p:cNvPr id="717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717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7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317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31751" name="Rectangle 7"/>
          <p:cNvSpPr>
            <a:spLocks noGrp="1" noChangeArrowheads="1"/>
          </p:cNvSpPr>
          <p:nvPr>
            <p:ph type="sldNum" sz="quarter" idx="4"/>
          </p:nvPr>
        </p:nvSpPr>
        <p:spPr bwMode="auto">
          <a:xfrm>
            <a:off x="70104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ea typeface="ＭＳ Ｐゴシック" pitchFamily="50" charset="-128"/>
              </a:defRPr>
            </a:lvl1pPr>
          </a:lstStyle>
          <a:p>
            <a:pPr fontAlgn="base">
              <a:spcBef>
                <a:spcPct val="0"/>
              </a:spcBef>
              <a:spcAft>
                <a:spcPct val="0"/>
              </a:spcAft>
              <a:defRPr/>
            </a:pPr>
            <a:fld id="{AF779D93-62D6-4910-B49D-35FA085AA2A4}" type="slidenum">
              <a:rPr lang="en-US" altLang="ja-JP"/>
              <a:pPr fontAlgn="base">
                <a:spcBef>
                  <a:spcPct val="0"/>
                </a:spcBef>
                <a:spcAft>
                  <a:spcPct val="0"/>
                </a:spcAft>
                <a:defRPr/>
              </a:pPr>
              <a:t>‹#›</a:t>
            </a:fld>
            <a:endParaRPr lang="en-US" altLang="ja-JP"/>
          </a:p>
        </p:txBody>
      </p:sp>
      <p:pic>
        <p:nvPicPr>
          <p:cNvPr id="7176" name="Picture 42"/>
          <p:cNvPicPr>
            <a:picLocks noChangeAspect="1" noChangeArrowheads="1"/>
          </p:cNvPicPr>
          <p:nvPr/>
        </p:nvPicPr>
        <p:blipFill>
          <a:blip r:embed="rId14" cstate="print"/>
          <a:srcRect/>
          <a:stretch>
            <a:fillRect/>
          </a:stretch>
        </p:blipFill>
        <p:spPr bwMode="auto">
          <a:xfrm>
            <a:off x="8027991" y="188913"/>
            <a:ext cx="720725" cy="1223962"/>
          </a:xfrm>
          <a:prstGeom prst="rect">
            <a:avLst/>
          </a:prstGeom>
          <a:noFill/>
          <a:ln w="9525">
            <a:noFill/>
            <a:miter lim="800000"/>
            <a:headEnd/>
            <a:tailEnd/>
          </a:ln>
        </p:spPr>
      </p:pic>
    </p:spTree>
    <p:extLst>
      <p:ext uri="{BB962C8B-B14F-4D97-AF65-F5344CB8AC3E}">
        <p14:creationId xmlns:p14="http://schemas.microsoft.com/office/powerpoint/2010/main" val="288018794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7938" y="1636713"/>
            <a:ext cx="9148763" cy="4618037"/>
            <a:chOff x="-5" y="1031"/>
            <a:chExt cx="5763" cy="2909"/>
          </a:xfrm>
        </p:grpSpPr>
        <p:pic>
          <p:nvPicPr>
            <p:cNvPr id="35843" name="Picture 3" descr="D:\FRONTPAGE THEMES\ARTSY\ARTHSEP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P:\!Themes\Artsy\Arthsepa.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35845" name="Rectangle 5"/>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ja-JP" altLang="en-US"/>
              <a:t>マスタ タイトルの書式設定</a:t>
            </a:r>
          </a:p>
        </p:txBody>
      </p:sp>
      <p:sp>
        <p:nvSpPr>
          <p:cNvPr id="35846" name="Rectangle 6"/>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847" name="Rectangle 7"/>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b="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CA52321-0F13-480E-92E9-04A226BE0F17}" type="datetime1">
              <a:rPr kumimoji="0" lang="ja-JP" altLang="en-US" sz="1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2024/2/27</a:t>
            </a:fld>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35848" name="Rectangle 8"/>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b="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
        <p:nvSpPr>
          <p:cNvPr id="35849" name="Rectangle 9"/>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2400" b="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0B37EB9-2686-4EAE-88B2-4F36CC6377DE}" type="slidenum">
              <a:rPr kumimoji="0" lang="en-US" altLang="ja-JP" sz="2400" b="0" i="0" u="none" strike="noStrike" kern="1200" cap="none" spc="0" normalizeH="0" baseline="0" noProof="0" smtClean="0">
                <a:ln>
                  <a:noFill/>
                </a:ln>
                <a:solidFill>
                  <a:srgbClr val="FFFFCC"/>
                </a:solidFill>
                <a:effectLst/>
                <a:uLnTx/>
                <a:uFillTx/>
                <a:latin typeface="Arial"/>
                <a:ea typeface="ＭＳ Ｐゴシック" panose="020B0600070205080204"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ja-JP" sz="2400" b="0" i="0" u="none" strike="noStrike" kern="1200" cap="none" spc="0" normalizeH="0" baseline="0" noProof="0">
              <a:ln>
                <a:noFill/>
              </a:ln>
              <a:solidFill>
                <a:srgbClr val="FFFFCC"/>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96494994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rgbClr val="CCFF33"/>
        </a:buClr>
        <a:buSzPct val="7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fontAlgn="base">
        <a:spcBef>
          <a:spcPct val="20000"/>
        </a:spcBef>
        <a:spcAft>
          <a:spcPct val="0"/>
        </a:spcAft>
        <a:buClr>
          <a:srgbClr val="0099CC"/>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7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DDC4D6-28D3-45FA-8535-25D9B2F5B580}" type="datetimeFigureOut">
              <a:rPr kumimoji="0" 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2/27/2024</a:t>
            </a:fld>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C73E3E-5020-4FAE-8F19-B0B9B353DFCF}" type="slidenum">
              <a:rPr kumimoji="0" lang="en-US" altLang="ja-JP"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48380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150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B7A106-0687-4105-8211-D73506DFFC77}"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C8F628-C892-4C23-A0E0-699396C402E6}"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607316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8F4997-7A4A-5E4B-B7F0-8C9356F1DC8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3EC80-9299-F949-A635-974E95C1621E}"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553993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9DE77-D9BF-403B-BC88-C67CB2D4729F}" type="datetimeFigureOut">
              <a:rPr kumimoji="1" lang="ja-JP" altLang="en-US" smtClean="0"/>
              <a:t>2024/2/27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2D0D8-AC3E-4520-A1C0-CD40B3119FF7}" type="slidenum">
              <a:rPr kumimoji="1" lang="ja-JP" altLang="en-US" smtClean="0"/>
              <a:t>‹#›</a:t>
            </a:fld>
            <a:endParaRPr kumimoji="1" lang="ja-JP" altLang="en-US"/>
          </a:p>
        </p:txBody>
      </p:sp>
    </p:spTree>
    <p:extLst>
      <p:ext uri="{BB962C8B-B14F-4D97-AF65-F5344CB8AC3E}">
        <p14:creationId xmlns:p14="http://schemas.microsoft.com/office/powerpoint/2010/main" val="52735802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64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824AB-4DD3-4EFE-8B0A-ECE96C6FDADF}"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045690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1F80DEBC-EF58-181D-A77A-F1D9C8E324B2}"/>
              </a:ext>
            </a:extLst>
          </p:cNvPr>
          <p:cNvGrpSpPr>
            <a:grpSpLocks/>
          </p:cNvGrpSpPr>
          <p:nvPr/>
        </p:nvGrpSpPr>
        <p:grpSpPr bwMode="auto">
          <a:xfrm>
            <a:off x="-7938" y="1636713"/>
            <a:ext cx="9148763" cy="4618037"/>
            <a:chOff x="-5" y="1031"/>
            <a:chExt cx="5763" cy="2909"/>
          </a:xfrm>
        </p:grpSpPr>
        <p:pic>
          <p:nvPicPr>
            <p:cNvPr id="18440" name="Picture 3" descr="D:\FRONTPAGE THEMES\ARTSY\ARTHSEPA.PNG">
              <a:extLst>
                <a:ext uri="{FF2B5EF4-FFF2-40B4-BE49-F238E27FC236}">
                  <a16:creationId xmlns:a16="http://schemas.microsoft.com/office/drawing/2014/main" id="{D9DEA0F7-5077-D768-9569-3D9C0DAE28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P:\!Themes\Artsy\Arthsepa.gif">
              <a:extLst>
                <a:ext uri="{FF2B5EF4-FFF2-40B4-BE49-F238E27FC236}">
                  <a16:creationId xmlns:a16="http://schemas.microsoft.com/office/drawing/2014/main" id="{C7B12FEE-ACDD-BDC7-A935-F52DB7E4E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5">
            <a:extLst>
              <a:ext uri="{FF2B5EF4-FFF2-40B4-BE49-F238E27FC236}">
                <a16:creationId xmlns:a16="http://schemas.microsoft.com/office/drawing/2014/main" id="{AADD72CC-D75B-008A-C09F-D51CCC2633A8}"/>
              </a:ext>
            </a:extLst>
          </p:cNvPr>
          <p:cNvSpPr>
            <a:spLocks noGrp="1" noChangeArrowheads="1"/>
          </p:cNvSpPr>
          <p:nvPr>
            <p:ph type="title"/>
          </p:nvPr>
        </p:nvSpPr>
        <p:spPr bwMode="auto">
          <a:xfrm>
            <a:off x="317500" y="722313"/>
            <a:ext cx="863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ja-JP" altLang="en-US"/>
              <a:t>マスタ タイトルの書式設定</a:t>
            </a:r>
          </a:p>
        </p:txBody>
      </p:sp>
      <p:sp>
        <p:nvSpPr>
          <p:cNvPr id="18436" name="Rectangle 6">
            <a:extLst>
              <a:ext uri="{FF2B5EF4-FFF2-40B4-BE49-F238E27FC236}">
                <a16:creationId xmlns:a16="http://schemas.microsoft.com/office/drawing/2014/main" id="{E81DE93E-3869-1ECA-ED99-450E7F16EE5C}"/>
              </a:ext>
            </a:extLst>
          </p:cNvPr>
          <p:cNvSpPr>
            <a:spLocks noGrp="1" noChangeArrowheads="1"/>
          </p:cNvSpPr>
          <p:nvPr>
            <p:ph type="body" idx="1"/>
          </p:nvPr>
        </p:nvSpPr>
        <p:spPr bwMode="auto">
          <a:xfrm>
            <a:off x="328613" y="1941513"/>
            <a:ext cx="8208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5847" name="Rectangle 7">
            <a:extLst>
              <a:ext uri="{FF2B5EF4-FFF2-40B4-BE49-F238E27FC236}">
                <a16:creationId xmlns:a16="http://schemas.microsoft.com/office/drawing/2014/main" id="{D188D55A-D614-87DA-F005-AB97E143B965}"/>
              </a:ext>
            </a:extLst>
          </p:cNvPr>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solidFill>
                  <a:srgbClr val="FFFFCC"/>
                </a:solidFill>
                <a:latin typeface="+mn-lt"/>
                <a:ea typeface="+mn-ea"/>
              </a:defRPr>
            </a:lvl1pPr>
          </a:lstStyle>
          <a:p>
            <a:pPr>
              <a:defRPr/>
            </a:pPr>
            <a:fld id="{3E2B542F-7C83-48B3-B67F-37311F17EAD0}" type="datetime1">
              <a:rPr lang="ja-JP" altLang="en-US"/>
              <a:pPr>
                <a:defRPr/>
              </a:pPr>
              <a:t>2024/2/27</a:t>
            </a:fld>
            <a:endParaRPr lang="en-US" altLang="ja-JP"/>
          </a:p>
        </p:txBody>
      </p:sp>
      <p:sp>
        <p:nvSpPr>
          <p:cNvPr id="35848" name="Rectangle 8">
            <a:extLst>
              <a:ext uri="{FF2B5EF4-FFF2-40B4-BE49-F238E27FC236}">
                <a16:creationId xmlns:a16="http://schemas.microsoft.com/office/drawing/2014/main" id="{1D3B6867-3052-2034-2577-8F37EA117531}"/>
              </a:ext>
            </a:extLst>
          </p:cNvPr>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solidFill>
                  <a:srgbClr val="FFFFCC"/>
                </a:solidFill>
                <a:latin typeface="+mn-lt"/>
                <a:ea typeface="+mn-ea"/>
              </a:defRPr>
            </a:lvl1pPr>
          </a:lstStyle>
          <a:p>
            <a:pPr>
              <a:defRPr/>
            </a:pPr>
            <a:endParaRPr lang="en-US" altLang="ja-JP"/>
          </a:p>
        </p:txBody>
      </p:sp>
      <p:sp>
        <p:nvSpPr>
          <p:cNvPr id="35849" name="Rectangle 9">
            <a:extLst>
              <a:ext uri="{FF2B5EF4-FFF2-40B4-BE49-F238E27FC236}">
                <a16:creationId xmlns:a16="http://schemas.microsoft.com/office/drawing/2014/main" id="{864A4FC3-2160-FCC7-A58E-2F3AE8FF9F8C}"/>
              </a:ext>
            </a:extLst>
          </p:cNvPr>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2400">
                <a:solidFill>
                  <a:srgbClr val="FFFFCC"/>
                </a:solidFill>
              </a:defRPr>
            </a:lvl1pPr>
          </a:lstStyle>
          <a:p>
            <a:fld id="{3C1DF207-AE30-4C0F-907D-779D4FE1044A}" type="slidenum">
              <a:rPr lang="en-US" altLang="ja-JP"/>
              <a:pPr/>
              <a:t>‹#›</a:t>
            </a:fld>
            <a:endParaRPr lang="en-US" altLang="ja-JP"/>
          </a:p>
        </p:txBody>
      </p:sp>
    </p:spTree>
    <p:extLst>
      <p:ext uri="{BB962C8B-B14F-4D97-AF65-F5344CB8AC3E}">
        <p14:creationId xmlns:p14="http://schemas.microsoft.com/office/powerpoint/2010/main" val="1761950497"/>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Arial" charset="0"/>
          <a:ea typeface="ＭＳ Ｐゴシック" pitchFamily="50" charset="-128"/>
        </a:defRPr>
      </a:lvl6pPr>
      <a:lvl7pPr marL="914400" algn="l" rtl="0" fontAlgn="base">
        <a:spcBef>
          <a:spcPct val="0"/>
        </a:spcBef>
        <a:spcAft>
          <a:spcPct val="0"/>
        </a:spcAft>
        <a:defRPr kumimoji="1" sz="4400">
          <a:solidFill>
            <a:schemeClr val="tx2"/>
          </a:solidFill>
          <a:latin typeface="Arial" charset="0"/>
          <a:ea typeface="ＭＳ Ｐゴシック" pitchFamily="50" charset="-128"/>
        </a:defRPr>
      </a:lvl7pPr>
      <a:lvl8pPr marL="1371600" algn="l" rtl="0" fontAlgn="base">
        <a:spcBef>
          <a:spcPct val="0"/>
        </a:spcBef>
        <a:spcAft>
          <a:spcPct val="0"/>
        </a:spcAft>
        <a:defRPr kumimoji="1" sz="4400">
          <a:solidFill>
            <a:schemeClr val="tx2"/>
          </a:solidFill>
          <a:latin typeface="Arial" charset="0"/>
          <a:ea typeface="ＭＳ Ｐゴシック" pitchFamily="50" charset="-128"/>
        </a:defRPr>
      </a:lvl8pPr>
      <a:lvl9pPr marL="1828800" algn="l"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CCFF33"/>
        </a:buClr>
        <a:buSzPct val="7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99CC"/>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7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4B62F-3F34-4398-ADAF-A91AA3F9A4D8}" type="datetimeFigureOut">
              <a:rPr kumimoji="1" lang="ja-JP" altLang="en-US" smtClean="0"/>
              <a:pPr/>
              <a:t>2024/2/27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86C34-99E3-4146-AFEA-FC37B6C475CD}" type="slidenum">
              <a:rPr kumimoji="1" lang="ja-JP" altLang="en-US" smtClean="0"/>
              <a:pPr/>
              <a:t>‹#›</a:t>
            </a:fld>
            <a:endParaRPr kumimoji="1" lang="ja-JP" altLang="en-US"/>
          </a:p>
        </p:txBody>
      </p:sp>
    </p:spTree>
    <p:extLst>
      <p:ext uri="{BB962C8B-B14F-4D97-AF65-F5344CB8AC3E}">
        <p14:creationId xmlns:p14="http://schemas.microsoft.com/office/powerpoint/2010/main" val="29134605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63.xml"/><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4.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9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5.emf"/><Relationship Id="rId2" Type="http://schemas.openxmlformats.org/officeDocument/2006/relationships/notesSlide" Target="../notesSlides/notesSlide38.xml"/><Relationship Id="rId1" Type="http://schemas.openxmlformats.org/officeDocument/2006/relationships/slideLayout" Target="../slideLayouts/slideLayout94.xml"/><Relationship Id="rId6" Type="http://schemas.openxmlformats.org/officeDocument/2006/relationships/image" Target="../media/image42.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6.emf"/><Relationship Id="rId7" Type="http://schemas.openxmlformats.org/officeDocument/2006/relationships/image" Target="../media/image42.emf"/><Relationship Id="rId2" Type="http://schemas.openxmlformats.org/officeDocument/2006/relationships/notesSlide" Target="../notesSlides/notesSlide39.xml"/><Relationship Id="rId1" Type="http://schemas.openxmlformats.org/officeDocument/2006/relationships/slideLayout" Target="../slideLayouts/slideLayout94.xml"/><Relationship Id="rId6" Type="http://schemas.openxmlformats.org/officeDocument/2006/relationships/oleObject" Target="../embeddings/oleObject8.bin"/><Relationship Id="rId11" Type="http://schemas.openxmlformats.org/officeDocument/2006/relationships/image" Target="../media/image44.emf"/><Relationship Id="rId5" Type="http://schemas.openxmlformats.org/officeDocument/2006/relationships/image" Target="../media/image41.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3.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52.wmf"/><Relationship Id="rId18" Type="http://schemas.openxmlformats.org/officeDocument/2006/relationships/image" Target="../media/image44.emf"/><Relationship Id="rId3" Type="http://schemas.openxmlformats.org/officeDocument/2006/relationships/image" Target="../media/image47.emf"/><Relationship Id="rId7" Type="http://schemas.openxmlformats.org/officeDocument/2006/relationships/image" Target="../media/image49.wmf"/><Relationship Id="rId12" Type="http://schemas.openxmlformats.org/officeDocument/2006/relationships/oleObject" Target="../embeddings/oleObject15.bin"/><Relationship Id="rId17" Type="http://schemas.openxmlformats.org/officeDocument/2006/relationships/oleObject" Target="../embeddings/oleObject17.bin"/><Relationship Id="rId2" Type="http://schemas.openxmlformats.org/officeDocument/2006/relationships/notesSlide" Target="../notesSlides/notesSlide40.xml"/><Relationship Id="rId16" Type="http://schemas.openxmlformats.org/officeDocument/2006/relationships/image" Target="../media/image39.png"/><Relationship Id="rId1" Type="http://schemas.openxmlformats.org/officeDocument/2006/relationships/slideLayout" Target="../slideLayouts/slideLayout94.x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48.wmf"/><Relationship Id="rId15" Type="http://schemas.openxmlformats.org/officeDocument/2006/relationships/image" Target="../media/image53.wmf"/><Relationship Id="rId10" Type="http://schemas.openxmlformats.org/officeDocument/2006/relationships/image" Target="../media/image51.emf"/><Relationship Id="rId4" Type="http://schemas.openxmlformats.org/officeDocument/2006/relationships/oleObject" Target="../embeddings/oleObject11.bin"/><Relationship Id="rId9" Type="http://schemas.openxmlformats.org/officeDocument/2006/relationships/image" Target="../media/image50.wmf"/><Relationship Id="rId1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21.bin"/><Relationship Id="rId18" Type="http://schemas.openxmlformats.org/officeDocument/2006/relationships/image" Target="../media/image50.wmf"/><Relationship Id="rId3" Type="http://schemas.openxmlformats.org/officeDocument/2006/relationships/chart" Target="../charts/chart3.xml"/><Relationship Id="rId7" Type="http://schemas.openxmlformats.org/officeDocument/2006/relationships/oleObject" Target="../embeddings/oleObject18.bin"/><Relationship Id="rId12" Type="http://schemas.openxmlformats.org/officeDocument/2006/relationships/image" Target="../media/image43.emf"/><Relationship Id="rId17" Type="http://schemas.openxmlformats.org/officeDocument/2006/relationships/oleObject" Target="../embeddings/oleObject23.bin"/><Relationship Id="rId2" Type="http://schemas.openxmlformats.org/officeDocument/2006/relationships/notesSlide" Target="../notesSlides/notesSlide49.xml"/><Relationship Id="rId16" Type="http://schemas.openxmlformats.org/officeDocument/2006/relationships/image" Target="../media/image49.wmf"/><Relationship Id="rId1" Type="http://schemas.openxmlformats.org/officeDocument/2006/relationships/slideLayout" Target="../slideLayouts/slideLayout100.xml"/><Relationship Id="rId6" Type="http://schemas.openxmlformats.org/officeDocument/2006/relationships/chart" Target="../charts/chart6.xml"/><Relationship Id="rId11" Type="http://schemas.openxmlformats.org/officeDocument/2006/relationships/oleObject" Target="../embeddings/oleObject20.bin"/><Relationship Id="rId5" Type="http://schemas.openxmlformats.org/officeDocument/2006/relationships/chart" Target="../charts/chart5.xml"/><Relationship Id="rId15" Type="http://schemas.openxmlformats.org/officeDocument/2006/relationships/oleObject" Target="../embeddings/oleObject22.bin"/><Relationship Id="rId10" Type="http://schemas.openxmlformats.org/officeDocument/2006/relationships/image" Target="../media/image42.emf"/><Relationship Id="rId4" Type="http://schemas.openxmlformats.org/officeDocument/2006/relationships/chart" Target="../charts/chart4.xml"/><Relationship Id="rId9" Type="http://schemas.openxmlformats.org/officeDocument/2006/relationships/oleObject" Target="../embeddings/oleObject19.bin"/><Relationship Id="rId14" Type="http://schemas.openxmlformats.org/officeDocument/2006/relationships/image" Target="../media/image48.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8.xml"/><Relationship Id="rId1" Type="http://schemas.openxmlformats.org/officeDocument/2006/relationships/slideLayout" Target="../slideLayouts/slideLayout35.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35.xml"/><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image" Target="../media/image80.jpg"/><Relationship Id="rId4" Type="http://schemas.openxmlformats.org/officeDocument/2006/relationships/image" Target="../media/image79.jpeg"/></Relationships>
</file>

<file path=ppt/slides/_rels/slide8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3.xml"/><Relationship Id="rId5" Type="http://schemas.openxmlformats.org/officeDocument/2006/relationships/image" Target="../media/image80.jpg"/><Relationship Id="rId4" Type="http://schemas.openxmlformats.org/officeDocument/2006/relationships/image" Target="../media/image83.jpeg"/></Relationships>
</file>

<file path=ppt/slides/_rels/slide8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9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image" Target="../media/image80.jpg"/><Relationship Id="rId4" Type="http://schemas.openxmlformats.org/officeDocument/2006/relationships/image" Target="../media/image79.jpeg"/></Relationships>
</file>

<file path=ppt/slides/_rels/slide9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3.xml"/><Relationship Id="rId5" Type="http://schemas.openxmlformats.org/officeDocument/2006/relationships/image" Target="../media/image80.jpg"/><Relationship Id="rId4" Type="http://schemas.openxmlformats.org/officeDocument/2006/relationships/image" Target="../media/image83.jpeg"/></Relationships>
</file>

<file path=ppt/slides/_rels/slide9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package" Target="../embeddings/Microsoft_Excel_Worksheet.xlsx"/><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C136578-68F6-EED9-FEA4-C58EC28EA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061" y="0"/>
            <a:ext cx="3591878" cy="6858000"/>
          </a:xfrm>
          <a:prstGeom prst="rect">
            <a:avLst/>
          </a:prstGeom>
        </p:spPr>
      </p:pic>
    </p:spTree>
    <p:extLst>
      <p:ext uri="{BB962C8B-B14F-4D97-AF65-F5344CB8AC3E}">
        <p14:creationId xmlns:p14="http://schemas.microsoft.com/office/powerpoint/2010/main" val="124846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395288" y="5792788"/>
            <a:ext cx="8353425" cy="731837"/>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Time trend of PCB level (2002-2017) MOEJ</a:t>
            </a:r>
            <a:endParaRPr kumimoji="1" lang="ja-JP"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 name="Rectangle 2">
            <a:extLst>
              <a:ext uri="{FF2B5EF4-FFF2-40B4-BE49-F238E27FC236}">
                <a16:creationId xmlns:a16="http://schemas.microsoft.com/office/drawing/2014/main" id="{027076DC-76DD-7AFE-186B-B9B5D1055C6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4" name="図 3">
            <a:extLst>
              <a:ext uri="{FF2B5EF4-FFF2-40B4-BE49-F238E27FC236}">
                <a16:creationId xmlns:a16="http://schemas.microsoft.com/office/drawing/2014/main" id="{39B68C3B-010A-1CCC-4429-33F335A2ED5F}"/>
              </a:ext>
            </a:extLst>
          </p:cNvPr>
          <p:cNvPicPr>
            <a:picLocks noChangeAspect="1"/>
          </p:cNvPicPr>
          <p:nvPr/>
        </p:nvPicPr>
        <p:blipFill rotWithShape="1">
          <a:blip r:embed="rId3">
            <a:extLst>
              <a:ext uri="{28A0092B-C50C-407E-A947-70E740481C1C}">
                <a14:useLocalDpi xmlns:a14="http://schemas.microsoft.com/office/drawing/2010/main" val="0"/>
              </a:ext>
            </a:extLst>
          </a:blip>
          <a:srcRect l="2288" t="27383" r="31017" b="8534"/>
          <a:stretch/>
        </p:blipFill>
        <p:spPr>
          <a:xfrm>
            <a:off x="834727" y="681928"/>
            <a:ext cx="6891178" cy="4850963"/>
          </a:xfrm>
          <a:prstGeom prst="rect">
            <a:avLst/>
          </a:prstGeom>
        </p:spPr>
      </p:pic>
      <p:sp>
        <p:nvSpPr>
          <p:cNvPr id="6" name="テキスト ボックス 5">
            <a:extLst>
              <a:ext uri="{FF2B5EF4-FFF2-40B4-BE49-F238E27FC236}">
                <a16:creationId xmlns:a16="http://schemas.microsoft.com/office/drawing/2014/main" id="{49FF632A-09F8-84ED-FF8C-C1465E8AD621}"/>
              </a:ext>
            </a:extLst>
          </p:cNvPr>
          <p:cNvSpPr txBox="1"/>
          <p:nvPr/>
        </p:nvSpPr>
        <p:spPr>
          <a:xfrm>
            <a:off x="6478293" y="2063351"/>
            <a:ext cx="945398" cy="584775"/>
          </a:xfrm>
          <a:prstGeom prst="rect">
            <a:avLst/>
          </a:prstGeom>
          <a:solidFill>
            <a:srgbClr val="92D050"/>
          </a:solidFill>
        </p:spPr>
        <p:txBody>
          <a:bodyPr wrap="square" rtlCol="0">
            <a:spAutoFit/>
          </a:bodyPr>
          <a:lstStyle/>
          <a:p>
            <a:pPr algn="ctr" defTabSz="914400" eaLnBrk="0" fontAlgn="base" hangingPunct="0">
              <a:spcBef>
                <a:spcPct val="0"/>
              </a:spcBef>
              <a:spcAft>
                <a:spcPct val="0"/>
              </a:spcAft>
              <a:defRPr/>
            </a:pPr>
            <a:r>
              <a:rPr kumimoji="1" lang="en-US" altLang="ja-JP" sz="3200" b="1" dirty="0">
                <a:solidFill>
                  <a:srgbClr val="FFFFFF"/>
                </a:solidFill>
                <a:latin typeface="Arial" panose="020B0604020202020204" pitchFamily="34" charset="0"/>
                <a:ea typeface="ＭＳ Ｐゴシック" panose="020B0600070205080204" pitchFamily="50" charset="-128"/>
              </a:rPr>
              <a:t>fish</a:t>
            </a:r>
            <a:endParaRPr kumimoji="1" lang="ja-JP" altLang="en-US" sz="3200" b="1" dirty="0">
              <a:solidFill>
                <a:srgbClr val="FFFFFF"/>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46C6E85F-77D7-4FCE-B8C9-53B0C1A3B504}"/>
              </a:ext>
            </a:extLst>
          </p:cNvPr>
          <p:cNvSpPr txBox="1"/>
          <p:nvPr/>
        </p:nvSpPr>
        <p:spPr>
          <a:xfrm>
            <a:off x="3001550" y="991387"/>
            <a:ext cx="1994034" cy="584775"/>
          </a:xfrm>
          <a:prstGeom prst="rect">
            <a:avLst/>
          </a:prstGeom>
          <a:solidFill>
            <a:srgbClr val="FFC000"/>
          </a:solidFill>
        </p:spPr>
        <p:txBody>
          <a:bodyPr wrap="square" rtlCol="0">
            <a:spAutoFit/>
          </a:bodyPr>
          <a:lstStyle/>
          <a:p>
            <a:pPr algn="ctr" defTabSz="914400" eaLnBrk="0" fontAlgn="base" hangingPunct="0">
              <a:spcBef>
                <a:spcPct val="0"/>
              </a:spcBef>
              <a:spcAft>
                <a:spcPct val="0"/>
              </a:spcAft>
              <a:defRPr/>
            </a:pPr>
            <a:r>
              <a:rPr kumimoji="1" lang="en-US" altLang="ja-JP" sz="3200" b="1" dirty="0">
                <a:solidFill>
                  <a:srgbClr val="FFFFFF"/>
                </a:solidFill>
                <a:latin typeface="Arial" panose="020B0604020202020204" pitchFamily="34" charset="0"/>
                <a:ea typeface="ＭＳ Ｐゴシック" panose="020B0600070205080204" pitchFamily="50" charset="-128"/>
              </a:rPr>
              <a:t>shellfish</a:t>
            </a:r>
            <a:endParaRPr kumimoji="1" lang="ja-JP" altLang="en-US" sz="3200" b="1" dirty="0">
              <a:solidFill>
                <a:srgbClr val="FFFFFF"/>
              </a:solidFill>
              <a:latin typeface="Arial" panose="020B0604020202020204" pitchFamily="34" charset="0"/>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73B379DA-F880-9690-64A8-2956B92AE03E}"/>
              </a:ext>
            </a:extLst>
          </p:cNvPr>
          <p:cNvSpPr txBox="1"/>
          <p:nvPr/>
        </p:nvSpPr>
        <p:spPr>
          <a:xfrm>
            <a:off x="2905975" y="4367436"/>
            <a:ext cx="1573037" cy="584775"/>
          </a:xfrm>
          <a:prstGeom prst="rect">
            <a:avLst/>
          </a:prstGeom>
          <a:solidFill>
            <a:srgbClr val="0070C0"/>
          </a:solidFill>
        </p:spPr>
        <p:txBody>
          <a:bodyPr wrap="square" rtlCol="0">
            <a:spAutoFit/>
          </a:bodyPr>
          <a:lstStyle/>
          <a:p>
            <a:pPr algn="ctr" defTabSz="914400" eaLnBrk="0" fontAlgn="base" hangingPunct="0">
              <a:spcBef>
                <a:spcPct val="0"/>
              </a:spcBef>
              <a:spcAft>
                <a:spcPct val="0"/>
              </a:spcAft>
              <a:defRPr/>
            </a:pPr>
            <a:r>
              <a:rPr kumimoji="1" lang="en-US" altLang="ja-JP" sz="3200" b="1" dirty="0">
                <a:solidFill>
                  <a:srgbClr val="FFFFFF"/>
                </a:solidFill>
                <a:latin typeface="Arial" panose="020B0604020202020204" pitchFamily="34" charset="0"/>
                <a:ea typeface="ＭＳ Ｐゴシック" panose="020B0600070205080204" pitchFamily="50" charset="-128"/>
              </a:rPr>
              <a:t>water</a:t>
            </a:r>
            <a:endParaRPr kumimoji="1" lang="ja-JP" altLang="en-US" sz="3200" b="1" dirty="0">
              <a:solidFill>
                <a:srgbClr val="FFFFFF"/>
              </a:solidFill>
              <a:latin typeface="Arial" panose="020B0604020202020204" pitchFamily="34" charset="0"/>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E1E2F344-826C-BD18-CCE9-95985C5984DD}"/>
              </a:ext>
            </a:extLst>
          </p:cNvPr>
          <p:cNvSpPr txBox="1"/>
          <p:nvPr/>
        </p:nvSpPr>
        <p:spPr>
          <a:xfrm>
            <a:off x="930027" y="3140485"/>
            <a:ext cx="1994033" cy="584775"/>
          </a:xfrm>
          <a:prstGeom prst="rect">
            <a:avLst/>
          </a:prstGeom>
          <a:solidFill>
            <a:srgbClr val="FF0000"/>
          </a:solidFill>
        </p:spPr>
        <p:txBody>
          <a:bodyPr wrap="square" rtlCol="0">
            <a:spAutoFit/>
          </a:bodyPr>
          <a:lstStyle/>
          <a:p>
            <a:pPr algn="ctr" defTabSz="914400" eaLnBrk="0" fontAlgn="base" hangingPunct="0">
              <a:spcBef>
                <a:spcPct val="0"/>
              </a:spcBef>
              <a:spcAft>
                <a:spcPct val="0"/>
              </a:spcAft>
              <a:defRPr/>
            </a:pPr>
            <a:r>
              <a:rPr kumimoji="1" lang="en-US" altLang="ja-JP" sz="3200" b="1" dirty="0">
                <a:solidFill>
                  <a:srgbClr val="FFFFFF"/>
                </a:solidFill>
                <a:latin typeface="Arial" panose="020B0604020202020204" pitchFamily="34" charset="0"/>
                <a:ea typeface="ＭＳ Ｐゴシック" panose="020B0600070205080204" pitchFamily="50" charset="-128"/>
              </a:rPr>
              <a:t>sediment</a:t>
            </a:r>
            <a:endParaRPr kumimoji="1" lang="ja-JP" altLang="en-US" sz="3200" b="1" dirty="0">
              <a:solidFill>
                <a:srgbClr val="FFFFFF"/>
              </a:solidFill>
              <a:latin typeface="Arial" panose="020B0604020202020204" pitchFamily="34" charset="0"/>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EB604DDF-2D98-B120-8013-6DF2171E238F}"/>
              </a:ext>
            </a:extLst>
          </p:cNvPr>
          <p:cNvSpPr txBox="1"/>
          <p:nvPr/>
        </p:nvSpPr>
        <p:spPr>
          <a:xfrm>
            <a:off x="3998567" y="2019232"/>
            <a:ext cx="945398" cy="584775"/>
          </a:xfrm>
          <a:prstGeom prst="rect">
            <a:avLst/>
          </a:prstGeom>
          <a:solidFill>
            <a:schemeClr val="bg2"/>
          </a:solidFill>
        </p:spPr>
        <p:txBody>
          <a:bodyPr wrap="square" rtlCol="0">
            <a:spAutoFit/>
          </a:bodyPr>
          <a:lstStyle/>
          <a:p>
            <a:pPr algn="ctr" defTabSz="914400" eaLnBrk="0" fontAlgn="base" hangingPunct="0">
              <a:spcBef>
                <a:spcPct val="0"/>
              </a:spcBef>
              <a:spcAft>
                <a:spcPct val="0"/>
              </a:spcAft>
              <a:defRPr/>
            </a:pPr>
            <a:r>
              <a:rPr kumimoji="1" lang="en-US" altLang="ja-JP" sz="3200" b="1" dirty="0">
                <a:solidFill>
                  <a:srgbClr val="FFFFFF"/>
                </a:solidFill>
                <a:latin typeface="Arial" panose="020B0604020202020204" pitchFamily="34" charset="0"/>
                <a:ea typeface="ＭＳ Ｐゴシック" panose="020B0600070205080204" pitchFamily="50" charset="-128"/>
              </a:rPr>
              <a:t>Air</a:t>
            </a:r>
            <a:endParaRPr kumimoji="1" lang="ja-JP" altLang="en-US" sz="3200" b="1" dirty="0">
              <a:solidFill>
                <a:srgbClr val="FFFFFF"/>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4311811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20300" y="2058517"/>
            <a:ext cx="1546549" cy="338554"/>
          </a:xfrm>
          <a:prstGeom prst="rect">
            <a:avLst/>
          </a:prstGeom>
          <a:solidFill>
            <a:srgbClr val="FF9900"/>
          </a:solidFill>
          <a:ln w="12700">
            <a:solidFill>
              <a:schemeClr val="tx1"/>
            </a:solidFill>
          </a:ln>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Activated AhR</a:t>
            </a:r>
            <a:endParaRPr lang="ja-JP" altLang="en-US" sz="1600" b="1" dirty="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3189713" y="1949174"/>
            <a:ext cx="1378943" cy="830997"/>
          </a:xfrm>
          <a:prstGeom prst="rect">
            <a:avLst/>
          </a:prstGeom>
          <a:solidFill>
            <a:srgbClr val="FFFF00"/>
          </a:solidFill>
          <a:ln>
            <a:solidFill>
              <a:schemeClr val="tx1"/>
            </a:solidFill>
          </a:ln>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Epigenetic mutation in  IGF2/H19</a:t>
            </a:r>
            <a:endParaRPr lang="ja-JP" altLang="en-US" sz="1600" b="1" dirty="0">
              <a:latin typeface="Times New Roman" panose="02020603050405020304" pitchFamily="18" charset="0"/>
              <a:cs typeface="Times New Roman" panose="02020603050405020304" pitchFamily="18" charset="0"/>
            </a:endParaRPr>
          </a:p>
        </p:txBody>
      </p:sp>
      <p:sp>
        <p:nvSpPr>
          <p:cNvPr id="5" name="矢印: 下カーブ 4"/>
          <p:cNvSpPr/>
          <p:nvPr/>
        </p:nvSpPr>
        <p:spPr>
          <a:xfrm>
            <a:off x="2406364" y="1267940"/>
            <a:ext cx="1390454" cy="66459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9" name="矢印: 下カーブ 8"/>
          <p:cNvSpPr/>
          <p:nvPr/>
        </p:nvSpPr>
        <p:spPr>
          <a:xfrm rot="10800000">
            <a:off x="2372923" y="2796815"/>
            <a:ext cx="1390454" cy="63218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0" name="テキスト ボックス 9"/>
          <p:cNvSpPr txBox="1"/>
          <p:nvPr/>
        </p:nvSpPr>
        <p:spPr>
          <a:xfrm>
            <a:off x="559781" y="1719963"/>
            <a:ext cx="852756" cy="338554"/>
          </a:xfrm>
          <a:prstGeom prst="rect">
            <a:avLst/>
          </a:prstGeom>
          <a:solidFill>
            <a:srgbClr val="00B0F0"/>
          </a:solidFill>
          <a:ln>
            <a:solidFill>
              <a:srgbClr val="002060"/>
            </a:solidFill>
          </a:ln>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PCDFs</a:t>
            </a:r>
            <a:r>
              <a:rPr lang="en-US" altLang="ja-JP" sz="1200" dirty="0"/>
              <a:t> </a:t>
            </a:r>
            <a:endParaRPr lang="ja-JP" altLang="en-US" sz="1200" dirty="0"/>
          </a:p>
        </p:txBody>
      </p:sp>
      <p:sp>
        <p:nvSpPr>
          <p:cNvPr id="11" name="テキスト ボックス 10"/>
          <p:cNvSpPr txBox="1"/>
          <p:nvPr/>
        </p:nvSpPr>
        <p:spPr>
          <a:xfrm>
            <a:off x="608030" y="2397071"/>
            <a:ext cx="867626" cy="369332"/>
          </a:xfrm>
          <a:prstGeom prst="rect">
            <a:avLst/>
          </a:prstGeom>
          <a:solidFill>
            <a:schemeClr val="accent2">
              <a:lumMod val="40000"/>
              <a:lumOff val="60000"/>
            </a:schemeClr>
          </a:solidFill>
          <a:ln>
            <a:solidFill>
              <a:srgbClr val="002060"/>
            </a:solidFill>
          </a:ln>
        </p:spPr>
        <p:txBody>
          <a:bodyPr wrap="square" rtlCol="0">
            <a:spAutoFit/>
          </a:bodyPr>
          <a:lstStyle/>
          <a:p>
            <a:r>
              <a:rPr lang="en-US" altLang="ja-JP" b="1" dirty="0">
                <a:latin typeface="Times New Roman" panose="02020603050405020304" pitchFamily="18" charset="0"/>
                <a:cs typeface="Times New Roman" panose="02020603050405020304" pitchFamily="18" charset="0"/>
              </a:rPr>
              <a:t>ARNT</a:t>
            </a:r>
          </a:p>
        </p:txBody>
      </p:sp>
      <p:sp>
        <p:nvSpPr>
          <p:cNvPr id="12" name="矢印: ストライプ 11"/>
          <p:cNvSpPr/>
          <p:nvPr/>
        </p:nvSpPr>
        <p:spPr>
          <a:xfrm rot="5400000">
            <a:off x="4166525" y="2711630"/>
            <a:ext cx="323166" cy="48109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p:cNvSpPr txBox="1"/>
          <p:nvPr/>
        </p:nvSpPr>
        <p:spPr>
          <a:xfrm>
            <a:off x="3908484" y="3718158"/>
            <a:ext cx="1842493" cy="338554"/>
          </a:xfrm>
          <a:prstGeom prst="rect">
            <a:avLst/>
          </a:prstGeom>
          <a:solidFill>
            <a:schemeClr val="accent1">
              <a:lumMod val="40000"/>
              <a:lumOff val="60000"/>
            </a:schemeClr>
          </a:solidFill>
          <a:ln>
            <a:solidFill>
              <a:schemeClr val="tx1"/>
            </a:solidFill>
          </a:ln>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Germ line cells</a:t>
            </a:r>
            <a:endParaRPr lang="ja-JP" altLang="en-US" sz="1600" b="1" dirty="0">
              <a:latin typeface="Times New Roman" panose="02020603050405020304" pitchFamily="18" charset="0"/>
              <a:cs typeface="Times New Roman" panose="02020603050405020304" pitchFamily="18" charset="0"/>
            </a:endParaRPr>
          </a:p>
        </p:txBody>
      </p:sp>
      <p:sp>
        <p:nvSpPr>
          <p:cNvPr id="14" name="矢印: 右 13"/>
          <p:cNvSpPr/>
          <p:nvPr/>
        </p:nvSpPr>
        <p:spPr>
          <a:xfrm>
            <a:off x="4957679" y="2299539"/>
            <a:ext cx="278800" cy="2107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テキスト ボックス 14"/>
          <p:cNvSpPr txBox="1"/>
          <p:nvPr/>
        </p:nvSpPr>
        <p:spPr>
          <a:xfrm>
            <a:off x="5721348" y="1497715"/>
            <a:ext cx="3107432" cy="1723549"/>
          </a:xfrm>
          <a:prstGeom prst="rect">
            <a:avLst/>
          </a:prstGeom>
          <a:solidFill>
            <a:schemeClr val="accent3">
              <a:lumMod val="20000"/>
              <a:lumOff val="80000"/>
            </a:schemeClr>
          </a:solidFill>
          <a:ln>
            <a:solidFill>
              <a:schemeClr val="tx1"/>
            </a:solidFill>
          </a:ln>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Somatic cells (fetal stage)</a:t>
            </a:r>
          </a:p>
          <a:p>
            <a:r>
              <a:rPr lang="en-US" altLang="ja-JP" sz="1600" b="1" dirty="0">
                <a:latin typeface="Times New Roman" panose="02020603050405020304" pitchFamily="18" charset="0"/>
                <a:cs typeface="Times New Roman" panose="02020603050405020304" pitchFamily="18" charset="0"/>
              </a:rPr>
              <a:t>F1</a:t>
            </a:r>
            <a:r>
              <a:rPr lang="en-US" altLang="ja-JP" sz="1600" dirty="0">
                <a:latin typeface="Times New Roman" panose="02020603050405020304" pitchFamily="18" charset="0"/>
                <a:cs typeface="Times New Roman" panose="02020603050405020304" pitchFamily="18" charset="0"/>
              </a:rPr>
              <a:t>: Various anomalies and  diseases in various mesenchymal</a:t>
            </a:r>
          </a:p>
          <a:p>
            <a:r>
              <a:rPr lang="en-US" altLang="ja-JP" sz="1600" dirty="0">
                <a:latin typeface="Times New Roman" panose="02020603050405020304" pitchFamily="18" charset="0"/>
                <a:cs typeface="Times New Roman" panose="02020603050405020304" pitchFamily="18" charset="0"/>
              </a:rPr>
              <a:t>derived organs.</a:t>
            </a:r>
          </a:p>
          <a:p>
            <a:r>
              <a:rPr lang="en-US" altLang="ja-JP" sz="1400" i="1" dirty="0">
                <a:latin typeface="Times New Roman" panose="02020603050405020304" pitchFamily="18" charset="0"/>
              </a:rPr>
              <a:t>“ Kanemi </a:t>
            </a:r>
            <a:r>
              <a:rPr lang="en-US" altLang="ja-JP" sz="1400" i="1" dirty="0" err="1">
                <a:latin typeface="Times New Roman" panose="02020603050405020304" pitchFamily="18" charset="0"/>
              </a:rPr>
              <a:t>Yusho</a:t>
            </a:r>
            <a:r>
              <a:rPr lang="en-US" altLang="ja-JP" sz="1400" i="1" dirty="0">
                <a:latin typeface="Times New Roman" panose="02020603050405020304" pitchFamily="18" charset="0"/>
              </a:rPr>
              <a:t>” is a department store that lead to various diseases.  </a:t>
            </a:r>
          </a:p>
          <a:p>
            <a:r>
              <a:rPr lang="en-US" altLang="ja-JP" sz="1400" i="1" dirty="0">
                <a:latin typeface="Times New Roman" panose="02020603050405020304" pitchFamily="18" charset="0"/>
              </a:rPr>
              <a:t>(Harada, M)</a:t>
            </a:r>
            <a:endParaRPr lang="ja-JP" altLang="en-US" sz="1350" i="1" dirty="0"/>
          </a:p>
        </p:txBody>
      </p:sp>
      <p:sp>
        <p:nvSpPr>
          <p:cNvPr id="16" name="矢印: 下 15"/>
          <p:cNvSpPr/>
          <p:nvPr/>
        </p:nvSpPr>
        <p:spPr>
          <a:xfrm>
            <a:off x="4116528" y="4052934"/>
            <a:ext cx="353670" cy="6224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p:cNvSpPr txBox="1"/>
          <p:nvPr/>
        </p:nvSpPr>
        <p:spPr>
          <a:xfrm>
            <a:off x="3908484" y="3119352"/>
            <a:ext cx="1844616" cy="585873"/>
          </a:xfrm>
          <a:prstGeom prst="rect">
            <a:avLst/>
          </a:prstGeom>
          <a:noFill/>
          <a:ln>
            <a:solidFill>
              <a:schemeClr val="tx1"/>
            </a:solidFill>
          </a:ln>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PGC </a:t>
            </a:r>
            <a:r>
              <a:rPr lang="en-US" altLang="ja-JP" sz="1600" dirty="0">
                <a:latin typeface="Times New Roman" panose="02020603050405020304" pitchFamily="18" charset="0"/>
                <a:cs typeface="Times New Roman" panose="02020603050405020304" pitchFamily="18" charset="0"/>
              </a:rPr>
              <a:t> : Escape of </a:t>
            </a:r>
          </a:p>
          <a:p>
            <a:r>
              <a:rPr lang="en-US" altLang="ja-JP" sz="1600" dirty="0">
                <a:latin typeface="Times New Roman" panose="02020603050405020304" pitchFamily="18" charset="0"/>
                <a:cs typeface="Times New Roman" panose="02020603050405020304" pitchFamily="18" charset="0"/>
              </a:rPr>
              <a:t>         reprograming</a:t>
            </a:r>
            <a:endParaRPr lang="ja-JP" altLang="en-US" sz="1600"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2653987" y="4790224"/>
            <a:ext cx="1914669" cy="715581"/>
          </a:xfrm>
          <a:prstGeom prst="rect">
            <a:avLst/>
          </a:prstGeom>
          <a:solidFill>
            <a:schemeClr val="accent5">
              <a:lumMod val="40000"/>
              <a:lumOff val="60000"/>
            </a:schemeClr>
          </a:solidFill>
          <a:ln>
            <a:solidFill>
              <a:schemeClr val="tx1"/>
            </a:solidFill>
          </a:ln>
        </p:spPr>
        <p:txBody>
          <a:bodyPr wrap="square" rtlCol="0">
            <a:spAutoFit/>
          </a:bodyPr>
          <a:lstStyle/>
          <a:p>
            <a:r>
              <a:rPr lang="en-US" altLang="ja-JP" sz="1350" b="1" dirty="0">
                <a:latin typeface="Times New Roman" panose="02020603050405020304" pitchFamily="18" charset="0"/>
                <a:cs typeface="Times New Roman" panose="02020603050405020304" pitchFamily="18" charset="0"/>
              </a:rPr>
              <a:t>F2,F3</a:t>
            </a:r>
            <a:r>
              <a:rPr lang="en-US" altLang="ja-JP" sz="1350" dirty="0">
                <a:latin typeface="Times New Roman" panose="02020603050405020304" pitchFamily="18" charset="0"/>
                <a:cs typeface="Times New Roman" panose="02020603050405020304" pitchFamily="18" charset="0"/>
              </a:rPr>
              <a:t>‥ Epigenetic Transgenerational by epi-mutation </a:t>
            </a:r>
          </a:p>
        </p:txBody>
      </p:sp>
      <p:sp>
        <p:nvSpPr>
          <p:cNvPr id="19" name="テキスト ボックス 18"/>
          <p:cNvSpPr txBox="1"/>
          <p:nvPr/>
        </p:nvSpPr>
        <p:spPr>
          <a:xfrm>
            <a:off x="4526204" y="3993814"/>
            <a:ext cx="1432817" cy="830997"/>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Escape reprograming at </a:t>
            </a:r>
            <a:r>
              <a:rPr lang="en-US" altLang="ja-JP" sz="1600" b="1" dirty="0">
                <a:latin typeface="Times New Roman" panose="02020603050405020304" pitchFamily="18" charset="0"/>
                <a:cs typeface="Times New Roman" panose="02020603050405020304" pitchFamily="18" charset="0"/>
              </a:rPr>
              <a:t>fertilization</a:t>
            </a:r>
            <a:endParaRPr lang="ja-JP" altLang="en-US" sz="1600" b="1" dirty="0">
              <a:latin typeface="Times New Roman" panose="02020603050405020304" pitchFamily="18" charset="0"/>
              <a:cs typeface="Times New Roman" panose="02020603050405020304" pitchFamily="18" charset="0"/>
            </a:endParaRPr>
          </a:p>
        </p:txBody>
      </p:sp>
      <p:sp>
        <p:nvSpPr>
          <p:cNvPr id="20" name="矢印: 右 19"/>
          <p:cNvSpPr/>
          <p:nvPr/>
        </p:nvSpPr>
        <p:spPr>
          <a:xfrm>
            <a:off x="4957679" y="4882237"/>
            <a:ext cx="259344" cy="2100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テキスト ボックス 22"/>
          <p:cNvSpPr txBox="1"/>
          <p:nvPr/>
        </p:nvSpPr>
        <p:spPr>
          <a:xfrm>
            <a:off x="5949890" y="4653180"/>
            <a:ext cx="2942589"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altLang="ja-JP" sz="1600" b="1" dirty="0">
                <a:latin typeface="Times New Roman" panose="02020603050405020304" pitchFamily="18" charset="0"/>
              </a:rPr>
              <a:t>Somatic cells (fetal stage)</a:t>
            </a:r>
          </a:p>
          <a:p>
            <a:r>
              <a:rPr lang="en-US" altLang="ja-JP" sz="1600" b="1" dirty="0">
                <a:latin typeface="Times New Roman" panose="02020603050405020304" pitchFamily="18" charset="0"/>
              </a:rPr>
              <a:t>F2,</a:t>
            </a:r>
            <a:r>
              <a:rPr lang="ja-JP" altLang="en-US" sz="1600" b="1" dirty="0">
                <a:latin typeface="Times New Roman" panose="02020603050405020304" pitchFamily="18" charset="0"/>
              </a:rPr>
              <a:t> </a:t>
            </a:r>
            <a:r>
              <a:rPr lang="en-US" altLang="ja-JP" sz="1600" b="1" dirty="0">
                <a:latin typeface="Times New Roman" panose="02020603050405020304" pitchFamily="18" charset="0"/>
              </a:rPr>
              <a:t>F3</a:t>
            </a:r>
            <a:r>
              <a:rPr lang="en-US" altLang="ja-JP" sz="1600" dirty="0">
                <a:latin typeface="Times New Roman" panose="02020603050405020304" pitchFamily="18" charset="0"/>
              </a:rPr>
              <a:t>‥ : Various anomalies and  diseases in various mesenchymal derived organs. </a:t>
            </a:r>
            <a:endParaRPr lang="ja-JP" altLang="en-US" sz="1350" dirty="0"/>
          </a:p>
        </p:txBody>
      </p:sp>
      <p:sp>
        <p:nvSpPr>
          <p:cNvPr id="24" name="テキスト ボックス 23"/>
          <p:cNvSpPr txBox="1"/>
          <p:nvPr/>
        </p:nvSpPr>
        <p:spPr>
          <a:xfrm>
            <a:off x="731213" y="5945782"/>
            <a:ext cx="8068426" cy="369332"/>
          </a:xfrm>
          <a:prstGeom prst="rect">
            <a:avLst/>
          </a:prstGeom>
          <a:noFill/>
        </p:spPr>
        <p:txBody>
          <a:bodyPr wrap="square" rtlCol="0">
            <a:spAutoFit/>
          </a:bodyPr>
          <a:lstStyle/>
          <a:p>
            <a:r>
              <a:rPr lang="en-US" altLang="ja-JP" b="1" dirty="0">
                <a:latin typeface="Times New Roman" panose="02020603050405020304" pitchFamily="18" charset="0"/>
              </a:rPr>
              <a:t>One Working Hypothesis of TEI</a:t>
            </a:r>
            <a:r>
              <a:rPr lang="ja-JP" altLang="en-US" b="1" dirty="0">
                <a:latin typeface="Times New Roman" panose="02020603050405020304" pitchFamily="18" charset="0"/>
              </a:rPr>
              <a:t> </a:t>
            </a:r>
            <a:r>
              <a:rPr lang="en-US" altLang="ja-JP" b="1" dirty="0">
                <a:latin typeface="Times New Roman" panose="02020603050405020304" pitchFamily="18" charset="0"/>
              </a:rPr>
              <a:t>in “Kanemi </a:t>
            </a:r>
            <a:r>
              <a:rPr lang="en-US" altLang="ja-JP" b="1" dirty="0" err="1">
                <a:latin typeface="Times New Roman" panose="02020603050405020304" pitchFamily="18" charset="0"/>
              </a:rPr>
              <a:t>Yusho</a:t>
            </a:r>
            <a:r>
              <a:rPr lang="en-US" altLang="ja-JP" b="1" dirty="0">
                <a:latin typeface="Times New Roman" panose="02020603050405020304" pitchFamily="18" charset="0"/>
              </a:rPr>
              <a:t>”</a:t>
            </a:r>
            <a:r>
              <a:rPr lang="ja-JP" altLang="en-US" sz="1500" b="1" dirty="0">
                <a:latin typeface="Times New Roman" panose="02020603050405020304" pitchFamily="18" charset="0"/>
                <a:cs typeface="Times New Roman" panose="02020603050405020304" pitchFamily="18" charset="0"/>
              </a:rPr>
              <a:t> </a:t>
            </a:r>
            <a:r>
              <a:rPr lang="en-US" altLang="ja-JP" sz="1500" b="1" dirty="0">
                <a:latin typeface="Times New Roman" panose="02020603050405020304" pitchFamily="18" charset="0"/>
                <a:cs typeface="Times New Roman" panose="02020603050405020304" pitchFamily="18" charset="0"/>
              </a:rPr>
              <a:t>(</a:t>
            </a:r>
            <a:r>
              <a:rPr lang="en-US" altLang="ja-JP" sz="1500" b="1" dirty="0" err="1">
                <a:latin typeface="Times New Roman" panose="02020603050405020304" pitchFamily="18" charset="0"/>
                <a:cs typeface="Times New Roman" panose="02020603050405020304" pitchFamily="18" charset="0"/>
              </a:rPr>
              <a:t>Horiya</a:t>
            </a:r>
            <a:r>
              <a:rPr lang="en-US" altLang="ja-JP" sz="1500" b="1" dirty="0">
                <a:latin typeface="Times New Roman" panose="02020603050405020304" pitchFamily="18" charset="0"/>
                <a:cs typeface="Times New Roman" panose="02020603050405020304" pitchFamily="18" charset="0"/>
              </a:rPr>
              <a:t> and Shibuya, 2023)</a:t>
            </a:r>
            <a:endParaRPr lang="en-US" altLang="ja-JP" sz="1500" b="1" dirty="0">
              <a:latin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188640"/>
            <a:ext cx="3168353" cy="360040"/>
          </a:xfrm>
        </p:spPr>
        <p:txBody>
          <a:bodyPr>
            <a:noAutofit/>
          </a:bodyPr>
          <a:lstStyle/>
          <a:p>
            <a:r>
              <a:rPr lang="en-US" altLang="ja-JP" sz="3600" i="1" u="sng" dirty="0">
                <a:latin typeface="Times New Roman" panose="02020603050405020304" pitchFamily="18" charset="0"/>
                <a:cs typeface="Times New Roman" panose="02020603050405020304" pitchFamily="18" charset="0"/>
              </a:rPr>
              <a:t>Conclusions</a:t>
            </a:r>
            <a:endParaRPr kumimoji="1" lang="ja-JP" altLang="en-US" sz="3600" u="sng"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428954" y="1013495"/>
            <a:ext cx="8286092" cy="5632276"/>
          </a:xfrm>
        </p:spPr>
        <p:txBody>
          <a:bodyPr>
            <a:normAutofit/>
          </a:bodyPr>
          <a:lstStyle/>
          <a:p>
            <a:r>
              <a:rPr kumimoji="1" lang="en-US" altLang="ja-JP" sz="2800" dirty="0">
                <a:latin typeface="Times New Roman" panose="02020603050405020304" pitchFamily="18" charset="0"/>
                <a:cs typeface="Times New Roman" panose="02020603050405020304" pitchFamily="18" charset="0"/>
              </a:rPr>
              <a:t>The phenomena of </a:t>
            </a:r>
            <a:r>
              <a:rPr lang="en-US" altLang="ja-JP" sz="2800" b="1" dirty="0">
                <a:latin typeface="Times New Roman" panose="02020603050405020304" pitchFamily="18" charset="0"/>
                <a:cs typeface="Times New Roman" panose="02020603050405020304" pitchFamily="18" charset="0"/>
              </a:rPr>
              <a:t>TEI </a:t>
            </a:r>
            <a:r>
              <a:rPr lang="en-US" altLang="ja-JP" sz="2800" dirty="0">
                <a:latin typeface="Times New Roman" panose="02020603050405020304" pitchFamily="18" charset="0"/>
                <a:cs typeface="Times New Roman" panose="02020603050405020304" pitchFamily="18" charset="0"/>
              </a:rPr>
              <a:t>caused</a:t>
            </a:r>
            <a:r>
              <a:rPr lang="en-US" altLang="ja-JP" sz="2800" b="1" dirty="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by various environmental factors has been established.</a:t>
            </a:r>
          </a:p>
          <a:p>
            <a:r>
              <a:rPr kumimoji="1" lang="en-US" altLang="ja-JP" sz="2800" dirty="0">
                <a:latin typeface="Times New Roman" panose="02020603050405020304" pitchFamily="18" charset="0"/>
                <a:cs typeface="Times New Roman" panose="02020603050405020304" pitchFamily="18" charset="0"/>
              </a:rPr>
              <a:t>Notably, almost all EDCs induce TEI in animal studies.</a:t>
            </a:r>
            <a:endParaRPr lang="en-US" altLang="ja-JP" sz="2800" dirty="0">
              <a:latin typeface="Times New Roman" panose="02020603050405020304" pitchFamily="18" charset="0"/>
              <a:cs typeface="Times New Roman" panose="02020603050405020304" pitchFamily="18" charset="0"/>
            </a:endParaRPr>
          </a:p>
          <a:p>
            <a:r>
              <a:rPr lang="en-US" altLang="ja-JP" sz="2800" b="1" dirty="0">
                <a:latin typeface="Times New Roman" panose="02020603050405020304" pitchFamily="18" charset="0"/>
                <a:cs typeface="Times New Roman" panose="02020603050405020304" pitchFamily="18" charset="0"/>
              </a:rPr>
              <a:t>TEI  may have a significant impact on human health and disease conditions .</a:t>
            </a:r>
            <a:endParaRPr lang="en-US" altLang="ja-JP" sz="2800" dirty="0">
              <a:latin typeface="Times New Roman" panose="02020603050405020304" pitchFamily="18" charset="0"/>
              <a:cs typeface="Times New Roman" panose="02020603050405020304" pitchFamily="18" charset="0"/>
            </a:endParaRPr>
          </a:p>
          <a:p>
            <a:r>
              <a:rPr kumimoji="1" lang="en-US" altLang="ja-JP" sz="2800" b="1" dirty="0">
                <a:latin typeface="Times New Roman" panose="02020603050405020304" pitchFamily="18" charset="0"/>
                <a:cs typeface="Times New Roman" panose="02020603050405020304" pitchFamily="18" charset="0"/>
              </a:rPr>
              <a:t>Symptoms of “Kanemi </a:t>
            </a:r>
            <a:r>
              <a:rPr kumimoji="1" lang="en-US" altLang="ja-JP" sz="2800" b="1" dirty="0" err="1">
                <a:latin typeface="Times New Roman" panose="02020603050405020304" pitchFamily="18" charset="0"/>
                <a:cs typeface="Times New Roman" panose="02020603050405020304" pitchFamily="18" charset="0"/>
              </a:rPr>
              <a:t>Yusho</a:t>
            </a:r>
            <a:r>
              <a:rPr kumimoji="1" lang="en-US" altLang="ja-JP" sz="2800" b="1" dirty="0">
                <a:latin typeface="Times New Roman" panose="02020603050405020304" pitchFamily="18" charset="0"/>
                <a:cs typeface="Times New Roman" panose="02020603050405020304" pitchFamily="18" charset="0"/>
              </a:rPr>
              <a:t>” observed in the  second and third generations may have originated from that of </a:t>
            </a:r>
            <a:r>
              <a:rPr lang="en-US" altLang="ja-JP" sz="2800" b="1" dirty="0">
                <a:latin typeface="Times New Roman" panose="02020603050405020304" pitchFamily="18" charset="0"/>
                <a:cs typeface="Times New Roman" panose="02020603050405020304" pitchFamily="18" charset="0"/>
              </a:rPr>
              <a:t>ingested parents through </a:t>
            </a:r>
            <a:r>
              <a:rPr kumimoji="1" lang="en-US" altLang="ja-JP" sz="2800" b="1" dirty="0">
                <a:latin typeface="Times New Roman" panose="02020603050405020304" pitchFamily="18" charset="0"/>
                <a:cs typeface="Times New Roman" panose="02020603050405020304" pitchFamily="18" charset="0"/>
              </a:rPr>
              <a:t>TEI . </a:t>
            </a:r>
          </a:p>
          <a:p>
            <a:r>
              <a:rPr lang="en-US" altLang="ja-JP" sz="2800" b="1" i="1" u="sng" dirty="0">
                <a:latin typeface="Times New Roman" panose="02020603050405020304" pitchFamily="18" charset="0"/>
                <a:cs typeface="Times New Roman" panose="02020603050405020304" pitchFamily="18" charset="0"/>
              </a:rPr>
              <a:t>Precise epigenetic analysis on the cells of specific pedigrees (various dental anomalies, platelet anomalies, and other congenital anomalies) is required to elucidate  the generational problems of “Kanemi </a:t>
            </a:r>
            <a:r>
              <a:rPr lang="en-US" altLang="ja-JP" sz="2800" b="1" i="1" u="sng" dirty="0" err="1">
                <a:latin typeface="Times New Roman" panose="02020603050405020304" pitchFamily="18" charset="0"/>
                <a:cs typeface="Times New Roman" panose="02020603050405020304" pitchFamily="18" charset="0"/>
              </a:rPr>
              <a:t>Yusho</a:t>
            </a:r>
            <a:r>
              <a:rPr lang="en-US" altLang="ja-JP" sz="2800" b="1" i="1" u="sng" dirty="0">
                <a:latin typeface="Times New Roman" panose="02020603050405020304" pitchFamily="18" charset="0"/>
                <a:cs typeface="Times New Roman" panose="02020603050405020304" pitchFamily="18" charset="0"/>
              </a:rPr>
              <a:t>”.</a:t>
            </a:r>
          </a:p>
          <a:p>
            <a:pPr marL="0" indent="0">
              <a:buNone/>
            </a:pPr>
            <a:endParaRPr lang="en-US" altLang="ja-JP" sz="2400" i="1" u="sng" dirty="0">
              <a:latin typeface="Times New Roman" panose="02020603050405020304" pitchFamily="18" charset="0"/>
              <a:cs typeface="Times New Roman" panose="02020603050405020304" pitchFamily="18" charset="0"/>
            </a:endParaRPr>
          </a:p>
          <a:p>
            <a:endParaRPr kumimoji="1" lang="en-US" altLang="ja-JP" sz="2400" i="1" u="sng" dirty="0">
              <a:latin typeface="Times New Roman" panose="02020603050405020304" pitchFamily="18" charset="0"/>
              <a:cs typeface="Times New Roman" panose="02020603050405020304" pitchFamily="18" charset="0"/>
            </a:endParaRPr>
          </a:p>
          <a:p>
            <a:endParaRPr lang="en-US" altLang="ja-JP" sz="2800" dirty="0">
              <a:latin typeface="Times New Roman" panose="02020603050405020304" pitchFamily="18" charset="0"/>
              <a:cs typeface="Times New Roman" panose="02020603050405020304" pitchFamily="18" charset="0"/>
            </a:endParaRPr>
          </a:p>
          <a:p>
            <a:endParaRPr kumimoji="1" lang="en-US" altLang="ja-JP" sz="2400" dirty="0">
              <a:latin typeface="Times New Roman" panose="02020603050405020304" pitchFamily="18" charset="0"/>
              <a:cs typeface="Times New Roman" panose="02020603050405020304" pitchFamily="18" charset="0"/>
            </a:endParaRPr>
          </a:p>
          <a:p>
            <a:endParaRPr kumimoji="1" lang="en-US" altLang="ja-JP"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120676"/>
            <a:ext cx="9144000" cy="2308324"/>
          </a:xfrm>
        </p:spPr>
        <p:txBody>
          <a:bodyPr/>
          <a:lstStyle/>
          <a:p>
            <a:pPr algn="ctr"/>
            <a:r>
              <a:rPr lang="en-US" altLang="ja-JP" sz="4800" b="1" dirty="0">
                <a:latin typeface="Times New Roman" panose="02020603050405020304" pitchFamily="18" charset="0"/>
                <a:ea typeface="ＭＳ 明朝" panose="02020609040205080304" pitchFamily="17" charset="-128"/>
              </a:rPr>
              <a:t>Time trend of PCB level in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breast milk</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(1973-2000)</a:t>
            </a:r>
          </a:p>
        </p:txBody>
      </p:sp>
    </p:spTree>
    <p:extLst>
      <p:ext uri="{BB962C8B-B14F-4D97-AF65-F5344CB8AC3E}">
        <p14:creationId xmlns:p14="http://schemas.microsoft.com/office/powerpoint/2010/main" val="49454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C7C8EA0A-12BC-D51E-F9A2-0BCB1AE53247}"/>
              </a:ext>
            </a:extLst>
          </p:cNvPr>
          <p:cNvSpPr>
            <a:spLocks noGrp="1" noChangeArrowheads="1"/>
          </p:cNvSpPr>
          <p:nvPr>
            <p:ph type="ctrTitle"/>
          </p:nvPr>
        </p:nvSpPr>
        <p:spPr>
          <a:xfrm>
            <a:off x="228600" y="104775"/>
            <a:ext cx="8686800" cy="590550"/>
          </a:xfrm>
        </p:spPr>
        <p:txBody>
          <a:bodyPr/>
          <a:lstStyle/>
          <a:p>
            <a:pPr algn="l" eaLnBrk="1" hangingPunct="1"/>
            <a:r>
              <a:rPr lang="en-US" altLang="ja-JP" b="1">
                <a:solidFill>
                  <a:srgbClr val="FF9900"/>
                </a:solidFill>
              </a:rPr>
              <a:t>Time trend of breast milk levels</a:t>
            </a:r>
            <a:r>
              <a:rPr lang="en-US" altLang="ja-JP">
                <a:solidFill>
                  <a:srgbClr val="FF9900"/>
                </a:solidFill>
              </a:rPr>
              <a:t> </a:t>
            </a:r>
          </a:p>
        </p:txBody>
      </p:sp>
      <p:sp>
        <p:nvSpPr>
          <p:cNvPr id="234499" name="Line 3">
            <a:extLst>
              <a:ext uri="{FF2B5EF4-FFF2-40B4-BE49-F238E27FC236}">
                <a16:creationId xmlns:a16="http://schemas.microsoft.com/office/drawing/2014/main" id="{90E7A0AD-534C-0157-BC95-06BF7133AD0A}"/>
              </a:ext>
            </a:extLst>
          </p:cNvPr>
          <p:cNvSpPr>
            <a:spLocks noChangeShapeType="1"/>
          </p:cNvSpPr>
          <p:nvPr/>
        </p:nvSpPr>
        <p:spPr bwMode="auto">
          <a:xfrm>
            <a:off x="0" y="628650"/>
            <a:ext cx="9144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234500" name="Rectangle 4">
            <a:extLst>
              <a:ext uri="{FF2B5EF4-FFF2-40B4-BE49-F238E27FC236}">
                <a16:creationId xmlns:a16="http://schemas.microsoft.com/office/drawing/2014/main" id="{8FC26402-06A4-116D-A488-BCD35A77D969}"/>
              </a:ext>
            </a:extLst>
          </p:cNvPr>
          <p:cNvSpPr>
            <a:spLocks noChangeArrowheads="1"/>
          </p:cNvSpPr>
          <p:nvPr/>
        </p:nvSpPr>
        <p:spPr bwMode="auto">
          <a:xfrm>
            <a:off x="457200" y="4800600"/>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1200" cap="none" spc="0" normalizeH="0" baseline="0" noProof="0">
                <a:ln>
                  <a:noFill/>
                </a:ln>
                <a:solidFill>
                  <a:srgbClr val="2B49B5"/>
                </a:solidFill>
                <a:effectLst/>
                <a:uLnTx/>
                <a:uFillTx/>
                <a:latin typeface="Arial" panose="020B0604020202020204" pitchFamily="34" charset="0"/>
                <a:ea typeface="ＭＳ Ｐゴシック" panose="020B0600070205080204" pitchFamily="50" charset="-128"/>
                <a:cs typeface="+mn-cs"/>
              </a:rPr>
              <a:t> Dioxins</a:t>
            </a:r>
            <a:endParaRPr kumimoji="1" lang="en-US" altLang="ja-JP" sz="4000" b="1"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234501" name="Rectangle 5">
            <a:extLst>
              <a:ext uri="{FF2B5EF4-FFF2-40B4-BE49-F238E27FC236}">
                <a16:creationId xmlns:a16="http://schemas.microsoft.com/office/drawing/2014/main" id="{0C60E7D1-7DB0-3E19-BF95-C89CA5D5036A}"/>
              </a:ext>
            </a:extLst>
          </p:cNvPr>
          <p:cNvSpPr>
            <a:spLocks noChangeArrowheads="1"/>
          </p:cNvSpPr>
          <p:nvPr/>
        </p:nvSpPr>
        <p:spPr bwMode="auto">
          <a:xfrm>
            <a:off x="609600" y="1828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1200" cap="none" spc="0" normalizeH="0" baseline="0" noProof="0">
                <a:ln>
                  <a:noFill/>
                </a:ln>
                <a:solidFill>
                  <a:srgbClr val="008000"/>
                </a:solidFill>
                <a:effectLst/>
                <a:uLnTx/>
                <a:uFillTx/>
                <a:latin typeface="Arial" panose="020B0604020202020204" pitchFamily="34" charset="0"/>
                <a:ea typeface="ＭＳ Ｐゴシック" panose="020B0600070205080204" pitchFamily="50" charset="-128"/>
                <a:cs typeface="+mn-cs"/>
              </a:rPr>
              <a:t>PCB</a:t>
            </a:r>
          </a:p>
        </p:txBody>
      </p:sp>
      <p:sp>
        <p:nvSpPr>
          <p:cNvPr id="234502" name="Text Box 6">
            <a:extLst>
              <a:ext uri="{FF2B5EF4-FFF2-40B4-BE49-F238E27FC236}">
                <a16:creationId xmlns:a16="http://schemas.microsoft.com/office/drawing/2014/main" id="{45FF9CB0-7B46-87ED-E5B8-21970DCCF0FC}"/>
              </a:ext>
            </a:extLst>
          </p:cNvPr>
          <p:cNvSpPr txBox="1">
            <a:spLocks noChangeArrowheads="1"/>
          </p:cNvSpPr>
          <p:nvPr/>
        </p:nvSpPr>
        <p:spPr bwMode="auto">
          <a:xfrm>
            <a:off x="2133600" y="38862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pg </a:t>
            </a:r>
            <a:r>
              <a:rPr kumimoji="1" lang="en-US" altLang="ja-JP" sz="16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TEQ</a:t>
            </a:r>
            <a:r>
              <a:rPr kumimoji="1" lang="en-US" altLang="ja-JP"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a:t>
            </a:r>
            <a:r>
              <a:rPr kumimoji="1" lang="en-US" altLang="ja-JP" sz="16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g-fat</a:t>
            </a:r>
            <a:endParaRPr kumimoji="1" lang="en-US" altLang="ja-JP"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234503" name="Text Box 7">
            <a:extLst>
              <a:ext uri="{FF2B5EF4-FFF2-40B4-BE49-F238E27FC236}">
                <a16:creationId xmlns:a16="http://schemas.microsoft.com/office/drawing/2014/main" id="{BF3CFED1-33D0-5767-4E60-E774616C23A7}"/>
              </a:ext>
            </a:extLst>
          </p:cNvPr>
          <p:cNvSpPr txBox="1">
            <a:spLocks noChangeArrowheads="1"/>
          </p:cNvSpPr>
          <p:nvPr/>
        </p:nvSpPr>
        <p:spPr bwMode="auto">
          <a:xfrm>
            <a:off x="2209800" y="914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µg g-fat</a:t>
            </a:r>
          </a:p>
        </p:txBody>
      </p:sp>
      <p:pic>
        <p:nvPicPr>
          <p:cNvPr id="234504" name="Picture 8">
            <a:extLst>
              <a:ext uri="{FF2B5EF4-FFF2-40B4-BE49-F238E27FC236}">
                <a16:creationId xmlns:a16="http://schemas.microsoft.com/office/drawing/2014/main" id="{C15C3445-402D-D194-2C84-3351E6142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414713"/>
            <a:ext cx="381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5" name="Picture 9">
            <a:extLst>
              <a:ext uri="{FF2B5EF4-FFF2-40B4-BE49-F238E27FC236}">
                <a16:creationId xmlns:a16="http://schemas.microsoft.com/office/drawing/2014/main" id="{BA5909E6-09E7-E8DB-A579-7D9886C49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3414713"/>
            <a:ext cx="381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6" name="Picture 10">
            <a:extLst>
              <a:ext uri="{FF2B5EF4-FFF2-40B4-BE49-F238E27FC236}">
                <a16:creationId xmlns:a16="http://schemas.microsoft.com/office/drawing/2014/main" id="{18C5CFC1-B19B-F169-1A35-A05FA383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762000"/>
            <a:ext cx="54102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7" name="Picture 11">
            <a:extLst>
              <a:ext uri="{FF2B5EF4-FFF2-40B4-BE49-F238E27FC236}">
                <a16:creationId xmlns:a16="http://schemas.microsoft.com/office/drawing/2014/main" id="{902FBC7A-4C10-9F9A-09B4-08E0CAF17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622675"/>
            <a:ext cx="54070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8" name="Text Box 12">
            <a:extLst>
              <a:ext uri="{FF2B5EF4-FFF2-40B4-BE49-F238E27FC236}">
                <a16:creationId xmlns:a16="http://schemas.microsoft.com/office/drawing/2014/main" id="{D5F4E687-20A2-538E-AD78-B012BC69979A}"/>
              </a:ext>
            </a:extLst>
          </p:cNvPr>
          <p:cNvSpPr txBox="1">
            <a:spLocks noChangeArrowheads="1"/>
          </p:cNvSpPr>
          <p:nvPr/>
        </p:nvSpPr>
        <p:spPr bwMode="auto">
          <a:xfrm>
            <a:off x="3276600" y="3429000"/>
            <a:ext cx="381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5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60</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40</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5000"/>
              </a:lnSpc>
              <a:spcBef>
                <a:spcPct val="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5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20</a:t>
            </a:r>
          </a:p>
          <a:p>
            <a:pPr marL="0" marR="0" lvl="0" indent="0" algn="l" defTabSz="914400" rtl="0" eaLnBrk="1" fontAlgn="base" latinLnBrk="0" hangingPunct="1">
              <a:lnSpc>
                <a:spcPct val="85000"/>
              </a:lnSpc>
              <a:spcBef>
                <a:spcPct val="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0</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234509" name="Text Box 14">
            <a:extLst>
              <a:ext uri="{FF2B5EF4-FFF2-40B4-BE49-F238E27FC236}">
                <a16:creationId xmlns:a16="http://schemas.microsoft.com/office/drawing/2014/main" id="{FC697F03-F12E-7468-DC36-A91987CBADDD}"/>
              </a:ext>
            </a:extLst>
          </p:cNvPr>
          <p:cNvSpPr txBox="1">
            <a:spLocks noChangeArrowheads="1"/>
          </p:cNvSpPr>
          <p:nvPr/>
        </p:nvSpPr>
        <p:spPr bwMode="auto">
          <a:xfrm>
            <a:off x="5562600" y="63246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Year (1973-2000)</a:t>
            </a:r>
          </a:p>
        </p:txBody>
      </p:sp>
      <p:sp>
        <p:nvSpPr>
          <p:cNvPr id="234510" name="Text Box 15">
            <a:extLst>
              <a:ext uri="{FF2B5EF4-FFF2-40B4-BE49-F238E27FC236}">
                <a16:creationId xmlns:a16="http://schemas.microsoft.com/office/drawing/2014/main" id="{0E3887F2-3CD5-C37C-CFC5-938FD022AB91}"/>
              </a:ext>
            </a:extLst>
          </p:cNvPr>
          <p:cNvSpPr txBox="1">
            <a:spLocks noChangeArrowheads="1"/>
          </p:cNvSpPr>
          <p:nvPr/>
        </p:nvSpPr>
        <p:spPr bwMode="auto">
          <a:xfrm>
            <a:off x="76200" y="6477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rPr>
              <a:t>Konishi et al.   (2003)</a:t>
            </a:r>
          </a:p>
        </p:txBody>
      </p:sp>
      <p:sp>
        <p:nvSpPr>
          <p:cNvPr id="234511" name="Rectangle 16">
            <a:extLst>
              <a:ext uri="{FF2B5EF4-FFF2-40B4-BE49-F238E27FC236}">
                <a16:creationId xmlns:a16="http://schemas.microsoft.com/office/drawing/2014/main" id="{D23535C6-47EE-BBE2-90A1-D886CE27F277}"/>
              </a:ext>
            </a:extLst>
          </p:cNvPr>
          <p:cNvSpPr>
            <a:spLocks noChangeArrowheads="1"/>
          </p:cNvSpPr>
          <p:nvPr/>
        </p:nvSpPr>
        <p:spPr bwMode="auto">
          <a:xfrm>
            <a:off x="76200" y="6553200"/>
            <a:ext cx="4800600" cy="304800"/>
          </a:xfrm>
          <a:prstGeom prst="rect">
            <a:avLst/>
          </a:prstGeom>
          <a:solidFill>
            <a:srgbClr val="FF99CC"/>
          </a:solidFill>
          <a:ln w="9525">
            <a:miter lim="800000"/>
            <a:headEnd/>
            <a:tailEnd/>
          </a:ln>
          <a:scene3d>
            <a:camera prst="legacyObliqueTopRight"/>
            <a:lightRig rig="legacyFlat3" dir="b"/>
          </a:scene3d>
          <a:sp3d extrusionH="201600" prstMaterial="legacyPlastic">
            <a:bevelT w="13500" h="13500" prst="angle"/>
            <a:bevelB w="13500" h="13500" prst="angle"/>
            <a:extrusionClr>
              <a:srgbClr val="FF99CC"/>
            </a:extrusionClr>
            <a:contourClr>
              <a:srgbClr val="FF99CC"/>
            </a:contourClr>
          </a:sp3d>
        </p:spPr>
        <p:txBody>
          <a:bodyPr wrap="none" anchor="ctr">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rPr>
              <a:t>Konishi et al (2003) Organohalogen compds</a:t>
            </a:r>
          </a:p>
        </p:txBody>
      </p:sp>
      <p:sp>
        <p:nvSpPr>
          <p:cNvPr id="234512" name="Text Box 17">
            <a:extLst>
              <a:ext uri="{FF2B5EF4-FFF2-40B4-BE49-F238E27FC236}">
                <a16:creationId xmlns:a16="http://schemas.microsoft.com/office/drawing/2014/main" id="{85ECEF4C-2440-338C-0E01-50E24D034805}"/>
              </a:ext>
            </a:extLst>
          </p:cNvPr>
          <p:cNvSpPr txBox="1">
            <a:spLocks noChangeArrowheads="1"/>
          </p:cNvSpPr>
          <p:nvPr/>
        </p:nvSpPr>
        <p:spPr bwMode="auto">
          <a:xfrm>
            <a:off x="1676400" y="35052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pg TEQ/g-fat</a:t>
            </a:r>
          </a:p>
        </p:txBody>
      </p:sp>
      <p:sp>
        <p:nvSpPr>
          <p:cNvPr id="234513" name="Text Box 18">
            <a:extLst>
              <a:ext uri="{FF2B5EF4-FFF2-40B4-BE49-F238E27FC236}">
                <a16:creationId xmlns:a16="http://schemas.microsoft.com/office/drawing/2014/main" id="{B0FED6B1-32E6-336C-B47C-38813510A5FF}"/>
              </a:ext>
            </a:extLst>
          </p:cNvPr>
          <p:cNvSpPr txBox="1">
            <a:spLocks noChangeArrowheads="1"/>
          </p:cNvSpPr>
          <p:nvPr/>
        </p:nvSpPr>
        <p:spPr bwMode="auto">
          <a:xfrm>
            <a:off x="1752600" y="7762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µg</a:t>
            </a:r>
            <a:r>
              <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 </a:t>
            </a: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g-fat</a:t>
            </a:r>
          </a:p>
        </p:txBody>
      </p:sp>
      <p:sp>
        <p:nvSpPr>
          <p:cNvPr id="234514" name="Text Box 19">
            <a:extLst>
              <a:ext uri="{FF2B5EF4-FFF2-40B4-BE49-F238E27FC236}">
                <a16:creationId xmlns:a16="http://schemas.microsoft.com/office/drawing/2014/main" id="{8ADBF8C3-ADD3-AA4A-190E-D293802BE76F}"/>
              </a:ext>
            </a:extLst>
          </p:cNvPr>
          <p:cNvSpPr txBox="1">
            <a:spLocks noChangeArrowheads="1"/>
          </p:cNvSpPr>
          <p:nvPr/>
        </p:nvSpPr>
        <p:spPr bwMode="auto">
          <a:xfrm>
            <a:off x="5715000" y="6338888"/>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Year (1973-2000)</a:t>
            </a:r>
          </a:p>
        </p:txBody>
      </p:sp>
      <p:sp>
        <p:nvSpPr>
          <p:cNvPr id="234515" name="Text Box 21">
            <a:extLst>
              <a:ext uri="{FF2B5EF4-FFF2-40B4-BE49-F238E27FC236}">
                <a16:creationId xmlns:a16="http://schemas.microsoft.com/office/drawing/2014/main" id="{F56460C4-C68A-72FA-622C-338D141F6C6F}"/>
              </a:ext>
            </a:extLst>
          </p:cNvPr>
          <p:cNvSpPr txBox="1">
            <a:spLocks noChangeArrowheads="1"/>
          </p:cNvSpPr>
          <p:nvPr/>
        </p:nvSpPr>
        <p:spPr bwMode="auto">
          <a:xfrm>
            <a:off x="3124200" y="3429000"/>
            <a:ext cx="762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5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60</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40</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5000"/>
              </a:lnSpc>
              <a:spcBef>
                <a:spcPct val="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5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20</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0</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34516" name="Text Box 22">
            <a:extLst>
              <a:ext uri="{FF2B5EF4-FFF2-40B4-BE49-F238E27FC236}">
                <a16:creationId xmlns:a16="http://schemas.microsoft.com/office/drawing/2014/main" id="{274F7E73-1D60-CE3E-BE0D-4B52216F6339}"/>
              </a:ext>
            </a:extLst>
          </p:cNvPr>
          <p:cNvSpPr txBox="1">
            <a:spLocks noChangeArrowheads="1"/>
          </p:cNvSpPr>
          <p:nvPr/>
        </p:nvSpPr>
        <p:spPr bwMode="auto">
          <a:xfrm>
            <a:off x="3048000" y="865188"/>
            <a:ext cx="762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0.3</a:t>
            </a:r>
          </a:p>
          <a:p>
            <a:pPr marL="0" marR="0" lvl="0" indent="0" algn="l" defTabSz="914400" rtl="0" eaLnBrk="1" fontAlgn="base" latinLnBrk="0" hangingPunct="1">
              <a:lnSpc>
                <a:spcPct val="8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0.2</a:t>
            </a:r>
          </a:p>
          <a:p>
            <a:pPr marL="0" marR="0" lvl="0" indent="0" algn="l" defTabSz="914400" rtl="0" eaLnBrk="1" fontAlgn="base" latinLnBrk="0" hangingPunct="1">
              <a:lnSpc>
                <a:spcPct val="8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5000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0.1</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80000"/>
              </a:lnSpc>
              <a:spcBef>
                <a:spcPct val="5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540119"/>
            <a:ext cx="9144000" cy="2308324"/>
          </a:xfrm>
        </p:spPr>
        <p:txBody>
          <a:bodyPr/>
          <a:lstStyle/>
          <a:p>
            <a:pPr algn="ctr"/>
            <a:r>
              <a:rPr lang="en-US" altLang="ja-JP" sz="4800" b="1" dirty="0">
                <a:latin typeface="Times New Roman" panose="02020603050405020304" pitchFamily="18" charset="0"/>
                <a:ea typeface="ＭＳ 明朝" panose="02020609040205080304" pitchFamily="17" charset="-128"/>
              </a:rPr>
              <a:t>PCB congener profile in environmental and human samples</a:t>
            </a:r>
          </a:p>
        </p:txBody>
      </p:sp>
    </p:spTree>
    <p:extLst>
      <p:ext uri="{BB962C8B-B14F-4D97-AF65-F5344CB8AC3E}">
        <p14:creationId xmlns:p14="http://schemas.microsoft.com/office/powerpoint/2010/main" val="300486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ctrTitle" idx="4294967295"/>
          </p:nvPr>
        </p:nvSpPr>
        <p:spPr>
          <a:xfrm>
            <a:off x="838200" y="849313"/>
            <a:ext cx="7848600" cy="6035675"/>
          </a:xfrm>
        </p:spPr>
        <p:txBody>
          <a:bodyPr/>
          <a:lstStyle/>
          <a:p>
            <a:pPr algn="l">
              <a:lnSpc>
                <a:spcPct val="75000"/>
              </a:lnSpc>
            </a:pPr>
            <a:r>
              <a:rPr lang="en-US" altLang="ja-JP" sz="4000" b="1" dirty="0">
                <a:latin typeface="Times New Roman" panose="02020603050405020304" pitchFamily="18" charset="0"/>
                <a:ea typeface="ＭＳ 明朝" panose="02020609040205080304" pitchFamily="17" charset="-128"/>
              </a:rPr>
              <a:t>PCB     </a:t>
            </a:r>
            <a:r>
              <a:rPr lang="ja-JP" altLang="en-US" sz="4000" b="1" dirty="0">
                <a:latin typeface="Times New Roman" panose="02020603050405020304" pitchFamily="18" charset="0"/>
                <a:ea typeface="ＭＳ 明朝" panose="02020609040205080304" pitchFamily="17" charset="-128"/>
              </a:rPr>
              <a:t>　</a:t>
            </a:r>
            <a:r>
              <a:rPr lang="en-US" altLang="ja-JP" sz="4000" b="1" dirty="0">
                <a:latin typeface="ＭＳ Ｐゴシック" panose="020B0600070205080204" pitchFamily="50" charset="-128"/>
                <a:ea typeface="ＭＳ Ｐゴシック" panose="020B0600070205080204" pitchFamily="50" charset="-128"/>
              </a:rPr>
              <a:t>Congeners   Separation</a:t>
            </a:r>
            <a:br>
              <a:rPr lang="ja-JP" altLang="en-US" sz="3200" b="1" dirty="0">
                <a:latin typeface="ＭＳ 明朝" panose="02020609040205080304" pitchFamily="17" charset="-128"/>
                <a:ea typeface="ＭＳ 明朝" panose="02020609040205080304" pitchFamily="17" charset="-128"/>
              </a:rPr>
            </a:br>
            <a:r>
              <a:rPr lang="en-US" altLang="ja-JP" sz="4000" b="1" dirty="0">
                <a:latin typeface="Times New Roman" panose="02020603050405020304" pitchFamily="18" charset="0"/>
                <a:ea typeface="ＭＳ 明朝" panose="02020609040205080304" pitchFamily="17" charset="-128"/>
              </a:rPr>
              <a:t>mono	            3	                     3</a:t>
            </a:r>
            <a:br>
              <a:rPr lang="en-US" altLang="ja-JP" sz="4000" b="1" dirty="0">
                <a:latin typeface="Times New Roman" panose="02020603050405020304" pitchFamily="18" charset="0"/>
                <a:ea typeface="ＭＳ 明朝" panose="02020609040205080304" pitchFamily="17" charset="-128"/>
              </a:rPr>
            </a:br>
            <a:r>
              <a:rPr lang="en-US" altLang="ja-JP" sz="4000" b="1" dirty="0">
                <a:latin typeface="Times New Roman" panose="02020603050405020304" pitchFamily="18" charset="0"/>
                <a:ea typeface="ＭＳ 明朝" panose="02020609040205080304" pitchFamily="17" charset="-128"/>
              </a:rPr>
              <a:t>di	                 12	                   10</a:t>
            </a:r>
            <a:br>
              <a:rPr lang="en-US" altLang="ja-JP" sz="4000" b="1" dirty="0">
                <a:latin typeface="Times New Roman" panose="02020603050405020304" pitchFamily="18" charset="0"/>
                <a:ea typeface="ＭＳ 明朝" panose="02020609040205080304" pitchFamily="17" charset="-128"/>
              </a:rPr>
            </a:br>
            <a:r>
              <a:rPr lang="en-US" altLang="ja-JP" sz="4000" b="1" dirty="0">
                <a:solidFill>
                  <a:srgbClr val="FF0000"/>
                </a:solidFill>
                <a:latin typeface="Times New Roman" panose="02020603050405020304" pitchFamily="18" charset="0"/>
                <a:ea typeface="ＭＳ 明朝" panose="02020609040205080304" pitchFamily="17" charset="-128"/>
              </a:rPr>
              <a:t>tri	                 24	                   23</a:t>
            </a:r>
            <a:br>
              <a:rPr lang="en-US" altLang="ja-JP" sz="4000" b="1" dirty="0">
                <a:latin typeface="Times New Roman" panose="02020603050405020304" pitchFamily="18" charset="0"/>
                <a:ea typeface="ＭＳ 明朝" panose="02020609040205080304" pitchFamily="17" charset="-128"/>
              </a:rPr>
            </a:br>
            <a:r>
              <a:rPr lang="en-US" altLang="ja-JP" sz="4000" b="1" dirty="0">
                <a:latin typeface="Times New Roman" panose="02020603050405020304" pitchFamily="18" charset="0"/>
                <a:ea typeface="ＭＳ 明朝" panose="02020609040205080304" pitchFamily="17" charset="-128"/>
              </a:rPr>
              <a:t>tetra	          42	                   39</a:t>
            </a:r>
            <a:br>
              <a:rPr lang="en-US" altLang="ja-JP" sz="4000" b="1" dirty="0">
                <a:latin typeface="Times New Roman" panose="02020603050405020304" pitchFamily="18" charset="0"/>
                <a:ea typeface="ＭＳ 明朝" panose="02020609040205080304" pitchFamily="17" charset="-128"/>
              </a:rPr>
            </a:br>
            <a:r>
              <a:rPr lang="en-US" altLang="ja-JP" sz="4000" b="1" dirty="0" err="1">
                <a:latin typeface="Times New Roman" panose="02020603050405020304" pitchFamily="18" charset="0"/>
                <a:ea typeface="ＭＳ 明朝" panose="02020609040205080304" pitchFamily="17" charset="-128"/>
              </a:rPr>
              <a:t>penta</a:t>
            </a:r>
            <a:r>
              <a:rPr lang="en-US" altLang="ja-JP" sz="4000" b="1" dirty="0">
                <a:latin typeface="Times New Roman" panose="02020603050405020304" pitchFamily="18" charset="0"/>
                <a:ea typeface="ＭＳ 明朝" panose="02020609040205080304" pitchFamily="17" charset="-128"/>
              </a:rPr>
              <a:t>	          46	                   38</a:t>
            </a:r>
            <a:br>
              <a:rPr lang="en-US" altLang="ja-JP" sz="4000" b="1" dirty="0">
                <a:latin typeface="Times New Roman" panose="02020603050405020304" pitchFamily="18" charset="0"/>
                <a:ea typeface="ＭＳ 明朝" panose="02020609040205080304" pitchFamily="17" charset="-128"/>
              </a:rPr>
            </a:br>
            <a:r>
              <a:rPr lang="en-US" altLang="ja-JP" sz="4000" b="1" dirty="0" err="1">
                <a:latin typeface="Times New Roman" panose="02020603050405020304" pitchFamily="18" charset="0"/>
                <a:ea typeface="ＭＳ 明朝" panose="02020609040205080304" pitchFamily="17" charset="-128"/>
              </a:rPr>
              <a:t>hexa</a:t>
            </a:r>
            <a:r>
              <a:rPr lang="en-US" altLang="ja-JP" sz="4000" b="1" dirty="0">
                <a:latin typeface="Times New Roman" panose="02020603050405020304" pitchFamily="18" charset="0"/>
                <a:ea typeface="ＭＳ 明朝" panose="02020609040205080304" pitchFamily="17" charset="-128"/>
              </a:rPr>
              <a:t>	          42	                   40</a:t>
            </a:r>
            <a:br>
              <a:rPr lang="en-US" altLang="ja-JP" sz="4000" b="1" dirty="0">
                <a:latin typeface="Times New Roman" panose="02020603050405020304" pitchFamily="18" charset="0"/>
                <a:ea typeface="ＭＳ 明朝" panose="02020609040205080304" pitchFamily="17" charset="-128"/>
              </a:rPr>
            </a:br>
            <a:r>
              <a:rPr lang="en-US" altLang="ja-JP" sz="4000" b="1" dirty="0" err="1">
                <a:latin typeface="Times New Roman" panose="02020603050405020304" pitchFamily="18" charset="0"/>
                <a:ea typeface="ＭＳ 明朝" panose="02020609040205080304" pitchFamily="17" charset="-128"/>
              </a:rPr>
              <a:t>hepta</a:t>
            </a:r>
            <a:r>
              <a:rPr lang="en-US" altLang="ja-JP" sz="4000" b="1" dirty="0">
                <a:latin typeface="Times New Roman" panose="02020603050405020304" pitchFamily="18" charset="0"/>
                <a:ea typeface="ＭＳ 明朝" panose="02020609040205080304" pitchFamily="17" charset="-128"/>
              </a:rPr>
              <a:t>	          24	                   23</a:t>
            </a:r>
            <a:br>
              <a:rPr lang="en-US" altLang="ja-JP" sz="4000" b="1" dirty="0">
                <a:latin typeface="Times New Roman" panose="02020603050405020304" pitchFamily="18" charset="0"/>
                <a:ea typeface="ＭＳ 明朝" panose="02020609040205080304" pitchFamily="17" charset="-128"/>
              </a:rPr>
            </a:br>
            <a:r>
              <a:rPr lang="en-US" altLang="ja-JP" sz="4000" b="1" dirty="0">
                <a:latin typeface="Times New Roman" panose="02020603050405020304" pitchFamily="18" charset="0"/>
                <a:ea typeface="ＭＳ 明朝" panose="02020609040205080304" pitchFamily="17" charset="-128"/>
              </a:rPr>
              <a:t>octa	                 12	                   12</a:t>
            </a:r>
            <a:br>
              <a:rPr lang="en-US" altLang="ja-JP" sz="4000" b="1" dirty="0">
                <a:latin typeface="Times New Roman" panose="02020603050405020304" pitchFamily="18" charset="0"/>
                <a:ea typeface="ＭＳ 明朝" panose="02020609040205080304" pitchFamily="17" charset="-128"/>
              </a:rPr>
            </a:br>
            <a:r>
              <a:rPr lang="en-US" altLang="ja-JP" sz="4000" b="1" dirty="0" err="1">
                <a:latin typeface="Times New Roman" panose="02020603050405020304" pitchFamily="18" charset="0"/>
                <a:ea typeface="ＭＳ 明朝" panose="02020609040205080304" pitchFamily="17" charset="-128"/>
              </a:rPr>
              <a:t>nona</a:t>
            </a:r>
            <a:r>
              <a:rPr lang="en-US" altLang="ja-JP" sz="4000" b="1" dirty="0">
                <a:latin typeface="Times New Roman" panose="02020603050405020304" pitchFamily="18" charset="0"/>
                <a:ea typeface="ＭＳ 明朝" panose="02020609040205080304" pitchFamily="17" charset="-128"/>
              </a:rPr>
              <a:t>	            3	                     3</a:t>
            </a:r>
            <a:br>
              <a:rPr lang="en-US" altLang="ja-JP" sz="4000" b="1" dirty="0">
                <a:latin typeface="Times New Roman" panose="02020603050405020304" pitchFamily="18" charset="0"/>
                <a:ea typeface="ＭＳ 明朝" panose="02020609040205080304" pitchFamily="17" charset="-128"/>
              </a:rPr>
            </a:br>
            <a:r>
              <a:rPr lang="en-US" altLang="ja-JP" sz="4000" b="1" u="sng" dirty="0" err="1">
                <a:latin typeface="Times New Roman" panose="02020603050405020304" pitchFamily="18" charset="0"/>
                <a:ea typeface="ＭＳ 明朝" panose="02020609040205080304" pitchFamily="17" charset="-128"/>
              </a:rPr>
              <a:t>deca</a:t>
            </a:r>
            <a:r>
              <a:rPr lang="en-US" altLang="ja-JP" sz="4000" b="1" u="sng" dirty="0">
                <a:latin typeface="Times New Roman" panose="02020603050405020304" pitchFamily="18" charset="0"/>
                <a:ea typeface="ＭＳ 明朝" panose="02020609040205080304" pitchFamily="17" charset="-128"/>
              </a:rPr>
              <a:t>	            1	                     1    </a:t>
            </a:r>
            <a:br>
              <a:rPr lang="en-US" altLang="ja-JP" sz="4000" b="1" u="sng" dirty="0">
                <a:latin typeface="Times New Roman" panose="02020603050405020304" pitchFamily="18" charset="0"/>
                <a:ea typeface="ＭＳ 明朝" panose="02020609040205080304" pitchFamily="17" charset="-128"/>
              </a:rPr>
            </a:br>
            <a:r>
              <a:rPr lang="en-US" altLang="ja-JP" sz="4000" b="1" dirty="0">
                <a:latin typeface="Times New Roman" panose="02020603050405020304" pitchFamily="18" charset="0"/>
                <a:ea typeface="ＭＳ 明朝" panose="02020609040205080304" pitchFamily="17" charset="-128"/>
              </a:rPr>
              <a:t>Total</a:t>
            </a:r>
            <a:r>
              <a:rPr lang="ja-JP" altLang="en-US" sz="4000" b="1" dirty="0">
                <a:latin typeface="Times New Roman" panose="02020603050405020304" pitchFamily="18" charset="0"/>
                <a:ea typeface="ＭＳ 明朝" panose="02020609040205080304" pitchFamily="17" charset="-128"/>
              </a:rPr>
              <a:t>	        </a:t>
            </a:r>
            <a:r>
              <a:rPr lang="en-US" altLang="ja-JP" sz="4000" b="1" dirty="0">
                <a:latin typeface="Times New Roman" panose="02020603050405020304" pitchFamily="18" charset="0"/>
                <a:ea typeface="ＭＳ 明朝" panose="02020609040205080304" pitchFamily="17" charset="-128"/>
              </a:rPr>
              <a:t>209	                 192</a:t>
            </a:r>
          </a:p>
        </p:txBody>
      </p:sp>
      <p:sp>
        <p:nvSpPr>
          <p:cNvPr id="114691" name="Line 3"/>
          <p:cNvSpPr>
            <a:spLocks noChangeShapeType="1"/>
          </p:cNvSpPr>
          <p:nvPr/>
        </p:nvSpPr>
        <p:spPr bwMode="auto">
          <a:xfrm>
            <a:off x="827088" y="1017588"/>
            <a:ext cx="77771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4692" name="Line 4"/>
          <p:cNvSpPr>
            <a:spLocks noChangeShapeType="1"/>
          </p:cNvSpPr>
          <p:nvPr/>
        </p:nvSpPr>
        <p:spPr bwMode="auto">
          <a:xfrm>
            <a:off x="755650" y="1562100"/>
            <a:ext cx="77771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4693" name="Line 5"/>
          <p:cNvSpPr>
            <a:spLocks noChangeShapeType="1"/>
          </p:cNvSpPr>
          <p:nvPr/>
        </p:nvSpPr>
        <p:spPr bwMode="auto">
          <a:xfrm>
            <a:off x="827088" y="6129338"/>
            <a:ext cx="77771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4694" name="Rectangle 6"/>
          <p:cNvSpPr>
            <a:spLocks noChangeArrowheads="1"/>
          </p:cNvSpPr>
          <p:nvPr/>
        </p:nvSpPr>
        <p:spPr bwMode="auto">
          <a:xfrm>
            <a:off x="684213" y="188913"/>
            <a:ext cx="7777162" cy="57943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明朝" panose="02020609040205080304" pitchFamily="17" charset="-128"/>
                <a:cs typeface="+mn-cs"/>
              </a:rPr>
              <a:t>The Number of PCB congeners and  </a:t>
            </a:r>
            <a:endParaRPr kumimoji="1" lang="ja-JP"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明朝" panose="02020609040205080304" pitchFamily="17" charset="-128"/>
              <a:cs typeface="+mn-cs"/>
            </a:endParaRPr>
          </a:p>
        </p:txBody>
      </p:sp>
    </p:spTree>
    <p:extLst>
      <p:ext uri="{BB962C8B-B14F-4D97-AF65-F5344CB8AC3E}">
        <p14:creationId xmlns:p14="http://schemas.microsoft.com/office/powerpoint/2010/main" val="138780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04824"/>
            <a:ext cx="8915400" cy="57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39" name="Rectangle 3"/>
          <p:cNvSpPr>
            <a:spLocks noChangeArrowheads="1"/>
          </p:cNvSpPr>
          <p:nvPr/>
        </p:nvSpPr>
        <p:spPr bwMode="auto">
          <a:xfrm>
            <a:off x="1547813" y="6508750"/>
            <a:ext cx="5943600" cy="30480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b="1" dirty="0">
                <a:solidFill>
                  <a:srgbClr val="FFFFFF"/>
                </a:solidFill>
                <a:latin typeface="Times New Roman" panose="02020603050405020304" pitchFamily="18" charset="0"/>
                <a:ea typeface="ＭＳ Ｐゴシック" panose="020B0600070205080204" pitchFamily="50" charset="-128"/>
              </a:rPr>
              <a:t>Congener </a:t>
            </a:r>
            <a:r>
              <a:rPr kumimoji="1" lang="en-US" altLang="ja-JP" b="1" dirty="0" err="1">
                <a:solidFill>
                  <a:srgbClr val="FFFFFF"/>
                </a:solidFill>
                <a:latin typeface="Times New Roman" panose="02020603050405020304" pitchFamily="18" charset="0"/>
                <a:ea typeface="ＭＳ Ｐゴシック" panose="020B0600070205080204" pitchFamily="50" charset="-128"/>
              </a:rPr>
              <a:t>soescific</a:t>
            </a:r>
            <a:r>
              <a:rPr kumimoji="1" lang="en-US" altLang="ja-JP" b="1" dirty="0">
                <a:solidFill>
                  <a:srgbClr val="FFFFFF"/>
                </a:solidFill>
                <a:latin typeface="Times New Roman" panose="02020603050405020304" pitchFamily="18" charset="0"/>
                <a:ea typeface="ＭＳ Ｐゴシック" panose="020B0600070205080204" pitchFamily="50" charset="-128"/>
              </a:rPr>
              <a:t> Analysis of </a:t>
            </a:r>
            <a:r>
              <a:rPr kumimoji="1" lang="en-US" altLang="ja-JP" b="1" dirty="0" err="1">
                <a:solidFill>
                  <a:srgbClr val="FFFFFF"/>
                </a:solidFill>
                <a:latin typeface="Times New Roman" panose="02020603050405020304" pitchFamily="18" charset="0"/>
                <a:ea typeface="ＭＳ Ｐゴシック" panose="020B0600070205080204" pitchFamily="50" charset="-128"/>
              </a:rPr>
              <a:t>TrCB</a:t>
            </a:r>
            <a:r>
              <a:rPr kumimoji="1" lang="en-US" altLang="ja-JP" b="1" dirty="0">
                <a:solidFill>
                  <a:srgbClr val="FFFFFF"/>
                </a:solidFill>
                <a:latin typeface="Times New Roman" panose="02020603050405020304" pitchFamily="18" charset="0"/>
                <a:ea typeface="ＭＳ Ｐゴシック" panose="020B0600070205080204" pitchFamily="50" charset="-128"/>
              </a:rPr>
              <a:t> </a:t>
            </a:r>
            <a:r>
              <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(HT8-PCB)</a:t>
            </a:r>
          </a:p>
        </p:txBody>
      </p:sp>
      <p:sp>
        <p:nvSpPr>
          <p:cNvPr id="116740" name="Rectangle 4"/>
          <p:cNvSpPr>
            <a:spLocks noChangeArrowheads="1"/>
          </p:cNvSpPr>
          <p:nvPr/>
        </p:nvSpPr>
        <p:spPr bwMode="auto">
          <a:xfrm>
            <a:off x="6084888" y="836613"/>
            <a:ext cx="1981200" cy="45720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PCB </a:t>
            </a:r>
            <a:r>
              <a:rPr kumimoji="1" lang="en-US" altLang="ja-JP" sz="2400" b="1" dirty="0">
                <a:solidFill>
                  <a:srgbClr val="FFFFFF"/>
                </a:solidFill>
                <a:latin typeface="Times New Roman" panose="02020603050405020304" pitchFamily="18" charset="0"/>
                <a:ea typeface="ＭＳ Ｐゴシック" panose="020B0600070205080204" pitchFamily="50" charset="-128"/>
              </a:rPr>
              <a:t>product</a:t>
            </a:r>
            <a:endPar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16741" name="Rectangle 5"/>
          <p:cNvSpPr>
            <a:spLocks noChangeArrowheads="1"/>
          </p:cNvSpPr>
          <p:nvPr/>
        </p:nvSpPr>
        <p:spPr bwMode="auto">
          <a:xfrm>
            <a:off x="34925" y="560388"/>
            <a:ext cx="1728788" cy="3603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50" charset="-128"/>
                <a:cs typeface="+mn-cs"/>
              </a:rPr>
              <a:t>TrCB</a:t>
            </a:r>
            <a:endPar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16742" name="Rectangle 6"/>
          <p:cNvSpPr>
            <a:spLocks noChangeArrowheads="1"/>
          </p:cNvSpPr>
          <p:nvPr/>
        </p:nvSpPr>
        <p:spPr bwMode="auto">
          <a:xfrm>
            <a:off x="-4763" y="4489450"/>
            <a:ext cx="1584326" cy="360363"/>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3000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13</a:t>
            </a:r>
            <a:r>
              <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C- </a:t>
            </a:r>
            <a:r>
              <a:rPr kumimoji="1" lang="en-US" altLang="ja-JP" sz="1800" b="1"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50" charset="-128"/>
                <a:cs typeface="+mn-cs"/>
              </a:rPr>
              <a:t>TrCB</a:t>
            </a:r>
            <a:endPar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16743" name="Rectangle 7"/>
          <p:cNvSpPr>
            <a:spLocks noChangeArrowheads="1"/>
          </p:cNvSpPr>
          <p:nvPr/>
        </p:nvSpPr>
        <p:spPr bwMode="auto">
          <a:xfrm>
            <a:off x="4862701" y="4669631"/>
            <a:ext cx="2738438" cy="45720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Internal standard</a:t>
            </a:r>
            <a:endPar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7793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76200" y="3333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Century" panose="02040604050505020304" pitchFamily="18" charset="0"/>
                <a:ea typeface="ＭＳ Ｐゴシック" panose="020B0600070205080204" pitchFamily="50" charset="-128"/>
                <a:cs typeface="+mn-cs"/>
              </a:rPr>
              <a:t> </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nvGrpSpPr>
          <p:cNvPr id="117763" name="Group 3"/>
          <p:cNvGrpSpPr>
            <a:grpSpLocks/>
          </p:cNvGrpSpPr>
          <p:nvPr/>
        </p:nvGrpSpPr>
        <p:grpSpPr bwMode="auto">
          <a:xfrm>
            <a:off x="74613" y="619125"/>
            <a:ext cx="8910637" cy="5651500"/>
            <a:chOff x="47" y="390"/>
            <a:chExt cx="5613" cy="3560"/>
          </a:xfrm>
        </p:grpSpPr>
        <p:grpSp>
          <p:nvGrpSpPr>
            <p:cNvPr id="117764" name="Group 4"/>
            <p:cNvGrpSpPr>
              <a:grpSpLocks/>
            </p:cNvGrpSpPr>
            <p:nvPr/>
          </p:nvGrpSpPr>
          <p:grpSpPr bwMode="auto">
            <a:xfrm>
              <a:off x="47" y="390"/>
              <a:ext cx="5613" cy="2458"/>
              <a:chOff x="47" y="390"/>
              <a:chExt cx="5613" cy="2458"/>
            </a:xfrm>
          </p:grpSpPr>
          <p:sp>
            <p:nvSpPr>
              <p:cNvPr id="117765" name="Freeform 5"/>
              <p:cNvSpPr>
                <a:spLocks/>
              </p:cNvSpPr>
              <p:nvPr/>
            </p:nvSpPr>
            <p:spPr bwMode="auto">
              <a:xfrm>
                <a:off x="625" y="555"/>
                <a:ext cx="5035" cy="731"/>
              </a:xfrm>
              <a:custGeom>
                <a:avLst/>
                <a:gdLst>
                  <a:gd name="T0" fmla="*/ 77 w 5035"/>
                  <a:gd name="T1" fmla="*/ 731 h 731"/>
                  <a:gd name="T2" fmla="*/ 158 w 5035"/>
                  <a:gd name="T3" fmla="*/ 731 h 731"/>
                  <a:gd name="T4" fmla="*/ 239 w 5035"/>
                  <a:gd name="T5" fmla="*/ 731 h 731"/>
                  <a:gd name="T6" fmla="*/ 320 w 5035"/>
                  <a:gd name="T7" fmla="*/ 731 h 731"/>
                  <a:gd name="T8" fmla="*/ 403 w 5035"/>
                  <a:gd name="T9" fmla="*/ 731 h 731"/>
                  <a:gd name="T10" fmla="*/ 484 w 5035"/>
                  <a:gd name="T11" fmla="*/ 731 h 731"/>
                  <a:gd name="T12" fmla="*/ 565 w 5035"/>
                  <a:gd name="T13" fmla="*/ 731 h 731"/>
                  <a:gd name="T14" fmla="*/ 646 w 5035"/>
                  <a:gd name="T15" fmla="*/ 731 h 731"/>
                  <a:gd name="T16" fmla="*/ 727 w 5035"/>
                  <a:gd name="T17" fmla="*/ 730 h 731"/>
                  <a:gd name="T18" fmla="*/ 809 w 5035"/>
                  <a:gd name="T19" fmla="*/ 731 h 731"/>
                  <a:gd name="T20" fmla="*/ 890 w 5035"/>
                  <a:gd name="T21" fmla="*/ 731 h 731"/>
                  <a:gd name="T22" fmla="*/ 971 w 5035"/>
                  <a:gd name="T23" fmla="*/ 731 h 731"/>
                  <a:gd name="T24" fmla="*/ 1052 w 5035"/>
                  <a:gd name="T25" fmla="*/ 731 h 731"/>
                  <a:gd name="T26" fmla="*/ 1134 w 5035"/>
                  <a:gd name="T27" fmla="*/ 731 h 731"/>
                  <a:gd name="T28" fmla="*/ 1215 w 5035"/>
                  <a:gd name="T29" fmla="*/ 731 h 731"/>
                  <a:gd name="T30" fmla="*/ 1296 w 5035"/>
                  <a:gd name="T31" fmla="*/ 729 h 731"/>
                  <a:gd name="T32" fmla="*/ 1377 w 5035"/>
                  <a:gd name="T33" fmla="*/ 731 h 731"/>
                  <a:gd name="T34" fmla="*/ 1458 w 5035"/>
                  <a:gd name="T35" fmla="*/ 731 h 731"/>
                  <a:gd name="T36" fmla="*/ 1540 w 5035"/>
                  <a:gd name="T37" fmla="*/ 731 h 731"/>
                  <a:gd name="T38" fmla="*/ 1621 w 5035"/>
                  <a:gd name="T39" fmla="*/ 642 h 731"/>
                  <a:gd name="T40" fmla="*/ 1702 w 5035"/>
                  <a:gd name="T41" fmla="*/ 717 h 731"/>
                  <a:gd name="T42" fmla="*/ 1783 w 5035"/>
                  <a:gd name="T43" fmla="*/ 631 h 731"/>
                  <a:gd name="T44" fmla="*/ 1864 w 5035"/>
                  <a:gd name="T45" fmla="*/ 731 h 731"/>
                  <a:gd name="T46" fmla="*/ 1947 w 5035"/>
                  <a:gd name="T47" fmla="*/ 731 h 731"/>
                  <a:gd name="T48" fmla="*/ 2028 w 5035"/>
                  <a:gd name="T49" fmla="*/ 731 h 731"/>
                  <a:gd name="T50" fmla="*/ 2109 w 5035"/>
                  <a:gd name="T51" fmla="*/ 710 h 731"/>
                  <a:gd name="T52" fmla="*/ 2190 w 5035"/>
                  <a:gd name="T53" fmla="*/ 726 h 731"/>
                  <a:gd name="T54" fmla="*/ 2272 w 5035"/>
                  <a:gd name="T55" fmla="*/ 729 h 731"/>
                  <a:gd name="T56" fmla="*/ 2353 w 5035"/>
                  <a:gd name="T57" fmla="*/ 720 h 731"/>
                  <a:gd name="T58" fmla="*/ 2434 w 5035"/>
                  <a:gd name="T59" fmla="*/ 725 h 731"/>
                  <a:gd name="T60" fmla="*/ 2515 w 5035"/>
                  <a:gd name="T61" fmla="*/ 731 h 731"/>
                  <a:gd name="T62" fmla="*/ 2596 w 5035"/>
                  <a:gd name="T63" fmla="*/ 730 h 731"/>
                  <a:gd name="T64" fmla="*/ 2678 w 5035"/>
                  <a:gd name="T65" fmla="*/ 731 h 731"/>
                  <a:gd name="T66" fmla="*/ 2759 w 5035"/>
                  <a:gd name="T67" fmla="*/ 730 h 731"/>
                  <a:gd name="T68" fmla="*/ 2840 w 5035"/>
                  <a:gd name="T69" fmla="*/ 725 h 731"/>
                  <a:gd name="T70" fmla="*/ 2921 w 5035"/>
                  <a:gd name="T71" fmla="*/ 731 h 731"/>
                  <a:gd name="T72" fmla="*/ 3002 w 5035"/>
                  <a:gd name="T73" fmla="*/ 731 h 731"/>
                  <a:gd name="T74" fmla="*/ 3084 w 5035"/>
                  <a:gd name="T75" fmla="*/ 731 h 731"/>
                  <a:gd name="T76" fmla="*/ 3165 w 5035"/>
                  <a:gd name="T77" fmla="*/ 731 h 731"/>
                  <a:gd name="T78" fmla="*/ 3246 w 5035"/>
                  <a:gd name="T79" fmla="*/ 731 h 731"/>
                  <a:gd name="T80" fmla="*/ 3327 w 5035"/>
                  <a:gd name="T81" fmla="*/ 731 h 731"/>
                  <a:gd name="T82" fmla="*/ 3408 w 5035"/>
                  <a:gd name="T83" fmla="*/ 731 h 731"/>
                  <a:gd name="T84" fmla="*/ 3491 w 5035"/>
                  <a:gd name="T85" fmla="*/ 724 h 731"/>
                  <a:gd name="T86" fmla="*/ 3572 w 5035"/>
                  <a:gd name="T87" fmla="*/ 720 h 731"/>
                  <a:gd name="T88" fmla="*/ 3653 w 5035"/>
                  <a:gd name="T89" fmla="*/ 731 h 731"/>
                  <a:gd name="T90" fmla="*/ 3734 w 5035"/>
                  <a:gd name="T91" fmla="*/ 731 h 731"/>
                  <a:gd name="T92" fmla="*/ 3816 w 5035"/>
                  <a:gd name="T93" fmla="*/ 731 h 731"/>
                  <a:gd name="T94" fmla="*/ 3897 w 5035"/>
                  <a:gd name="T95" fmla="*/ 717 h 731"/>
                  <a:gd name="T96" fmla="*/ 3978 w 5035"/>
                  <a:gd name="T97" fmla="*/ 731 h 731"/>
                  <a:gd name="T98" fmla="*/ 4059 w 5035"/>
                  <a:gd name="T99" fmla="*/ 731 h 731"/>
                  <a:gd name="T100" fmla="*/ 4140 w 5035"/>
                  <a:gd name="T101" fmla="*/ 731 h 731"/>
                  <a:gd name="T102" fmla="*/ 4222 w 5035"/>
                  <a:gd name="T103" fmla="*/ 712 h 731"/>
                  <a:gd name="T104" fmla="*/ 4303 w 5035"/>
                  <a:gd name="T105" fmla="*/ 730 h 731"/>
                  <a:gd name="T106" fmla="*/ 4384 w 5035"/>
                  <a:gd name="T107" fmla="*/ 731 h 731"/>
                  <a:gd name="T108" fmla="*/ 4465 w 5035"/>
                  <a:gd name="T109" fmla="*/ 731 h 731"/>
                  <a:gd name="T110" fmla="*/ 4546 w 5035"/>
                  <a:gd name="T111" fmla="*/ 731 h 731"/>
                  <a:gd name="T112" fmla="*/ 4628 w 5035"/>
                  <a:gd name="T113" fmla="*/ 731 h 731"/>
                  <a:gd name="T114" fmla="*/ 4709 w 5035"/>
                  <a:gd name="T115" fmla="*/ 731 h 731"/>
                  <a:gd name="T116" fmla="*/ 4790 w 5035"/>
                  <a:gd name="T117" fmla="*/ 731 h 731"/>
                  <a:gd name="T118" fmla="*/ 4871 w 5035"/>
                  <a:gd name="T119" fmla="*/ 731 h 731"/>
                  <a:gd name="T120" fmla="*/ 4954 w 5035"/>
                  <a:gd name="T121" fmla="*/ 731 h 731"/>
                  <a:gd name="T122" fmla="*/ 5035 w 5035"/>
                  <a:gd name="T123"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35" h="731">
                    <a:moveTo>
                      <a:pt x="0" y="731"/>
                    </a:moveTo>
                    <a:lnTo>
                      <a:pt x="4" y="731"/>
                    </a:lnTo>
                    <a:lnTo>
                      <a:pt x="8" y="731"/>
                    </a:lnTo>
                    <a:lnTo>
                      <a:pt x="12" y="731"/>
                    </a:lnTo>
                    <a:lnTo>
                      <a:pt x="16" y="731"/>
                    </a:lnTo>
                    <a:lnTo>
                      <a:pt x="21" y="731"/>
                    </a:lnTo>
                    <a:lnTo>
                      <a:pt x="25" y="731"/>
                    </a:lnTo>
                    <a:lnTo>
                      <a:pt x="29" y="731"/>
                    </a:lnTo>
                    <a:lnTo>
                      <a:pt x="32" y="731"/>
                    </a:lnTo>
                    <a:lnTo>
                      <a:pt x="36" y="731"/>
                    </a:lnTo>
                    <a:lnTo>
                      <a:pt x="40" y="731"/>
                    </a:lnTo>
                    <a:lnTo>
                      <a:pt x="45" y="731"/>
                    </a:lnTo>
                    <a:lnTo>
                      <a:pt x="49" y="731"/>
                    </a:lnTo>
                    <a:lnTo>
                      <a:pt x="53" y="731"/>
                    </a:lnTo>
                    <a:lnTo>
                      <a:pt x="57" y="731"/>
                    </a:lnTo>
                    <a:lnTo>
                      <a:pt x="61" y="731"/>
                    </a:lnTo>
                    <a:lnTo>
                      <a:pt x="65" y="731"/>
                    </a:lnTo>
                    <a:lnTo>
                      <a:pt x="68" y="731"/>
                    </a:lnTo>
                    <a:lnTo>
                      <a:pt x="74" y="731"/>
                    </a:lnTo>
                    <a:lnTo>
                      <a:pt x="77" y="731"/>
                    </a:lnTo>
                    <a:lnTo>
                      <a:pt x="81" y="731"/>
                    </a:lnTo>
                    <a:lnTo>
                      <a:pt x="85" y="731"/>
                    </a:lnTo>
                    <a:lnTo>
                      <a:pt x="89" y="731"/>
                    </a:lnTo>
                    <a:lnTo>
                      <a:pt x="93" y="731"/>
                    </a:lnTo>
                    <a:lnTo>
                      <a:pt x="98" y="731"/>
                    </a:lnTo>
                    <a:lnTo>
                      <a:pt x="102" y="731"/>
                    </a:lnTo>
                    <a:lnTo>
                      <a:pt x="106" y="731"/>
                    </a:lnTo>
                    <a:lnTo>
                      <a:pt x="110" y="731"/>
                    </a:lnTo>
                    <a:lnTo>
                      <a:pt x="113" y="731"/>
                    </a:lnTo>
                    <a:lnTo>
                      <a:pt x="117" y="731"/>
                    </a:lnTo>
                    <a:lnTo>
                      <a:pt x="122" y="731"/>
                    </a:lnTo>
                    <a:lnTo>
                      <a:pt x="126" y="731"/>
                    </a:lnTo>
                    <a:lnTo>
                      <a:pt x="130" y="731"/>
                    </a:lnTo>
                    <a:lnTo>
                      <a:pt x="134" y="731"/>
                    </a:lnTo>
                    <a:lnTo>
                      <a:pt x="138" y="731"/>
                    </a:lnTo>
                    <a:lnTo>
                      <a:pt x="142" y="731"/>
                    </a:lnTo>
                    <a:lnTo>
                      <a:pt x="147" y="731"/>
                    </a:lnTo>
                    <a:lnTo>
                      <a:pt x="151" y="731"/>
                    </a:lnTo>
                    <a:lnTo>
                      <a:pt x="154" y="731"/>
                    </a:lnTo>
                    <a:lnTo>
                      <a:pt x="158" y="731"/>
                    </a:lnTo>
                    <a:lnTo>
                      <a:pt x="162" y="731"/>
                    </a:lnTo>
                    <a:lnTo>
                      <a:pt x="166" y="731"/>
                    </a:lnTo>
                    <a:lnTo>
                      <a:pt x="170" y="731"/>
                    </a:lnTo>
                    <a:lnTo>
                      <a:pt x="175" y="731"/>
                    </a:lnTo>
                    <a:lnTo>
                      <a:pt x="179" y="731"/>
                    </a:lnTo>
                    <a:lnTo>
                      <a:pt x="183" y="731"/>
                    </a:lnTo>
                    <a:lnTo>
                      <a:pt x="187" y="731"/>
                    </a:lnTo>
                    <a:lnTo>
                      <a:pt x="190" y="731"/>
                    </a:lnTo>
                    <a:lnTo>
                      <a:pt x="194" y="731"/>
                    </a:lnTo>
                    <a:lnTo>
                      <a:pt x="199" y="731"/>
                    </a:lnTo>
                    <a:lnTo>
                      <a:pt x="203" y="731"/>
                    </a:lnTo>
                    <a:lnTo>
                      <a:pt x="207" y="731"/>
                    </a:lnTo>
                    <a:lnTo>
                      <a:pt x="211" y="731"/>
                    </a:lnTo>
                    <a:lnTo>
                      <a:pt x="215" y="730"/>
                    </a:lnTo>
                    <a:lnTo>
                      <a:pt x="219" y="729"/>
                    </a:lnTo>
                    <a:lnTo>
                      <a:pt x="224" y="730"/>
                    </a:lnTo>
                    <a:lnTo>
                      <a:pt x="228" y="730"/>
                    </a:lnTo>
                    <a:lnTo>
                      <a:pt x="232" y="730"/>
                    </a:lnTo>
                    <a:lnTo>
                      <a:pt x="235" y="731"/>
                    </a:lnTo>
                    <a:lnTo>
                      <a:pt x="239" y="731"/>
                    </a:lnTo>
                    <a:lnTo>
                      <a:pt x="243" y="731"/>
                    </a:lnTo>
                    <a:lnTo>
                      <a:pt x="248" y="731"/>
                    </a:lnTo>
                    <a:lnTo>
                      <a:pt x="252" y="731"/>
                    </a:lnTo>
                    <a:lnTo>
                      <a:pt x="256" y="731"/>
                    </a:lnTo>
                    <a:lnTo>
                      <a:pt x="260" y="731"/>
                    </a:lnTo>
                    <a:lnTo>
                      <a:pt x="264" y="731"/>
                    </a:lnTo>
                    <a:lnTo>
                      <a:pt x="268" y="731"/>
                    </a:lnTo>
                    <a:lnTo>
                      <a:pt x="273" y="731"/>
                    </a:lnTo>
                    <a:lnTo>
                      <a:pt x="277" y="731"/>
                    </a:lnTo>
                    <a:lnTo>
                      <a:pt x="280" y="731"/>
                    </a:lnTo>
                    <a:lnTo>
                      <a:pt x="284" y="731"/>
                    </a:lnTo>
                    <a:lnTo>
                      <a:pt x="288" y="731"/>
                    </a:lnTo>
                    <a:lnTo>
                      <a:pt x="292" y="731"/>
                    </a:lnTo>
                    <a:lnTo>
                      <a:pt x="296" y="731"/>
                    </a:lnTo>
                    <a:lnTo>
                      <a:pt x="301" y="731"/>
                    </a:lnTo>
                    <a:lnTo>
                      <a:pt x="305" y="731"/>
                    </a:lnTo>
                    <a:lnTo>
                      <a:pt x="309" y="731"/>
                    </a:lnTo>
                    <a:lnTo>
                      <a:pt x="313" y="731"/>
                    </a:lnTo>
                    <a:lnTo>
                      <a:pt x="316" y="731"/>
                    </a:lnTo>
                    <a:lnTo>
                      <a:pt x="320" y="731"/>
                    </a:lnTo>
                    <a:lnTo>
                      <a:pt x="325" y="731"/>
                    </a:lnTo>
                    <a:lnTo>
                      <a:pt x="329" y="731"/>
                    </a:lnTo>
                    <a:lnTo>
                      <a:pt x="333" y="731"/>
                    </a:lnTo>
                    <a:lnTo>
                      <a:pt x="337" y="731"/>
                    </a:lnTo>
                    <a:lnTo>
                      <a:pt x="341" y="731"/>
                    </a:lnTo>
                    <a:lnTo>
                      <a:pt x="345" y="731"/>
                    </a:lnTo>
                    <a:lnTo>
                      <a:pt x="350" y="731"/>
                    </a:lnTo>
                    <a:lnTo>
                      <a:pt x="354" y="731"/>
                    </a:lnTo>
                    <a:lnTo>
                      <a:pt x="358" y="731"/>
                    </a:lnTo>
                    <a:lnTo>
                      <a:pt x="361" y="731"/>
                    </a:lnTo>
                    <a:lnTo>
                      <a:pt x="365" y="731"/>
                    </a:lnTo>
                    <a:lnTo>
                      <a:pt x="369" y="731"/>
                    </a:lnTo>
                    <a:lnTo>
                      <a:pt x="374" y="731"/>
                    </a:lnTo>
                    <a:lnTo>
                      <a:pt x="378" y="731"/>
                    </a:lnTo>
                    <a:lnTo>
                      <a:pt x="382" y="731"/>
                    </a:lnTo>
                    <a:lnTo>
                      <a:pt x="386" y="731"/>
                    </a:lnTo>
                    <a:lnTo>
                      <a:pt x="390" y="731"/>
                    </a:lnTo>
                    <a:lnTo>
                      <a:pt x="394" y="731"/>
                    </a:lnTo>
                    <a:lnTo>
                      <a:pt x="397" y="731"/>
                    </a:lnTo>
                    <a:lnTo>
                      <a:pt x="403" y="731"/>
                    </a:lnTo>
                    <a:lnTo>
                      <a:pt x="406" y="731"/>
                    </a:lnTo>
                    <a:lnTo>
                      <a:pt x="410" y="731"/>
                    </a:lnTo>
                    <a:lnTo>
                      <a:pt x="414" y="731"/>
                    </a:lnTo>
                    <a:lnTo>
                      <a:pt x="418" y="731"/>
                    </a:lnTo>
                    <a:lnTo>
                      <a:pt x="422" y="731"/>
                    </a:lnTo>
                    <a:lnTo>
                      <a:pt x="427" y="731"/>
                    </a:lnTo>
                    <a:lnTo>
                      <a:pt x="431" y="731"/>
                    </a:lnTo>
                    <a:lnTo>
                      <a:pt x="435" y="731"/>
                    </a:lnTo>
                    <a:lnTo>
                      <a:pt x="439" y="731"/>
                    </a:lnTo>
                    <a:lnTo>
                      <a:pt x="442" y="731"/>
                    </a:lnTo>
                    <a:lnTo>
                      <a:pt x="446" y="731"/>
                    </a:lnTo>
                    <a:lnTo>
                      <a:pt x="451" y="731"/>
                    </a:lnTo>
                    <a:lnTo>
                      <a:pt x="455" y="731"/>
                    </a:lnTo>
                    <a:lnTo>
                      <a:pt x="459" y="731"/>
                    </a:lnTo>
                    <a:lnTo>
                      <a:pt x="463" y="731"/>
                    </a:lnTo>
                    <a:lnTo>
                      <a:pt x="467" y="731"/>
                    </a:lnTo>
                    <a:lnTo>
                      <a:pt x="471" y="731"/>
                    </a:lnTo>
                    <a:lnTo>
                      <a:pt x="476" y="731"/>
                    </a:lnTo>
                    <a:lnTo>
                      <a:pt x="480" y="731"/>
                    </a:lnTo>
                    <a:lnTo>
                      <a:pt x="484" y="731"/>
                    </a:lnTo>
                    <a:lnTo>
                      <a:pt x="487" y="731"/>
                    </a:lnTo>
                    <a:lnTo>
                      <a:pt x="491" y="731"/>
                    </a:lnTo>
                    <a:lnTo>
                      <a:pt x="495" y="731"/>
                    </a:lnTo>
                    <a:lnTo>
                      <a:pt x="500" y="731"/>
                    </a:lnTo>
                    <a:lnTo>
                      <a:pt x="504" y="731"/>
                    </a:lnTo>
                    <a:lnTo>
                      <a:pt x="508" y="731"/>
                    </a:lnTo>
                    <a:lnTo>
                      <a:pt x="512" y="731"/>
                    </a:lnTo>
                    <a:lnTo>
                      <a:pt x="516" y="731"/>
                    </a:lnTo>
                    <a:lnTo>
                      <a:pt x="520" y="731"/>
                    </a:lnTo>
                    <a:lnTo>
                      <a:pt x="523" y="731"/>
                    </a:lnTo>
                    <a:lnTo>
                      <a:pt x="529" y="731"/>
                    </a:lnTo>
                    <a:lnTo>
                      <a:pt x="532" y="731"/>
                    </a:lnTo>
                    <a:lnTo>
                      <a:pt x="536" y="731"/>
                    </a:lnTo>
                    <a:lnTo>
                      <a:pt x="540" y="731"/>
                    </a:lnTo>
                    <a:lnTo>
                      <a:pt x="544" y="731"/>
                    </a:lnTo>
                    <a:lnTo>
                      <a:pt x="548" y="731"/>
                    </a:lnTo>
                    <a:lnTo>
                      <a:pt x="553" y="731"/>
                    </a:lnTo>
                    <a:lnTo>
                      <a:pt x="557" y="731"/>
                    </a:lnTo>
                    <a:lnTo>
                      <a:pt x="561" y="731"/>
                    </a:lnTo>
                    <a:lnTo>
                      <a:pt x="565" y="731"/>
                    </a:lnTo>
                    <a:lnTo>
                      <a:pt x="568" y="731"/>
                    </a:lnTo>
                    <a:lnTo>
                      <a:pt x="572" y="731"/>
                    </a:lnTo>
                    <a:lnTo>
                      <a:pt x="577" y="731"/>
                    </a:lnTo>
                    <a:lnTo>
                      <a:pt x="581" y="731"/>
                    </a:lnTo>
                    <a:lnTo>
                      <a:pt x="585" y="731"/>
                    </a:lnTo>
                    <a:lnTo>
                      <a:pt x="589" y="731"/>
                    </a:lnTo>
                    <a:lnTo>
                      <a:pt x="593" y="731"/>
                    </a:lnTo>
                    <a:lnTo>
                      <a:pt x="597" y="731"/>
                    </a:lnTo>
                    <a:lnTo>
                      <a:pt x="602" y="731"/>
                    </a:lnTo>
                    <a:lnTo>
                      <a:pt x="606" y="730"/>
                    </a:lnTo>
                    <a:lnTo>
                      <a:pt x="610" y="729"/>
                    </a:lnTo>
                    <a:lnTo>
                      <a:pt x="613" y="721"/>
                    </a:lnTo>
                    <a:lnTo>
                      <a:pt x="617" y="717"/>
                    </a:lnTo>
                    <a:lnTo>
                      <a:pt x="621" y="719"/>
                    </a:lnTo>
                    <a:lnTo>
                      <a:pt x="625" y="722"/>
                    </a:lnTo>
                    <a:lnTo>
                      <a:pt x="630" y="728"/>
                    </a:lnTo>
                    <a:lnTo>
                      <a:pt x="634" y="730"/>
                    </a:lnTo>
                    <a:lnTo>
                      <a:pt x="638" y="730"/>
                    </a:lnTo>
                    <a:lnTo>
                      <a:pt x="642" y="731"/>
                    </a:lnTo>
                    <a:lnTo>
                      <a:pt x="646" y="731"/>
                    </a:lnTo>
                    <a:lnTo>
                      <a:pt x="649" y="731"/>
                    </a:lnTo>
                    <a:lnTo>
                      <a:pt x="655" y="731"/>
                    </a:lnTo>
                    <a:lnTo>
                      <a:pt x="658" y="731"/>
                    </a:lnTo>
                    <a:lnTo>
                      <a:pt x="662" y="731"/>
                    </a:lnTo>
                    <a:lnTo>
                      <a:pt x="666" y="731"/>
                    </a:lnTo>
                    <a:lnTo>
                      <a:pt x="670" y="731"/>
                    </a:lnTo>
                    <a:lnTo>
                      <a:pt x="674" y="731"/>
                    </a:lnTo>
                    <a:lnTo>
                      <a:pt x="679" y="731"/>
                    </a:lnTo>
                    <a:lnTo>
                      <a:pt x="683" y="731"/>
                    </a:lnTo>
                    <a:lnTo>
                      <a:pt x="687" y="731"/>
                    </a:lnTo>
                    <a:lnTo>
                      <a:pt x="691" y="731"/>
                    </a:lnTo>
                    <a:lnTo>
                      <a:pt x="694" y="731"/>
                    </a:lnTo>
                    <a:lnTo>
                      <a:pt x="698" y="731"/>
                    </a:lnTo>
                    <a:lnTo>
                      <a:pt x="703" y="731"/>
                    </a:lnTo>
                    <a:lnTo>
                      <a:pt x="707" y="731"/>
                    </a:lnTo>
                    <a:lnTo>
                      <a:pt x="711" y="731"/>
                    </a:lnTo>
                    <a:lnTo>
                      <a:pt x="715" y="731"/>
                    </a:lnTo>
                    <a:lnTo>
                      <a:pt x="719" y="731"/>
                    </a:lnTo>
                    <a:lnTo>
                      <a:pt x="723" y="731"/>
                    </a:lnTo>
                    <a:lnTo>
                      <a:pt x="727" y="730"/>
                    </a:lnTo>
                    <a:lnTo>
                      <a:pt x="732" y="729"/>
                    </a:lnTo>
                    <a:lnTo>
                      <a:pt x="736" y="730"/>
                    </a:lnTo>
                    <a:lnTo>
                      <a:pt x="739" y="729"/>
                    </a:lnTo>
                    <a:lnTo>
                      <a:pt x="743" y="729"/>
                    </a:lnTo>
                    <a:lnTo>
                      <a:pt x="747" y="730"/>
                    </a:lnTo>
                    <a:lnTo>
                      <a:pt x="751" y="731"/>
                    </a:lnTo>
                    <a:lnTo>
                      <a:pt x="756" y="731"/>
                    </a:lnTo>
                    <a:lnTo>
                      <a:pt x="760" y="731"/>
                    </a:lnTo>
                    <a:lnTo>
                      <a:pt x="764" y="731"/>
                    </a:lnTo>
                    <a:lnTo>
                      <a:pt x="768" y="731"/>
                    </a:lnTo>
                    <a:lnTo>
                      <a:pt x="772" y="731"/>
                    </a:lnTo>
                    <a:lnTo>
                      <a:pt x="775" y="731"/>
                    </a:lnTo>
                    <a:lnTo>
                      <a:pt x="781" y="731"/>
                    </a:lnTo>
                    <a:lnTo>
                      <a:pt x="784" y="731"/>
                    </a:lnTo>
                    <a:lnTo>
                      <a:pt x="788" y="731"/>
                    </a:lnTo>
                    <a:lnTo>
                      <a:pt x="792" y="731"/>
                    </a:lnTo>
                    <a:lnTo>
                      <a:pt x="796" y="731"/>
                    </a:lnTo>
                    <a:lnTo>
                      <a:pt x="800" y="731"/>
                    </a:lnTo>
                    <a:lnTo>
                      <a:pt x="805" y="731"/>
                    </a:lnTo>
                    <a:lnTo>
                      <a:pt x="809" y="731"/>
                    </a:lnTo>
                    <a:lnTo>
                      <a:pt x="813" y="731"/>
                    </a:lnTo>
                    <a:lnTo>
                      <a:pt x="817" y="731"/>
                    </a:lnTo>
                    <a:lnTo>
                      <a:pt x="820" y="731"/>
                    </a:lnTo>
                    <a:lnTo>
                      <a:pt x="824" y="731"/>
                    </a:lnTo>
                    <a:lnTo>
                      <a:pt x="829" y="731"/>
                    </a:lnTo>
                    <a:lnTo>
                      <a:pt x="833" y="731"/>
                    </a:lnTo>
                    <a:lnTo>
                      <a:pt x="837" y="731"/>
                    </a:lnTo>
                    <a:lnTo>
                      <a:pt x="841" y="731"/>
                    </a:lnTo>
                    <a:lnTo>
                      <a:pt x="845" y="731"/>
                    </a:lnTo>
                    <a:lnTo>
                      <a:pt x="849" y="731"/>
                    </a:lnTo>
                    <a:lnTo>
                      <a:pt x="853" y="731"/>
                    </a:lnTo>
                    <a:lnTo>
                      <a:pt x="858" y="731"/>
                    </a:lnTo>
                    <a:lnTo>
                      <a:pt x="862" y="731"/>
                    </a:lnTo>
                    <a:lnTo>
                      <a:pt x="865" y="731"/>
                    </a:lnTo>
                    <a:lnTo>
                      <a:pt x="869" y="729"/>
                    </a:lnTo>
                    <a:lnTo>
                      <a:pt x="873" y="730"/>
                    </a:lnTo>
                    <a:lnTo>
                      <a:pt x="877" y="730"/>
                    </a:lnTo>
                    <a:lnTo>
                      <a:pt x="882" y="731"/>
                    </a:lnTo>
                    <a:lnTo>
                      <a:pt x="886" y="731"/>
                    </a:lnTo>
                    <a:lnTo>
                      <a:pt x="890" y="731"/>
                    </a:lnTo>
                    <a:lnTo>
                      <a:pt x="894" y="731"/>
                    </a:lnTo>
                    <a:lnTo>
                      <a:pt x="898" y="731"/>
                    </a:lnTo>
                    <a:lnTo>
                      <a:pt x="901" y="731"/>
                    </a:lnTo>
                    <a:lnTo>
                      <a:pt x="907" y="731"/>
                    </a:lnTo>
                    <a:lnTo>
                      <a:pt x="910" y="731"/>
                    </a:lnTo>
                    <a:lnTo>
                      <a:pt x="914" y="731"/>
                    </a:lnTo>
                    <a:lnTo>
                      <a:pt x="918" y="731"/>
                    </a:lnTo>
                    <a:lnTo>
                      <a:pt x="922" y="731"/>
                    </a:lnTo>
                    <a:lnTo>
                      <a:pt x="926" y="731"/>
                    </a:lnTo>
                    <a:lnTo>
                      <a:pt x="931" y="731"/>
                    </a:lnTo>
                    <a:lnTo>
                      <a:pt x="935" y="731"/>
                    </a:lnTo>
                    <a:lnTo>
                      <a:pt x="939" y="731"/>
                    </a:lnTo>
                    <a:lnTo>
                      <a:pt x="943" y="731"/>
                    </a:lnTo>
                    <a:lnTo>
                      <a:pt x="946" y="731"/>
                    </a:lnTo>
                    <a:lnTo>
                      <a:pt x="950" y="731"/>
                    </a:lnTo>
                    <a:lnTo>
                      <a:pt x="954" y="731"/>
                    </a:lnTo>
                    <a:lnTo>
                      <a:pt x="959" y="731"/>
                    </a:lnTo>
                    <a:lnTo>
                      <a:pt x="963" y="731"/>
                    </a:lnTo>
                    <a:lnTo>
                      <a:pt x="967" y="731"/>
                    </a:lnTo>
                    <a:lnTo>
                      <a:pt x="971" y="731"/>
                    </a:lnTo>
                    <a:lnTo>
                      <a:pt x="975" y="731"/>
                    </a:lnTo>
                    <a:lnTo>
                      <a:pt x="979" y="731"/>
                    </a:lnTo>
                    <a:lnTo>
                      <a:pt x="984" y="731"/>
                    </a:lnTo>
                    <a:lnTo>
                      <a:pt x="988" y="731"/>
                    </a:lnTo>
                    <a:lnTo>
                      <a:pt x="991" y="730"/>
                    </a:lnTo>
                    <a:lnTo>
                      <a:pt x="995" y="729"/>
                    </a:lnTo>
                    <a:lnTo>
                      <a:pt x="999" y="726"/>
                    </a:lnTo>
                    <a:lnTo>
                      <a:pt x="1003" y="728"/>
                    </a:lnTo>
                    <a:lnTo>
                      <a:pt x="1008" y="729"/>
                    </a:lnTo>
                    <a:lnTo>
                      <a:pt x="1012" y="731"/>
                    </a:lnTo>
                    <a:lnTo>
                      <a:pt x="1016" y="731"/>
                    </a:lnTo>
                    <a:lnTo>
                      <a:pt x="1020" y="731"/>
                    </a:lnTo>
                    <a:lnTo>
                      <a:pt x="1024" y="731"/>
                    </a:lnTo>
                    <a:lnTo>
                      <a:pt x="1027" y="731"/>
                    </a:lnTo>
                    <a:lnTo>
                      <a:pt x="1033" y="731"/>
                    </a:lnTo>
                    <a:lnTo>
                      <a:pt x="1036" y="731"/>
                    </a:lnTo>
                    <a:lnTo>
                      <a:pt x="1040" y="731"/>
                    </a:lnTo>
                    <a:lnTo>
                      <a:pt x="1044" y="731"/>
                    </a:lnTo>
                    <a:lnTo>
                      <a:pt x="1048" y="731"/>
                    </a:lnTo>
                    <a:lnTo>
                      <a:pt x="1052" y="731"/>
                    </a:lnTo>
                    <a:lnTo>
                      <a:pt x="1057" y="731"/>
                    </a:lnTo>
                    <a:lnTo>
                      <a:pt x="1061" y="731"/>
                    </a:lnTo>
                    <a:lnTo>
                      <a:pt x="1065" y="731"/>
                    </a:lnTo>
                    <a:lnTo>
                      <a:pt x="1069" y="731"/>
                    </a:lnTo>
                    <a:lnTo>
                      <a:pt x="1072" y="731"/>
                    </a:lnTo>
                    <a:lnTo>
                      <a:pt x="1076" y="731"/>
                    </a:lnTo>
                    <a:lnTo>
                      <a:pt x="1080" y="731"/>
                    </a:lnTo>
                    <a:lnTo>
                      <a:pt x="1085" y="731"/>
                    </a:lnTo>
                    <a:lnTo>
                      <a:pt x="1089" y="731"/>
                    </a:lnTo>
                    <a:lnTo>
                      <a:pt x="1093" y="731"/>
                    </a:lnTo>
                    <a:lnTo>
                      <a:pt x="1097" y="731"/>
                    </a:lnTo>
                    <a:lnTo>
                      <a:pt x="1101" y="731"/>
                    </a:lnTo>
                    <a:lnTo>
                      <a:pt x="1105" y="731"/>
                    </a:lnTo>
                    <a:lnTo>
                      <a:pt x="1110" y="731"/>
                    </a:lnTo>
                    <a:lnTo>
                      <a:pt x="1114" y="731"/>
                    </a:lnTo>
                    <a:lnTo>
                      <a:pt x="1117" y="731"/>
                    </a:lnTo>
                    <a:lnTo>
                      <a:pt x="1121" y="731"/>
                    </a:lnTo>
                    <a:lnTo>
                      <a:pt x="1125" y="731"/>
                    </a:lnTo>
                    <a:lnTo>
                      <a:pt x="1129" y="731"/>
                    </a:lnTo>
                    <a:lnTo>
                      <a:pt x="1134" y="731"/>
                    </a:lnTo>
                    <a:lnTo>
                      <a:pt x="1138" y="731"/>
                    </a:lnTo>
                    <a:lnTo>
                      <a:pt x="1142" y="730"/>
                    </a:lnTo>
                    <a:lnTo>
                      <a:pt x="1146" y="724"/>
                    </a:lnTo>
                    <a:lnTo>
                      <a:pt x="1150" y="711"/>
                    </a:lnTo>
                    <a:lnTo>
                      <a:pt x="1153" y="701"/>
                    </a:lnTo>
                    <a:lnTo>
                      <a:pt x="1159" y="697"/>
                    </a:lnTo>
                    <a:lnTo>
                      <a:pt x="1162" y="701"/>
                    </a:lnTo>
                    <a:lnTo>
                      <a:pt x="1166" y="693"/>
                    </a:lnTo>
                    <a:lnTo>
                      <a:pt x="1170" y="651"/>
                    </a:lnTo>
                    <a:lnTo>
                      <a:pt x="1174" y="539"/>
                    </a:lnTo>
                    <a:lnTo>
                      <a:pt x="1178" y="340"/>
                    </a:lnTo>
                    <a:lnTo>
                      <a:pt x="1182" y="182"/>
                    </a:lnTo>
                    <a:lnTo>
                      <a:pt x="1187" y="148"/>
                    </a:lnTo>
                    <a:lnTo>
                      <a:pt x="1191" y="318"/>
                    </a:lnTo>
                    <a:lnTo>
                      <a:pt x="1195" y="502"/>
                    </a:lnTo>
                    <a:lnTo>
                      <a:pt x="1198" y="645"/>
                    </a:lnTo>
                    <a:lnTo>
                      <a:pt x="1202" y="702"/>
                    </a:lnTo>
                    <a:lnTo>
                      <a:pt x="1206" y="725"/>
                    </a:lnTo>
                    <a:lnTo>
                      <a:pt x="1211" y="730"/>
                    </a:lnTo>
                    <a:lnTo>
                      <a:pt x="1215" y="731"/>
                    </a:lnTo>
                    <a:lnTo>
                      <a:pt x="1219" y="731"/>
                    </a:lnTo>
                    <a:lnTo>
                      <a:pt x="1223" y="731"/>
                    </a:lnTo>
                    <a:lnTo>
                      <a:pt x="1227" y="731"/>
                    </a:lnTo>
                    <a:lnTo>
                      <a:pt x="1231" y="731"/>
                    </a:lnTo>
                    <a:lnTo>
                      <a:pt x="1236" y="731"/>
                    </a:lnTo>
                    <a:lnTo>
                      <a:pt x="1240" y="731"/>
                    </a:lnTo>
                    <a:lnTo>
                      <a:pt x="1243" y="731"/>
                    </a:lnTo>
                    <a:lnTo>
                      <a:pt x="1247" y="731"/>
                    </a:lnTo>
                    <a:lnTo>
                      <a:pt x="1251" y="731"/>
                    </a:lnTo>
                    <a:lnTo>
                      <a:pt x="1255" y="731"/>
                    </a:lnTo>
                    <a:lnTo>
                      <a:pt x="1260" y="731"/>
                    </a:lnTo>
                    <a:lnTo>
                      <a:pt x="1264" y="729"/>
                    </a:lnTo>
                    <a:lnTo>
                      <a:pt x="1268" y="728"/>
                    </a:lnTo>
                    <a:lnTo>
                      <a:pt x="1272" y="728"/>
                    </a:lnTo>
                    <a:lnTo>
                      <a:pt x="1276" y="730"/>
                    </a:lnTo>
                    <a:lnTo>
                      <a:pt x="1279" y="730"/>
                    </a:lnTo>
                    <a:lnTo>
                      <a:pt x="1283" y="731"/>
                    </a:lnTo>
                    <a:lnTo>
                      <a:pt x="1288" y="731"/>
                    </a:lnTo>
                    <a:lnTo>
                      <a:pt x="1292" y="731"/>
                    </a:lnTo>
                    <a:lnTo>
                      <a:pt x="1296" y="729"/>
                    </a:lnTo>
                    <a:lnTo>
                      <a:pt x="1300" y="722"/>
                    </a:lnTo>
                    <a:lnTo>
                      <a:pt x="1304" y="706"/>
                    </a:lnTo>
                    <a:lnTo>
                      <a:pt x="1308" y="667"/>
                    </a:lnTo>
                    <a:lnTo>
                      <a:pt x="1313" y="645"/>
                    </a:lnTo>
                    <a:lnTo>
                      <a:pt x="1317" y="640"/>
                    </a:lnTo>
                    <a:lnTo>
                      <a:pt x="1321" y="665"/>
                    </a:lnTo>
                    <a:lnTo>
                      <a:pt x="1324" y="689"/>
                    </a:lnTo>
                    <a:lnTo>
                      <a:pt x="1328" y="713"/>
                    </a:lnTo>
                    <a:lnTo>
                      <a:pt x="1332" y="725"/>
                    </a:lnTo>
                    <a:lnTo>
                      <a:pt x="1337" y="729"/>
                    </a:lnTo>
                    <a:lnTo>
                      <a:pt x="1341" y="731"/>
                    </a:lnTo>
                    <a:lnTo>
                      <a:pt x="1345" y="731"/>
                    </a:lnTo>
                    <a:lnTo>
                      <a:pt x="1349" y="731"/>
                    </a:lnTo>
                    <a:lnTo>
                      <a:pt x="1353" y="731"/>
                    </a:lnTo>
                    <a:lnTo>
                      <a:pt x="1357" y="731"/>
                    </a:lnTo>
                    <a:lnTo>
                      <a:pt x="1362" y="731"/>
                    </a:lnTo>
                    <a:lnTo>
                      <a:pt x="1366" y="731"/>
                    </a:lnTo>
                    <a:lnTo>
                      <a:pt x="1369" y="731"/>
                    </a:lnTo>
                    <a:lnTo>
                      <a:pt x="1373" y="731"/>
                    </a:lnTo>
                    <a:lnTo>
                      <a:pt x="1377" y="731"/>
                    </a:lnTo>
                    <a:lnTo>
                      <a:pt x="1381" y="731"/>
                    </a:lnTo>
                    <a:lnTo>
                      <a:pt x="1386" y="731"/>
                    </a:lnTo>
                    <a:lnTo>
                      <a:pt x="1390" y="731"/>
                    </a:lnTo>
                    <a:lnTo>
                      <a:pt x="1394" y="731"/>
                    </a:lnTo>
                    <a:lnTo>
                      <a:pt x="1398" y="731"/>
                    </a:lnTo>
                    <a:lnTo>
                      <a:pt x="1402" y="731"/>
                    </a:lnTo>
                    <a:lnTo>
                      <a:pt x="1405" y="731"/>
                    </a:lnTo>
                    <a:lnTo>
                      <a:pt x="1409" y="731"/>
                    </a:lnTo>
                    <a:lnTo>
                      <a:pt x="1414" y="731"/>
                    </a:lnTo>
                    <a:lnTo>
                      <a:pt x="1418" y="731"/>
                    </a:lnTo>
                    <a:lnTo>
                      <a:pt x="1422" y="731"/>
                    </a:lnTo>
                    <a:lnTo>
                      <a:pt x="1426" y="731"/>
                    </a:lnTo>
                    <a:lnTo>
                      <a:pt x="1430" y="731"/>
                    </a:lnTo>
                    <a:lnTo>
                      <a:pt x="1434" y="731"/>
                    </a:lnTo>
                    <a:lnTo>
                      <a:pt x="1439" y="731"/>
                    </a:lnTo>
                    <a:lnTo>
                      <a:pt x="1443" y="731"/>
                    </a:lnTo>
                    <a:lnTo>
                      <a:pt x="1447" y="731"/>
                    </a:lnTo>
                    <a:lnTo>
                      <a:pt x="1450" y="731"/>
                    </a:lnTo>
                    <a:lnTo>
                      <a:pt x="1454" y="731"/>
                    </a:lnTo>
                    <a:lnTo>
                      <a:pt x="1458" y="731"/>
                    </a:lnTo>
                    <a:lnTo>
                      <a:pt x="1463" y="731"/>
                    </a:lnTo>
                    <a:lnTo>
                      <a:pt x="1467" y="731"/>
                    </a:lnTo>
                    <a:lnTo>
                      <a:pt x="1471" y="731"/>
                    </a:lnTo>
                    <a:lnTo>
                      <a:pt x="1475" y="731"/>
                    </a:lnTo>
                    <a:lnTo>
                      <a:pt x="1479" y="731"/>
                    </a:lnTo>
                    <a:lnTo>
                      <a:pt x="1483" y="731"/>
                    </a:lnTo>
                    <a:lnTo>
                      <a:pt x="1488" y="731"/>
                    </a:lnTo>
                    <a:lnTo>
                      <a:pt x="1492" y="731"/>
                    </a:lnTo>
                    <a:lnTo>
                      <a:pt x="1495" y="731"/>
                    </a:lnTo>
                    <a:lnTo>
                      <a:pt x="1499" y="731"/>
                    </a:lnTo>
                    <a:lnTo>
                      <a:pt x="1503" y="731"/>
                    </a:lnTo>
                    <a:lnTo>
                      <a:pt x="1507" y="731"/>
                    </a:lnTo>
                    <a:lnTo>
                      <a:pt x="1511" y="731"/>
                    </a:lnTo>
                    <a:lnTo>
                      <a:pt x="1516" y="731"/>
                    </a:lnTo>
                    <a:lnTo>
                      <a:pt x="1520" y="731"/>
                    </a:lnTo>
                    <a:lnTo>
                      <a:pt x="1524" y="731"/>
                    </a:lnTo>
                    <a:lnTo>
                      <a:pt x="1528" y="731"/>
                    </a:lnTo>
                    <a:lnTo>
                      <a:pt x="1531" y="731"/>
                    </a:lnTo>
                    <a:lnTo>
                      <a:pt x="1535" y="731"/>
                    </a:lnTo>
                    <a:lnTo>
                      <a:pt x="1540" y="731"/>
                    </a:lnTo>
                    <a:lnTo>
                      <a:pt x="1544" y="731"/>
                    </a:lnTo>
                    <a:lnTo>
                      <a:pt x="1548" y="731"/>
                    </a:lnTo>
                    <a:lnTo>
                      <a:pt x="1552" y="731"/>
                    </a:lnTo>
                    <a:lnTo>
                      <a:pt x="1556" y="731"/>
                    </a:lnTo>
                    <a:lnTo>
                      <a:pt x="1560" y="731"/>
                    </a:lnTo>
                    <a:lnTo>
                      <a:pt x="1565" y="731"/>
                    </a:lnTo>
                    <a:lnTo>
                      <a:pt x="1569" y="731"/>
                    </a:lnTo>
                    <a:lnTo>
                      <a:pt x="1572" y="731"/>
                    </a:lnTo>
                    <a:lnTo>
                      <a:pt x="1576" y="731"/>
                    </a:lnTo>
                    <a:lnTo>
                      <a:pt x="1580" y="731"/>
                    </a:lnTo>
                    <a:lnTo>
                      <a:pt x="1584" y="731"/>
                    </a:lnTo>
                    <a:lnTo>
                      <a:pt x="1589" y="731"/>
                    </a:lnTo>
                    <a:lnTo>
                      <a:pt x="1593" y="731"/>
                    </a:lnTo>
                    <a:lnTo>
                      <a:pt x="1597" y="731"/>
                    </a:lnTo>
                    <a:lnTo>
                      <a:pt x="1601" y="731"/>
                    </a:lnTo>
                    <a:lnTo>
                      <a:pt x="1605" y="729"/>
                    </a:lnTo>
                    <a:lnTo>
                      <a:pt x="1608" y="725"/>
                    </a:lnTo>
                    <a:lnTo>
                      <a:pt x="1614" y="712"/>
                    </a:lnTo>
                    <a:lnTo>
                      <a:pt x="1617" y="686"/>
                    </a:lnTo>
                    <a:lnTo>
                      <a:pt x="1621" y="642"/>
                    </a:lnTo>
                    <a:lnTo>
                      <a:pt x="1625" y="635"/>
                    </a:lnTo>
                    <a:lnTo>
                      <a:pt x="1629" y="638"/>
                    </a:lnTo>
                    <a:lnTo>
                      <a:pt x="1633" y="663"/>
                    </a:lnTo>
                    <a:lnTo>
                      <a:pt x="1637" y="645"/>
                    </a:lnTo>
                    <a:lnTo>
                      <a:pt x="1642" y="625"/>
                    </a:lnTo>
                    <a:lnTo>
                      <a:pt x="1646" y="572"/>
                    </a:lnTo>
                    <a:lnTo>
                      <a:pt x="1650" y="554"/>
                    </a:lnTo>
                    <a:lnTo>
                      <a:pt x="1653" y="606"/>
                    </a:lnTo>
                    <a:lnTo>
                      <a:pt x="1657" y="658"/>
                    </a:lnTo>
                    <a:lnTo>
                      <a:pt x="1661" y="699"/>
                    </a:lnTo>
                    <a:lnTo>
                      <a:pt x="1666" y="717"/>
                    </a:lnTo>
                    <a:lnTo>
                      <a:pt x="1670" y="729"/>
                    </a:lnTo>
                    <a:lnTo>
                      <a:pt x="1674" y="730"/>
                    </a:lnTo>
                    <a:lnTo>
                      <a:pt x="1678" y="731"/>
                    </a:lnTo>
                    <a:lnTo>
                      <a:pt x="1682" y="731"/>
                    </a:lnTo>
                    <a:lnTo>
                      <a:pt x="1686" y="729"/>
                    </a:lnTo>
                    <a:lnTo>
                      <a:pt x="1691" y="724"/>
                    </a:lnTo>
                    <a:lnTo>
                      <a:pt x="1695" y="717"/>
                    </a:lnTo>
                    <a:lnTo>
                      <a:pt x="1698" y="716"/>
                    </a:lnTo>
                    <a:lnTo>
                      <a:pt x="1702" y="717"/>
                    </a:lnTo>
                    <a:lnTo>
                      <a:pt x="1706" y="721"/>
                    </a:lnTo>
                    <a:lnTo>
                      <a:pt x="1710" y="725"/>
                    </a:lnTo>
                    <a:lnTo>
                      <a:pt x="1715" y="729"/>
                    </a:lnTo>
                    <a:lnTo>
                      <a:pt x="1719" y="730"/>
                    </a:lnTo>
                    <a:lnTo>
                      <a:pt x="1723" y="730"/>
                    </a:lnTo>
                    <a:lnTo>
                      <a:pt x="1727" y="729"/>
                    </a:lnTo>
                    <a:lnTo>
                      <a:pt x="1731" y="726"/>
                    </a:lnTo>
                    <a:lnTo>
                      <a:pt x="1734" y="720"/>
                    </a:lnTo>
                    <a:lnTo>
                      <a:pt x="1738" y="712"/>
                    </a:lnTo>
                    <a:lnTo>
                      <a:pt x="1743" y="707"/>
                    </a:lnTo>
                    <a:lnTo>
                      <a:pt x="1747" y="706"/>
                    </a:lnTo>
                    <a:lnTo>
                      <a:pt x="1751" y="686"/>
                    </a:lnTo>
                    <a:lnTo>
                      <a:pt x="1755" y="615"/>
                    </a:lnTo>
                    <a:lnTo>
                      <a:pt x="1759" y="458"/>
                    </a:lnTo>
                    <a:lnTo>
                      <a:pt x="1763" y="229"/>
                    </a:lnTo>
                    <a:lnTo>
                      <a:pt x="1768" y="8"/>
                    </a:lnTo>
                    <a:lnTo>
                      <a:pt x="1772" y="72"/>
                    </a:lnTo>
                    <a:lnTo>
                      <a:pt x="1776" y="266"/>
                    </a:lnTo>
                    <a:lnTo>
                      <a:pt x="1779" y="490"/>
                    </a:lnTo>
                    <a:lnTo>
                      <a:pt x="1783" y="631"/>
                    </a:lnTo>
                    <a:lnTo>
                      <a:pt x="1787" y="706"/>
                    </a:lnTo>
                    <a:lnTo>
                      <a:pt x="1792" y="725"/>
                    </a:lnTo>
                    <a:lnTo>
                      <a:pt x="1796" y="729"/>
                    </a:lnTo>
                    <a:lnTo>
                      <a:pt x="1800" y="730"/>
                    </a:lnTo>
                    <a:lnTo>
                      <a:pt x="1804" y="731"/>
                    </a:lnTo>
                    <a:lnTo>
                      <a:pt x="1808" y="731"/>
                    </a:lnTo>
                    <a:lnTo>
                      <a:pt x="1812" y="730"/>
                    </a:lnTo>
                    <a:lnTo>
                      <a:pt x="1817" y="730"/>
                    </a:lnTo>
                    <a:lnTo>
                      <a:pt x="1821" y="731"/>
                    </a:lnTo>
                    <a:lnTo>
                      <a:pt x="1824" y="730"/>
                    </a:lnTo>
                    <a:lnTo>
                      <a:pt x="1828" y="730"/>
                    </a:lnTo>
                    <a:lnTo>
                      <a:pt x="1832" y="730"/>
                    </a:lnTo>
                    <a:lnTo>
                      <a:pt x="1836" y="729"/>
                    </a:lnTo>
                    <a:lnTo>
                      <a:pt x="1840" y="730"/>
                    </a:lnTo>
                    <a:lnTo>
                      <a:pt x="1845" y="730"/>
                    </a:lnTo>
                    <a:lnTo>
                      <a:pt x="1849" y="731"/>
                    </a:lnTo>
                    <a:lnTo>
                      <a:pt x="1853" y="731"/>
                    </a:lnTo>
                    <a:lnTo>
                      <a:pt x="1857" y="731"/>
                    </a:lnTo>
                    <a:lnTo>
                      <a:pt x="1860" y="731"/>
                    </a:lnTo>
                    <a:lnTo>
                      <a:pt x="1864" y="731"/>
                    </a:lnTo>
                    <a:lnTo>
                      <a:pt x="1869" y="730"/>
                    </a:lnTo>
                    <a:lnTo>
                      <a:pt x="1873" y="726"/>
                    </a:lnTo>
                    <a:lnTo>
                      <a:pt x="1877" y="712"/>
                    </a:lnTo>
                    <a:lnTo>
                      <a:pt x="1881" y="670"/>
                    </a:lnTo>
                    <a:lnTo>
                      <a:pt x="1885" y="611"/>
                    </a:lnTo>
                    <a:lnTo>
                      <a:pt x="1889" y="516"/>
                    </a:lnTo>
                    <a:lnTo>
                      <a:pt x="1894" y="470"/>
                    </a:lnTo>
                    <a:lnTo>
                      <a:pt x="1898" y="498"/>
                    </a:lnTo>
                    <a:lnTo>
                      <a:pt x="1902" y="583"/>
                    </a:lnTo>
                    <a:lnTo>
                      <a:pt x="1905" y="660"/>
                    </a:lnTo>
                    <a:lnTo>
                      <a:pt x="1909" y="702"/>
                    </a:lnTo>
                    <a:lnTo>
                      <a:pt x="1913" y="725"/>
                    </a:lnTo>
                    <a:lnTo>
                      <a:pt x="1918" y="729"/>
                    </a:lnTo>
                    <a:lnTo>
                      <a:pt x="1922" y="731"/>
                    </a:lnTo>
                    <a:lnTo>
                      <a:pt x="1926" y="731"/>
                    </a:lnTo>
                    <a:lnTo>
                      <a:pt x="1930" y="731"/>
                    </a:lnTo>
                    <a:lnTo>
                      <a:pt x="1934" y="731"/>
                    </a:lnTo>
                    <a:lnTo>
                      <a:pt x="1938" y="731"/>
                    </a:lnTo>
                    <a:lnTo>
                      <a:pt x="1943" y="731"/>
                    </a:lnTo>
                    <a:lnTo>
                      <a:pt x="1947" y="731"/>
                    </a:lnTo>
                    <a:lnTo>
                      <a:pt x="1950" y="731"/>
                    </a:lnTo>
                    <a:lnTo>
                      <a:pt x="1954" y="731"/>
                    </a:lnTo>
                    <a:lnTo>
                      <a:pt x="1958" y="731"/>
                    </a:lnTo>
                    <a:lnTo>
                      <a:pt x="1962" y="731"/>
                    </a:lnTo>
                    <a:lnTo>
                      <a:pt x="1966" y="731"/>
                    </a:lnTo>
                    <a:lnTo>
                      <a:pt x="1971" y="731"/>
                    </a:lnTo>
                    <a:lnTo>
                      <a:pt x="1975" y="731"/>
                    </a:lnTo>
                    <a:lnTo>
                      <a:pt x="1979" y="731"/>
                    </a:lnTo>
                    <a:lnTo>
                      <a:pt x="1983" y="731"/>
                    </a:lnTo>
                    <a:lnTo>
                      <a:pt x="1986" y="731"/>
                    </a:lnTo>
                    <a:lnTo>
                      <a:pt x="1990" y="731"/>
                    </a:lnTo>
                    <a:lnTo>
                      <a:pt x="1995" y="731"/>
                    </a:lnTo>
                    <a:lnTo>
                      <a:pt x="1999" y="731"/>
                    </a:lnTo>
                    <a:lnTo>
                      <a:pt x="2003" y="731"/>
                    </a:lnTo>
                    <a:lnTo>
                      <a:pt x="2007" y="731"/>
                    </a:lnTo>
                    <a:lnTo>
                      <a:pt x="2011" y="731"/>
                    </a:lnTo>
                    <a:lnTo>
                      <a:pt x="2015" y="731"/>
                    </a:lnTo>
                    <a:lnTo>
                      <a:pt x="2020" y="731"/>
                    </a:lnTo>
                    <a:lnTo>
                      <a:pt x="2024" y="731"/>
                    </a:lnTo>
                    <a:lnTo>
                      <a:pt x="2028" y="731"/>
                    </a:lnTo>
                    <a:lnTo>
                      <a:pt x="2031" y="730"/>
                    </a:lnTo>
                    <a:lnTo>
                      <a:pt x="2035" y="731"/>
                    </a:lnTo>
                    <a:lnTo>
                      <a:pt x="2039" y="729"/>
                    </a:lnTo>
                    <a:lnTo>
                      <a:pt x="2044" y="725"/>
                    </a:lnTo>
                    <a:lnTo>
                      <a:pt x="2048" y="725"/>
                    </a:lnTo>
                    <a:lnTo>
                      <a:pt x="2052" y="715"/>
                    </a:lnTo>
                    <a:lnTo>
                      <a:pt x="2056" y="722"/>
                    </a:lnTo>
                    <a:lnTo>
                      <a:pt x="2060" y="719"/>
                    </a:lnTo>
                    <a:lnTo>
                      <a:pt x="2064" y="725"/>
                    </a:lnTo>
                    <a:lnTo>
                      <a:pt x="2067" y="729"/>
                    </a:lnTo>
                    <a:lnTo>
                      <a:pt x="2073" y="730"/>
                    </a:lnTo>
                    <a:lnTo>
                      <a:pt x="2076" y="731"/>
                    </a:lnTo>
                    <a:lnTo>
                      <a:pt x="2080" y="731"/>
                    </a:lnTo>
                    <a:lnTo>
                      <a:pt x="2084" y="731"/>
                    </a:lnTo>
                    <a:lnTo>
                      <a:pt x="2088" y="728"/>
                    </a:lnTo>
                    <a:lnTo>
                      <a:pt x="2092" y="720"/>
                    </a:lnTo>
                    <a:lnTo>
                      <a:pt x="2097" y="716"/>
                    </a:lnTo>
                    <a:lnTo>
                      <a:pt x="2101" y="701"/>
                    </a:lnTo>
                    <a:lnTo>
                      <a:pt x="2105" y="701"/>
                    </a:lnTo>
                    <a:lnTo>
                      <a:pt x="2109" y="710"/>
                    </a:lnTo>
                    <a:lnTo>
                      <a:pt x="2112" y="719"/>
                    </a:lnTo>
                    <a:lnTo>
                      <a:pt x="2116" y="728"/>
                    </a:lnTo>
                    <a:lnTo>
                      <a:pt x="2121" y="728"/>
                    </a:lnTo>
                    <a:lnTo>
                      <a:pt x="2125" y="730"/>
                    </a:lnTo>
                    <a:lnTo>
                      <a:pt x="2129" y="730"/>
                    </a:lnTo>
                    <a:lnTo>
                      <a:pt x="2133" y="730"/>
                    </a:lnTo>
                    <a:lnTo>
                      <a:pt x="2137" y="730"/>
                    </a:lnTo>
                    <a:lnTo>
                      <a:pt x="2141" y="731"/>
                    </a:lnTo>
                    <a:lnTo>
                      <a:pt x="2146" y="731"/>
                    </a:lnTo>
                    <a:lnTo>
                      <a:pt x="2150" y="731"/>
                    </a:lnTo>
                    <a:lnTo>
                      <a:pt x="2154" y="731"/>
                    </a:lnTo>
                    <a:lnTo>
                      <a:pt x="2157" y="731"/>
                    </a:lnTo>
                    <a:lnTo>
                      <a:pt x="2161" y="731"/>
                    </a:lnTo>
                    <a:lnTo>
                      <a:pt x="2165" y="731"/>
                    </a:lnTo>
                    <a:lnTo>
                      <a:pt x="2170" y="731"/>
                    </a:lnTo>
                    <a:lnTo>
                      <a:pt x="2174" y="731"/>
                    </a:lnTo>
                    <a:lnTo>
                      <a:pt x="2178" y="730"/>
                    </a:lnTo>
                    <a:lnTo>
                      <a:pt x="2182" y="729"/>
                    </a:lnTo>
                    <a:lnTo>
                      <a:pt x="2186" y="729"/>
                    </a:lnTo>
                    <a:lnTo>
                      <a:pt x="2190" y="726"/>
                    </a:lnTo>
                    <a:lnTo>
                      <a:pt x="2193" y="728"/>
                    </a:lnTo>
                    <a:lnTo>
                      <a:pt x="2199" y="730"/>
                    </a:lnTo>
                    <a:lnTo>
                      <a:pt x="2202" y="730"/>
                    </a:lnTo>
                    <a:lnTo>
                      <a:pt x="2206" y="731"/>
                    </a:lnTo>
                    <a:lnTo>
                      <a:pt x="2210" y="728"/>
                    </a:lnTo>
                    <a:lnTo>
                      <a:pt x="2214" y="728"/>
                    </a:lnTo>
                    <a:lnTo>
                      <a:pt x="2218" y="721"/>
                    </a:lnTo>
                    <a:lnTo>
                      <a:pt x="2223" y="716"/>
                    </a:lnTo>
                    <a:lnTo>
                      <a:pt x="2227" y="715"/>
                    </a:lnTo>
                    <a:lnTo>
                      <a:pt x="2231" y="693"/>
                    </a:lnTo>
                    <a:lnTo>
                      <a:pt x="2235" y="657"/>
                    </a:lnTo>
                    <a:lnTo>
                      <a:pt x="2238" y="601"/>
                    </a:lnTo>
                    <a:lnTo>
                      <a:pt x="2242" y="553"/>
                    </a:lnTo>
                    <a:lnTo>
                      <a:pt x="2247" y="535"/>
                    </a:lnTo>
                    <a:lnTo>
                      <a:pt x="2251" y="574"/>
                    </a:lnTo>
                    <a:lnTo>
                      <a:pt x="2255" y="634"/>
                    </a:lnTo>
                    <a:lnTo>
                      <a:pt x="2259" y="681"/>
                    </a:lnTo>
                    <a:lnTo>
                      <a:pt x="2263" y="712"/>
                    </a:lnTo>
                    <a:lnTo>
                      <a:pt x="2267" y="722"/>
                    </a:lnTo>
                    <a:lnTo>
                      <a:pt x="2272" y="729"/>
                    </a:lnTo>
                    <a:lnTo>
                      <a:pt x="2276" y="728"/>
                    </a:lnTo>
                    <a:lnTo>
                      <a:pt x="2280" y="726"/>
                    </a:lnTo>
                    <a:lnTo>
                      <a:pt x="2283" y="729"/>
                    </a:lnTo>
                    <a:lnTo>
                      <a:pt x="2287" y="728"/>
                    </a:lnTo>
                    <a:lnTo>
                      <a:pt x="2291" y="730"/>
                    </a:lnTo>
                    <a:lnTo>
                      <a:pt x="2295" y="731"/>
                    </a:lnTo>
                    <a:lnTo>
                      <a:pt x="2300" y="731"/>
                    </a:lnTo>
                    <a:lnTo>
                      <a:pt x="2304" y="731"/>
                    </a:lnTo>
                    <a:lnTo>
                      <a:pt x="2308" y="730"/>
                    </a:lnTo>
                    <a:lnTo>
                      <a:pt x="2312" y="725"/>
                    </a:lnTo>
                    <a:lnTo>
                      <a:pt x="2316" y="708"/>
                    </a:lnTo>
                    <a:lnTo>
                      <a:pt x="2319" y="663"/>
                    </a:lnTo>
                    <a:lnTo>
                      <a:pt x="2325" y="572"/>
                    </a:lnTo>
                    <a:lnTo>
                      <a:pt x="2328" y="497"/>
                    </a:lnTo>
                    <a:lnTo>
                      <a:pt x="2332" y="442"/>
                    </a:lnTo>
                    <a:lnTo>
                      <a:pt x="2336" y="462"/>
                    </a:lnTo>
                    <a:lnTo>
                      <a:pt x="2340" y="567"/>
                    </a:lnTo>
                    <a:lnTo>
                      <a:pt x="2344" y="645"/>
                    </a:lnTo>
                    <a:lnTo>
                      <a:pt x="2349" y="706"/>
                    </a:lnTo>
                    <a:lnTo>
                      <a:pt x="2353" y="720"/>
                    </a:lnTo>
                    <a:lnTo>
                      <a:pt x="2357" y="726"/>
                    </a:lnTo>
                    <a:lnTo>
                      <a:pt x="2361" y="730"/>
                    </a:lnTo>
                    <a:lnTo>
                      <a:pt x="2364" y="731"/>
                    </a:lnTo>
                    <a:lnTo>
                      <a:pt x="2368" y="731"/>
                    </a:lnTo>
                    <a:lnTo>
                      <a:pt x="2373" y="731"/>
                    </a:lnTo>
                    <a:lnTo>
                      <a:pt x="2377" y="731"/>
                    </a:lnTo>
                    <a:lnTo>
                      <a:pt x="2381" y="731"/>
                    </a:lnTo>
                    <a:lnTo>
                      <a:pt x="2385" y="731"/>
                    </a:lnTo>
                    <a:lnTo>
                      <a:pt x="2389" y="731"/>
                    </a:lnTo>
                    <a:lnTo>
                      <a:pt x="2393" y="731"/>
                    </a:lnTo>
                    <a:lnTo>
                      <a:pt x="2397" y="731"/>
                    </a:lnTo>
                    <a:lnTo>
                      <a:pt x="2402" y="731"/>
                    </a:lnTo>
                    <a:lnTo>
                      <a:pt x="2406" y="731"/>
                    </a:lnTo>
                    <a:lnTo>
                      <a:pt x="2409" y="731"/>
                    </a:lnTo>
                    <a:lnTo>
                      <a:pt x="2413" y="731"/>
                    </a:lnTo>
                    <a:lnTo>
                      <a:pt x="2417" y="731"/>
                    </a:lnTo>
                    <a:lnTo>
                      <a:pt x="2421" y="731"/>
                    </a:lnTo>
                    <a:lnTo>
                      <a:pt x="2426" y="731"/>
                    </a:lnTo>
                    <a:lnTo>
                      <a:pt x="2430" y="730"/>
                    </a:lnTo>
                    <a:lnTo>
                      <a:pt x="2434" y="725"/>
                    </a:lnTo>
                    <a:lnTo>
                      <a:pt x="2438" y="703"/>
                    </a:lnTo>
                    <a:lnTo>
                      <a:pt x="2442" y="667"/>
                    </a:lnTo>
                    <a:lnTo>
                      <a:pt x="2445" y="627"/>
                    </a:lnTo>
                    <a:lnTo>
                      <a:pt x="2451" y="602"/>
                    </a:lnTo>
                    <a:lnTo>
                      <a:pt x="2454" y="615"/>
                    </a:lnTo>
                    <a:lnTo>
                      <a:pt x="2458" y="639"/>
                    </a:lnTo>
                    <a:lnTo>
                      <a:pt x="2462" y="683"/>
                    </a:lnTo>
                    <a:lnTo>
                      <a:pt x="2466" y="715"/>
                    </a:lnTo>
                    <a:lnTo>
                      <a:pt x="2470" y="726"/>
                    </a:lnTo>
                    <a:lnTo>
                      <a:pt x="2475" y="730"/>
                    </a:lnTo>
                    <a:lnTo>
                      <a:pt x="2479" y="731"/>
                    </a:lnTo>
                    <a:lnTo>
                      <a:pt x="2483" y="731"/>
                    </a:lnTo>
                    <a:lnTo>
                      <a:pt x="2487" y="731"/>
                    </a:lnTo>
                    <a:lnTo>
                      <a:pt x="2490" y="731"/>
                    </a:lnTo>
                    <a:lnTo>
                      <a:pt x="2494" y="731"/>
                    </a:lnTo>
                    <a:lnTo>
                      <a:pt x="2499" y="731"/>
                    </a:lnTo>
                    <a:lnTo>
                      <a:pt x="2503" y="731"/>
                    </a:lnTo>
                    <a:lnTo>
                      <a:pt x="2507" y="731"/>
                    </a:lnTo>
                    <a:lnTo>
                      <a:pt x="2511" y="731"/>
                    </a:lnTo>
                    <a:lnTo>
                      <a:pt x="2515" y="731"/>
                    </a:lnTo>
                    <a:lnTo>
                      <a:pt x="2519" y="731"/>
                    </a:lnTo>
                    <a:lnTo>
                      <a:pt x="2523" y="731"/>
                    </a:lnTo>
                    <a:lnTo>
                      <a:pt x="2528" y="730"/>
                    </a:lnTo>
                    <a:lnTo>
                      <a:pt x="2532" y="724"/>
                    </a:lnTo>
                    <a:lnTo>
                      <a:pt x="2535" y="692"/>
                    </a:lnTo>
                    <a:lnTo>
                      <a:pt x="2539" y="611"/>
                    </a:lnTo>
                    <a:lnTo>
                      <a:pt x="2543" y="440"/>
                    </a:lnTo>
                    <a:lnTo>
                      <a:pt x="2547" y="182"/>
                    </a:lnTo>
                    <a:lnTo>
                      <a:pt x="2552" y="0"/>
                    </a:lnTo>
                    <a:lnTo>
                      <a:pt x="2556" y="29"/>
                    </a:lnTo>
                    <a:lnTo>
                      <a:pt x="2560" y="234"/>
                    </a:lnTo>
                    <a:lnTo>
                      <a:pt x="2564" y="447"/>
                    </a:lnTo>
                    <a:lnTo>
                      <a:pt x="2568" y="610"/>
                    </a:lnTo>
                    <a:lnTo>
                      <a:pt x="2571" y="690"/>
                    </a:lnTo>
                    <a:lnTo>
                      <a:pt x="2577" y="721"/>
                    </a:lnTo>
                    <a:lnTo>
                      <a:pt x="2580" y="728"/>
                    </a:lnTo>
                    <a:lnTo>
                      <a:pt x="2584" y="730"/>
                    </a:lnTo>
                    <a:lnTo>
                      <a:pt x="2588" y="731"/>
                    </a:lnTo>
                    <a:lnTo>
                      <a:pt x="2592" y="731"/>
                    </a:lnTo>
                    <a:lnTo>
                      <a:pt x="2596" y="730"/>
                    </a:lnTo>
                    <a:lnTo>
                      <a:pt x="2601" y="729"/>
                    </a:lnTo>
                    <a:lnTo>
                      <a:pt x="2605" y="722"/>
                    </a:lnTo>
                    <a:lnTo>
                      <a:pt x="2609" y="716"/>
                    </a:lnTo>
                    <a:lnTo>
                      <a:pt x="2613" y="717"/>
                    </a:lnTo>
                    <a:lnTo>
                      <a:pt x="2616" y="716"/>
                    </a:lnTo>
                    <a:lnTo>
                      <a:pt x="2620" y="722"/>
                    </a:lnTo>
                    <a:lnTo>
                      <a:pt x="2624" y="725"/>
                    </a:lnTo>
                    <a:lnTo>
                      <a:pt x="2629" y="730"/>
                    </a:lnTo>
                    <a:lnTo>
                      <a:pt x="2633" y="730"/>
                    </a:lnTo>
                    <a:lnTo>
                      <a:pt x="2637" y="731"/>
                    </a:lnTo>
                    <a:lnTo>
                      <a:pt x="2641" y="731"/>
                    </a:lnTo>
                    <a:lnTo>
                      <a:pt x="2645" y="731"/>
                    </a:lnTo>
                    <a:lnTo>
                      <a:pt x="2649" y="731"/>
                    </a:lnTo>
                    <a:lnTo>
                      <a:pt x="2654" y="731"/>
                    </a:lnTo>
                    <a:lnTo>
                      <a:pt x="2658" y="731"/>
                    </a:lnTo>
                    <a:lnTo>
                      <a:pt x="2661" y="731"/>
                    </a:lnTo>
                    <a:lnTo>
                      <a:pt x="2665" y="731"/>
                    </a:lnTo>
                    <a:lnTo>
                      <a:pt x="2669" y="731"/>
                    </a:lnTo>
                    <a:lnTo>
                      <a:pt x="2673" y="731"/>
                    </a:lnTo>
                    <a:lnTo>
                      <a:pt x="2678" y="731"/>
                    </a:lnTo>
                    <a:lnTo>
                      <a:pt x="2682" y="731"/>
                    </a:lnTo>
                    <a:lnTo>
                      <a:pt x="2686" y="731"/>
                    </a:lnTo>
                    <a:lnTo>
                      <a:pt x="2690" y="729"/>
                    </a:lnTo>
                    <a:lnTo>
                      <a:pt x="2694" y="726"/>
                    </a:lnTo>
                    <a:lnTo>
                      <a:pt x="2697" y="725"/>
                    </a:lnTo>
                    <a:lnTo>
                      <a:pt x="2703" y="726"/>
                    </a:lnTo>
                    <a:lnTo>
                      <a:pt x="2706" y="725"/>
                    </a:lnTo>
                    <a:lnTo>
                      <a:pt x="2710" y="729"/>
                    </a:lnTo>
                    <a:lnTo>
                      <a:pt x="2714" y="730"/>
                    </a:lnTo>
                    <a:lnTo>
                      <a:pt x="2718" y="731"/>
                    </a:lnTo>
                    <a:lnTo>
                      <a:pt x="2722" y="731"/>
                    </a:lnTo>
                    <a:lnTo>
                      <a:pt x="2727" y="731"/>
                    </a:lnTo>
                    <a:lnTo>
                      <a:pt x="2731" y="730"/>
                    </a:lnTo>
                    <a:lnTo>
                      <a:pt x="2735" y="730"/>
                    </a:lnTo>
                    <a:lnTo>
                      <a:pt x="2739" y="730"/>
                    </a:lnTo>
                    <a:lnTo>
                      <a:pt x="2742" y="728"/>
                    </a:lnTo>
                    <a:lnTo>
                      <a:pt x="2746" y="728"/>
                    </a:lnTo>
                    <a:lnTo>
                      <a:pt x="2750" y="731"/>
                    </a:lnTo>
                    <a:lnTo>
                      <a:pt x="2755" y="730"/>
                    </a:lnTo>
                    <a:lnTo>
                      <a:pt x="2759" y="730"/>
                    </a:lnTo>
                    <a:lnTo>
                      <a:pt x="2763" y="731"/>
                    </a:lnTo>
                    <a:lnTo>
                      <a:pt x="2767" y="731"/>
                    </a:lnTo>
                    <a:lnTo>
                      <a:pt x="2771" y="730"/>
                    </a:lnTo>
                    <a:lnTo>
                      <a:pt x="2775" y="731"/>
                    </a:lnTo>
                    <a:lnTo>
                      <a:pt x="2780" y="731"/>
                    </a:lnTo>
                    <a:lnTo>
                      <a:pt x="2784" y="731"/>
                    </a:lnTo>
                    <a:lnTo>
                      <a:pt x="2787" y="731"/>
                    </a:lnTo>
                    <a:lnTo>
                      <a:pt x="2791" y="731"/>
                    </a:lnTo>
                    <a:lnTo>
                      <a:pt x="2795" y="731"/>
                    </a:lnTo>
                    <a:lnTo>
                      <a:pt x="2799" y="731"/>
                    </a:lnTo>
                    <a:lnTo>
                      <a:pt x="2804" y="729"/>
                    </a:lnTo>
                    <a:lnTo>
                      <a:pt x="2808" y="719"/>
                    </a:lnTo>
                    <a:lnTo>
                      <a:pt x="2812" y="703"/>
                    </a:lnTo>
                    <a:lnTo>
                      <a:pt x="2816" y="675"/>
                    </a:lnTo>
                    <a:lnTo>
                      <a:pt x="2820" y="638"/>
                    </a:lnTo>
                    <a:lnTo>
                      <a:pt x="2823" y="625"/>
                    </a:lnTo>
                    <a:lnTo>
                      <a:pt x="2829" y="652"/>
                    </a:lnTo>
                    <a:lnTo>
                      <a:pt x="2832" y="678"/>
                    </a:lnTo>
                    <a:lnTo>
                      <a:pt x="2836" y="707"/>
                    </a:lnTo>
                    <a:lnTo>
                      <a:pt x="2840" y="725"/>
                    </a:lnTo>
                    <a:lnTo>
                      <a:pt x="2844" y="728"/>
                    </a:lnTo>
                    <a:lnTo>
                      <a:pt x="2848" y="731"/>
                    </a:lnTo>
                    <a:lnTo>
                      <a:pt x="2852" y="731"/>
                    </a:lnTo>
                    <a:lnTo>
                      <a:pt x="2857" y="731"/>
                    </a:lnTo>
                    <a:lnTo>
                      <a:pt x="2861" y="731"/>
                    </a:lnTo>
                    <a:lnTo>
                      <a:pt x="2865" y="731"/>
                    </a:lnTo>
                    <a:lnTo>
                      <a:pt x="2868" y="730"/>
                    </a:lnTo>
                    <a:lnTo>
                      <a:pt x="2872" y="728"/>
                    </a:lnTo>
                    <a:lnTo>
                      <a:pt x="2876" y="721"/>
                    </a:lnTo>
                    <a:lnTo>
                      <a:pt x="2881" y="710"/>
                    </a:lnTo>
                    <a:lnTo>
                      <a:pt x="2885" y="703"/>
                    </a:lnTo>
                    <a:lnTo>
                      <a:pt x="2889" y="704"/>
                    </a:lnTo>
                    <a:lnTo>
                      <a:pt x="2893" y="703"/>
                    </a:lnTo>
                    <a:lnTo>
                      <a:pt x="2897" y="717"/>
                    </a:lnTo>
                    <a:lnTo>
                      <a:pt x="2901" y="725"/>
                    </a:lnTo>
                    <a:lnTo>
                      <a:pt x="2906" y="729"/>
                    </a:lnTo>
                    <a:lnTo>
                      <a:pt x="2910" y="731"/>
                    </a:lnTo>
                    <a:lnTo>
                      <a:pt x="2913" y="731"/>
                    </a:lnTo>
                    <a:lnTo>
                      <a:pt x="2917" y="731"/>
                    </a:lnTo>
                    <a:lnTo>
                      <a:pt x="2921" y="731"/>
                    </a:lnTo>
                    <a:lnTo>
                      <a:pt x="2925" y="731"/>
                    </a:lnTo>
                    <a:lnTo>
                      <a:pt x="2930" y="731"/>
                    </a:lnTo>
                    <a:lnTo>
                      <a:pt x="2934" y="731"/>
                    </a:lnTo>
                    <a:lnTo>
                      <a:pt x="2938" y="731"/>
                    </a:lnTo>
                    <a:lnTo>
                      <a:pt x="2942" y="731"/>
                    </a:lnTo>
                    <a:lnTo>
                      <a:pt x="2945" y="731"/>
                    </a:lnTo>
                    <a:lnTo>
                      <a:pt x="2949" y="731"/>
                    </a:lnTo>
                    <a:lnTo>
                      <a:pt x="2953" y="731"/>
                    </a:lnTo>
                    <a:lnTo>
                      <a:pt x="2958" y="731"/>
                    </a:lnTo>
                    <a:lnTo>
                      <a:pt x="2962" y="731"/>
                    </a:lnTo>
                    <a:lnTo>
                      <a:pt x="2966" y="731"/>
                    </a:lnTo>
                    <a:lnTo>
                      <a:pt x="2970" y="731"/>
                    </a:lnTo>
                    <a:lnTo>
                      <a:pt x="2974" y="731"/>
                    </a:lnTo>
                    <a:lnTo>
                      <a:pt x="2978" y="731"/>
                    </a:lnTo>
                    <a:lnTo>
                      <a:pt x="2983" y="731"/>
                    </a:lnTo>
                    <a:lnTo>
                      <a:pt x="2987" y="731"/>
                    </a:lnTo>
                    <a:lnTo>
                      <a:pt x="2990" y="731"/>
                    </a:lnTo>
                    <a:lnTo>
                      <a:pt x="2994" y="731"/>
                    </a:lnTo>
                    <a:lnTo>
                      <a:pt x="2998" y="731"/>
                    </a:lnTo>
                    <a:lnTo>
                      <a:pt x="3002" y="731"/>
                    </a:lnTo>
                    <a:lnTo>
                      <a:pt x="3007" y="731"/>
                    </a:lnTo>
                    <a:lnTo>
                      <a:pt x="3011" y="731"/>
                    </a:lnTo>
                    <a:lnTo>
                      <a:pt x="3015" y="731"/>
                    </a:lnTo>
                    <a:lnTo>
                      <a:pt x="3019" y="731"/>
                    </a:lnTo>
                    <a:lnTo>
                      <a:pt x="3023" y="731"/>
                    </a:lnTo>
                    <a:lnTo>
                      <a:pt x="3026" y="731"/>
                    </a:lnTo>
                    <a:lnTo>
                      <a:pt x="3032" y="731"/>
                    </a:lnTo>
                    <a:lnTo>
                      <a:pt x="3035" y="730"/>
                    </a:lnTo>
                    <a:lnTo>
                      <a:pt x="3039" y="729"/>
                    </a:lnTo>
                    <a:lnTo>
                      <a:pt x="3043" y="724"/>
                    </a:lnTo>
                    <a:lnTo>
                      <a:pt x="3047" y="717"/>
                    </a:lnTo>
                    <a:lnTo>
                      <a:pt x="3051" y="708"/>
                    </a:lnTo>
                    <a:lnTo>
                      <a:pt x="3056" y="704"/>
                    </a:lnTo>
                    <a:lnTo>
                      <a:pt x="3060" y="711"/>
                    </a:lnTo>
                    <a:lnTo>
                      <a:pt x="3064" y="717"/>
                    </a:lnTo>
                    <a:lnTo>
                      <a:pt x="3068" y="725"/>
                    </a:lnTo>
                    <a:lnTo>
                      <a:pt x="3071" y="729"/>
                    </a:lnTo>
                    <a:lnTo>
                      <a:pt x="3075" y="731"/>
                    </a:lnTo>
                    <a:lnTo>
                      <a:pt x="3079" y="731"/>
                    </a:lnTo>
                    <a:lnTo>
                      <a:pt x="3084" y="731"/>
                    </a:lnTo>
                    <a:lnTo>
                      <a:pt x="3088" y="731"/>
                    </a:lnTo>
                    <a:lnTo>
                      <a:pt x="3092" y="731"/>
                    </a:lnTo>
                    <a:lnTo>
                      <a:pt x="3096" y="731"/>
                    </a:lnTo>
                    <a:lnTo>
                      <a:pt x="3100" y="731"/>
                    </a:lnTo>
                    <a:lnTo>
                      <a:pt x="3104" y="731"/>
                    </a:lnTo>
                    <a:lnTo>
                      <a:pt x="3109" y="729"/>
                    </a:lnTo>
                    <a:lnTo>
                      <a:pt x="3113" y="728"/>
                    </a:lnTo>
                    <a:lnTo>
                      <a:pt x="3116" y="721"/>
                    </a:lnTo>
                    <a:lnTo>
                      <a:pt x="3120" y="711"/>
                    </a:lnTo>
                    <a:lnTo>
                      <a:pt x="3124" y="695"/>
                    </a:lnTo>
                    <a:lnTo>
                      <a:pt x="3128" y="690"/>
                    </a:lnTo>
                    <a:lnTo>
                      <a:pt x="3133" y="695"/>
                    </a:lnTo>
                    <a:lnTo>
                      <a:pt x="3137" y="702"/>
                    </a:lnTo>
                    <a:lnTo>
                      <a:pt x="3141" y="717"/>
                    </a:lnTo>
                    <a:lnTo>
                      <a:pt x="3145" y="725"/>
                    </a:lnTo>
                    <a:lnTo>
                      <a:pt x="3149" y="729"/>
                    </a:lnTo>
                    <a:lnTo>
                      <a:pt x="3152" y="730"/>
                    </a:lnTo>
                    <a:lnTo>
                      <a:pt x="3158" y="731"/>
                    </a:lnTo>
                    <a:lnTo>
                      <a:pt x="3161" y="731"/>
                    </a:lnTo>
                    <a:lnTo>
                      <a:pt x="3165" y="731"/>
                    </a:lnTo>
                    <a:lnTo>
                      <a:pt x="3169" y="731"/>
                    </a:lnTo>
                    <a:lnTo>
                      <a:pt x="3173" y="730"/>
                    </a:lnTo>
                    <a:lnTo>
                      <a:pt x="3177" y="730"/>
                    </a:lnTo>
                    <a:lnTo>
                      <a:pt x="3181" y="726"/>
                    </a:lnTo>
                    <a:lnTo>
                      <a:pt x="3186" y="724"/>
                    </a:lnTo>
                    <a:lnTo>
                      <a:pt x="3190" y="719"/>
                    </a:lnTo>
                    <a:lnTo>
                      <a:pt x="3194" y="712"/>
                    </a:lnTo>
                    <a:lnTo>
                      <a:pt x="3197" y="719"/>
                    </a:lnTo>
                    <a:lnTo>
                      <a:pt x="3201" y="724"/>
                    </a:lnTo>
                    <a:lnTo>
                      <a:pt x="3205" y="729"/>
                    </a:lnTo>
                    <a:lnTo>
                      <a:pt x="3210" y="730"/>
                    </a:lnTo>
                    <a:lnTo>
                      <a:pt x="3214" y="731"/>
                    </a:lnTo>
                    <a:lnTo>
                      <a:pt x="3218" y="731"/>
                    </a:lnTo>
                    <a:lnTo>
                      <a:pt x="3222" y="731"/>
                    </a:lnTo>
                    <a:lnTo>
                      <a:pt x="3226" y="731"/>
                    </a:lnTo>
                    <a:lnTo>
                      <a:pt x="3230" y="731"/>
                    </a:lnTo>
                    <a:lnTo>
                      <a:pt x="3235" y="730"/>
                    </a:lnTo>
                    <a:lnTo>
                      <a:pt x="3239" y="729"/>
                    </a:lnTo>
                    <a:lnTo>
                      <a:pt x="3242" y="729"/>
                    </a:lnTo>
                    <a:lnTo>
                      <a:pt x="3246" y="731"/>
                    </a:lnTo>
                    <a:lnTo>
                      <a:pt x="3250" y="731"/>
                    </a:lnTo>
                    <a:lnTo>
                      <a:pt x="3254" y="729"/>
                    </a:lnTo>
                    <a:lnTo>
                      <a:pt x="3259" y="719"/>
                    </a:lnTo>
                    <a:lnTo>
                      <a:pt x="3263" y="683"/>
                    </a:lnTo>
                    <a:lnTo>
                      <a:pt x="3267" y="606"/>
                    </a:lnTo>
                    <a:lnTo>
                      <a:pt x="3271" y="453"/>
                    </a:lnTo>
                    <a:lnTo>
                      <a:pt x="3275" y="281"/>
                    </a:lnTo>
                    <a:lnTo>
                      <a:pt x="3278" y="149"/>
                    </a:lnTo>
                    <a:lnTo>
                      <a:pt x="3284" y="227"/>
                    </a:lnTo>
                    <a:lnTo>
                      <a:pt x="3287" y="359"/>
                    </a:lnTo>
                    <a:lnTo>
                      <a:pt x="3291" y="520"/>
                    </a:lnTo>
                    <a:lnTo>
                      <a:pt x="3295" y="645"/>
                    </a:lnTo>
                    <a:lnTo>
                      <a:pt x="3299" y="703"/>
                    </a:lnTo>
                    <a:lnTo>
                      <a:pt x="3303" y="719"/>
                    </a:lnTo>
                    <a:lnTo>
                      <a:pt x="3307" y="728"/>
                    </a:lnTo>
                    <a:lnTo>
                      <a:pt x="3312" y="729"/>
                    </a:lnTo>
                    <a:lnTo>
                      <a:pt x="3316" y="730"/>
                    </a:lnTo>
                    <a:lnTo>
                      <a:pt x="3320" y="730"/>
                    </a:lnTo>
                    <a:lnTo>
                      <a:pt x="3323" y="731"/>
                    </a:lnTo>
                    <a:lnTo>
                      <a:pt x="3327" y="731"/>
                    </a:lnTo>
                    <a:lnTo>
                      <a:pt x="3331" y="731"/>
                    </a:lnTo>
                    <a:lnTo>
                      <a:pt x="3336" y="731"/>
                    </a:lnTo>
                    <a:lnTo>
                      <a:pt x="3340" y="731"/>
                    </a:lnTo>
                    <a:lnTo>
                      <a:pt x="3344" y="731"/>
                    </a:lnTo>
                    <a:lnTo>
                      <a:pt x="3348" y="731"/>
                    </a:lnTo>
                    <a:lnTo>
                      <a:pt x="3352" y="731"/>
                    </a:lnTo>
                    <a:lnTo>
                      <a:pt x="3356" y="731"/>
                    </a:lnTo>
                    <a:lnTo>
                      <a:pt x="3361" y="731"/>
                    </a:lnTo>
                    <a:lnTo>
                      <a:pt x="3365" y="731"/>
                    </a:lnTo>
                    <a:lnTo>
                      <a:pt x="3368" y="731"/>
                    </a:lnTo>
                    <a:lnTo>
                      <a:pt x="3372" y="731"/>
                    </a:lnTo>
                    <a:lnTo>
                      <a:pt x="3376" y="731"/>
                    </a:lnTo>
                    <a:lnTo>
                      <a:pt x="3380" y="731"/>
                    </a:lnTo>
                    <a:lnTo>
                      <a:pt x="3385" y="731"/>
                    </a:lnTo>
                    <a:lnTo>
                      <a:pt x="3389" y="731"/>
                    </a:lnTo>
                    <a:lnTo>
                      <a:pt x="3393" y="731"/>
                    </a:lnTo>
                    <a:lnTo>
                      <a:pt x="3397" y="731"/>
                    </a:lnTo>
                    <a:lnTo>
                      <a:pt x="3401" y="731"/>
                    </a:lnTo>
                    <a:lnTo>
                      <a:pt x="3404" y="731"/>
                    </a:lnTo>
                    <a:lnTo>
                      <a:pt x="3408" y="731"/>
                    </a:lnTo>
                    <a:lnTo>
                      <a:pt x="3413" y="731"/>
                    </a:lnTo>
                    <a:lnTo>
                      <a:pt x="3417" y="731"/>
                    </a:lnTo>
                    <a:lnTo>
                      <a:pt x="3421" y="731"/>
                    </a:lnTo>
                    <a:lnTo>
                      <a:pt x="3425" y="731"/>
                    </a:lnTo>
                    <a:lnTo>
                      <a:pt x="3429" y="731"/>
                    </a:lnTo>
                    <a:lnTo>
                      <a:pt x="3433" y="728"/>
                    </a:lnTo>
                    <a:lnTo>
                      <a:pt x="3438" y="720"/>
                    </a:lnTo>
                    <a:lnTo>
                      <a:pt x="3442" y="712"/>
                    </a:lnTo>
                    <a:lnTo>
                      <a:pt x="3446" y="703"/>
                    </a:lnTo>
                    <a:lnTo>
                      <a:pt x="3449" y="704"/>
                    </a:lnTo>
                    <a:lnTo>
                      <a:pt x="3453" y="711"/>
                    </a:lnTo>
                    <a:lnTo>
                      <a:pt x="3457" y="713"/>
                    </a:lnTo>
                    <a:lnTo>
                      <a:pt x="3462" y="724"/>
                    </a:lnTo>
                    <a:lnTo>
                      <a:pt x="3466" y="728"/>
                    </a:lnTo>
                    <a:lnTo>
                      <a:pt x="3470" y="730"/>
                    </a:lnTo>
                    <a:lnTo>
                      <a:pt x="3474" y="726"/>
                    </a:lnTo>
                    <a:lnTo>
                      <a:pt x="3478" y="724"/>
                    </a:lnTo>
                    <a:lnTo>
                      <a:pt x="3482" y="717"/>
                    </a:lnTo>
                    <a:lnTo>
                      <a:pt x="3487" y="716"/>
                    </a:lnTo>
                    <a:lnTo>
                      <a:pt x="3491" y="724"/>
                    </a:lnTo>
                    <a:lnTo>
                      <a:pt x="3494" y="724"/>
                    </a:lnTo>
                    <a:lnTo>
                      <a:pt x="3498" y="726"/>
                    </a:lnTo>
                    <a:lnTo>
                      <a:pt x="3502" y="729"/>
                    </a:lnTo>
                    <a:lnTo>
                      <a:pt x="3506" y="730"/>
                    </a:lnTo>
                    <a:lnTo>
                      <a:pt x="3510" y="731"/>
                    </a:lnTo>
                    <a:lnTo>
                      <a:pt x="3515" y="731"/>
                    </a:lnTo>
                    <a:lnTo>
                      <a:pt x="3519" y="731"/>
                    </a:lnTo>
                    <a:lnTo>
                      <a:pt x="3523" y="731"/>
                    </a:lnTo>
                    <a:lnTo>
                      <a:pt x="3527" y="731"/>
                    </a:lnTo>
                    <a:lnTo>
                      <a:pt x="3530" y="731"/>
                    </a:lnTo>
                    <a:lnTo>
                      <a:pt x="3534" y="731"/>
                    </a:lnTo>
                    <a:lnTo>
                      <a:pt x="3539" y="731"/>
                    </a:lnTo>
                    <a:lnTo>
                      <a:pt x="3543" y="731"/>
                    </a:lnTo>
                    <a:lnTo>
                      <a:pt x="3547" y="731"/>
                    </a:lnTo>
                    <a:lnTo>
                      <a:pt x="3551" y="730"/>
                    </a:lnTo>
                    <a:lnTo>
                      <a:pt x="3555" y="730"/>
                    </a:lnTo>
                    <a:lnTo>
                      <a:pt x="3559" y="729"/>
                    </a:lnTo>
                    <a:lnTo>
                      <a:pt x="3564" y="722"/>
                    </a:lnTo>
                    <a:lnTo>
                      <a:pt x="3568" y="721"/>
                    </a:lnTo>
                    <a:lnTo>
                      <a:pt x="3572" y="720"/>
                    </a:lnTo>
                    <a:lnTo>
                      <a:pt x="3575" y="724"/>
                    </a:lnTo>
                    <a:lnTo>
                      <a:pt x="3579" y="725"/>
                    </a:lnTo>
                    <a:lnTo>
                      <a:pt x="3583" y="730"/>
                    </a:lnTo>
                    <a:lnTo>
                      <a:pt x="3588" y="731"/>
                    </a:lnTo>
                    <a:lnTo>
                      <a:pt x="3592" y="731"/>
                    </a:lnTo>
                    <a:lnTo>
                      <a:pt x="3596" y="731"/>
                    </a:lnTo>
                    <a:lnTo>
                      <a:pt x="3600" y="731"/>
                    </a:lnTo>
                    <a:lnTo>
                      <a:pt x="3604" y="731"/>
                    </a:lnTo>
                    <a:lnTo>
                      <a:pt x="3608" y="731"/>
                    </a:lnTo>
                    <a:lnTo>
                      <a:pt x="3613" y="730"/>
                    </a:lnTo>
                    <a:lnTo>
                      <a:pt x="3617" y="726"/>
                    </a:lnTo>
                    <a:lnTo>
                      <a:pt x="3620" y="721"/>
                    </a:lnTo>
                    <a:lnTo>
                      <a:pt x="3624" y="706"/>
                    </a:lnTo>
                    <a:lnTo>
                      <a:pt x="3628" y="703"/>
                    </a:lnTo>
                    <a:lnTo>
                      <a:pt x="3632" y="708"/>
                    </a:lnTo>
                    <a:lnTo>
                      <a:pt x="3636" y="715"/>
                    </a:lnTo>
                    <a:lnTo>
                      <a:pt x="3641" y="722"/>
                    </a:lnTo>
                    <a:lnTo>
                      <a:pt x="3645" y="729"/>
                    </a:lnTo>
                    <a:lnTo>
                      <a:pt x="3649" y="730"/>
                    </a:lnTo>
                    <a:lnTo>
                      <a:pt x="3653" y="731"/>
                    </a:lnTo>
                    <a:lnTo>
                      <a:pt x="3656" y="731"/>
                    </a:lnTo>
                    <a:lnTo>
                      <a:pt x="3660" y="730"/>
                    </a:lnTo>
                    <a:lnTo>
                      <a:pt x="3665" y="731"/>
                    </a:lnTo>
                    <a:lnTo>
                      <a:pt x="3669" y="731"/>
                    </a:lnTo>
                    <a:lnTo>
                      <a:pt x="3673" y="731"/>
                    </a:lnTo>
                    <a:lnTo>
                      <a:pt x="3677" y="731"/>
                    </a:lnTo>
                    <a:lnTo>
                      <a:pt x="3681" y="731"/>
                    </a:lnTo>
                    <a:lnTo>
                      <a:pt x="3685" y="731"/>
                    </a:lnTo>
                    <a:lnTo>
                      <a:pt x="3690" y="731"/>
                    </a:lnTo>
                    <a:lnTo>
                      <a:pt x="3694" y="731"/>
                    </a:lnTo>
                    <a:lnTo>
                      <a:pt x="3698" y="731"/>
                    </a:lnTo>
                    <a:lnTo>
                      <a:pt x="3701" y="731"/>
                    </a:lnTo>
                    <a:lnTo>
                      <a:pt x="3705" y="731"/>
                    </a:lnTo>
                    <a:lnTo>
                      <a:pt x="3709" y="731"/>
                    </a:lnTo>
                    <a:lnTo>
                      <a:pt x="3714" y="731"/>
                    </a:lnTo>
                    <a:lnTo>
                      <a:pt x="3718" y="731"/>
                    </a:lnTo>
                    <a:lnTo>
                      <a:pt x="3722" y="731"/>
                    </a:lnTo>
                    <a:lnTo>
                      <a:pt x="3726" y="731"/>
                    </a:lnTo>
                    <a:lnTo>
                      <a:pt x="3730" y="731"/>
                    </a:lnTo>
                    <a:lnTo>
                      <a:pt x="3734" y="731"/>
                    </a:lnTo>
                    <a:lnTo>
                      <a:pt x="3737" y="731"/>
                    </a:lnTo>
                    <a:lnTo>
                      <a:pt x="3743" y="731"/>
                    </a:lnTo>
                    <a:lnTo>
                      <a:pt x="3746" y="731"/>
                    </a:lnTo>
                    <a:lnTo>
                      <a:pt x="3750" y="731"/>
                    </a:lnTo>
                    <a:lnTo>
                      <a:pt x="3754" y="731"/>
                    </a:lnTo>
                    <a:lnTo>
                      <a:pt x="3758" y="731"/>
                    </a:lnTo>
                    <a:lnTo>
                      <a:pt x="3762" y="731"/>
                    </a:lnTo>
                    <a:lnTo>
                      <a:pt x="3767" y="731"/>
                    </a:lnTo>
                    <a:lnTo>
                      <a:pt x="3771" y="731"/>
                    </a:lnTo>
                    <a:lnTo>
                      <a:pt x="3775" y="731"/>
                    </a:lnTo>
                    <a:lnTo>
                      <a:pt x="3779" y="731"/>
                    </a:lnTo>
                    <a:lnTo>
                      <a:pt x="3782" y="731"/>
                    </a:lnTo>
                    <a:lnTo>
                      <a:pt x="3786" y="731"/>
                    </a:lnTo>
                    <a:lnTo>
                      <a:pt x="3791" y="731"/>
                    </a:lnTo>
                    <a:lnTo>
                      <a:pt x="3795" y="731"/>
                    </a:lnTo>
                    <a:lnTo>
                      <a:pt x="3799" y="731"/>
                    </a:lnTo>
                    <a:lnTo>
                      <a:pt x="3803" y="731"/>
                    </a:lnTo>
                    <a:lnTo>
                      <a:pt x="3807" y="731"/>
                    </a:lnTo>
                    <a:lnTo>
                      <a:pt x="3811" y="731"/>
                    </a:lnTo>
                    <a:lnTo>
                      <a:pt x="3816" y="731"/>
                    </a:lnTo>
                    <a:lnTo>
                      <a:pt x="3820" y="731"/>
                    </a:lnTo>
                    <a:lnTo>
                      <a:pt x="3824" y="731"/>
                    </a:lnTo>
                    <a:lnTo>
                      <a:pt x="3827" y="731"/>
                    </a:lnTo>
                    <a:lnTo>
                      <a:pt x="3831" y="730"/>
                    </a:lnTo>
                    <a:lnTo>
                      <a:pt x="3835" y="730"/>
                    </a:lnTo>
                    <a:lnTo>
                      <a:pt x="3840" y="728"/>
                    </a:lnTo>
                    <a:lnTo>
                      <a:pt x="3844" y="725"/>
                    </a:lnTo>
                    <a:lnTo>
                      <a:pt x="3848" y="719"/>
                    </a:lnTo>
                    <a:lnTo>
                      <a:pt x="3852" y="719"/>
                    </a:lnTo>
                    <a:lnTo>
                      <a:pt x="3856" y="711"/>
                    </a:lnTo>
                    <a:lnTo>
                      <a:pt x="3860" y="697"/>
                    </a:lnTo>
                    <a:lnTo>
                      <a:pt x="3863" y="639"/>
                    </a:lnTo>
                    <a:lnTo>
                      <a:pt x="3869" y="522"/>
                    </a:lnTo>
                    <a:lnTo>
                      <a:pt x="3872" y="449"/>
                    </a:lnTo>
                    <a:lnTo>
                      <a:pt x="3876" y="409"/>
                    </a:lnTo>
                    <a:lnTo>
                      <a:pt x="3880" y="429"/>
                    </a:lnTo>
                    <a:lnTo>
                      <a:pt x="3884" y="545"/>
                    </a:lnTo>
                    <a:lnTo>
                      <a:pt x="3888" y="619"/>
                    </a:lnTo>
                    <a:lnTo>
                      <a:pt x="3893" y="688"/>
                    </a:lnTo>
                    <a:lnTo>
                      <a:pt x="3897" y="717"/>
                    </a:lnTo>
                    <a:lnTo>
                      <a:pt x="3901" y="724"/>
                    </a:lnTo>
                    <a:lnTo>
                      <a:pt x="3905" y="729"/>
                    </a:lnTo>
                    <a:lnTo>
                      <a:pt x="3908" y="730"/>
                    </a:lnTo>
                    <a:lnTo>
                      <a:pt x="3912" y="731"/>
                    </a:lnTo>
                    <a:lnTo>
                      <a:pt x="3917" y="731"/>
                    </a:lnTo>
                    <a:lnTo>
                      <a:pt x="3921" y="731"/>
                    </a:lnTo>
                    <a:lnTo>
                      <a:pt x="3925" y="731"/>
                    </a:lnTo>
                    <a:lnTo>
                      <a:pt x="3929" y="731"/>
                    </a:lnTo>
                    <a:lnTo>
                      <a:pt x="3933" y="731"/>
                    </a:lnTo>
                    <a:lnTo>
                      <a:pt x="3937" y="731"/>
                    </a:lnTo>
                    <a:lnTo>
                      <a:pt x="3942" y="731"/>
                    </a:lnTo>
                    <a:lnTo>
                      <a:pt x="3946" y="731"/>
                    </a:lnTo>
                    <a:lnTo>
                      <a:pt x="3950" y="731"/>
                    </a:lnTo>
                    <a:lnTo>
                      <a:pt x="3953" y="731"/>
                    </a:lnTo>
                    <a:lnTo>
                      <a:pt x="3957" y="731"/>
                    </a:lnTo>
                    <a:lnTo>
                      <a:pt x="3961" y="730"/>
                    </a:lnTo>
                    <a:lnTo>
                      <a:pt x="3965" y="731"/>
                    </a:lnTo>
                    <a:lnTo>
                      <a:pt x="3970" y="731"/>
                    </a:lnTo>
                    <a:lnTo>
                      <a:pt x="3974" y="731"/>
                    </a:lnTo>
                    <a:lnTo>
                      <a:pt x="3978" y="731"/>
                    </a:lnTo>
                    <a:lnTo>
                      <a:pt x="3982" y="731"/>
                    </a:lnTo>
                    <a:lnTo>
                      <a:pt x="3986" y="731"/>
                    </a:lnTo>
                    <a:lnTo>
                      <a:pt x="3989" y="730"/>
                    </a:lnTo>
                    <a:lnTo>
                      <a:pt x="3995" y="730"/>
                    </a:lnTo>
                    <a:lnTo>
                      <a:pt x="3998" y="730"/>
                    </a:lnTo>
                    <a:lnTo>
                      <a:pt x="4002" y="731"/>
                    </a:lnTo>
                    <a:lnTo>
                      <a:pt x="4006" y="731"/>
                    </a:lnTo>
                    <a:lnTo>
                      <a:pt x="4010" y="731"/>
                    </a:lnTo>
                    <a:lnTo>
                      <a:pt x="4014" y="731"/>
                    </a:lnTo>
                    <a:lnTo>
                      <a:pt x="4019" y="731"/>
                    </a:lnTo>
                    <a:lnTo>
                      <a:pt x="4023" y="731"/>
                    </a:lnTo>
                    <a:lnTo>
                      <a:pt x="4027" y="731"/>
                    </a:lnTo>
                    <a:lnTo>
                      <a:pt x="4031" y="731"/>
                    </a:lnTo>
                    <a:lnTo>
                      <a:pt x="4034" y="731"/>
                    </a:lnTo>
                    <a:lnTo>
                      <a:pt x="4038" y="731"/>
                    </a:lnTo>
                    <a:lnTo>
                      <a:pt x="4043" y="731"/>
                    </a:lnTo>
                    <a:lnTo>
                      <a:pt x="4047" y="731"/>
                    </a:lnTo>
                    <a:lnTo>
                      <a:pt x="4051" y="731"/>
                    </a:lnTo>
                    <a:lnTo>
                      <a:pt x="4055" y="730"/>
                    </a:lnTo>
                    <a:lnTo>
                      <a:pt x="4059" y="731"/>
                    </a:lnTo>
                    <a:lnTo>
                      <a:pt x="4063" y="731"/>
                    </a:lnTo>
                    <a:lnTo>
                      <a:pt x="4067" y="731"/>
                    </a:lnTo>
                    <a:lnTo>
                      <a:pt x="4072" y="731"/>
                    </a:lnTo>
                    <a:lnTo>
                      <a:pt x="4076" y="731"/>
                    </a:lnTo>
                    <a:lnTo>
                      <a:pt x="4079" y="731"/>
                    </a:lnTo>
                    <a:lnTo>
                      <a:pt x="4083" y="731"/>
                    </a:lnTo>
                    <a:lnTo>
                      <a:pt x="4087" y="731"/>
                    </a:lnTo>
                    <a:lnTo>
                      <a:pt x="4091" y="731"/>
                    </a:lnTo>
                    <a:lnTo>
                      <a:pt x="4096" y="731"/>
                    </a:lnTo>
                    <a:lnTo>
                      <a:pt x="4100" y="731"/>
                    </a:lnTo>
                    <a:lnTo>
                      <a:pt x="4104" y="731"/>
                    </a:lnTo>
                    <a:lnTo>
                      <a:pt x="4108" y="731"/>
                    </a:lnTo>
                    <a:lnTo>
                      <a:pt x="4112" y="731"/>
                    </a:lnTo>
                    <a:lnTo>
                      <a:pt x="4115" y="731"/>
                    </a:lnTo>
                    <a:lnTo>
                      <a:pt x="4121" y="731"/>
                    </a:lnTo>
                    <a:lnTo>
                      <a:pt x="4124" y="731"/>
                    </a:lnTo>
                    <a:lnTo>
                      <a:pt x="4128" y="731"/>
                    </a:lnTo>
                    <a:lnTo>
                      <a:pt x="4132" y="731"/>
                    </a:lnTo>
                    <a:lnTo>
                      <a:pt x="4136" y="731"/>
                    </a:lnTo>
                    <a:lnTo>
                      <a:pt x="4140" y="731"/>
                    </a:lnTo>
                    <a:lnTo>
                      <a:pt x="4145" y="730"/>
                    </a:lnTo>
                    <a:lnTo>
                      <a:pt x="4149" y="731"/>
                    </a:lnTo>
                    <a:lnTo>
                      <a:pt x="4153" y="730"/>
                    </a:lnTo>
                    <a:lnTo>
                      <a:pt x="4157" y="731"/>
                    </a:lnTo>
                    <a:lnTo>
                      <a:pt x="4160" y="730"/>
                    </a:lnTo>
                    <a:lnTo>
                      <a:pt x="4164" y="730"/>
                    </a:lnTo>
                    <a:lnTo>
                      <a:pt x="4169" y="729"/>
                    </a:lnTo>
                    <a:lnTo>
                      <a:pt x="4173" y="726"/>
                    </a:lnTo>
                    <a:lnTo>
                      <a:pt x="4177" y="726"/>
                    </a:lnTo>
                    <a:lnTo>
                      <a:pt x="4181" y="725"/>
                    </a:lnTo>
                    <a:lnTo>
                      <a:pt x="4185" y="728"/>
                    </a:lnTo>
                    <a:lnTo>
                      <a:pt x="4189" y="728"/>
                    </a:lnTo>
                    <a:lnTo>
                      <a:pt x="4193" y="730"/>
                    </a:lnTo>
                    <a:lnTo>
                      <a:pt x="4198" y="730"/>
                    </a:lnTo>
                    <a:lnTo>
                      <a:pt x="4202" y="731"/>
                    </a:lnTo>
                    <a:lnTo>
                      <a:pt x="4205" y="731"/>
                    </a:lnTo>
                    <a:lnTo>
                      <a:pt x="4209" y="728"/>
                    </a:lnTo>
                    <a:lnTo>
                      <a:pt x="4213" y="726"/>
                    </a:lnTo>
                    <a:lnTo>
                      <a:pt x="4217" y="721"/>
                    </a:lnTo>
                    <a:lnTo>
                      <a:pt x="4222" y="712"/>
                    </a:lnTo>
                    <a:lnTo>
                      <a:pt x="4226" y="711"/>
                    </a:lnTo>
                    <a:lnTo>
                      <a:pt x="4230" y="711"/>
                    </a:lnTo>
                    <a:lnTo>
                      <a:pt x="4234" y="715"/>
                    </a:lnTo>
                    <a:lnTo>
                      <a:pt x="4238" y="726"/>
                    </a:lnTo>
                    <a:lnTo>
                      <a:pt x="4241" y="728"/>
                    </a:lnTo>
                    <a:lnTo>
                      <a:pt x="4247" y="730"/>
                    </a:lnTo>
                    <a:lnTo>
                      <a:pt x="4250" y="731"/>
                    </a:lnTo>
                    <a:lnTo>
                      <a:pt x="4254" y="731"/>
                    </a:lnTo>
                    <a:lnTo>
                      <a:pt x="4258" y="731"/>
                    </a:lnTo>
                    <a:lnTo>
                      <a:pt x="4262" y="731"/>
                    </a:lnTo>
                    <a:lnTo>
                      <a:pt x="4266" y="731"/>
                    </a:lnTo>
                    <a:lnTo>
                      <a:pt x="4271" y="731"/>
                    </a:lnTo>
                    <a:lnTo>
                      <a:pt x="4275" y="731"/>
                    </a:lnTo>
                    <a:lnTo>
                      <a:pt x="4279" y="731"/>
                    </a:lnTo>
                    <a:lnTo>
                      <a:pt x="4283" y="731"/>
                    </a:lnTo>
                    <a:lnTo>
                      <a:pt x="4286" y="730"/>
                    </a:lnTo>
                    <a:lnTo>
                      <a:pt x="4290" y="731"/>
                    </a:lnTo>
                    <a:lnTo>
                      <a:pt x="4294" y="729"/>
                    </a:lnTo>
                    <a:lnTo>
                      <a:pt x="4299" y="729"/>
                    </a:lnTo>
                    <a:lnTo>
                      <a:pt x="4303" y="730"/>
                    </a:lnTo>
                    <a:lnTo>
                      <a:pt x="4307" y="730"/>
                    </a:lnTo>
                    <a:lnTo>
                      <a:pt x="4311" y="731"/>
                    </a:lnTo>
                    <a:lnTo>
                      <a:pt x="4315" y="731"/>
                    </a:lnTo>
                    <a:lnTo>
                      <a:pt x="4319" y="731"/>
                    </a:lnTo>
                    <a:lnTo>
                      <a:pt x="4324" y="731"/>
                    </a:lnTo>
                    <a:lnTo>
                      <a:pt x="4328" y="731"/>
                    </a:lnTo>
                    <a:lnTo>
                      <a:pt x="4331" y="731"/>
                    </a:lnTo>
                    <a:lnTo>
                      <a:pt x="4335" y="731"/>
                    </a:lnTo>
                    <a:lnTo>
                      <a:pt x="4339" y="731"/>
                    </a:lnTo>
                    <a:lnTo>
                      <a:pt x="4343" y="731"/>
                    </a:lnTo>
                    <a:lnTo>
                      <a:pt x="4348" y="728"/>
                    </a:lnTo>
                    <a:lnTo>
                      <a:pt x="4352" y="726"/>
                    </a:lnTo>
                    <a:lnTo>
                      <a:pt x="4356" y="725"/>
                    </a:lnTo>
                    <a:lnTo>
                      <a:pt x="4360" y="728"/>
                    </a:lnTo>
                    <a:lnTo>
                      <a:pt x="4363" y="729"/>
                    </a:lnTo>
                    <a:lnTo>
                      <a:pt x="4367" y="729"/>
                    </a:lnTo>
                    <a:lnTo>
                      <a:pt x="4372" y="730"/>
                    </a:lnTo>
                    <a:lnTo>
                      <a:pt x="4376" y="730"/>
                    </a:lnTo>
                    <a:lnTo>
                      <a:pt x="4380" y="730"/>
                    </a:lnTo>
                    <a:lnTo>
                      <a:pt x="4384" y="731"/>
                    </a:lnTo>
                    <a:lnTo>
                      <a:pt x="4388" y="731"/>
                    </a:lnTo>
                    <a:lnTo>
                      <a:pt x="4392" y="731"/>
                    </a:lnTo>
                    <a:lnTo>
                      <a:pt x="4397" y="731"/>
                    </a:lnTo>
                    <a:lnTo>
                      <a:pt x="4401" y="731"/>
                    </a:lnTo>
                    <a:lnTo>
                      <a:pt x="4405" y="731"/>
                    </a:lnTo>
                    <a:lnTo>
                      <a:pt x="4408" y="731"/>
                    </a:lnTo>
                    <a:lnTo>
                      <a:pt x="4412" y="731"/>
                    </a:lnTo>
                    <a:lnTo>
                      <a:pt x="4416" y="731"/>
                    </a:lnTo>
                    <a:lnTo>
                      <a:pt x="4420" y="731"/>
                    </a:lnTo>
                    <a:lnTo>
                      <a:pt x="4425" y="731"/>
                    </a:lnTo>
                    <a:lnTo>
                      <a:pt x="4429" y="731"/>
                    </a:lnTo>
                    <a:lnTo>
                      <a:pt x="4433" y="731"/>
                    </a:lnTo>
                    <a:lnTo>
                      <a:pt x="4437" y="731"/>
                    </a:lnTo>
                    <a:lnTo>
                      <a:pt x="4441" y="731"/>
                    </a:lnTo>
                    <a:lnTo>
                      <a:pt x="4444" y="731"/>
                    </a:lnTo>
                    <a:lnTo>
                      <a:pt x="4450" y="731"/>
                    </a:lnTo>
                    <a:lnTo>
                      <a:pt x="4453" y="731"/>
                    </a:lnTo>
                    <a:lnTo>
                      <a:pt x="4457" y="731"/>
                    </a:lnTo>
                    <a:lnTo>
                      <a:pt x="4461" y="731"/>
                    </a:lnTo>
                    <a:lnTo>
                      <a:pt x="4465" y="731"/>
                    </a:lnTo>
                    <a:lnTo>
                      <a:pt x="4469" y="731"/>
                    </a:lnTo>
                    <a:lnTo>
                      <a:pt x="4474" y="731"/>
                    </a:lnTo>
                    <a:lnTo>
                      <a:pt x="4478" y="731"/>
                    </a:lnTo>
                    <a:lnTo>
                      <a:pt x="4482" y="731"/>
                    </a:lnTo>
                    <a:lnTo>
                      <a:pt x="4486" y="731"/>
                    </a:lnTo>
                    <a:lnTo>
                      <a:pt x="4489" y="731"/>
                    </a:lnTo>
                    <a:lnTo>
                      <a:pt x="4493" y="731"/>
                    </a:lnTo>
                    <a:lnTo>
                      <a:pt x="4498" y="731"/>
                    </a:lnTo>
                    <a:lnTo>
                      <a:pt x="4502" y="731"/>
                    </a:lnTo>
                    <a:lnTo>
                      <a:pt x="4506" y="731"/>
                    </a:lnTo>
                    <a:lnTo>
                      <a:pt x="4510" y="730"/>
                    </a:lnTo>
                    <a:lnTo>
                      <a:pt x="4514" y="729"/>
                    </a:lnTo>
                    <a:lnTo>
                      <a:pt x="4518" y="730"/>
                    </a:lnTo>
                    <a:lnTo>
                      <a:pt x="4522" y="729"/>
                    </a:lnTo>
                    <a:lnTo>
                      <a:pt x="4527" y="731"/>
                    </a:lnTo>
                    <a:lnTo>
                      <a:pt x="4531" y="731"/>
                    </a:lnTo>
                    <a:lnTo>
                      <a:pt x="4534" y="731"/>
                    </a:lnTo>
                    <a:lnTo>
                      <a:pt x="4538" y="731"/>
                    </a:lnTo>
                    <a:lnTo>
                      <a:pt x="4542" y="731"/>
                    </a:lnTo>
                    <a:lnTo>
                      <a:pt x="4546" y="731"/>
                    </a:lnTo>
                    <a:lnTo>
                      <a:pt x="4551" y="731"/>
                    </a:lnTo>
                    <a:lnTo>
                      <a:pt x="4555" y="731"/>
                    </a:lnTo>
                    <a:lnTo>
                      <a:pt x="4559" y="731"/>
                    </a:lnTo>
                    <a:lnTo>
                      <a:pt x="4563" y="731"/>
                    </a:lnTo>
                    <a:lnTo>
                      <a:pt x="4567" y="731"/>
                    </a:lnTo>
                    <a:lnTo>
                      <a:pt x="4570" y="731"/>
                    </a:lnTo>
                    <a:lnTo>
                      <a:pt x="4576" y="731"/>
                    </a:lnTo>
                    <a:lnTo>
                      <a:pt x="4579" y="731"/>
                    </a:lnTo>
                    <a:lnTo>
                      <a:pt x="4583" y="731"/>
                    </a:lnTo>
                    <a:lnTo>
                      <a:pt x="4587" y="731"/>
                    </a:lnTo>
                    <a:lnTo>
                      <a:pt x="4591" y="731"/>
                    </a:lnTo>
                    <a:lnTo>
                      <a:pt x="4595" y="731"/>
                    </a:lnTo>
                    <a:lnTo>
                      <a:pt x="4600" y="731"/>
                    </a:lnTo>
                    <a:lnTo>
                      <a:pt x="4604" y="731"/>
                    </a:lnTo>
                    <a:lnTo>
                      <a:pt x="4608" y="731"/>
                    </a:lnTo>
                    <a:lnTo>
                      <a:pt x="4612" y="731"/>
                    </a:lnTo>
                    <a:lnTo>
                      <a:pt x="4615" y="731"/>
                    </a:lnTo>
                    <a:lnTo>
                      <a:pt x="4619" y="731"/>
                    </a:lnTo>
                    <a:lnTo>
                      <a:pt x="4623" y="731"/>
                    </a:lnTo>
                    <a:lnTo>
                      <a:pt x="4628" y="731"/>
                    </a:lnTo>
                    <a:lnTo>
                      <a:pt x="4632" y="731"/>
                    </a:lnTo>
                    <a:lnTo>
                      <a:pt x="4636" y="731"/>
                    </a:lnTo>
                    <a:lnTo>
                      <a:pt x="4640" y="731"/>
                    </a:lnTo>
                    <a:lnTo>
                      <a:pt x="4644" y="731"/>
                    </a:lnTo>
                    <a:lnTo>
                      <a:pt x="4648" y="731"/>
                    </a:lnTo>
                    <a:lnTo>
                      <a:pt x="4653" y="731"/>
                    </a:lnTo>
                    <a:lnTo>
                      <a:pt x="4657" y="731"/>
                    </a:lnTo>
                    <a:lnTo>
                      <a:pt x="4660" y="731"/>
                    </a:lnTo>
                    <a:lnTo>
                      <a:pt x="4664" y="731"/>
                    </a:lnTo>
                    <a:lnTo>
                      <a:pt x="4668" y="731"/>
                    </a:lnTo>
                    <a:lnTo>
                      <a:pt x="4672" y="730"/>
                    </a:lnTo>
                    <a:lnTo>
                      <a:pt x="4677" y="730"/>
                    </a:lnTo>
                    <a:lnTo>
                      <a:pt x="4681" y="726"/>
                    </a:lnTo>
                    <a:lnTo>
                      <a:pt x="4685" y="724"/>
                    </a:lnTo>
                    <a:lnTo>
                      <a:pt x="4689" y="725"/>
                    </a:lnTo>
                    <a:lnTo>
                      <a:pt x="4693" y="725"/>
                    </a:lnTo>
                    <a:lnTo>
                      <a:pt x="4696" y="728"/>
                    </a:lnTo>
                    <a:lnTo>
                      <a:pt x="4702" y="731"/>
                    </a:lnTo>
                    <a:lnTo>
                      <a:pt x="4705" y="731"/>
                    </a:lnTo>
                    <a:lnTo>
                      <a:pt x="4709" y="731"/>
                    </a:lnTo>
                    <a:lnTo>
                      <a:pt x="4713" y="731"/>
                    </a:lnTo>
                    <a:lnTo>
                      <a:pt x="4717" y="731"/>
                    </a:lnTo>
                    <a:lnTo>
                      <a:pt x="4721" y="731"/>
                    </a:lnTo>
                    <a:lnTo>
                      <a:pt x="4726" y="731"/>
                    </a:lnTo>
                    <a:lnTo>
                      <a:pt x="4730" y="731"/>
                    </a:lnTo>
                    <a:lnTo>
                      <a:pt x="4734" y="731"/>
                    </a:lnTo>
                    <a:lnTo>
                      <a:pt x="4738" y="731"/>
                    </a:lnTo>
                    <a:lnTo>
                      <a:pt x="4741" y="731"/>
                    </a:lnTo>
                    <a:lnTo>
                      <a:pt x="4745" y="731"/>
                    </a:lnTo>
                    <a:lnTo>
                      <a:pt x="4749" y="731"/>
                    </a:lnTo>
                    <a:lnTo>
                      <a:pt x="4754" y="731"/>
                    </a:lnTo>
                    <a:lnTo>
                      <a:pt x="4758" y="731"/>
                    </a:lnTo>
                    <a:lnTo>
                      <a:pt x="4762" y="731"/>
                    </a:lnTo>
                    <a:lnTo>
                      <a:pt x="4766" y="731"/>
                    </a:lnTo>
                    <a:lnTo>
                      <a:pt x="4770" y="731"/>
                    </a:lnTo>
                    <a:lnTo>
                      <a:pt x="4774" y="731"/>
                    </a:lnTo>
                    <a:lnTo>
                      <a:pt x="4779" y="731"/>
                    </a:lnTo>
                    <a:lnTo>
                      <a:pt x="4783" y="731"/>
                    </a:lnTo>
                    <a:lnTo>
                      <a:pt x="4786" y="731"/>
                    </a:lnTo>
                    <a:lnTo>
                      <a:pt x="4790" y="731"/>
                    </a:lnTo>
                    <a:lnTo>
                      <a:pt x="4794" y="731"/>
                    </a:lnTo>
                    <a:lnTo>
                      <a:pt x="4798" y="731"/>
                    </a:lnTo>
                    <a:lnTo>
                      <a:pt x="4803" y="731"/>
                    </a:lnTo>
                    <a:lnTo>
                      <a:pt x="4807" y="731"/>
                    </a:lnTo>
                    <a:lnTo>
                      <a:pt x="4811" y="731"/>
                    </a:lnTo>
                    <a:lnTo>
                      <a:pt x="4815" y="730"/>
                    </a:lnTo>
                    <a:lnTo>
                      <a:pt x="4819" y="731"/>
                    </a:lnTo>
                    <a:lnTo>
                      <a:pt x="4822" y="729"/>
                    </a:lnTo>
                    <a:lnTo>
                      <a:pt x="4828" y="729"/>
                    </a:lnTo>
                    <a:lnTo>
                      <a:pt x="4831" y="726"/>
                    </a:lnTo>
                    <a:lnTo>
                      <a:pt x="4835" y="726"/>
                    </a:lnTo>
                    <a:lnTo>
                      <a:pt x="4839" y="729"/>
                    </a:lnTo>
                    <a:lnTo>
                      <a:pt x="4843" y="728"/>
                    </a:lnTo>
                    <a:lnTo>
                      <a:pt x="4847" y="726"/>
                    </a:lnTo>
                    <a:lnTo>
                      <a:pt x="4851" y="730"/>
                    </a:lnTo>
                    <a:lnTo>
                      <a:pt x="4856" y="729"/>
                    </a:lnTo>
                    <a:lnTo>
                      <a:pt x="4860" y="728"/>
                    </a:lnTo>
                    <a:lnTo>
                      <a:pt x="4864" y="731"/>
                    </a:lnTo>
                    <a:lnTo>
                      <a:pt x="4867" y="731"/>
                    </a:lnTo>
                    <a:lnTo>
                      <a:pt x="4871" y="731"/>
                    </a:lnTo>
                    <a:lnTo>
                      <a:pt x="4875" y="731"/>
                    </a:lnTo>
                    <a:lnTo>
                      <a:pt x="4880" y="731"/>
                    </a:lnTo>
                    <a:lnTo>
                      <a:pt x="4884" y="731"/>
                    </a:lnTo>
                    <a:lnTo>
                      <a:pt x="4888" y="731"/>
                    </a:lnTo>
                    <a:lnTo>
                      <a:pt x="4892" y="731"/>
                    </a:lnTo>
                    <a:lnTo>
                      <a:pt x="4896" y="731"/>
                    </a:lnTo>
                    <a:lnTo>
                      <a:pt x="4900" y="731"/>
                    </a:lnTo>
                    <a:lnTo>
                      <a:pt x="4905" y="731"/>
                    </a:lnTo>
                    <a:lnTo>
                      <a:pt x="4909" y="731"/>
                    </a:lnTo>
                    <a:lnTo>
                      <a:pt x="4912" y="731"/>
                    </a:lnTo>
                    <a:lnTo>
                      <a:pt x="4916" y="731"/>
                    </a:lnTo>
                    <a:lnTo>
                      <a:pt x="4920" y="731"/>
                    </a:lnTo>
                    <a:lnTo>
                      <a:pt x="4924" y="731"/>
                    </a:lnTo>
                    <a:lnTo>
                      <a:pt x="4929" y="731"/>
                    </a:lnTo>
                    <a:lnTo>
                      <a:pt x="4933" y="731"/>
                    </a:lnTo>
                    <a:lnTo>
                      <a:pt x="4937" y="731"/>
                    </a:lnTo>
                    <a:lnTo>
                      <a:pt x="4941" y="731"/>
                    </a:lnTo>
                    <a:lnTo>
                      <a:pt x="4945" y="731"/>
                    </a:lnTo>
                    <a:lnTo>
                      <a:pt x="4948" y="731"/>
                    </a:lnTo>
                    <a:lnTo>
                      <a:pt x="4954" y="731"/>
                    </a:lnTo>
                    <a:lnTo>
                      <a:pt x="4957" y="730"/>
                    </a:lnTo>
                    <a:lnTo>
                      <a:pt x="4961" y="731"/>
                    </a:lnTo>
                    <a:lnTo>
                      <a:pt x="4965" y="730"/>
                    </a:lnTo>
                    <a:lnTo>
                      <a:pt x="4969" y="730"/>
                    </a:lnTo>
                    <a:lnTo>
                      <a:pt x="4973" y="730"/>
                    </a:lnTo>
                    <a:lnTo>
                      <a:pt x="4977" y="730"/>
                    </a:lnTo>
                    <a:lnTo>
                      <a:pt x="4982" y="730"/>
                    </a:lnTo>
                    <a:lnTo>
                      <a:pt x="4986" y="730"/>
                    </a:lnTo>
                    <a:lnTo>
                      <a:pt x="4990" y="731"/>
                    </a:lnTo>
                    <a:lnTo>
                      <a:pt x="4993" y="731"/>
                    </a:lnTo>
                    <a:lnTo>
                      <a:pt x="4997" y="731"/>
                    </a:lnTo>
                    <a:lnTo>
                      <a:pt x="5001" y="731"/>
                    </a:lnTo>
                    <a:lnTo>
                      <a:pt x="5006" y="731"/>
                    </a:lnTo>
                    <a:lnTo>
                      <a:pt x="5010" y="731"/>
                    </a:lnTo>
                    <a:lnTo>
                      <a:pt x="5014" y="731"/>
                    </a:lnTo>
                    <a:lnTo>
                      <a:pt x="5018" y="731"/>
                    </a:lnTo>
                    <a:lnTo>
                      <a:pt x="5022" y="731"/>
                    </a:lnTo>
                    <a:lnTo>
                      <a:pt x="5026" y="731"/>
                    </a:lnTo>
                    <a:lnTo>
                      <a:pt x="5031" y="731"/>
                    </a:lnTo>
                    <a:lnTo>
                      <a:pt x="5035" y="7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66" name="Line 6"/>
              <p:cNvSpPr>
                <a:spLocks noChangeShapeType="1"/>
              </p:cNvSpPr>
              <p:nvPr/>
            </p:nvSpPr>
            <p:spPr bwMode="auto">
              <a:xfrm>
                <a:off x="628" y="1325"/>
                <a:ext cx="50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67" name="Line 7"/>
              <p:cNvSpPr>
                <a:spLocks noChangeShapeType="1"/>
              </p:cNvSpPr>
              <p:nvPr/>
            </p:nvSpPr>
            <p:spPr bwMode="auto">
              <a:xfrm>
                <a:off x="628"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68" name="Line 8"/>
              <p:cNvSpPr>
                <a:spLocks noChangeShapeType="1"/>
              </p:cNvSpPr>
              <p:nvPr/>
            </p:nvSpPr>
            <p:spPr bwMode="auto">
              <a:xfrm>
                <a:off x="75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69" name="Line 9"/>
              <p:cNvSpPr>
                <a:spLocks noChangeShapeType="1"/>
              </p:cNvSpPr>
              <p:nvPr/>
            </p:nvSpPr>
            <p:spPr bwMode="auto">
              <a:xfrm>
                <a:off x="878"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0" name="Line 10"/>
              <p:cNvSpPr>
                <a:spLocks noChangeShapeType="1"/>
              </p:cNvSpPr>
              <p:nvPr/>
            </p:nvSpPr>
            <p:spPr bwMode="auto">
              <a:xfrm>
                <a:off x="100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1" name="Line 11"/>
              <p:cNvSpPr>
                <a:spLocks noChangeShapeType="1"/>
              </p:cNvSpPr>
              <p:nvPr/>
            </p:nvSpPr>
            <p:spPr bwMode="auto">
              <a:xfrm>
                <a:off x="1130"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2" name="Line 12"/>
              <p:cNvSpPr>
                <a:spLocks noChangeShapeType="1"/>
              </p:cNvSpPr>
              <p:nvPr/>
            </p:nvSpPr>
            <p:spPr bwMode="auto">
              <a:xfrm>
                <a:off x="1256"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3" name="Line 13"/>
              <p:cNvSpPr>
                <a:spLocks noChangeShapeType="1"/>
              </p:cNvSpPr>
              <p:nvPr/>
            </p:nvSpPr>
            <p:spPr bwMode="auto">
              <a:xfrm>
                <a:off x="1381"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4" name="Line 14"/>
              <p:cNvSpPr>
                <a:spLocks noChangeShapeType="1"/>
              </p:cNvSpPr>
              <p:nvPr/>
            </p:nvSpPr>
            <p:spPr bwMode="auto">
              <a:xfrm>
                <a:off x="1507"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5" name="Line 15"/>
              <p:cNvSpPr>
                <a:spLocks noChangeShapeType="1"/>
              </p:cNvSpPr>
              <p:nvPr/>
            </p:nvSpPr>
            <p:spPr bwMode="auto">
              <a:xfrm>
                <a:off x="1633"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6" name="Line 16"/>
              <p:cNvSpPr>
                <a:spLocks noChangeShapeType="1"/>
              </p:cNvSpPr>
              <p:nvPr/>
            </p:nvSpPr>
            <p:spPr bwMode="auto">
              <a:xfrm>
                <a:off x="1759"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7" name="Line 17"/>
              <p:cNvSpPr>
                <a:spLocks noChangeShapeType="1"/>
              </p:cNvSpPr>
              <p:nvPr/>
            </p:nvSpPr>
            <p:spPr bwMode="auto">
              <a:xfrm>
                <a:off x="188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8" name="Line 18"/>
              <p:cNvSpPr>
                <a:spLocks noChangeShapeType="1"/>
              </p:cNvSpPr>
              <p:nvPr/>
            </p:nvSpPr>
            <p:spPr bwMode="auto">
              <a:xfrm>
                <a:off x="2010"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79" name="Line 19"/>
              <p:cNvSpPr>
                <a:spLocks noChangeShapeType="1"/>
              </p:cNvSpPr>
              <p:nvPr/>
            </p:nvSpPr>
            <p:spPr bwMode="auto">
              <a:xfrm>
                <a:off x="2136"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0" name="Line 20"/>
              <p:cNvSpPr>
                <a:spLocks noChangeShapeType="1"/>
              </p:cNvSpPr>
              <p:nvPr/>
            </p:nvSpPr>
            <p:spPr bwMode="auto">
              <a:xfrm>
                <a:off x="2262"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1" name="Line 21"/>
              <p:cNvSpPr>
                <a:spLocks noChangeShapeType="1"/>
              </p:cNvSpPr>
              <p:nvPr/>
            </p:nvSpPr>
            <p:spPr bwMode="auto">
              <a:xfrm>
                <a:off x="2386"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2" name="Line 22"/>
              <p:cNvSpPr>
                <a:spLocks noChangeShapeType="1"/>
              </p:cNvSpPr>
              <p:nvPr/>
            </p:nvSpPr>
            <p:spPr bwMode="auto">
              <a:xfrm>
                <a:off x="2512"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3" name="Line 23"/>
              <p:cNvSpPr>
                <a:spLocks noChangeShapeType="1"/>
              </p:cNvSpPr>
              <p:nvPr/>
            </p:nvSpPr>
            <p:spPr bwMode="auto">
              <a:xfrm>
                <a:off x="2638"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4" name="Line 24"/>
              <p:cNvSpPr>
                <a:spLocks noChangeShapeType="1"/>
              </p:cNvSpPr>
              <p:nvPr/>
            </p:nvSpPr>
            <p:spPr bwMode="auto">
              <a:xfrm>
                <a:off x="276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5" name="Line 25"/>
              <p:cNvSpPr>
                <a:spLocks noChangeShapeType="1"/>
              </p:cNvSpPr>
              <p:nvPr/>
            </p:nvSpPr>
            <p:spPr bwMode="auto">
              <a:xfrm>
                <a:off x="2889"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6" name="Line 26"/>
              <p:cNvSpPr>
                <a:spLocks noChangeShapeType="1"/>
              </p:cNvSpPr>
              <p:nvPr/>
            </p:nvSpPr>
            <p:spPr bwMode="auto">
              <a:xfrm>
                <a:off x="3015"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7" name="Line 27"/>
              <p:cNvSpPr>
                <a:spLocks noChangeShapeType="1"/>
              </p:cNvSpPr>
              <p:nvPr/>
            </p:nvSpPr>
            <p:spPr bwMode="auto">
              <a:xfrm>
                <a:off x="3141"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8" name="Line 28"/>
              <p:cNvSpPr>
                <a:spLocks noChangeShapeType="1"/>
              </p:cNvSpPr>
              <p:nvPr/>
            </p:nvSpPr>
            <p:spPr bwMode="auto">
              <a:xfrm>
                <a:off x="3267"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89" name="Line 29"/>
              <p:cNvSpPr>
                <a:spLocks noChangeShapeType="1"/>
              </p:cNvSpPr>
              <p:nvPr/>
            </p:nvSpPr>
            <p:spPr bwMode="auto">
              <a:xfrm>
                <a:off x="3392"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0" name="Line 30"/>
              <p:cNvSpPr>
                <a:spLocks noChangeShapeType="1"/>
              </p:cNvSpPr>
              <p:nvPr/>
            </p:nvSpPr>
            <p:spPr bwMode="auto">
              <a:xfrm>
                <a:off x="3518"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1" name="Line 31"/>
              <p:cNvSpPr>
                <a:spLocks noChangeShapeType="1"/>
              </p:cNvSpPr>
              <p:nvPr/>
            </p:nvSpPr>
            <p:spPr bwMode="auto">
              <a:xfrm>
                <a:off x="364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2" name="Line 32"/>
              <p:cNvSpPr>
                <a:spLocks noChangeShapeType="1"/>
              </p:cNvSpPr>
              <p:nvPr/>
            </p:nvSpPr>
            <p:spPr bwMode="auto">
              <a:xfrm>
                <a:off x="3770"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3" name="Line 33"/>
              <p:cNvSpPr>
                <a:spLocks noChangeShapeType="1"/>
              </p:cNvSpPr>
              <p:nvPr/>
            </p:nvSpPr>
            <p:spPr bwMode="auto">
              <a:xfrm>
                <a:off x="389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4" name="Line 34"/>
              <p:cNvSpPr>
                <a:spLocks noChangeShapeType="1"/>
              </p:cNvSpPr>
              <p:nvPr/>
            </p:nvSpPr>
            <p:spPr bwMode="auto">
              <a:xfrm>
                <a:off x="4020"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5" name="Line 35"/>
              <p:cNvSpPr>
                <a:spLocks noChangeShapeType="1"/>
              </p:cNvSpPr>
              <p:nvPr/>
            </p:nvSpPr>
            <p:spPr bwMode="auto">
              <a:xfrm>
                <a:off x="4146"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6" name="Line 36"/>
              <p:cNvSpPr>
                <a:spLocks noChangeShapeType="1"/>
              </p:cNvSpPr>
              <p:nvPr/>
            </p:nvSpPr>
            <p:spPr bwMode="auto">
              <a:xfrm>
                <a:off x="4272"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7" name="Line 37"/>
              <p:cNvSpPr>
                <a:spLocks noChangeShapeType="1"/>
              </p:cNvSpPr>
              <p:nvPr/>
            </p:nvSpPr>
            <p:spPr bwMode="auto">
              <a:xfrm>
                <a:off x="4397"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8" name="Line 38"/>
              <p:cNvSpPr>
                <a:spLocks noChangeShapeType="1"/>
              </p:cNvSpPr>
              <p:nvPr/>
            </p:nvSpPr>
            <p:spPr bwMode="auto">
              <a:xfrm>
                <a:off x="4523"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799" name="Line 39"/>
              <p:cNvSpPr>
                <a:spLocks noChangeShapeType="1"/>
              </p:cNvSpPr>
              <p:nvPr/>
            </p:nvSpPr>
            <p:spPr bwMode="auto">
              <a:xfrm>
                <a:off x="4649"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0" name="Line 40"/>
              <p:cNvSpPr>
                <a:spLocks noChangeShapeType="1"/>
              </p:cNvSpPr>
              <p:nvPr/>
            </p:nvSpPr>
            <p:spPr bwMode="auto">
              <a:xfrm>
                <a:off x="4775"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1" name="Line 41"/>
              <p:cNvSpPr>
                <a:spLocks noChangeShapeType="1"/>
              </p:cNvSpPr>
              <p:nvPr/>
            </p:nvSpPr>
            <p:spPr bwMode="auto">
              <a:xfrm>
                <a:off x="4900"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2" name="Line 42"/>
              <p:cNvSpPr>
                <a:spLocks noChangeShapeType="1"/>
              </p:cNvSpPr>
              <p:nvPr/>
            </p:nvSpPr>
            <p:spPr bwMode="auto">
              <a:xfrm>
                <a:off x="5026"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3" name="Line 43"/>
              <p:cNvSpPr>
                <a:spLocks noChangeShapeType="1"/>
              </p:cNvSpPr>
              <p:nvPr/>
            </p:nvSpPr>
            <p:spPr bwMode="auto">
              <a:xfrm>
                <a:off x="5152"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4" name="Line 44"/>
              <p:cNvSpPr>
                <a:spLocks noChangeShapeType="1"/>
              </p:cNvSpPr>
              <p:nvPr/>
            </p:nvSpPr>
            <p:spPr bwMode="auto">
              <a:xfrm>
                <a:off x="5278"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5" name="Line 45"/>
              <p:cNvSpPr>
                <a:spLocks noChangeShapeType="1"/>
              </p:cNvSpPr>
              <p:nvPr/>
            </p:nvSpPr>
            <p:spPr bwMode="auto">
              <a:xfrm>
                <a:off x="5402"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6" name="Line 46"/>
              <p:cNvSpPr>
                <a:spLocks noChangeShapeType="1"/>
              </p:cNvSpPr>
              <p:nvPr/>
            </p:nvSpPr>
            <p:spPr bwMode="auto">
              <a:xfrm>
                <a:off x="5528"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7" name="Line 47"/>
              <p:cNvSpPr>
                <a:spLocks noChangeShapeType="1"/>
              </p:cNvSpPr>
              <p:nvPr/>
            </p:nvSpPr>
            <p:spPr bwMode="auto">
              <a:xfrm>
                <a:off x="5654" y="1325"/>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8" name="Line 48"/>
              <p:cNvSpPr>
                <a:spLocks noChangeShapeType="1"/>
              </p:cNvSpPr>
              <p:nvPr/>
            </p:nvSpPr>
            <p:spPr bwMode="auto">
              <a:xfrm>
                <a:off x="878"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09" name="Rectangle 49"/>
              <p:cNvSpPr>
                <a:spLocks noChangeArrowheads="1"/>
              </p:cNvSpPr>
              <p:nvPr/>
            </p:nvSpPr>
            <p:spPr bwMode="auto">
              <a:xfrm>
                <a:off x="811"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10" name="Line 50"/>
              <p:cNvSpPr>
                <a:spLocks noChangeShapeType="1"/>
              </p:cNvSpPr>
              <p:nvPr/>
            </p:nvSpPr>
            <p:spPr bwMode="auto">
              <a:xfrm>
                <a:off x="1381"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11" name="Rectangle 51"/>
              <p:cNvSpPr>
                <a:spLocks noChangeArrowheads="1"/>
              </p:cNvSpPr>
              <p:nvPr/>
            </p:nvSpPr>
            <p:spPr bwMode="auto">
              <a:xfrm>
                <a:off x="1314"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12" name="Line 52"/>
              <p:cNvSpPr>
                <a:spLocks noChangeShapeType="1"/>
              </p:cNvSpPr>
              <p:nvPr/>
            </p:nvSpPr>
            <p:spPr bwMode="auto">
              <a:xfrm>
                <a:off x="1884"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13" name="Rectangle 53"/>
              <p:cNvSpPr>
                <a:spLocks noChangeArrowheads="1"/>
              </p:cNvSpPr>
              <p:nvPr/>
            </p:nvSpPr>
            <p:spPr bwMode="auto">
              <a:xfrm>
                <a:off x="1817"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14" name="Line 54"/>
              <p:cNvSpPr>
                <a:spLocks noChangeShapeType="1"/>
              </p:cNvSpPr>
              <p:nvPr/>
            </p:nvSpPr>
            <p:spPr bwMode="auto">
              <a:xfrm>
                <a:off x="2386"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15" name="Rectangle 55"/>
              <p:cNvSpPr>
                <a:spLocks noChangeArrowheads="1"/>
              </p:cNvSpPr>
              <p:nvPr/>
            </p:nvSpPr>
            <p:spPr bwMode="auto">
              <a:xfrm>
                <a:off x="2319"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16" name="Line 56"/>
              <p:cNvSpPr>
                <a:spLocks noChangeShapeType="1"/>
              </p:cNvSpPr>
              <p:nvPr/>
            </p:nvSpPr>
            <p:spPr bwMode="auto">
              <a:xfrm>
                <a:off x="2889"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17" name="Rectangle 57"/>
              <p:cNvSpPr>
                <a:spLocks noChangeArrowheads="1"/>
              </p:cNvSpPr>
              <p:nvPr/>
            </p:nvSpPr>
            <p:spPr bwMode="auto">
              <a:xfrm>
                <a:off x="2822"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18" name="Line 58"/>
              <p:cNvSpPr>
                <a:spLocks noChangeShapeType="1"/>
              </p:cNvSpPr>
              <p:nvPr/>
            </p:nvSpPr>
            <p:spPr bwMode="auto">
              <a:xfrm>
                <a:off x="3392"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19" name="Rectangle 59"/>
              <p:cNvSpPr>
                <a:spLocks noChangeArrowheads="1"/>
              </p:cNvSpPr>
              <p:nvPr/>
            </p:nvSpPr>
            <p:spPr bwMode="auto">
              <a:xfrm>
                <a:off x="3325"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20" name="Line 60"/>
              <p:cNvSpPr>
                <a:spLocks noChangeShapeType="1"/>
              </p:cNvSpPr>
              <p:nvPr/>
            </p:nvSpPr>
            <p:spPr bwMode="auto">
              <a:xfrm>
                <a:off x="3894"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21" name="Rectangle 61"/>
              <p:cNvSpPr>
                <a:spLocks noChangeArrowheads="1"/>
              </p:cNvSpPr>
              <p:nvPr/>
            </p:nvSpPr>
            <p:spPr bwMode="auto">
              <a:xfrm>
                <a:off x="3827"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22" name="Line 62"/>
              <p:cNvSpPr>
                <a:spLocks noChangeShapeType="1"/>
              </p:cNvSpPr>
              <p:nvPr/>
            </p:nvSpPr>
            <p:spPr bwMode="auto">
              <a:xfrm>
                <a:off x="4397"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23" name="Rectangle 63"/>
              <p:cNvSpPr>
                <a:spLocks noChangeArrowheads="1"/>
              </p:cNvSpPr>
              <p:nvPr/>
            </p:nvSpPr>
            <p:spPr bwMode="auto">
              <a:xfrm>
                <a:off x="4330"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24" name="Line 64"/>
              <p:cNvSpPr>
                <a:spLocks noChangeShapeType="1"/>
              </p:cNvSpPr>
              <p:nvPr/>
            </p:nvSpPr>
            <p:spPr bwMode="auto">
              <a:xfrm>
                <a:off x="4900"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25" name="Rectangle 65"/>
              <p:cNvSpPr>
                <a:spLocks noChangeArrowheads="1"/>
              </p:cNvSpPr>
              <p:nvPr/>
            </p:nvSpPr>
            <p:spPr bwMode="auto">
              <a:xfrm>
                <a:off x="4833"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26" name="Line 66"/>
              <p:cNvSpPr>
                <a:spLocks noChangeShapeType="1"/>
              </p:cNvSpPr>
              <p:nvPr/>
            </p:nvSpPr>
            <p:spPr bwMode="auto">
              <a:xfrm>
                <a:off x="5402" y="1325"/>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27" name="Rectangle 67"/>
              <p:cNvSpPr>
                <a:spLocks noChangeArrowheads="1"/>
              </p:cNvSpPr>
              <p:nvPr/>
            </p:nvSpPr>
            <p:spPr bwMode="auto">
              <a:xfrm>
                <a:off x="5335" y="140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28" name="Rectangle 68"/>
              <p:cNvSpPr>
                <a:spLocks noChangeArrowheads="1"/>
              </p:cNvSpPr>
              <p:nvPr/>
            </p:nvSpPr>
            <p:spPr bwMode="auto">
              <a:xfrm>
                <a:off x="2702" y="1531"/>
                <a:ext cx="87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Retention Time (min)</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29" name="Line 69"/>
              <p:cNvSpPr>
                <a:spLocks noChangeShapeType="1"/>
              </p:cNvSpPr>
              <p:nvPr/>
            </p:nvSpPr>
            <p:spPr bwMode="auto">
              <a:xfrm>
                <a:off x="628" y="519"/>
                <a:ext cx="1" cy="8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0" name="Line 70"/>
              <p:cNvSpPr>
                <a:spLocks noChangeShapeType="1"/>
              </p:cNvSpPr>
              <p:nvPr/>
            </p:nvSpPr>
            <p:spPr bwMode="auto">
              <a:xfrm flipH="1">
                <a:off x="602" y="1288"/>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1" name="Line 71"/>
              <p:cNvSpPr>
                <a:spLocks noChangeShapeType="1"/>
              </p:cNvSpPr>
              <p:nvPr/>
            </p:nvSpPr>
            <p:spPr bwMode="auto">
              <a:xfrm flipH="1">
                <a:off x="602" y="119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2" name="Line 72"/>
              <p:cNvSpPr>
                <a:spLocks noChangeShapeType="1"/>
              </p:cNvSpPr>
              <p:nvPr/>
            </p:nvSpPr>
            <p:spPr bwMode="auto">
              <a:xfrm flipH="1">
                <a:off x="602" y="111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3" name="Line 73"/>
              <p:cNvSpPr>
                <a:spLocks noChangeShapeType="1"/>
              </p:cNvSpPr>
              <p:nvPr/>
            </p:nvSpPr>
            <p:spPr bwMode="auto">
              <a:xfrm flipH="1">
                <a:off x="602" y="1023"/>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4" name="Line 74"/>
              <p:cNvSpPr>
                <a:spLocks noChangeShapeType="1"/>
              </p:cNvSpPr>
              <p:nvPr/>
            </p:nvSpPr>
            <p:spPr bwMode="auto">
              <a:xfrm flipH="1">
                <a:off x="602" y="93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5" name="Line 75"/>
              <p:cNvSpPr>
                <a:spLocks noChangeShapeType="1"/>
              </p:cNvSpPr>
              <p:nvPr/>
            </p:nvSpPr>
            <p:spPr bwMode="auto">
              <a:xfrm flipH="1">
                <a:off x="602" y="84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6" name="Line 76"/>
              <p:cNvSpPr>
                <a:spLocks noChangeShapeType="1"/>
              </p:cNvSpPr>
              <p:nvPr/>
            </p:nvSpPr>
            <p:spPr bwMode="auto">
              <a:xfrm flipH="1">
                <a:off x="602" y="758"/>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7" name="Line 77"/>
              <p:cNvSpPr>
                <a:spLocks noChangeShapeType="1"/>
              </p:cNvSpPr>
              <p:nvPr/>
            </p:nvSpPr>
            <p:spPr bwMode="auto">
              <a:xfrm flipH="1">
                <a:off x="602" y="66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8" name="Line 78"/>
              <p:cNvSpPr>
                <a:spLocks noChangeShapeType="1"/>
              </p:cNvSpPr>
              <p:nvPr/>
            </p:nvSpPr>
            <p:spPr bwMode="auto">
              <a:xfrm flipH="1">
                <a:off x="602" y="58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39" name="Line 79"/>
              <p:cNvSpPr>
                <a:spLocks noChangeShapeType="1"/>
              </p:cNvSpPr>
              <p:nvPr/>
            </p:nvSpPr>
            <p:spPr bwMode="auto">
              <a:xfrm flipH="1">
                <a:off x="576" y="1288"/>
                <a:ext cx="5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40" name="Rectangle 80"/>
              <p:cNvSpPr>
                <a:spLocks noChangeArrowheads="1"/>
              </p:cNvSpPr>
              <p:nvPr/>
            </p:nvSpPr>
            <p:spPr bwMode="auto">
              <a:xfrm>
                <a:off x="466" y="1236"/>
                <a:ext cx="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41" name="Line 81"/>
              <p:cNvSpPr>
                <a:spLocks noChangeShapeType="1"/>
              </p:cNvSpPr>
              <p:nvPr/>
            </p:nvSpPr>
            <p:spPr bwMode="auto">
              <a:xfrm flipH="1">
                <a:off x="576" y="935"/>
                <a:ext cx="5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42" name="Rectangle 82"/>
              <p:cNvSpPr>
                <a:spLocks noChangeArrowheads="1"/>
              </p:cNvSpPr>
              <p:nvPr/>
            </p:nvSpPr>
            <p:spPr bwMode="auto">
              <a:xfrm>
                <a:off x="226" y="884"/>
                <a:ext cx="3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400000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43" name="Line 83"/>
              <p:cNvSpPr>
                <a:spLocks noChangeShapeType="1"/>
              </p:cNvSpPr>
              <p:nvPr/>
            </p:nvSpPr>
            <p:spPr bwMode="auto">
              <a:xfrm flipH="1">
                <a:off x="576" y="581"/>
                <a:ext cx="5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44" name="Rectangle 84"/>
              <p:cNvSpPr>
                <a:spLocks noChangeArrowheads="1"/>
              </p:cNvSpPr>
              <p:nvPr/>
            </p:nvSpPr>
            <p:spPr bwMode="auto">
              <a:xfrm>
                <a:off x="226" y="530"/>
                <a:ext cx="3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800000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45" name="Rectangle 85"/>
              <p:cNvSpPr>
                <a:spLocks noChangeArrowheads="1"/>
              </p:cNvSpPr>
              <p:nvPr/>
            </p:nvSpPr>
            <p:spPr bwMode="auto">
              <a:xfrm rot="16200000">
                <a:off x="-73" y="836"/>
                <a:ext cx="3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Intensity</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46" name="Rectangle 86"/>
              <p:cNvSpPr>
                <a:spLocks noChangeArrowheads="1"/>
              </p:cNvSpPr>
              <p:nvPr/>
            </p:nvSpPr>
            <p:spPr bwMode="auto">
              <a:xfrm>
                <a:off x="48" y="390"/>
                <a:ext cx="28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P5CB</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47" name="Rectangle 87"/>
              <p:cNvSpPr>
                <a:spLocks noChangeArrowheads="1"/>
              </p:cNvSpPr>
              <p:nvPr/>
            </p:nvSpPr>
            <p:spPr bwMode="auto">
              <a:xfrm>
                <a:off x="48" y="1739"/>
                <a:ext cx="114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Calculated Retention Time</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48" name="Line 88"/>
              <p:cNvSpPr>
                <a:spLocks noChangeShapeType="1"/>
              </p:cNvSpPr>
              <p:nvPr/>
            </p:nvSpPr>
            <p:spPr bwMode="auto">
              <a:xfrm flipV="1">
                <a:off x="845"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49" name="Line 89"/>
              <p:cNvSpPr>
                <a:spLocks noChangeShapeType="1"/>
              </p:cNvSpPr>
              <p:nvPr/>
            </p:nvSpPr>
            <p:spPr bwMode="auto">
              <a:xfrm flipV="1">
                <a:off x="124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0" name="Line 90"/>
              <p:cNvSpPr>
                <a:spLocks noChangeShapeType="1"/>
              </p:cNvSpPr>
              <p:nvPr/>
            </p:nvSpPr>
            <p:spPr bwMode="auto">
              <a:xfrm flipV="1">
                <a:off x="136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1" name="Line 91"/>
              <p:cNvSpPr>
                <a:spLocks noChangeShapeType="1"/>
              </p:cNvSpPr>
              <p:nvPr/>
            </p:nvSpPr>
            <p:spPr bwMode="auto">
              <a:xfrm flipV="1">
                <a:off x="1496"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2" name="Line 92"/>
              <p:cNvSpPr>
                <a:spLocks noChangeShapeType="1"/>
              </p:cNvSpPr>
              <p:nvPr/>
            </p:nvSpPr>
            <p:spPr bwMode="auto">
              <a:xfrm flipV="1">
                <a:off x="1625"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3" name="Line 93"/>
              <p:cNvSpPr>
                <a:spLocks noChangeShapeType="1"/>
              </p:cNvSpPr>
              <p:nvPr/>
            </p:nvSpPr>
            <p:spPr bwMode="auto">
              <a:xfrm flipV="1">
                <a:off x="1781"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4" name="Line 94"/>
              <p:cNvSpPr>
                <a:spLocks noChangeShapeType="1"/>
              </p:cNvSpPr>
              <p:nvPr/>
            </p:nvSpPr>
            <p:spPr bwMode="auto">
              <a:xfrm flipV="1">
                <a:off x="1790"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5" name="Line 95"/>
              <p:cNvSpPr>
                <a:spLocks noChangeShapeType="1"/>
              </p:cNvSpPr>
              <p:nvPr/>
            </p:nvSpPr>
            <p:spPr bwMode="auto">
              <a:xfrm flipV="1">
                <a:off x="180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6" name="Line 96"/>
              <p:cNvSpPr>
                <a:spLocks noChangeShapeType="1"/>
              </p:cNvSpPr>
              <p:nvPr/>
            </p:nvSpPr>
            <p:spPr bwMode="auto">
              <a:xfrm flipV="1">
                <a:off x="1809"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7" name="Line 97"/>
              <p:cNvSpPr>
                <a:spLocks noChangeShapeType="1"/>
              </p:cNvSpPr>
              <p:nvPr/>
            </p:nvSpPr>
            <p:spPr bwMode="auto">
              <a:xfrm flipV="1">
                <a:off x="189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8" name="Line 98"/>
              <p:cNvSpPr>
                <a:spLocks noChangeShapeType="1"/>
              </p:cNvSpPr>
              <p:nvPr/>
            </p:nvSpPr>
            <p:spPr bwMode="auto">
              <a:xfrm flipV="1">
                <a:off x="1938"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59" name="Line 99"/>
              <p:cNvSpPr>
                <a:spLocks noChangeShapeType="1"/>
              </p:cNvSpPr>
              <p:nvPr/>
            </p:nvSpPr>
            <p:spPr bwMode="auto">
              <a:xfrm flipV="1">
                <a:off x="197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0" name="Line 100"/>
              <p:cNvSpPr>
                <a:spLocks noChangeShapeType="1"/>
              </p:cNvSpPr>
              <p:nvPr/>
            </p:nvSpPr>
            <p:spPr bwMode="auto">
              <a:xfrm flipV="1">
                <a:off x="2258"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1" name="Line 101"/>
              <p:cNvSpPr>
                <a:spLocks noChangeShapeType="1"/>
              </p:cNvSpPr>
              <p:nvPr/>
            </p:nvSpPr>
            <p:spPr bwMode="auto">
              <a:xfrm flipV="1">
                <a:off x="227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2" name="Line 102"/>
              <p:cNvSpPr>
                <a:spLocks noChangeShapeType="1"/>
              </p:cNvSpPr>
              <p:nvPr/>
            </p:nvSpPr>
            <p:spPr bwMode="auto">
              <a:xfrm flipV="1">
                <a:off x="232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3" name="Line 103"/>
              <p:cNvSpPr>
                <a:spLocks noChangeShapeType="1"/>
              </p:cNvSpPr>
              <p:nvPr/>
            </p:nvSpPr>
            <p:spPr bwMode="auto">
              <a:xfrm flipV="1">
                <a:off x="2366"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4" name="Line 104"/>
              <p:cNvSpPr>
                <a:spLocks noChangeShapeType="1"/>
              </p:cNvSpPr>
              <p:nvPr/>
            </p:nvSpPr>
            <p:spPr bwMode="auto">
              <a:xfrm flipV="1">
                <a:off x="239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5" name="Line 105"/>
              <p:cNvSpPr>
                <a:spLocks noChangeShapeType="1"/>
              </p:cNvSpPr>
              <p:nvPr/>
            </p:nvSpPr>
            <p:spPr bwMode="auto">
              <a:xfrm flipV="1">
                <a:off x="2460"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6" name="Line 106"/>
              <p:cNvSpPr>
                <a:spLocks noChangeShapeType="1"/>
              </p:cNvSpPr>
              <p:nvPr/>
            </p:nvSpPr>
            <p:spPr bwMode="auto">
              <a:xfrm flipV="1">
                <a:off x="2518"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7" name="Line 107"/>
              <p:cNvSpPr>
                <a:spLocks noChangeShapeType="1"/>
              </p:cNvSpPr>
              <p:nvPr/>
            </p:nvSpPr>
            <p:spPr bwMode="auto">
              <a:xfrm flipV="1">
                <a:off x="2667"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8" name="Line 108"/>
              <p:cNvSpPr>
                <a:spLocks noChangeShapeType="1"/>
              </p:cNvSpPr>
              <p:nvPr/>
            </p:nvSpPr>
            <p:spPr bwMode="auto">
              <a:xfrm flipV="1">
                <a:off x="2677"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69" name="Line 109"/>
              <p:cNvSpPr>
                <a:spLocks noChangeShapeType="1"/>
              </p:cNvSpPr>
              <p:nvPr/>
            </p:nvSpPr>
            <p:spPr bwMode="auto">
              <a:xfrm flipV="1">
                <a:off x="2726"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0" name="Line 110"/>
              <p:cNvSpPr>
                <a:spLocks noChangeShapeType="1"/>
              </p:cNvSpPr>
              <p:nvPr/>
            </p:nvSpPr>
            <p:spPr bwMode="auto">
              <a:xfrm flipV="1">
                <a:off x="2755"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1" name="Line 111"/>
              <p:cNvSpPr>
                <a:spLocks noChangeShapeType="1"/>
              </p:cNvSpPr>
              <p:nvPr/>
            </p:nvSpPr>
            <p:spPr bwMode="auto">
              <a:xfrm flipV="1">
                <a:off x="2847"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2" name="Line 112"/>
              <p:cNvSpPr>
                <a:spLocks noChangeShapeType="1"/>
              </p:cNvSpPr>
              <p:nvPr/>
            </p:nvSpPr>
            <p:spPr bwMode="auto">
              <a:xfrm flipV="1">
                <a:off x="286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3" name="Line 113"/>
              <p:cNvSpPr>
                <a:spLocks noChangeShapeType="1"/>
              </p:cNvSpPr>
              <p:nvPr/>
            </p:nvSpPr>
            <p:spPr bwMode="auto">
              <a:xfrm flipV="1">
                <a:off x="2879"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4" name="Line 114"/>
              <p:cNvSpPr>
                <a:spLocks noChangeShapeType="1"/>
              </p:cNvSpPr>
              <p:nvPr/>
            </p:nvSpPr>
            <p:spPr bwMode="auto">
              <a:xfrm flipV="1">
                <a:off x="2901"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5" name="Line 115"/>
              <p:cNvSpPr>
                <a:spLocks noChangeShapeType="1"/>
              </p:cNvSpPr>
              <p:nvPr/>
            </p:nvSpPr>
            <p:spPr bwMode="auto">
              <a:xfrm flipV="1">
                <a:off x="290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6" name="Line 116"/>
              <p:cNvSpPr>
                <a:spLocks noChangeShapeType="1"/>
              </p:cNvSpPr>
              <p:nvPr/>
            </p:nvSpPr>
            <p:spPr bwMode="auto">
              <a:xfrm flipV="1">
                <a:off x="2956"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7" name="Line 117"/>
              <p:cNvSpPr>
                <a:spLocks noChangeShapeType="1"/>
              </p:cNvSpPr>
              <p:nvPr/>
            </p:nvSpPr>
            <p:spPr bwMode="auto">
              <a:xfrm flipV="1">
                <a:off x="2959"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8" name="Line 118"/>
              <p:cNvSpPr>
                <a:spLocks noChangeShapeType="1"/>
              </p:cNvSpPr>
              <p:nvPr/>
            </p:nvSpPr>
            <p:spPr bwMode="auto">
              <a:xfrm flipV="1">
                <a:off x="3020"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79" name="Line 119"/>
              <p:cNvSpPr>
                <a:spLocks noChangeShapeType="1"/>
              </p:cNvSpPr>
              <p:nvPr/>
            </p:nvSpPr>
            <p:spPr bwMode="auto">
              <a:xfrm flipV="1">
                <a:off x="3074"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0" name="Line 120"/>
              <p:cNvSpPr>
                <a:spLocks noChangeShapeType="1"/>
              </p:cNvSpPr>
              <p:nvPr/>
            </p:nvSpPr>
            <p:spPr bwMode="auto">
              <a:xfrm flipV="1">
                <a:off x="3164"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1" name="Line 121"/>
              <p:cNvSpPr>
                <a:spLocks noChangeShapeType="1"/>
              </p:cNvSpPr>
              <p:nvPr/>
            </p:nvSpPr>
            <p:spPr bwMode="auto">
              <a:xfrm flipV="1">
                <a:off x="3178"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2" name="Line 122"/>
              <p:cNvSpPr>
                <a:spLocks noChangeShapeType="1"/>
              </p:cNvSpPr>
              <p:nvPr/>
            </p:nvSpPr>
            <p:spPr bwMode="auto">
              <a:xfrm flipV="1">
                <a:off x="3446"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3" name="Line 123"/>
              <p:cNvSpPr>
                <a:spLocks noChangeShapeType="1"/>
              </p:cNvSpPr>
              <p:nvPr/>
            </p:nvSpPr>
            <p:spPr bwMode="auto">
              <a:xfrm flipV="1">
                <a:off x="3678"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4" name="Line 124"/>
              <p:cNvSpPr>
                <a:spLocks noChangeShapeType="1"/>
              </p:cNvSpPr>
              <p:nvPr/>
            </p:nvSpPr>
            <p:spPr bwMode="auto">
              <a:xfrm flipV="1">
                <a:off x="375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5" name="Line 125"/>
              <p:cNvSpPr>
                <a:spLocks noChangeShapeType="1"/>
              </p:cNvSpPr>
              <p:nvPr/>
            </p:nvSpPr>
            <p:spPr bwMode="auto">
              <a:xfrm flipV="1">
                <a:off x="3756"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6" name="Line 126"/>
              <p:cNvSpPr>
                <a:spLocks noChangeShapeType="1"/>
              </p:cNvSpPr>
              <p:nvPr/>
            </p:nvSpPr>
            <p:spPr bwMode="auto">
              <a:xfrm flipV="1">
                <a:off x="381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7" name="Line 127"/>
              <p:cNvSpPr>
                <a:spLocks noChangeShapeType="1"/>
              </p:cNvSpPr>
              <p:nvPr/>
            </p:nvSpPr>
            <p:spPr bwMode="auto">
              <a:xfrm flipV="1">
                <a:off x="3862"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8" name="Line 128"/>
              <p:cNvSpPr>
                <a:spLocks noChangeShapeType="1"/>
              </p:cNvSpPr>
              <p:nvPr/>
            </p:nvSpPr>
            <p:spPr bwMode="auto">
              <a:xfrm flipV="1">
                <a:off x="390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89" name="Line 129"/>
              <p:cNvSpPr>
                <a:spLocks noChangeShapeType="1"/>
              </p:cNvSpPr>
              <p:nvPr/>
            </p:nvSpPr>
            <p:spPr bwMode="auto">
              <a:xfrm flipV="1">
                <a:off x="4071"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0" name="Line 130"/>
              <p:cNvSpPr>
                <a:spLocks noChangeShapeType="1"/>
              </p:cNvSpPr>
              <p:nvPr/>
            </p:nvSpPr>
            <p:spPr bwMode="auto">
              <a:xfrm flipV="1">
                <a:off x="4193"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1" name="Line 131"/>
              <p:cNvSpPr>
                <a:spLocks noChangeShapeType="1"/>
              </p:cNvSpPr>
              <p:nvPr/>
            </p:nvSpPr>
            <p:spPr bwMode="auto">
              <a:xfrm flipV="1">
                <a:off x="4501"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2" name="Line 132"/>
              <p:cNvSpPr>
                <a:spLocks noChangeShapeType="1"/>
              </p:cNvSpPr>
              <p:nvPr/>
            </p:nvSpPr>
            <p:spPr bwMode="auto">
              <a:xfrm flipV="1">
                <a:off x="4527"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3" name="Line 133"/>
              <p:cNvSpPr>
                <a:spLocks noChangeShapeType="1"/>
              </p:cNvSpPr>
              <p:nvPr/>
            </p:nvSpPr>
            <p:spPr bwMode="auto">
              <a:xfrm flipV="1">
                <a:off x="5310" y="1869"/>
                <a:ext cx="1" cy="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4" name="Line 134"/>
              <p:cNvSpPr>
                <a:spLocks noChangeShapeType="1"/>
              </p:cNvSpPr>
              <p:nvPr/>
            </p:nvSpPr>
            <p:spPr bwMode="auto">
              <a:xfrm>
                <a:off x="628" y="2292"/>
                <a:ext cx="50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5" name="Rectangle 135"/>
              <p:cNvSpPr>
                <a:spLocks noChangeArrowheads="1"/>
              </p:cNvSpPr>
              <p:nvPr/>
            </p:nvSpPr>
            <p:spPr bwMode="auto">
              <a:xfrm rot="16200000">
                <a:off x="578"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896" name="Line 136"/>
              <p:cNvSpPr>
                <a:spLocks noChangeShapeType="1"/>
              </p:cNvSpPr>
              <p:nvPr/>
            </p:nvSpPr>
            <p:spPr bwMode="auto">
              <a:xfrm>
                <a:off x="845"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7" name="Line 137"/>
              <p:cNvSpPr>
                <a:spLocks noChangeShapeType="1"/>
              </p:cNvSpPr>
              <p:nvPr/>
            </p:nvSpPr>
            <p:spPr bwMode="auto">
              <a:xfrm flipV="1">
                <a:off x="679" y="2366"/>
                <a:ext cx="16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8" name="Line 138"/>
              <p:cNvSpPr>
                <a:spLocks noChangeShapeType="1"/>
              </p:cNvSpPr>
              <p:nvPr/>
            </p:nvSpPr>
            <p:spPr bwMode="auto">
              <a:xfrm>
                <a:off x="679"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899" name="Rectangle 139"/>
              <p:cNvSpPr>
                <a:spLocks noChangeArrowheads="1"/>
              </p:cNvSpPr>
              <p:nvPr/>
            </p:nvSpPr>
            <p:spPr bwMode="auto">
              <a:xfrm rot="16200000">
                <a:off x="706"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00" name="Line 140"/>
              <p:cNvSpPr>
                <a:spLocks noChangeShapeType="1"/>
              </p:cNvSpPr>
              <p:nvPr/>
            </p:nvSpPr>
            <p:spPr bwMode="auto">
              <a:xfrm>
                <a:off x="124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1" name="Line 141"/>
              <p:cNvSpPr>
                <a:spLocks noChangeShapeType="1"/>
              </p:cNvSpPr>
              <p:nvPr/>
            </p:nvSpPr>
            <p:spPr bwMode="auto">
              <a:xfrm flipV="1">
                <a:off x="783" y="2366"/>
                <a:ext cx="45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2" name="Line 142"/>
              <p:cNvSpPr>
                <a:spLocks noChangeShapeType="1"/>
              </p:cNvSpPr>
              <p:nvPr/>
            </p:nvSpPr>
            <p:spPr bwMode="auto">
              <a:xfrm>
                <a:off x="783"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3" name="Rectangle 143"/>
              <p:cNvSpPr>
                <a:spLocks noChangeArrowheads="1"/>
              </p:cNvSpPr>
              <p:nvPr/>
            </p:nvSpPr>
            <p:spPr bwMode="auto">
              <a:xfrm rot="16200000">
                <a:off x="786"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#103</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04" name="Line 144"/>
              <p:cNvSpPr>
                <a:spLocks noChangeShapeType="1"/>
              </p:cNvSpPr>
              <p:nvPr/>
            </p:nvSpPr>
            <p:spPr bwMode="auto">
              <a:xfrm>
                <a:off x="136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5" name="Line 145"/>
              <p:cNvSpPr>
                <a:spLocks noChangeShapeType="1"/>
              </p:cNvSpPr>
              <p:nvPr/>
            </p:nvSpPr>
            <p:spPr bwMode="auto">
              <a:xfrm flipV="1">
                <a:off x="887" y="2366"/>
                <a:ext cx="47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6" name="Line 146"/>
              <p:cNvSpPr>
                <a:spLocks noChangeShapeType="1"/>
              </p:cNvSpPr>
              <p:nvPr/>
            </p:nvSpPr>
            <p:spPr bwMode="auto">
              <a:xfrm>
                <a:off x="887"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7" name="Rectangle 147"/>
              <p:cNvSpPr>
                <a:spLocks noChangeArrowheads="1"/>
              </p:cNvSpPr>
              <p:nvPr/>
            </p:nvSpPr>
            <p:spPr bwMode="auto">
              <a:xfrm rot="16200000">
                <a:off x="890"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08" name="Line 148"/>
              <p:cNvSpPr>
                <a:spLocks noChangeShapeType="1"/>
              </p:cNvSpPr>
              <p:nvPr/>
            </p:nvSpPr>
            <p:spPr bwMode="auto">
              <a:xfrm>
                <a:off x="1496"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09" name="Line 149"/>
              <p:cNvSpPr>
                <a:spLocks noChangeShapeType="1"/>
              </p:cNvSpPr>
              <p:nvPr/>
            </p:nvSpPr>
            <p:spPr bwMode="auto">
              <a:xfrm flipV="1">
                <a:off x="992" y="2366"/>
                <a:ext cx="504"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0" name="Line 150"/>
              <p:cNvSpPr>
                <a:spLocks noChangeShapeType="1"/>
              </p:cNvSpPr>
              <p:nvPr/>
            </p:nvSpPr>
            <p:spPr bwMode="auto">
              <a:xfrm>
                <a:off x="992"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1" name="Rectangle 151"/>
              <p:cNvSpPr>
                <a:spLocks noChangeArrowheads="1"/>
              </p:cNvSpPr>
              <p:nvPr/>
            </p:nvSpPr>
            <p:spPr bwMode="auto">
              <a:xfrm rot="16200000">
                <a:off x="1018"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12" name="Line 152"/>
              <p:cNvSpPr>
                <a:spLocks noChangeShapeType="1"/>
              </p:cNvSpPr>
              <p:nvPr/>
            </p:nvSpPr>
            <p:spPr bwMode="auto">
              <a:xfrm>
                <a:off x="1625"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3" name="Line 153"/>
              <p:cNvSpPr>
                <a:spLocks noChangeShapeType="1"/>
              </p:cNvSpPr>
              <p:nvPr/>
            </p:nvSpPr>
            <p:spPr bwMode="auto">
              <a:xfrm flipV="1">
                <a:off x="1096" y="2366"/>
                <a:ext cx="52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4" name="Line 154"/>
              <p:cNvSpPr>
                <a:spLocks noChangeShapeType="1"/>
              </p:cNvSpPr>
              <p:nvPr/>
            </p:nvSpPr>
            <p:spPr bwMode="auto">
              <a:xfrm>
                <a:off x="1096"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5" name="Rectangle 155"/>
              <p:cNvSpPr>
                <a:spLocks noChangeArrowheads="1"/>
              </p:cNvSpPr>
              <p:nvPr/>
            </p:nvSpPr>
            <p:spPr bwMode="auto">
              <a:xfrm rot="16200000">
                <a:off x="1098"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16" name="Line 156"/>
              <p:cNvSpPr>
                <a:spLocks noChangeShapeType="1"/>
              </p:cNvSpPr>
              <p:nvPr/>
            </p:nvSpPr>
            <p:spPr bwMode="auto">
              <a:xfrm>
                <a:off x="1781"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7" name="Line 157"/>
              <p:cNvSpPr>
                <a:spLocks noChangeShapeType="1"/>
              </p:cNvSpPr>
              <p:nvPr/>
            </p:nvSpPr>
            <p:spPr bwMode="auto">
              <a:xfrm flipV="1">
                <a:off x="1200" y="2366"/>
                <a:ext cx="581"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8" name="Line 158"/>
              <p:cNvSpPr>
                <a:spLocks noChangeShapeType="1"/>
              </p:cNvSpPr>
              <p:nvPr/>
            </p:nvSpPr>
            <p:spPr bwMode="auto">
              <a:xfrm>
                <a:off x="1200"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19" name="Rectangle 159"/>
              <p:cNvSpPr>
                <a:spLocks noChangeArrowheads="1"/>
              </p:cNvSpPr>
              <p:nvPr/>
            </p:nvSpPr>
            <p:spPr bwMode="auto">
              <a:xfrm rot="16200000">
                <a:off x="1227"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#93</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20" name="Line 160"/>
              <p:cNvSpPr>
                <a:spLocks noChangeShapeType="1"/>
              </p:cNvSpPr>
              <p:nvPr/>
            </p:nvSpPr>
            <p:spPr bwMode="auto">
              <a:xfrm>
                <a:off x="1790"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1" name="Line 161"/>
              <p:cNvSpPr>
                <a:spLocks noChangeShapeType="1"/>
              </p:cNvSpPr>
              <p:nvPr/>
            </p:nvSpPr>
            <p:spPr bwMode="auto">
              <a:xfrm flipV="1">
                <a:off x="1304" y="2366"/>
                <a:ext cx="48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2" name="Line 162"/>
              <p:cNvSpPr>
                <a:spLocks noChangeShapeType="1"/>
              </p:cNvSpPr>
              <p:nvPr/>
            </p:nvSpPr>
            <p:spPr bwMode="auto">
              <a:xfrm>
                <a:off x="1304"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3" name="Rectangle 163"/>
              <p:cNvSpPr>
                <a:spLocks noChangeArrowheads="1"/>
              </p:cNvSpPr>
              <p:nvPr/>
            </p:nvSpPr>
            <p:spPr bwMode="auto">
              <a:xfrm rot="16200000">
                <a:off x="1331"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24" name="Line 164"/>
              <p:cNvSpPr>
                <a:spLocks noChangeShapeType="1"/>
              </p:cNvSpPr>
              <p:nvPr/>
            </p:nvSpPr>
            <p:spPr bwMode="auto">
              <a:xfrm>
                <a:off x="180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5" name="Line 165"/>
              <p:cNvSpPr>
                <a:spLocks noChangeShapeType="1"/>
              </p:cNvSpPr>
              <p:nvPr/>
            </p:nvSpPr>
            <p:spPr bwMode="auto">
              <a:xfrm flipV="1">
                <a:off x="1408" y="2366"/>
                <a:ext cx="394"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6" name="Line 166"/>
              <p:cNvSpPr>
                <a:spLocks noChangeShapeType="1"/>
              </p:cNvSpPr>
              <p:nvPr/>
            </p:nvSpPr>
            <p:spPr bwMode="auto">
              <a:xfrm>
                <a:off x="1408"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7" name="Rectangle 167"/>
              <p:cNvSpPr>
                <a:spLocks noChangeArrowheads="1"/>
              </p:cNvSpPr>
              <p:nvPr/>
            </p:nvSpPr>
            <p:spPr bwMode="auto">
              <a:xfrm rot="16200000">
                <a:off x="1435"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#95</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28" name="Line 168"/>
              <p:cNvSpPr>
                <a:spLocks noChangeShapeType="1"/>
              </p:cNvSpPr>
              <p:nvPr/>
            </p:nvSpPr>
            <p:spPr bwMode="auto">
              <a:xfrm>
                <a:off x="1809"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29" name="Line 169"/>
              <p:cNvSpPr>
                <a:spLocks noChangeShapeType="1"/>
              </p:cNvSpPr>
              <p:nvPr/>
            </p:nvSpPr>
            <p:spPr bwMode="auto">
              <a:xfrm flipV="1">
                <a:off x="1512" y="2366"/>
                <a:ext cx="297"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0" name="Line 170"/>
              <p:cNvSpPr>
                <a:spLocks noChangeShapeType="1"/>
              </p:cNvSpPr>
              <p:nvPr/>
            </p:nvSpPr>
            <p:spPr bwMode="auto">
              <a:xfrm>
                <a:off x="1512"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1" name="Rectangle 171"/>
              <p:cNvSpPr>
                <a:spLocks noChangeArrowheads="1"/>
              </p:cNvSpPr>
              <p:nvPr/>
            </p:nvSpPr>
            <p:spPr bwMode="auto">
              <a:xfrm rot="16200000">
                <a:off x="1539"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32" name="Line 172"/>
              <p:cNvSpPr>
                <a:spLocks noChangeShapeType="1"/>
              </p:cNvSpPr>
              <p:nvPr/>
            </p:nvSpPr>
            <p:spPr bwMode="auto">
              <a:xfrm>
                <a:off x="189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3" name="Line 173"/>
              <p:cNvSpPr>
                <a:spLocks noChangeShapeType="1"/>
              </p:cNvSpPr>
              <p:nvPr/>
            </p:nvSpPr>
            <p:spPr bwMode="auto">
              <a:xfrm flipV="1">
                <a:off x="1616" y="2366"/>
                <a:ext cx="277"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4" name="Line 174"/>
              <p:cNvSpPr>
                <a:spLocks noChangeShapeType="1"/>
              </p:cNvSpPr>
              <p:nvPr/>
            </p:nvSpPr>
            <p:spPr bwMode="auto">
              <a:xfrm>
                <a:off x="1616"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5" name="Rectangle 175"/>
              <p:cNvSpPr>
                <a:spLocks noChangeArrowheads="1"/>
              </p:cNvSpPr>
              <p:nvPr/>
            </p:nvSpPr>
            <p:spPr bwMode="auto">
              <a:xfrm rot="16200000">
                <a:off x="1643"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#91</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36" name="Line 176"/>
              <p:cNvSpPr>
                <a:spLocks noChangeShapeType="1"/>
              </p:cNvSpPr>
              <p:nvPr/>
            </p:nvSpPr>
            <p:spPr bwMode="auto">
              <a:xfrm>
                <a:off x="1938"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7" name="Line 177"/>
              <p:cNvSpPr>
                <a:spLocks noChangeShapeType="1"/>
              </p:cNvSpPr>
              <p:nvPr/>
            </p:nvSpPr>
            <p:spPr bwMode="auto">
              <a:xfrm flipV="1">
                <a:off x="1721" y="2366"/>
                <a:ext cx="217"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8" name="Line 178"/>
              <p:cNvSpPr>
                <a:spLocks noChangeShapeType="1"/>
              </p:cNvSpPr>
              <p:nvPr/>
            </p:nvSpPr>
            <p:spPr bwMode="auto">
              <a:xfrm>
                <a:off x="1721"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39" name="Rectangle 179"/>
              <p:cNvSpPr>
                <a:spLocks noChangeArrowheads="1"/>
              </p:cNvSpPr>
              <p:nvPr/>
            </p:nvSpPr>
            <p:spPr bwMode="auto">
              <a:xfrm rot="16200000">
                <a:off x="1723"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#121</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40" name="Line 180"/>
              <p:cNvSpPr>
                <a:spLocks noChangeShapeType="1"/>
              </p:cNvSpPr>
              <p:nvPr/>
            </p:nvSpPr>
            <p:spPr bwMode="auto">
              <a:xfrm>
                <a:off x="197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1" name="Line 181"/>
              <p:cNvSpPr>
                <a:spLocks noChangeShapeType="1"/>
              </p:cNvSpPr>
              <p:nvPr/>
            </p:nvSpPr>
            <p:spPr bwMode="auto">
              <a:xfrm flipV="1">
                <a:off x="1825" y="2366"/>
                <a:ext cx="148"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2" name="Line 182"/>
              <p:cNvSpPr>
                <a:spLocks noChangeShapeType="1"/>
              </p:cNvSpPr>
              <p:nvPr/>
            </p:nvSpPr>
            <p:spPr bwMode="auto">
              <a:xfrm>
                <a:off x="1825"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3" name="Rectangle 183"/>
              <p:cNvSpPr>
                <a:spLocks noChangeArrowheads="1"/>
              </p:cNvSpPr>
              <p:nvPr/>
            </p:nvSpPr>
            <p:spPr bwMode="auto">
              <a:xfrm rot="16200000">
                <a:off x="1851"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44" name="Line 184"/>
              <p:cNvSpPr>
                <a:spLocks noChangeShapeType="1"/>
              </p:cNvSpPr>
              <p:nvPr/>
            </p:nvSpPr>
            <p:spPr bwMode="auto">
              <a:xfrm>
                <a:off x="2258"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5" name="Line 185"/>
              <p:cNvSpPr>
                <a:spLocks noChangeShapeType="1"/>
              </p:cNvSpPr>
              <p:nvPr/>
            </p:nvSpPr>
            <p:spPr bwMode="auto">
              <a:xfrm flipV="1">
                <a:off x="1929" y="2366"/>
                <a:ext cx="32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6" name="Line 186"/>
              <p:cNvSpPr>
                <a:spLocks noChangeShapeType="1"/>
              </p:cNvSpPr>
              <p:nvPr/>
            </p:nvSpPr>
            <p:spPr bwMode="auto">
              <a:xfrm>
                <a:off x="1929"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7" name="Rectangle 187"/>
              <p:cNvSpPr>
                <a:spLocks noChangeArrowheads="1"/>
              </p:cNvSpPr>
              <p:nvPr/>
            </p:nvSpPr>
            <p:spPr bwMode="auto">
              <a:xfrm rot="16200000">
                <a:off x="1956"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48" name="Line 188"/>
              <p:cNvSpPr>
                <a:spLocks noChangeShapeType="1"/>
              </p:cNvSpPr>
              <p:nvPr/>
            </p:nvSpPr>
            <p:spPr bwMode="auto">
              <a:xfrm>
                <a:off x="227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49" name="Line 189"/>
              <p:cNvSpPr>
                <a:spLocks noChangeShapeType="1"/>
              </p:cNvSpPr>
              <p:nvPr/>
            </p:nvSpPr>
            <p:spPr bwMode="auto">
              <a:xfrm flipV="1">
                <a:off x="2033" y="2366"/>
                <a:ext cx="23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0" name="Line 190"/>
              <p:cNvSpPr>
                <a:spLocks noChangeShapeType="1"/>
              </p:cNvSpPr>
              <p:nvPr/>
            </p:nvSpPr>
            <p:spPr bwMode="auto">
              <a:xfrm>
                <a:off x="2033"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1" name="Rectangle 191"/>
              <p:cNvSpPr>
                <a:spLocks noChangeArrowheads="1"/>
              </p:cNvSpPr>
              <p:nvPr/>
            </p:nvSpPr>
            <p:spPr bwMode="auto">
              <a:xfrm rot="16200000">
                <a:off x="2060"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52" name="Line 192"/>
              <p:cNvSpPr>
                <a:spLocks noChangeShapeType="1"/>
              </p:cNvSpPr>
              <p:nvPr/>
            </p:nvSpPr>
            <p:spPr bwMode="auto">
              <a:xfrm>
                <a:off x="232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3" name="Line 193"/>
              <p:cNvSpPr>
                <a:spLocks noChangeShapeType="1"/>
              </p:cNvSpPr>
              <p:nvPr/>
            </p:nvSpPr>
            <p:spPr bwMode="auto">
              <a:xfrm flipV="1">
                <a:off x="2137" y="2366"/>
                <a:ext cx="18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4" name="Line 194"/>
              <p:cNvSpPr>
                <a:spLocks noChangeShapeType="1"/>
              </p:cNvSpPr>
              <p:nvPr/>
            </p:nvSpPr>
            <p:spPr bwMode="auto">
              <a:xfrm>
                <a:off x="2137"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5" name="Rectangle 195"/>
              <p:cNvSpPr>
                <a:spLocks noChangeArrowheads="1"/>
              </p:cNvSpPr>
              <p:nvPr/>
            </p:nvSpPr>
            <p:spPr bwMode="auto">
              <a:xfrm rot="16200000">
                <a:off x="2164"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56" name="Line 196"/>
              <p:cNvSpPr>
                <a:spLocks noChangeShapeType="1"/>
              </p:cNvSpPr>
              <p:nvPr/>
            </p:nvSpPr>
            <p:spPr bwMode="auto">
              <a:xfrm>
                <a:off x="2366"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7" name="Line 197"/>
              <p:cNvSpPr>
                <a:spLocks noChangeShapeType="1"/>
              </p:cNvSpPr>
              <p:nvPr/>
            </p:nvSpPr>
            <p:spPr bwMode="auto">
              <a:xfrm flipV="1">
                <a:off x="2241" y="2366"/>
                <a:ext cx="12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8" name="Line 198"/>
              <p:cNvSpPr>
                <a:spLocks noChangeShapeType="1"/>
              </p:cNvSpPr>
              <p:nvPr/>
            </p:nvSpPr>
            <p:spPr bwMode="auto">
              <a:xfrm>
                <a:off x="2241"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59" name="Rectangle 199"/>
              <p:cNvSpPr>
                <a:spLocks noChangeArrowheads="1"/>
              </p:cNvSpPr>
              <p:nvPr/>
            </p:nvSpPr>
            <p:spPr bwMode="auto">
              <a:xfrm rot="16200000">
                <a:off x="2244"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#101</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60" name="Line 200"/>
              <p:cNvSpPr>
                <a:spLocks noChangeShapeType="1"/>
              </p:cNvSpPr>
              <p:nvPr/>
            </p:nvSpPr>
            <p:spPr bwMode="auto">
              <a:xfrm>
                <a:off x="239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61" name="Line 201"/>
              <p:cNvSpPr>
                <a:spLocks noChangeShapeType="1"/>
              </p:cNvSpPr>
              <p:nvPr/>
            </p:nvSpPr>
            <p:spPr bwMode="auto">
              <a:xfrm flipV="1">
                <a:off x="2345" y="2366"/>
                <a:ext cx="48"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62" name="Line 202"/>
              <p:cNvSpPr>
                <a:spLocks noChangeShapeType="1"/>
              </p:cNvSpPr>
              <p:nvPr/>
            </p:nvSpPr>
            <p:spPr bwMode="auto">
              <a:xfrm>
                <a:off x="2345"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63" name="Rectangle 203"/>
              <p:cNvSpPr>
                <a:spLocks noChangeArrowheads="1"/>
              </p:cNvSpPr>
              <p:nvPr/>
            </p:nvSpPr>
            <p:spPr bwMode="auto">
              <a:xfrm rot="16200000">
                <a:off x="2348"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#113</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64" name="Line 204"/>
              <p:cNvSpPr>
                <a:spLocks noChangeShapeType="1"/>
              </p:cNvSpPr>
              <p:nvPr/>
            </p:nvSpPr>
            <p:spPr bwMode="auto">
              <a:xfrm>
                <a:off x="2460"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117965" name="Line 205"/>
            <p:cNvSpPr>
              <a:spLocks noChangeShapeType="1"/>
            </p:cNvSpPr>
            <p:nvPr/>
          </p:nvSpPr>
          <p:spPr bwMode="auto">
            <a:xfrm flipV="1">
              <a:off x="2449" y="2366"/>
              <a:ext cx="11"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66" name="Line 206"/>
            <p:cNvSpPr>
              <a:spLocks noChangeShapeType="1"/>
            </p:cNvSpPr>
            <p:nvPr/>
          </p:nvSpPr>
          <p:spPr bwMode="auto">
            <a:xfrm>
              <a:off x="2449"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67" name="Rectangle 207"/>
            <p:cNvSpPr>
              <a:spLocks noChangeArrowheads="1"/>
            </p:cNvSpPr>
            <p:nvPr/>
          </p:nvSpPr>
          <p:spPr bwMode="auto">
            <a:xfrm rot="16200000">
              <a:off x="2476"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#99</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68" name="Line 208"/>
            <p:cNvSpPr>
              <a:spLocks noChangeShapeType="1"/>
            </p:cNvSpPr>
            <p:nvPr/>
          </p:nvSpPr>
          <p:spPr bwMode="auto">
            <a:xfrm>
              <a:off x="2518"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69" name="Line 209"/>
            <p:cNvSpPr>
              <a:spLocks noChangeShapeType="1"/>
            </p:cNvSpPr>
            <p:nvPr/>
          </p:nvSpPr>
          <p:spPr bwMode="auto">
            <a:xfrm flipH="1" flipV="1">
              <a:off x="2518" y="2366"/>
              <a:ext cx="3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0" name="Line 210"/>
            <p:cNvSpPr>
              <a:spLocks noChangeShapeType="1"/>
            </p:cNvSpPr>
            <p:nvPr/>
          </p:nvSpPr>
          <p:spPr bwMode="auto">
            <a:xfrm>
              <a:off x="2554"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1" name="Rectangle 211"/>
            <p:cNvSpPr>
              <a:spLocks noChangeArrowheads="1"/>
            </p:cNvSpPr>
            <p:nvPr/>
          </p:nvSpPr>
          <p:spPr bwMode="auto">
            <a:xfrm rot="16200000">
              <a:off x="2556"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72" name="Line 212"/>
            <p:cNvSpPr>
              <a:spLocks noChangeShapeType="1"/>
            </p:cNvSpPr>
            <p:nvPr/>
          </p:nvSpPr>
          <p:spPr bwMode="auto">
            <a:xfrm>
              <a:off x="2667"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3" name="Line 213"/>
            <p:cNvSpPr>
              <a:spLocks noChangeShapeType="1"/>
            </p:cNvSpPr>
            <p:nvPr/>
          </p:nvSpPr>
          <p:spPr bwMode="auto">
            <a:xfrm flipV="1">
              <a:off x="2658" y="2366"/>
              <a:ext cx="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4" name="Line 214"/>
            <p:cNvSpPr>
              <a:spLocks noChangeShapeType="1"/>
            </p:cNvSpPr>
            <p:nvPr/>
          </p:nvSpPr>
          <p:spPr bwMode="auto">
            <a:xfrm>
              <a:off x="2658"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5" name="Rectangle 215"/>
            <p:cNvSpPr>
              <a:spLocks noChangeArrowheads="1"/>
            </p:cNvSpPr>
            <p:nvPr/>
          </p:nvSpPr>
          <p:spPr bwMode="auto">
            <a:xfrm rot="16200000">
              <a:off x="2660"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#119</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76" name="Line 216"/>
            <p:cNvSpPr>
              <a:spLocks noChangeShapeType="1"/>
            </p:cNvSpPr>
            <p:nvPr/>
          </p:nvSpPr>
          <p:spPr bwMode="auto">
            <a:xfrm>
              <a:off x="2677"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7" name="Line 217"/>
            <p:cNvSpPr>
              <a:spLocks noChangeShapeType="1"/>
            </p:cNvSpPr>
            <p:nvPr/>
          </p:nvSpPr>
          <p:spPr bwMode="auto">
            <a:xfrm flipH="1" flipV="1">
              <a:off x="2677" y="2366"/>
              <a:ext cx="8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8" name="Line 218"/>
            <p:cNvSpPr>
              <a:spLocks noChangeShapeType="1"/>
            </p:cNvSpPr>
            <p:nvPr/>
          </p:nvSpPr>
          <p:spPr bwMode="auto">
            <a:xfrm>
              <a:off x="2762"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79" name="Rectangle 219"/>
            <p:cNvSpPr>
              <a:spLocks noChangeArrowheads="1"/>
            </p:cNvSpPr>
            <p:nvPr/>
          </p:nvSpPr>
          <p:spPr bwMode="auto">
            <a:xfrm rot="16200000">
              <a:off x="2789"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#83</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80" name="Line 220"/>
            <p:cNvSpPr>
              <a:spLocks noChangeShapeType="1"/>
            </p:cNvSpPr>
            <p:nvPr/>
          </p:nvSpPr>
          <p:spPr bwMode="auto">
            <a:xfrm>
              <a:off x="2726"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1" name="Line 221"/>
            <p:cNvSpPr>
              <a:spLocks noChangeShapeType="1"/>
            </p:cNvSpPr>
            <p:nvPr/>
          </p:nvSpPr>
          <p:spPr bwMode="auto">
            <a:xfrm flipH="1" flipV="1">
              <a:off x="2726" y="2366"/>
              <a:ext cx="140"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2" name="Line 222"/>
            <p:cNvSpPr>
              <a:spLocks noChangeShapeType="1"/>
            </p:cNvSpPr>
            <p:nvPr/>
          </p:nvSpPr>
          <p:spPr bwMode="auto">
            <a:xfrm>
              <a:off x="2866"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3" name="Rectangle 223"/>
            <p:cNvSpPr>
              <a:spLocks noChangeArrowheads="1"/>
            </p:cNvSpPr>
            <p:nvPr/>
          </p:nvSpPr>
          <p:spPr bwMode="auto">
            <a:xfrm rot="16200000">
              <a:off x="2879" y="2693"/>
              <a:ext cx="1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84" name="Line 224"/>
            <p:cNvSpPr>
              <a:spLocks noChangeShapeType="1"/>
            </p:cNvSpPr>
            <p:nvPr/>
          </p:nvSpPr>
          <p:spPr bwMode="auto">
            <a:xfrm>
              <a:off x="2755"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5" name="Line 225"/>
            <p:cNvSpPr>
              <a:spLocks noChangeShapeType="1"/>
            </p:cNvSpPr>
            <p:nvPr/>
          </p:nvSpPr>
          <p:spPr bwMode="auto">
            <a:xfrm flipH="1" flipV="1">
              <a:off x="2755" y="2366"/>
              <a:ext cx="21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6" name="Line 226"/>
            <p:cNvSpPr>
              <a:spLocks noChangeShapeType="1"/>
            </p:cNvSpPr>
            <p:nvPr/>
          </p:nvSpPr>
          <p:spPr bwMode="auto">
            <a:xfrm>
              <a:off x="2970"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7" name="Rectangle 227"/>
            <p:cNvSpPr>
              <a:spLocks noChangeArrowheads="1"/>
            </p:cNvSpPr>
            <p:nvPr/>
          </p:nvSpPr>
          <p:spPr bwMode="auto">
            <a:xfrm rot="16200000">
              <a:off x="2997"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88" name="Line 228"/>
            <p:cNvSpPr>
              <a:spLocks noChangeShapeType="1"/>
            </p:cNvSpPr>
            <p:nvPr/>
          </p:nvSpPr>
          <p:spPr bwMode="auto">
            <a:xfrm>
              <a:off x="2847"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89" name="Line 229"/>
            <p:cNvSpPr>
              <a:spLocks noChangeShapeType="1"/>
            </p:cNvSpPr>
            <p:nvPr/>
          </p:nvSpPr>
          <p:spPr bwMode="auto">
            <a:xfrm flipH="1" flipV="1">
              <a:off x="2847" y="2366"/>
              <a:ext cx="227"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0" name="Line 230"/>
            <p:cNvSpPr>
              <a:spLocks noChangeShapeType="1"/>
            </p:cNvSpPr>
            <p:nvPr/>
          </p:nvSpPr>
          <p:spPr bwMode="auto">
            <a:xfrm>
              <a:off x="3074"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1" name="Rectangle 231"/>
            <p:cNvSpPr>
              <a:spLocks noChangeArrowheads="1"/>
            </p:cNvSpPr>
            <p:nvPr/>
          </p:nvSpPr>
          <p:spPr bwMode="auto">
            <a:xfrm rot="16200000">
              <a:off x="3077"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#117</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92" name="Line 232"/>
            <p:cNvSpPr>
              <a:spLocks noChangeShapeType="1"/>
            </p:cNvSpPr>
            <p:nvPr/>
          </p:nvSpPr>
          <p:spPr bwMode="auto">
            <a:xfrm>
              <a:off x="286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3" name="Line 233"/>
            <p:cNvSpPr>
              <a:spLocks noChangeShapeType="1"/>
            </p:cNvSpPr>
            <p:nvPr/>
          </p:nvSpPr>
          <p:spPr bwMode="auto">
            <a:xfrm flipH="1" flipV="1">
              <a:off x="2863" y="2366"/>
              <a:ext cx="31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4" name="Line 234"/>
            <p:cNvSpPr>
              <a:spLocks noChangeShapeType="1"/>
            </p:cNvSpPr>
            <p:nvPr/>
          </p:nvSpPr>
          <p:spPr bwMode="auto">
            <a:xfrm>
              <a:off x="3178"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5" name="Rectangle 235"/>
            <p:cNvSpPr>
              <a:spLocks noChangeArrowheads="1"/>
            </p:cNvSpPr>
            <p:nvPr/>
          </p:nvSpPr>
          <p:spPr bwMode="auto">
            <a:xfrm rot="16200000">
              <a:off x="3205"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#97</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7996" name="Line 236"/>
            <p:cNvSpPr>
              <a:spLocks noChangeShapeType="1"/>
            </p:cNvSpPr>
            <p:nvPr/>
          </p:nvSpPr>
          <p:spPr bwMode="auto">
            <a:xfrm>
              <a:off x="2879"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7" name="Line 237"/>
            <p:cNvSpPr>
              <a:spLocks noChangeShapeType="1"/>
            </p:cNvSpPr>
            <p:nvPr/>
          </p:nvSpPr>
          <p:spPr bwMode="auto">
            <a:xfrm flipH="1" flipV="1">
              <a:off x="2879" y="2366"/>
              <a:ext cx="404"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8" name="Line 238"/>
            <p:cNvSpPr>
              <a:spLocks noChangeShapeType="1"/>
            </p:cNvSpPr>
            <p:nvPr/>
          </p:nvSpPr>
          <p:spPr bwMode="auto">
            <a:xfrm>
              <a:off x="3283"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7999" name="Rectangle 239"/>
            <p:cNvSpPr>
              <a:spLocks noChangeArrowheads="1"/>
            </p:cNvSpPr>
            <p:nvPr/>
          </p:nvSpPr>
          <p:spPr bwMode="auto">
            <a:xfrm rot="16200000">
              <a:off x="3285"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#125</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00" name="Line 240"/>
            <p:cNvSpPr>
              <a:spLocks noChangeShapeType="1"/>
            </p:cNvSpPr>
            <p:nvPr/>
          </p:nvSpPr>
          <p:spPr bwMode="auto">
            <a:xfrm>
              <a:off x="2901"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1" name="Line 241"/>
            <p:cNvSpPr>
              <a:spLocks noChangeShapeType="1"/>
            </p:cNvSpPr>
            <p:nvPr/>
          </p:nvSpPr>
          <p:spPr bwMode="auto">
            <a:xfrm flipH="1" flipV="1">
              <a:off x="2901" y="2366"/>
              <a:ext cx="48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2" name="Line 242"/>
            <p:cNvSpPr>
              <a:spLocks noChangeShapeType="1"/>
            </p:cNvSpPr>
            <p:nvPr/>
          </p:nvSpPr>
          <p:spPr bwMode="auto">
            <a:xfrm>
              <a:off x="3387"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3" name="Rectangle 243"/>
            <p:cNvSpPr>
              <a:spLocks noChangeArrowheads="1"/>
            </p:cNvSpPr>
            <p:nvPr/>
          </p:nvSpPr>
          <p:spPr bwMode="auto">
            <a:xfrm rot="16200000">
              <a:off x="3389"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04" name="Line 244"/>
            <p:cNvSpPr>
              <a:spLocks noChangeShapeType="1"/>
            </p:cNvSpPr>
            <p:nvPr/>
          </p:nvSpPr>
          <p:spPr bwMode="auto">
            <a:xfrm>
              <a:off x="290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5" name="Line 245"/>
            <p:cNvSpPr>
              <a:spLocks noChangeShapeType="1"/>
            </p:cNvSpPr>
            <p:nvPr/>
          </p:nvSpPr>
          <p:spPr bwMode="auto">
            <a:xfrm flipH="1" flipV="1">
              <a:off x="2902" y="2366"/>
              <a:ext cx="58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6" name="Line 246"/>
            <p:cNvSpPr>
              <a:spLocks noChangeShapeType="1"/>
            </p:cNvSpPr>
            <p:nvPr/>
          </p:nvSpPr>
          <p:spPr bwMode="auto">
            <a:xfrm>
              <a:off x="3491"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7" name="Rectangle 247"/>
            <p:cNvSpPr>
              <a:spLocks noChangeArrowheads="1"/>
            </p:cNvSpPr>
            <p:nvPr/>
          </p:nvSpPr>
          <p:spPr bwMode="auto">
            <a:xfrm rot="16200000">
              <a:off x="3518"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#87</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08" name="Line 248"/>
            <p:cNvSpPr>
              <a:spLocks noChangeShapeType="1"/>
            </p:cNvSpPr>
            <p:nvPr/>
          </p:nvSpPr>
          <p:spPr bwMode="auto">
            <a:xfrm>
              <a:off x="2956"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09" name="Line 249"/>
            <p:cNvSpPr>
              <a:spLocks noChangeShapeType="1"/>
            </p:cNvSpPr>
            <p:nvPr/>
          </p:nvSpPr>
          <p:spPr bwMode="auto">
            <a:xfrm flipH="1" flipV="1">
              <a:off x="2956" y="2366"/>
              <a:ext cx="639"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0" name="Line 250"/>
            <p:cNvSpPr>
              <a:spLocks noChangeShapeType="1"/>
            </p:cNvSpPr>
            <p:nvPr/>
          </p:nvSpPr>
          <p:spPr bwMode="auto">
            <a:xfrm>
              <a:off x="3595"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1" name="Rectangle 251"/>
            <p:cNvSpPr>
              <a:spLocks noChangeArrowheads="1"/>
            </p:cNvSpPr>
            <p:nvPr/>
          </p:nvSpPr>
          <p:spPr bwMode="auto">
            <a:xfrm rot="16200000">
              <a:off x="3608" y="2693"/>
              <a:ext cx="1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#115</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12" name="Line 252"/>
            <p:cNvSpPr>
              <a:spLocks noChangeShapeType="1"/>
            </p:cNvSpPr>
            <p:nvPr/>
          </p:nvSpPr>
          <p:spPr bwMode="auto">
            <a:xfrm>
              <a:off x="2959"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3" name="Line 253"/>
            <p:cNvSpPr>
              <a:spLocks noChangeShapeType="1"/>
            </p:cNvSpPr>
            <p:nvPr/>
          </p:nvSpPr>
          <p:spPr bwMode="auto">
            <a:xfrm flipH="1" flipV="1">
              <a:off x="2959" y="2366"/>
              <a:ext cx="740"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4" name="Line 254"/>
            <p:cNvSpPr>
              <a:spLocks noChangeShapeType="1"/>
            </p:cNvSpPr>
            <p:nvPr/>
          </p:nvSpPr>
          <p:spPr bwMode="auto">
            <a:xfrm>
              <a:off x="3699"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5" name="Rectangle 255"/>
            <p:cNvSpPr>
              <a:spLocks noChangeArrowheads="1"/>
            </p:cNvSpPr>
            <p:nvPr/>
          </p:nvSpPr>
          <p:spPr bwMode="auto">
            <a:xfrm rot="16200000">
              <a:off x="3702"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#111</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16" name="Line 256"/>
            <p:cNvSpPr>
              <a:spLocks noChangeShapeType="1"/>
            </p:cNvSpPr>
            <p:nvPr/>
          </p:nvSpPr>
          <p:spPr bwMode="auto">
            <a:xfrm>
              <a:off x="3020"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7" name="Line 257"/>
            <p:cNvSpPr>
              <a:spLocks noChangeShapeType="1"/>
            </p:cNvSpPr>
            <p:nvPr/>
          </p:nvSpPr>
          <p:spPr bwMode="auto">
            <a:xfrm flipH="1" flipV="1">
              <a:off x="3020" y="2366"/>
              <a:ext cx="783"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8" name="Line 258"/>
            <p:cNvSpPr>
              <a:spLocks noChangeShapeType="1"/>
            </p:cNvSpPr>
            <p:nvPr/>
          </p:nvSpPr>
          <p:spPr bwMode="auto">
            <a:xfrm>
              <a:off x="3803"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19" name="Rectangle 259"/>
            <p:cNvSpPr>
              <a:spLocks noChangeArrowheads="1"/>
            </p:cNvSpPr>
            <p:nvPr/>
          </p:nvSpPr>
          <p:spPr bwMode="auto">
            <a:xfrm rot="16200000">
              <a:off x="3830"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#85</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20" name="Line 260"/>
            <p:cNvSpPr>
              <a:spLocks noChangeShapeType="1"/>
            </p:cNvSpPr>
            <p:nvPr/>
          </p:nvSpPr>
          <p:spPr bwMode="auto">
            <a:xfrm>
              <a:off x="3074"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1" name="Line 261"/>
            <p:cNvSpPr>
              <a:spLocks noChangeShapeType="1"/>
            </p:cNvSpPr>
            <p:nvPr/>
          </p:nvSpPr>
          <p:spPr bwMode="auto">
            <a:xfrm flipH="1" flipV="1">
              <a:off x="3074" y="2366"/>
              <a:ext cx="833"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2" name="Line 262"/>
            <p:cNvSpPr>
              <a:spLocks noChangeShapeType="1"/>
            </p:cNvSpPr>
            <p:nvPr/>
          </p:nvSpPr>
          <p:spPr bwMode="auto">
            <a:xfrm>
              <a:off x="3907"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3" name="Rectangle 263"/>
            <p:cNvSpPr>
              <a:spLocks noChangeArrowheads="1"/>
            </p:cNvSpPr>
            <p:nvPr/>
          </p:nvSpPr>
          <p:spPr bwMode="auto">
            <a:xfrm rot="16200000">
              <a:off x="3910"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24" name="Line 264"/>
            <p:cNvSpPr>
              <a:spLocks noChangeShapeType="1"/>
            </p:cNvSpPr>
            <p:nvPr/>
          </p:nvSpPr>
          <p:spPr bwMode="auto">
            <a:xfrm>
              <a:off x="3164"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5" name="Line 265"/>
            <p:cNvSpPr>
              <a:spLocks noChangeShapeType="1"/>
            </p:cNvSpPr>
            <p:nvPr/>
          </p:nvSpPr>
          <p:spPr bwMode="auto">
            <a:xfrm flipH="1" flipV="1">
              <a:off x="3164" y="2366"/>
              <a:ext cx="847"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6" name="Line 266"/>
            <p:cNvSpPr>
              <a:spLocks noChangeShapeType="1"/>
            </p:cNvSpPr>
            <p:nvPr/>
          </p:nvSpPr>
          <p:spPr bwMode="auto">
            <a:xfrm>
              <a:off x="4011"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7" name="Rectangle 267"/>
            <p:cNvSpPr>
              <a:spLocks noChangeArrowheads="1"/>
            </p:cNvSpPr>
            <p:nvPr/>
          </p:nvSpPr>
          <p:spPr bwMode="auto">
            <a:xfrm rot="16200000">
              <a:off x="4014"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28" name="Line 268"/>
            <p:cNvSpPr>
              <a:spLocks noChangeShapeType="1"/>
            </p:cNvSpPr>
            <p:nvPr/>
          </p:nvSpPr>
          <p:spPr bwMode="auto">
            <a:xfrm>
              <a:off x="3178"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29" name="Line 269"/>
            <p:cNvSpPr>
              <a:spLocks noChangeShapeType="1"/>
            </p:cNvSpPr>
            <p:nvPr/>
          </p:nvSpPr>
          <p:spPr bwMode="auto">
            <a:xfrm flipH="1" flipV="1">
              <a:off x="3178" y="2366"/>
              <a:ext cx="938"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0" name="Line 270"/>
            <p:cNvSpPr>
              <a:spLocks noChangeShapeType="1"/>
            </p:cNvSpPr>
            <p:nvPr/>
          </p:nvSpPr>
          <p:spPr bwMode="auto">
            <a:xfrm>
              <a:off x="4116"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1" name="Rectangle 271"/>
            <p:cNvSpPr>
              <a:spLocks noChangeArrowheads="1"/>
            </p:cNvSpPr>
            <p:nvPr/>
          </p:nvSpPr>
          <p:spPr bwMode="auto">
            <a:xfrm rot="16200000">
              <a:off x="4142" y="2692"/>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32" name="Line 272"/>
            <p:cNvSpPr>
              <a:spLocks noChangeShapeType="1"/>
            </p:cNvSpPr>
            <p:nvPr/>
          </p:nvSpPr>
          <p:spPr bwMode="auto">
            <a:xfrm>
              <a:off x="3446"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3" name="Line 273"/>
            <p:cNvSpPr>
              <a:spLocks noChangeShapeType="1"/>
            </p:cNvSpPr>
            <p:nvPr/>
          </p:nvSpPr>
          <p:spPr bwMode="auto">
            <a:xfrm flipH="1" flipV="1">
              <a:off x="3446" y="2366"/>
              <a:ext cx="774"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4" name="Line 274"/>
            <p:cNvSpPr>
              <a:spLocks noChangeShapeType="1"/>
            </p:cNvSpPr>
            <p:nvPr/>
          </p:nvSpPr>
          <p:spPr bwMode="auto">
            <a:xfrm>
              <a:off x="4220"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5" name="Rectangle 275"/>
            <p:cNvSpPr>
              <a:spLocks noChangeArrowheads="1"/>
            </p:cNvSpPr>
            <p:nvPr/>
          </p:nvSpPr>
          <p:spPr bwMode="auto">
            <a:xfrm rot="16200000">
              <a:off x="4222"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36" name="Line 276"/>
            <p:cNvSpPr>
              <a:spLocks noChangeShapeType="1"/>
            </p:cNvSpPr>
            <p:nvPr/>
          </p:nvSpPr>
          <p:spPr bwMode="auto">
            <a:xfrm>
              <a:off x="3678"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7" name="Line 277"/>
            <p:cNvSpPr>
              <a:spLocks noChangeShapeType="1"/>
            </p:cNvSpPr>
            <p:nvPr/>
          </p:nvSpPr>
          <p:spPr bwMode="auto">
            <a:xfrm flipH="1" flipV="1">
              <a:off x="3678" y="2366"/>
              <a:ext cx="64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8" name="Line 278"/>
            <p:cNvSpPr>
              <a:spLocks noChangeShapeType="1"/>
            </p:cNvSpPr>
            <p:nvPr/>
          </p:nvSpPr>
          <p:spPr bwMode="auto">
            <a:xfrm>
              <a:off x="4324"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39" name="Rectangle 279"/>
            <p:cNvSpPr>
              <a:spLocks noChangeArrowheads="1"/>
            </p:cNvSpPr>
            <p:nvPr/>
          </p:nvSpPr>
          <p:spPr bwMode="auto">
            <a:xfrm rot="16200000">
              <a:off x="4327"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#109</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40" name="Line 280"/>
            <p:cNvSpPr>
              <a:spLocks noChangeShapeType="1"/>
            </p:cNvSpPr>
            <p:nvPr/>
          </p:nvSpPr>
          <p:spPr bwMode="auto">
            <a:xfrm>
              <a:off x="375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1" name="Line 281"/>
            <p:cNvSpPr>
              <a:spLocks noChangeShapeType="1"/>
            </p:cNvSpPr>
            <p:nvPr/>
          </p:nvSpPr>
          <p:spPr bwMode="auto">
            <a:xfrm flipH="1" flipV="1">
              <a:off x="3753" y="2366"/>
              <a:ext cx="675"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2" name="Line 282"/>
            <p:cNvSpPr>
              <a:spLocks noChangeShapeType="1"/>
            </p:cNvSpPr>
            <p:nvPr/>
          </p:nvSpPr>
          <p:spPr bwMode="auto">
            <a:xfrm>
              <a:off x="4428"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3" name="Rectangle 283"/>
            <p:cNvSpPr>
              <a:spLocks noChangeArrowheads="1"/>
            </p:cNvSpPr>
            <p:nvPr/>
          </p:nvSpPr>
          <p:spPr bwMode="auto">
            <a:xfrm rot="16200000">
              <a:off x="4431"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#107</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44" name="Line 284"/>
            <p:cNvSpPr>
              <a:spLocks noChangeShapeType="1"/>
            </p:cNvSpPr>
            <p:nvPr/>
          </p:nvSpPr>
          <p:spPr bwMode="auto">
            <a:xfrm>
              <a:off x="3756"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5" name="Line 285"/>
            <p:cNvSpPr>
              <a:spLocks noChangeShapeType="1"/>
            </p:cNvSpPr>
            <p:nvPr/>
          </p:nvSpPr>
          <p:spPr bwMode="auto">
            <a:xfrm flipH="1" flipV="1">
              <a:off x="3756" y="2366"/>
              <a:ext cx="77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6" name="Line 286"/>
            <p:cNvSpPr>
              <a:spLocks noChangeShapeType="1"/>
            </p:cNvSpPr>
            <p:nvPr/>
          </p:nvSpPr>
          <p:spPr bwMode="auto">
            <a:xfrm>
              <a:off x="4532"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7" name="Rectangle 287"/>
            <p:cNvSpPr>
              <a:spLocks noChangeArrowheads="1"/>
            </p:cNvSpPr>
            <p:nvPr/>
          </p:nvSpPr>
          <p:spPr bwMode="auto">
            <a:xfrm rot="16200000">
              <a:off x="4535"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#123</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48" name="Line 288"/>
            <p:cNvSpPr>
              <a:spLocks noChangeShapeType="1"/>
            </p:cNvSpPr>
            <p:nvPr/>
          </p:nvSpPr>
          <p:spPr bwMode="auto">
            <a:xfrm>
              <a:off x="381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49" name="Line 289"/>
            <p:cNvSpPr>
              <a:spLocks noChangeShapeType="1"/>
            </p:cNvSpPr>
            <p:nvPr/>
          </p:nvSpPr>
          <p:spPr bwMode="auto">
            <a:xfrm flipH="1" flipV="1">
              <a:off x="3813" y="2366"/>
              <a:ext cx="823"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0" name="Line 290"/>
            <p:cNvSpPr>
              <a:spLocks noChangeShapeType="1"/>
            </p:cNvSpPr>
            <p:nvPr/>
          </p:nvSpPr>
          <p:spPr bwMode="auto">
            <a:xfrm>
              <a:off x="4636"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1" name="Rectangle 291"/>
            <p:cNvSpPr>
              <a:spLocks noChangeArrowheads="1"/>
            </p:cNvSpPr>
            <p:nvPr/>
          </p:nvSpPr>
          <p:spPr bwMode="auto">
            <a:xfrm rot="16200000">
              <a:off x="4639"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52" name="Line 292"/>
            <p:cNvSpPr>
              <a:spLocks noChangeShapeType="1"/>
            </p:cNvSpPr>
            <p:nvPr/>
          </p:nvSpPr>
          <p:spPr bwMode="auto">
            <a:xfrm>
              <a:off x="3862"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3" name="Line 293"/>
            <p:cNvSpPr>
              <a:spLocks noChangeShapeType="1"/>
            </p:cNvSpPr>
            <p:nvPr/>
          </p:nvSpPr>
          <p:spPr bwMode="auto">
            <a:xfrm flipH="1" flipV="1">
              <a:off x="3862" y="2366"/>
              <a:ext cx="878"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4" name="Line 294"/>
            <p:cNvSpPr>
              <a:spLocks noChangeShapeType="1"/>
            </p:cNvSpPr>
            <p:nvPr/>
          </p:nvSpPr>
          <p:spPr bwMode="auto">
            <a:xfrm>
              <a:off x="4740"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5" name="Rectangle 295"/>
            <p:cNvSpPr>
              <a:spLocks noChangeArrowheads="1"/>
            </p:cNvSpPr>
            <p:nvPr/>
          </p:nvSpPr>
          <p:spPr bwMode="auto">
            <a:xfrm rot="16200000">
              <a:off x="4743"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56" name="Line 296"/>
            <p:cNvSpPr>
              <a:spLocks noChangeShapeType="1"/>
            </p:cNvSpPr>
            <p:nvPr/>
          </p:nvSpPr>
          <p:spPr bwMode="auto">
            <a:xfrm>
              <a:off x="390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7" name="Line 297"/>
            <p:cNvSpPr>
              <a:spLocks noChangeShapeType="1"/>
            </p:cNvSpPr>
            <p:nvPr/>
          </p:nvSpPr>
          <p:spPr bwMode="auto">
            <a:xfrm flipH="1" flipV="1">
              <a:off x="3903" y="2366"/>
              <a:ext cx="942"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8" name="Line 298"/>
            <p:cNvSpPr>
              <a:spLocks noChangeShapeType="1"/>
            </p:cNvSpPr>
            <p:nvPr/>
          </p:nvSpPr>
          <p:spPr bwMode="auto">
            <a:xfrm>
              <a:off x="4845"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59" name="Rectangle 299"/>
            <p:cNvSpPr>
              <a:spLocks noChangeArrowheads="1"/>
            </p:cNvSpPr>
            <p:nvPr/>
          </p:nvSpPr>
          <p:spPr bwMode="auto">
            <a:xfrm rot="16200000">
              <a:off x="4847"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60" name="Line 300"/>
            <p:cNvSpPr>
              <a:spLocks noChangeShapeType="1"/>
            </p:cNvSpPr>
            <p:nvPr/>
          </p:nvSpPr>
          <p:spPr bwMode="auto">
            <a:xfrm>
              <a:off x="4071"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1" name="Line 301"/>
            <p:cNvSpPr>
              <a:spLocks noChangeShapeType="1"/>
            </p:cNvSpPr>
            <p:nvPr/>
          </p:nvSpPr>
          <p:spPr bwMode="auto">
            <a:xfrm flipH="1" flipV="1">
              <a:off x="4071" y="2366"/>
              <a:ext cx="878"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2" name="Line 302"/>
            <p:cNvSpPr>
              <a:spLocks noChangeShapeType="1"/>
            </p:cNvSpPr>
            <p:nvPr/>
          </p:nvSpPr>
          <p:spPr bwMode="auto">
            <a:xfrm>
              <a:off x="4949"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3" name="Rectangle 303"/>
            <p:cNvSpPr>
              <a:spLocks noChangeArrowheads="1"/>
            </p:cNvSpPr>
            <p:nvPr/>
          </p:nvSpPr>
          <p:spPr bwMode="auto">
            <a:xfrm rot="16200000">
              <a:off x="4951"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64" name="Line 304"/>
            <p:cNvSpPr>
              <a:spLocks noChangeShapeType="1"/>
            </p:cNvSpPr>
            <p:nvPr/>
          </p:nvSpPr>
          <p:spPr bwMode="auto">
            <a:xfrm>
              <a:off x="4193"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5" name="Line 305"/>
            <p:cNvSpPr>
              <a:spLocks noChangeShapeType="1"/>
            </p:cNvSpPr>
            <p:nvPr/>
          </p:nvSpPr>
          <p:spPr bwMode="auto">
            <a:xfrm flipH="1" flipV="1">
              <a:off x="4193" y="2366"/>
              <a:ext cx="860"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6" name="Line 306"/>
            <p:cNvSpPr>
              <a:spLocks noChangeShapeType="1"/>
            </p:cNvSpPr>
            <p:nvPr/>
          </p:nvSpPr>
          <p:spPr bwMode="auto">
            <a:xfrm>
              <a:off x="5053"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7" name="Rectangle 307"/>
            <p:cNvSpPr>
              <a:spLocks noChangeArrowheads="1"/>
            </p:cNvSpPr>
            <p:nvPr/>
          </p:nvSpPr>
          <p:spPr bwMode="auto">
            <a:xfrm rot="16200000">
              <a:off x="5055"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#105</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68" name="Line 308"/>
            <p:cNvSpPr>
              <a:spLocks noChangeShapeType="1"/>
            </p:cNvSpPr>
            <p:nvPr/>
          </p:nvSpPr>
          <p:spPr bwMode="auto">
            <a:xfrm>
              <a:off x="4501"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69" name="Line 309"/>
            <p:cNvSpPr>
              <a:spLocks noChangeShapeType="1"/>
            </p:cNvSpPr>
            <p:nvPr/>
          </p:nvSpPr>
          <p:spPr bwMode="auto">
            <a:xfrm flipH="1" flipV="1">
              <a:off x="4501" y="2366"/>
              <a:ext cx="656"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0" name="Line 310"/>
            <p:cNvSpPr>
              <a:spLocks noChangeShapeType="1"/>
            </p:cNvSpPr>
            <p:nvPr/>
          </p:nvSpPr>
          <p:spPr bwMode="auto">
            <a:xfrm>
              <a:off x="5157"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1" name="Rectangle 311"/>
            <p:cNvSpPr>
              <a:spLocks noChangeArrowheads="1"/>
            </p:cNvSpPr>
            <p:nvPr/>
          </p:nvSpPr>
          <p:spPr bwMode="auto">
            <a:xfrm rot="16200000">
              <a:off x="5160"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#127</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72" name="Line 312"/>
            <p:cNvSpPr>
              <a:spLocks noChangeShapeType="1"/>
            </p:cNvSpPr>
            <p:nvPr/>
          </p:nvSpPr>
          <p:spPr bwMode="auto">
            <a:xfrm>
              <a:off x="4527"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3" name="Line 313"/>
            <p:cNvSpPr>
              <a:spLocks noChangeShapeType="1"/>
            </p:cNvSpPr>
            <p:nvPr/>
          </p:nvSpPr>
          <p:spPr bwMode="auto">
            <a:xfrm flipH="1" flipV="1">
              <a:off x="4527" y="2366"/>
              <a:ext cx="734"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4" name="Line 314"/>
            <p:cNvSpPr>
              <a:spLocks noChangeShapeType="1"/>
            </p:cNvSpPr>
            <p:nvPr/>
          </p:nvSpPr>
          <p:spPr bwMode="auto">
            <a:xfrm>
              <a:off x="5261"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5" name="Rectangle 315"/>
            <p:cNvSpPr>
              <a:spLocks noChangeArrowheads="1"/>
            </p:cNvSpPr>
            <p:nvPr/>
          </p:nvSpPr>
          <p:spPr bwMode="auto">
            <a:xfrm rot="16200000">
              <a:off x="5262" y="2668"/>
              <a:ext cx="22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076" name="Line 316"/>
            <p:cNvSpPr>
              <a:spLocks noChangeShapeType="1"/>
            </p:cNvSpPr>
            <p:nvPr/>
          </p:nvSpPr>
          <p:spPr bwMode="auto">
            <a:xfrm>
              <a:off x="5310" y="2329"/>
              <a:ext cx="1"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7" name="Line 317"/>
            <p:cNvSpPr>
              <a:spLocks noChangeShapeType="1"/>
            </p:cNvSpPr>
            <p:nvPr/>
          </p:nvSpPr>
          <p:spPr bwMode="auto">
            <a:xfrm flipH="1" flipV="1">
              <a:off x="5310" y="2366"/>
              <a:ext cx="54" cy="2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8" name="Line 318"/>
            <p:cNvSpPr>
              <a:spLocks noChangeShapeType="1"/>
            </p:cNvSpPr>
            <p:nvPr/>
          </p:nvSpPr>
          <p:spPr bwMode="auto">
            <a:xfrm>
              <a:off x="5364" y="258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79" name="Freeform 319"/>
            <p:cNvSpPr>
              <a:spLocks/>
            </p:cNvSpPr>
            <p:nvPr/>
          </p:nvSpPr>
          <p:spPr bwMode="auto">
            <a:xfrm>
              <a:off x="625" y="3108"/>
              <a:ext cx="5035" cy="478"/>
            </a:xfrm>
            <a:custGeom>
              <a:avLst/>
              <a:gdLst>
                <a:gd name="T0" fmla="*/ 77 w 5035"/>
                <a:gd name="T1" fmla="*/ 478 h 478"/>
                <a:gd name="T2" fmla="*/ 158 w 5035"/>
                <a:gd name="T3" fmla="*/ 477 h 478"/>
                <a:gd name="T4" fmla="*/ 239 w 5035"/>
                <a:gd name="T5" fmla="*/ 477 h 478"/>
                <a:gd name="T6" fmla="*/ 320 w 5035"/>
                <a:gd name="T7" fmla="*/ 475 h 478"/>
                <a:gd name="T8" fmla="*/ 403 w 5035"/>
                <a:gd name="T9" fmla="*/ 475 h 478"/>
                <a:gd name="T10" fmla="*/ 484 w 5035"/>
                <a:gd name="T11" fmla="*/ 475 h 478"/>
                <a:gd name="T12" fmla="*/ 565 w 5035"/>
                <a:gd name="T13" fmla="*/ 477 h 478"/>
                <a:gd name="T14" fmla="*/ 646 w 5035"/>
                <a:gd name="T15" fmla="*/ 477 h 478"/>
                <a:gd name="T16" fmla="*/ 727 w 5035"/>
                <a:gd name="T17" fmla="*/ 477 h 478"/>
                <a:gd name="T18" fmla="*/ 809 w 5035"/>
                <a:gd name="T19" fmla="*/ 477 h 478"/>
                <a:gd name="T20" fmla="*/ 890 w 5035"/>
                <a:gd name="T21" fmla="*/ 477 h 478"/>
                <a:gd name="T22" fmla="*/ 971 w 5035"/>
                <a:gd name="T23" fmla="*/ 477 h 478"/>
                <a:gd name="T24" fmla="*/ 1052 w 5035"/>
                <a:gd name="T25" fmla="*/ 475 h 478"/>
                <a:gd name="T26" fmla="*/ 1134 w 5035"/>
                <a:gd name="T27" fmla="*/ 475 h 478"/>
                <a:gd name="T28" fmla="*/ 1215 w 5035"/>
                <a:gd name="T29" fmla="*/ 477 h 478"/>
                <a:gd name="T30" fmla="*/ 1296 w 5035"/>
                <a:gd name="T31" fmla="*/ 478 h 478"/>
                <a:gd name="T32" fmla="*/ 1377 w 5035"/>
                <a:gd name="T33" fmla="*/ 478 h 478"/>
                <a:gd name="T34" fmla="*/ 1458 w 5035"/>
                <a:gd name="T35" fmla="*/ 477 h 478"/>
                <a:gd name="T36" fmla="*/ 1540 w 5035"/>
                <a:gd name="T37" fmla="*/ 477 h 478"/>
                <a:gd name="T38" fmla="*/ 1621 w 5035"/>
                <a:gd name="T39" fmla="*/ 477 h 478"/>
                <a:gd name="T40" fmla="*/ 1702 w 5035"/>
                <a:gd name="T41" fmla="*/ 475 h 478"/>
                <a:gd name="T42" fmla="*/ 1783 w 5035"/>
                <a:gd name="T43" fmla="*/ 477 h 478"/>
                <a:gd name="T44" fmla="*/ 1864 w 5035"/>
                <a:gd name="T45" fmla="*/ 477 h 478"/>
                <a:gd name="T46" fmla="*/ 1947 w 5035"/>
                <a:gd name="T47" fmla="*/ 478 h 478"/>
                <a:gd name="T48" fmla="*/ 2028 w 5035"/>
                <a:gd name="T49" fmla="*/ 477 h 478"/>
                <a:gd name="T50" fmla="*/ 2109 w 5035"/>
                <a:gd name="T51" fmla="*/ 477 h 478"/>
                <a:gd name="T52" fmla="*/ 2190 w 5035"/>
                <a:gd name="T53" fmla="*/ 477 h 478"/>
                <a:gd name="T54" fmla="*/ 2272 w 5035"/>
                <a:gd name="T55" fmla="*/ 477 h 478"/>
                <a:gd name="T56" fmla="*/ 2353 w 5035"/>
                <a:gd name="T57" fmla="*/ 475 h 478"/>
                <a:gd name="T58" fmla="*/ 2434 w 5035"/>
                <a:gd name="T59" fmla="*/ 475 h 478"/>
                <a:gd name="T60" fmla="*/ 2515 w 5035"/>
                <a:gd name="T61" fmla="*/ 477 h 478"/>
                <a:gd name="T62" fmla="*/ 2596 w 5035"/>
                <a:gd name="T63" fmla="*/ 477 h 478"/>
                <a:gd name="T64" fmla="*/ 2678 w 5035"/>
                <a:gd name="T65" fmla="*/ 477 h 478"/>
                <a:gd name="T66" fmla="*/ 2759 w 5035"/>
                <a:gd name="T67" fmla="*/ 477 h 478"/>
                <a:gd name="T68" fmla="*/ 2840 w 5035"/>
                <a:gd name="T69" fmla="*/ 478 h 478"/>
                <a:gd name="T70" fmla="*/ 2921 w 5035"/>
                <a:gd name="T71" fmla="*/ 477 h 478"/>
                <a:gd name="T72" fmla="*/ 3002 w 5035"/>
                <a:gd name="T73" fmla="*/ 477 h 478"/>
                <a:gd name="T74" fmla="*/ 3084 w 5035"/>
                <a:gd name="T75" fmla="*/ 477 h 478"/>
                <a:gd name="T76" fmla="*/ 3165 w 5035"/>
                <a:gd name="T77" fmla="*/ 477 h 478"/>
                <a:gd name="T78" fmla="*/ 3246 w 5035"/>
                <a:gd name="T79" fmla="*/ 475 h 478"/>
                <a:gd name="T80" fmla="*/ 3327 w 5035"/>
                <a:gd name="T81" fmla="*/ 475 h 478"/>
                <a:gd name="T82" fmla="*/ 3408 w 5035"/>
                <a:gd name="T83" fmla="*/ 475 h 478"/>
                <a:gd name="T84" fmla="*/ 3491 w 5035"/>
                <a:gd name="T85" fmla="*/ 473 h 478"/>
                <a:gd name="T86" fmla="*/ 3572 w 5035"/>
                <a:gd name="T87" fmla="*/ 477 h 478"/>
                <a:gd name="T88" fmla="*/ 3653 w 5035"/>
                <a:gd name="T89" fmla="*/ 477 h 478"/>
                <a:gd name="T90" fmla="*/ 3734 w 5035"/>
                <a:gd name="T91" fmla="*/ 477 h 478"/>
                <a:gd name="T92" fmla="*/ 3816 w 5035"/>
                <a:gd name="T93" fmla="*/ 477 h 478"/>
                <a:gd name="T94" fmla="*/ 3897 w 5035"/>
                <a:gd name="T95" fmla="*/ 477 h 478"/>
                <a:gd name="T96" fmla="*/ 3978 w 5035"/>
                <a:gd name="T97" fmla="*/ 477 h 478"/>
                <a:gd name="T98" fmla="*/ 4059 w 5035"/>
                <a:gd name="T99" fmla="*/ 477 h 478"/>
                <a:gd name="T100" fmla="*/ 4140 w 5035"/>
                <a:gd name="T101" fmla="*/ 477 h 478"/>
                <a:gd name="T102" fmla="*/ 4222 w 5035"/>
                <a:gd name="T103" fmla="*/ 477 h 478"/>
                <a:gd name="T104" fmla="*/ 4303 w 5035"/>
                <a:gd name="T105" fmla="*/ 477 h 478"/>
                <a:gd name="T106" fmla="*/ 4384 w 5035"/>
                <a:gd name="T107" fmla="*/ 475 h 478"/>
                <a:gd name="T108" fmla="*/ 4465 w 5035"/>
                <a:gd name="T109" fmla="*/ 475 h 478"/>
                <a:gd name="T110" fmla="*/ 4546 w 5035"/>
                <a:gd name="T111" fmla="*/ 477 h 478"/>
                <a:gd name="T112" fmla="*/ 4628 w 5035"/>
                <a:gd name="T113" fmla="*/ 477 h 478"/>
                <a:gd name="T114" fmla="*/ 4709 w 5035"/>
                <a:gd name="T115" fmla="*/ 477 h 478"/>
                <a:gd name="T116" fmla="*/ 4790 w 5035"/>
                <a:gd name="T117" fmla="*/ 475 h 478"/>
                <a:gd name="T118" fmla="*/ 4871 w 5035"/>
                <a:gd name="T119" fmla="*/ 475 h 478"/>
                <a:gd name="T120" fmla="*/ 4954 w 5035"/>
                <a:gd name="T121" fmla="*/ 475 h 478"/>
                <a:gd name="T122" fmla="*/ 5035 w 5035"/>
                <a:gd name="T123" fmla="*/ 47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35" h="478">
                  <a:moveTo>
                    <a:pt x="0" y="477"/>
                  </a:moveTo>
                  <a:lnTo>
                    <a:pt x="4" y="475"/>
                  </a:lnTo>
                  <a:lnTo>
                    <a:pt x="8" y="475"/>
                  </a:lnTo>
                  <a:lnTo>
                    <a:pt x="12" y="475"/>
                  </a:lnTo>
                  <a:lnTo>
                    <a:pt x="16" y="477"/>
                  </a:lnTo>
                  <a:lnTo>
                    <a:pt x="21" y="477"/>
                  </a:lnTo>
                  <a:lnTo>
                    <a:pt x="25" y="478"/>
                  </a:lnTo>
                  <a:lnTo>
                    <a:pt x="29" y="477"/>
                  </a:lnTo>
                  <a:lnTo>
                    <a:pt x="32" y="475"/>
                  </a:lnTo>
                  <a:lnTo>
                    <a:pt x="36" y="475"/>
                  </a:lnTo>
                  <a:lnTo>
                    <a:pt x="40" y="475"/>
                  </a:lnTo>
                  <a:lnTo>
                    <a:pt x="45" y="478"/>
                  </a:lnTo>
                  <a:lnTo>
                    <a:pt x="49" y="477"/>
                  </a:lnTo>
                  <a:lnTo>
                    <a:pt x="53" y="478"/>
                  </a:lnTo>
                  <a:lnTo>
                    <a:pt x="57" y="477"/>
                  </a:lnTo>
                  <a:lnTo>
                    <a:pt x="61" y="475"/>
                  </a:lnTo>
                  <a:lnTo>
                    <a:pt x="65" y="477"/>
                  </a:lnTo>
                  <a:lnTo>
                    <a:pt x="68" y="475"/>
                  </a:lnTo>
                  <a:lnTo>
                    <a:pt x="74" y="477"/>
                  </a:lnTo>
                  <a:lnTo>
                    <a:pt x="77" y="478"/>
                  </a:lnTo>
                  <a:lnTo>
                    <a:pt x="81" y="477"/>
                  </a:lnTo>
                  <a:lnTo>
                    <a:pt x="85" y="477"/>
                  </a:lnTo>
                  <a:lnTo>
                    <a:pt x="89" y="477"/>
                  </a:lnTo>
                  <a:lnTo>
                    <a:pt x="93" y="477"/>
                  </a:lnTo>
                  <a:lnTo>
                    <a:pt x="98" y="477"/>
                  </a:lnTo>
                  <a:lnTo>
                    <a:pt x="102" y="477"/>
                  </a:lnTo>
                  <a:lnTo>
                    <a:pt x="106" y="477"/>
                  </a:lnTo>
                  <a:lnTo>
                    <a:pt x="110" y="477"/>
                  </a:lnTo>
                  <a:lnTo>
                    <a:pt x="113" y="477"/>
                  </a:lnTo>
                  <a:lnTo>
                    <a:pt x="117" y="477"/>
                  </a:lnTo>
                  <a:lnTo>
                    <a:pt x="122" y="475"/>
                  </a:lnTo>
                  <a:lnTo>
                    <a:pt x="126" y="477"/>
                  </a:lnTo>
                  <a:lnTo>
                    <a:pt x="130" y="477"/>
                  </a:lnTo>
                  <a:lnTo>
                    <a:pt x="134" y="477"/>
                  </a:lnTo>
                  <a:lnTo>
                    <a:pt x="138" y="477"/>
                  </a:lnTo>
                  <a:lnTo>
                    <a:pt x="142" y="477"/>
                  </a:lnTo>
                  <a:lnTo>
                    <a:pt x="147" y="475"/>
                  </a:lnTo>
                  <a:lnTo>
                    <a:pt x="151" y="475"/>
                  </a:lnTo>
                  <a:lnTo>
                    <a:pt x="154" y="475"/>
                  </a:lnTo>
                  <a:lnTo>
                    <a:pt x="158" y="477"/>
                  </a:lnTo>
                  <a:lnTo>
                    <a:pt x="162" y="477"/>
                  </a:lnTo>
                  <a:lnTo>
                    <a:pt x="166" y="478"/>
                  </a:lnTo>
                  <a:lnTo>
                    <a:pt x="170" y="477"/>
                  </a:lnTo>
                  <a:lnTo>
                    <a:pt x="175" y="475"/>
                  </a:lnTo>
                  <a:lnTo>
                    <a:pt x="179" y="475"/>
                  </a:lnTo>
                  <a:lnTo>
                    <a:pt x="183" y="475"/>
                  </a:lnTo>
                  <a:lnTo>
                    <a:pt x="187" y="477"/>
                  </a:lnTo>
                  <a:lnTo>
                    <a:pt x="190" y="477"/>
                  </a:lnTo>
                  <a:lnTo>
                    <a:pt x="194" y="477"/>
                  </a:lnTo>
                  <a:lnTo>
                    <a:pt x="199" y="477"/>
                  </a:lnTo>
                  <a:lnTo>
                    <a:pt x="203" y="475"/>
                  </a:lnTo>
                  <a:lnTo>
                    <a:pt x="207" y="475"/>
                  </a:lnTo>
                  <a:lnTo>
                    <a:pt x="211" y="477"/>
                  </a:lnTo>
                  <a:lnTo>
                    <a:pt x="215" y="477"/>
                  </a:lnTo>
                  <a:lnTo>
                    <a:pt x="219" y="477"/>
                  </a:lnTo>
                  <a:lnTo>
                    <a:pt x="224" y="477"/>
                  </a:lnTo>
                  <a:lnTo>
                    <a:pt x="228" y="477"/>
                  </a:lnTo>
                  <a:lnTo>
                    <a:pt x="232" y="475"/>
                  </a:lnTo>
                  <a:lnTo>
                    <a:pt x="235" y="475"/>
                  </a:lnTo>
                  <a:lnTo>
                    <a:pt x="239" y="477"/>
                  </a:lnTo>
                  <a:lnTo>
                    <a:pt x="243" y="477"/>
                  </a:lnTo>
                  <a:lnTo>
                    <a:pt x="248" y="477"/>
                  </a:lnTo>
                  <a:lnTo>
                    <a:pt x="252" y="477"/>
                  </a:lnTo>
                  <a:lnTo>
                    <a:pt x="256" y="475"/>
                  </a:lnTo>
                  <a:lnTo>
                    <a:pt x="260" y="475"/>
                  </a:lnTo>
                  <a:lnTo>
                    <a:pt x="264" y="475"/>
                  </a:lnTo>
                  <a:lnTo>
                    <a:pt x="268" y="475"/>
                  </a:lnTo>
                  <a:lnTo>
                    <a:pt x="273" y="478"/>
                  </a:lnTo>
                  <a:lnTo>
                    <a:pt x="277" y="477"/>
                  </a:lnTo>
                  <a:lnTo>
                    <a:pt x="280" y="477"/>
                  </a:lnTo>
                  <a:lnTo>
                    <a:pt x="284" y="477"/>
                  </a:lnTo>
                  <a:lnTo>
                    <a:pt x="288" y="475"/>
                  </a:lnTo>
                  <a:lnTo>
                    <a:pt x="292" y="475"/>
                  </a:lnTo>
                  <a:lnTo>
                    <a:pt x="296" y="477"/>
                  </a:lnTo>
                  <a:lnTo>
                    <a:pt x="301" y="477"/>
                  </a:lnTo>
                  <a:lnTo>
                    <a:pt x="305" y="478"/>
                  </a:lnTo>
                  <a:lnTo>
                    <a:pt x="309" y="477"/>
                  </a:lnTo>
                  <a:lnTo>
                    <a:pt x="313" y="477"/>
                  </a:lnTo>
                  <a:lnTo>
                    <a:pt x="316" y="477"/>
                  </a:lnTo>
                  <a:lnTo>
                    <a:pt x="320" y="475"/>
                  </a:lnTo>
                  <a:lnTo>
                    <a:pt x="325" y="477"/>
                  </a:lnTo>
                  <a:lnTo>
                    <a:pt x="329" y="477"/>
                  </a:lnTo>
                  <a:lnTo>
                    <a:pt x="333" y="478"/>
                  </a:lnTo>
                  <a:lnTo>
                    <a:pt x="337" y="477"/>
                  </a:lnTo>
                  <a:lnTo>
                    <a:pt x="341" y="475"/>
                  </a:lnTo>
                  <a:lnTo>
                    <a:pt x="345" y="475"/>
                  </a:lnTo>
                  <a:lnTo>
                    <a:pt x="350" y="475"/>
                  </a:lnTo>
                  <a:lnTo>
                    <a:pt x="354" y="477"/>
                  </a:lnTo>
                  <a:lnTo>
                    <a:pt x="358" y="477"/>
                  </a:lnTo>
                  <a:lnTo>
                    <a:pt x="361" y="478"/>
                  </a:lnTo>
                  <a:lnTo>
                    <a:pt x="365" y="477"/>
                  </a:lnTo>
                  <a:lnTo>
                    <a:pt x="369" y="475"/>
                  </a:lnTo>
                  <a:lnTo>
                    <a:pt x="374" y="475"/>
                  </a:lnTo>
                  <a:lnTo>
                    <a:pt x="378" y="475"/>
                  </a:lnTo>
                  <a:lnTo>
                    <a:pt x="382" y="477"/>
                  </a:lnTo>
                  <a:lnTo>
                    <a:pt x="386" y="477"/>
                  </a:lnTo>
                  <a:lnTo>
                    <a:pt x="390" y="478"/>
                  </a:lnTo>
                  <a:lnTo>
                    <a:pt x="394" y="477"/>
                  </a:lnTo>
                  <a:lnTo>
                    <a:pt x="397" y="477"/>
                  </a:lnTo>
                  <a:lnTo>
                    <a:pt x="403" y="475"/>
                  </a:lnTo>
                  <a:lnTo>
                    <a:pt x="406" y="477"/>
                  </a:lnTo>
                  <a:lnTo>
                    <a:pt x="410" y="475"/>
                  </a:lnTo>
                  <a:lnTo>
                    <a:pt x="414" y="477"/>
                  </a:lnTo>
                  <a:lnTo>
                    <a:pt x="418" y="478"/>
                  </a:lnTo>
                  <a:lnTo>
                    <a:pt x="422" y="477"/>
                  </a:lnTo>
                  <a:lnTo>
                    <a:pt x="427" y="477"/>
                  </a:lnTo>
                  <a:lnTo>
                    <a:pt x="431" y="477"/>
                  </a:lnTo>
                  <a:lnTo>
                    <a:pt x="435" y="475"/>
                  </a:lnTo>
                  <a:lnTo>
                    <a:pt x="439" y="477"/>
                  </a:lnTo>
                  <a:lnTo>
                    <a:pt x="442" y="477"/>
                  </a:lnTo>
                  <a:lnTo>
                    <a:pt x="446" y="478"/>
                  </a:lnTo>
                  <a:lnTo>
                    <a:pt x="451" y="477"/>
                  </a:lnTo>
                  <a:lnTo>
                    <a:pt x="455" y="475"/>
                  </a:lnTo>
                  <a:lnTo>
                    <a:pt x="459" y="475"/>
                  </a:lnTo>
                  <a:lnTo>
                    <a:pt x="463" y="475"/>
                  </a:lnTo>
                  <a:lnTo>
                    <a:pt x="467" y="477"/>
                  </a:lnTo>
                  <a:lnTo>
                    <a:pt x="471" y="477"/>
                  </a:lnTo>
                  <a:lnTo>
                    <a:pt x="476" y="477"/>
                  </a:lnTo>
                  <a:lnTo>
                    <a:pt x="480" y="477"/>
                  </a:lnTo>
                  <a:lnTo>
                    <a:pt x="484" y="475"/>
                  </a:lnTo>
                  <a:lnTo>
                    <a:pt x="487" y="475"/>
                  </a:lnTo>
                  <a:lnTo>
                    <a:pt x="491" y="475"/>
                  </a:lnTo>
                  <a:lnTo>
                    <a:pt x="495" y="477"/>
                  </a:lnTo>
                  <a:lnTo>
                    <a:pt x="500" y="477"/>
                  </a:lnTo>
                  <a:lnTo>
                    <a:pt x="504" y="477"/>
                  </a:lnTo>
                  <a:lnTo>
                    <a:pt x="508" y="477"/>
                  </a:lnTo>
                  <a:lnTo>
                    <a:pt x="512" y="477"/>
                  </a:lnTo>
                  <a:lnTo>
                    <a:pt x="516" y="475"/>
                  </a:lnTo>
                  <a:lnTo>
                    <a:pt x="520" y="477"/>
                  </a:lnTo>
                  <a:lnTo>
                    <a:pt x="523" y="475"/>
                  </a:lnTo>
                  <a:lnTo>
                    <a:pt x="529" y="477"/>
                  </a:lnTo>
                  <a:lnTo>
                    <a:pt x="532" y="478"/>
                  </a:lnTo>
                  <a:lnTo>
                    <a:pt x="536" y="477"/>
                  </a:lnTo>
                  <a:lnTo>
                    <a:pt x="540" y="477"/>
                  </a:lnTo>
                  <a:lnTo>
                    <a:pt x="544" y="477"/>
                  </a:lnTo>
                  <a:lnTo>
                    <a:pt x="548" y="477"/>
                  </a:lnTo>
                  <a:lnTo>
                    <a:pt x="553" y="477"/>
                  </a:lnTo>
                  <a:lnTo>
                    <a:pt x="557" y="477"/>
                  </a:lnTo>
                  <a:lnTo>
                    <a:pt x="561" y="477"/>
                  </a:lnTo>
                  <a:lnTo>
                    <a:pt x="565" y="477"/>
                  </a:lnTo>
                  <a:lnTo>
                    <a:pt x="568" y="477"/>
                  </a:lnTo>
                  <a:lnTo>
                    <a:pt x="572" y="475"/>
                  </a:lnTo>
                  <a:lnTo>
                    <a:pt x="577" y="475"/>
                  </a:lnTo>
                  <a:lnTo>
                    <a:pt x="581" y="477"/>
                  </a:lnTo>
                  <a:lnTo>
                    <a:pt x="585" y="477"/>
                  </a:lnTo>
                  <a:lnTo>
                    <a:pt x="589" y="478"/>
                  </a:lnTo>
                  <a:lnTo>
                    <a:pt x="593" y="477"/>
                  </a:lnTo>
                  <a:lnTo>
                    <a:pt x="597" y="477"/>
                  </a:lnTo>
                  <a:lnTo>
                    <a:pt x="602" y="477"/>
                  </a:lnTo>
                  <a:lnTo>
                    <a:pt x="606" y="477"/>
                  </a:lnTo>
                  <a:lnTo>
                    <a:pt x="610" y="477"/>
                  </a:lnTo>
                  <a:lnTo>
                    <a:pt x="613" y="478"/>
                  </a:lnTo>
                  <a:lnTo>
                    <a:pt x="617" y="477"/>
                  </a:lnTo>
                  <a:lnTo>
                    <a:pt x="621" y="477"/>
                  </a:lnTo>
                  <a:lnTo>
                    <a:pt x="625" y="477"/>
                  </a:lnTo>
                  <a:lnTo>
                    <a:pt x="630" y="477"/>
                  </a:lnTo>
                  <a:lnTo>
                    <a:pt x="634" y="477"/>
                  </a:lnTo>
                  <a:lnTo>
                    <a:pt x="638" y="477"/>
                  </a:lnTo>
                  <a:lnTo>
                    <a:pt x="642" y="475"/>
                  </a:lnTo>
                  <a:lnTo>
                    <a:pt x="646" y="477"/>
                  </a:lnTo>
                  <a:lnTo>
                    <a:pt x="649" y="475"/>
                  </a:lnTo>
                  <a:lnTo>
                    <a:pt x="655" y="477"/>
                  </a:lnTo>
                  <a:lnTo>
                    <a:pt x="658" y="475"/>
                  </a:lnTo>
                  <a:lnTo>
                    <a:pt x="662" y="477"/>
                  </a:lnTo>
                  <a:lnTo>
                    <a:pt x="666" y="477"/>
                  </a:lnTo>
                  <a:lnTo>
                    <a:pt x="670" y="477"/>
                  </a:lnTo>
                  <a:lnTo>
                    <a:pt x="674" y="478"/>
                  </a:lnTo>
                  <a:lnTo>
                    <a:pt x="679" y="477"/>
                  </a:lnTo>
                  <a:lnTo>
                    <a:pt x="683" y="477"/>
                  </a:lnTo>
                  <a:lnTo>
                    <a:pt x="687" y="477"/>
                  </a:lnTo>
                  <a:lnTo>
                    <a:pt x="691" y="477"/>
                  </a:lnTo>
                  <a:lnTo>
                    <a:pt x="694" y="478"/>
                  </a:lnTo>
                  <a:lnTo>
                    <a:pt x="698" y="477"/>
                  </a:lnTo>
                  <a:lnTo>
                    <a:pt x="703" y="478"/>
                  </a:lnTo>
                  <a:lnTo>
                    <a:pt x="707" y="477"/>
                  </a:lnTo>
                  <a:lnTo>
                    <a:pt x="711" y="477"/>
                  </a:lnTo>
                  <a:lnTo>
                    <a:pt x="715" y="477"/>
                  </a:lnTo>
                  <a:lnTo>
                    <a:pt x="719" y="477"/>
                  </a:lnTo>
                  <a:lnTo>
                    <a:pt x="723" y="477"/>
                  </a:lnTo>
                  <a:lnTo>
                    <a:pt x="727" y="477"/>
                  </a:lnTo>
                  <a:lnTo>
                    <a:pt x="732" y="477"/>
                  </a:lnTo>
                  <a:lnTo>
                    <a:pt x="736" y="477"/>
                  </a:lnTo>
                  <a:lnTo>
                    <a:pt x="739" y="475"/>
                  </a:lnTo>
                  <a:lnTo>
                    <a:pt x="743" y="478"/>
                  </a:lnTo>
                  <a:lnTo>
                    <a:pt x="747" y="477"/>
                  </a:lnTo>
                  <a:lnTo>
                    <a:pt x="751" y="478"/>
                  </a:lnTo>
                  <a:lnTo>
                    <a:pt x="756" y="475"/>
                  </a:lnTo>
                  <a:lnTo>
                    <a:pt x="760" y="478"/>
                  </a:lnTo>
                  <a:lnTo>
                    <a:pt x="764" y="477"/>
                  </a:lnTo>
                  <a:lnTo>
                    <a:pt x="768" y="475"/>
                  </a:lnTo>
                  <a:lnTo>
                    <a:pt x="772" y="478"/>
                  </a:lnTo>
                  <a:lnTo>
                    <a:pt x="775" y="477"/>
                  </a:lnTo>
                  <a:lnTo>
                    <a:pt x="781" y="477"/>
                  </a:lnTo>
                  <a:lnTo>
                    <a:pt x="784" y="477"/>
                  </a:lnTo>
                  <a:lnTo>
                    <a:pt x="788" y="477"/>
                  </a:lnTo>
                  <a:lnTo>
                    <a:pt x="792" y="478"/>
                  </a:lnTo>
                  <a:lnTo>
                    <a:pt x="796" y="477"/>
                  </a:lnTo>
                  <a:lnTo>
                    <a:pt x="800" y="477"/>
                  </a:lnTo>
                  <a:lnTo>
                    <a:pt x="805" y="478"/>
                  </a:lnTo>
                  <a:lnTo>
                    <a:pt x="809" y="477"/>
                  </a:lnTo>
                  <a:lnTo>
                    <a:pt x="813" y="477"/>
                  </a:lnTo>
                  <a:lnTo>
                    <a:pt x="817" y="475"/>
                  </a:lnTo>
                  <a:lnTo>
                    <a:pt x="820" y="477"/>
                  </a:lnTo>
                  <a:lnTo>
                    <a:pt x="824" y="478"/>
                  </a:lnTo>
                  <a:lnTo>
                    <a:pt x="829" y="477"/>
                  </a:lnTo>
                  <a:lnTo>
                    <a:pt x="833" y="477"/>
                  </a:lnTo>
                  <a:lnTo>
                    <a:pt x="837" y="477"/>
                  </a:lnTo>
                  <a:lnTo>
                    <a:pt x="841" y="475"/>
                  </a:lnTo>
                  <a:lnTo>
                    <a:pt x="845" y="477"/>
                  </a:lnTo>
                  <a:lnTo>
                    <a:pt x="849" y="477"/>
                  </a:lnTo>
                  <a:lnTo>
                    <a:pt x="853" y="477"/>
                  </a:lnTo>
                  <a:lnTo>
                    <a:pt x="858" y="477"/>
                  </a:lnTo>
                  <a:lnTo>
                    <a:pt x="862" y="477"/>
                  </a:lnTo>
                  <a:lnTo>
                    <a:pt x="865" y="477"/>
                  </a:lnTo>
                  <a:lnTo>
                    <a:pt x="869" y="477"/>
                  </a:lnTo>
                  <a:lnTo>
                    <a:pt x="873" y="477"/>
                  </a:lnTo>
                  <a:lnTo>
                    <a:pt x="877" y="477"/>
                  </a:lnTo>
                  <a:lnTo>
                    <a:pt x="882" y="477"/>
                  </a:lnTo>
                  <a:lnTo>
                    <a:pt x="886" y="478"/>
                  </a:lnTo>
                  <a:lnTo>
                    <a:pt x="890" y="477"/>
                  </a:lnTo>
                  <a:lnTo>
                    <a:pt x="894" y="477"/>
                  </a:lnTo>
                  <a:lnTo>
                    <a:pt x="898" y="477"/>
                  </a:lnTo>
                  <a:lnTo>
                    <a:pt x="901" y="477"/>
                  </a:lnTo>
                  <a:lnTo>
                    <a:pt x="907" y="478"/>
                  </a:lnTo>
                  <a:lnTo>
                    <a:pt x="910" y="478"/>
                  </a:lnTo>
                  <a:lnTo>
                    <a:pt x="914" y="477"/>
                  </a:lnTo>
                  <a:lnTo>
                    <a:pt x="918" y="472"/>
                  </a:lnTo>
                  <a:lnTo>
                    <a:pt x="922" y="474"/>
                  </a:lnTo>
                  <a:lnTo>
                    <a:pt x="926" y="477"/>
                  </a:lnTo>
                  <a:lnTo>
                    <a:pt x="931" y="477"/>
                  </a:lnTo>
                  <a:lnTo>
                    <a:pt x="935" y="477"/>
                  </a:lnTo>
                  <a:lnTo>
                    <a:pt x="939" y="478"/>
                  </a:lnTo>
                  <a:lnTo>
                    <a:pt x="943" y="477"/>
                  </a:lnTo>
                  <a:lnTo>
                    <a:pt x="946" y="477"/>
                  </a:lnTo>
                  <a:lnTo>
                    <a:pt x="950" y="477"/>
                  </a:lnTo>
                  <a:lnTo>
                    <a:pt x="954" y="477"/>
                  </a:lnTo>
                  <a:lnTo>
                    <a:pt x="959" y="477"/>
                  </a:lnTo>
                  <a:lnTo>
                    <a:pt x="963" y="477"/>
                  </a:lnTo>
                  <a:lnTo>
                    <a:pt x="967" y="477"/>
                  </a:lnTo>
                  <a:lnTo>
                    <a:pt x="971" y="477"/>
                  </a:lnTo>
                  <a:lnTo>
                    <a:pt x="975" y="477"/>
                  </a:lnTo>
                  <a:lnTo>
                    <a:pt x="979" y="475"/>
                  </a:lnTo>
                  <a:lnTo>
                    <a:pt x="984" y="477"/>
                  </a:lnTo>
                  <a:lnTo>
                    <a:pt x="988" y="477"/>
                  </a:lnTo>
                  <a:lnTo>
                    <a:pt x="991" y="477"/>
                  </a:lnTo>
                  <a:lnTo>
                    <a:pt x="995" y="478"/>
                  </a:lnTo>
                  <a:lnTo>
                    <a:pt x="999" y="478"/>
                  </a:lnTo>
                  <a:lnTo>
                    <a:pt x="1003" y="477"/>
                  </a:lnTo>
                  <a:lnTo>
                    <a:pt x="1008" y="477"/>
                  </a:lnTo>
                  <a:lnTo>
                    <a:pt x="1012" y="477"/>
                  </a:lnTo>
                  <a:lnTo>
                    <a:pt x="1016" y="477"/>
                  </a:lnTo>
                  <a:lnTo>
                    <a:pt x="1020" y="478"/>
                  </a:lnTo>
                  <a:lnTo>
                    <a:pt x="1024" y="477"/>
                  </a:lnTo>
                  <a:lnTo>
                    <a:pt x="1027" y="477"/>
                  </a:lnTo>
                  <a:lnTo>
                    <a:pt x="1033" y="477"/>
                  </a:lnTo>
                  <a:lnTo>
                    <a:pt x="1036" y="477"/>
                  </a:lnTo>
                  <a:lnTo>
                    <a:pt x="1040" y="478"/>
                  </a:lnTo>
                  <a:lnTo>
                    <a:pt x="1044" y="477"/>
                  </a:lnTo>
                  <a:lnTo>
                    <a:pt x="1048" y="478"/>
                  </a:lnTo>
                  <a:lnTo>
                    <a:pt x="1052" y="475"/>
                  </a:lnTo>
                  <a:lnTo>
                    <a:pt x="1057" y="475"/>
                  </a:lnTo>
                  <a:lnTo>
                    <a:pt x="1061" y="477"/>
                  </a:lnTo>
                  <a:lnTo>
                    <a:pt x="1065" y="477"/>
                  </a:lnTo>
                  <a:lnTo>
                    <a:pt x="1069" y="477"/>
                  </a:lnTo>
                  <a:lnTo>
                    <a:pt x="1072" y="477"/>
                  </a:lnTo>
                  <a:lnTo>
                    <a:pt x="1076" y="477"/>
                  </a:lnTo>
                  <a:lnTo>
                    <a:pt x="1080" y="477"/>
                  </a:lnTo>
                  <a:lnTo>
                    <a:pt x="1085" y="477"/>
                  </a:lnTo>
                  <a:lnTo>
                    <a:pt x="1089" y="477"/>
                  </a:lnTo>
                  <a:lnTo>
                    <a:pt x="1093" y="477"/>
                  </a:lnTo>
                  <a:lnTo>
                    <a:pt x="1097" y="477"/>
                  </a:lnTo>
                  <a:lnTo>
                    <a:pt x="1101" y="477"/>
                  </a:lnTo>
                  <a:lnTo>
                    <a:pt x="1105" y="477"/>
                  </a:lnTo>
                  <a:lnTo>
                    <a:pt x="1110" y="477"/>
                  </a:lnTo>
                  <a:lnTo>
                    <a:pt x="1114" y="477"/>
                  </a:lnTo>
                  <a:lnTo>
                    <a:pt x="1117" y="477"/>
                  </a:lnTo>
                  <a:lnTo>
                    <a:pt x="1121" y="477"/>
                  </a:lnTo>
                  <a:lnTo>
                    <a:pt x="1125" y="477"/>
                  </a:lnTo>
                  <a:lnTo>
                    <a:pt x="1129" y="477"/>
                  </a:lnTo>
                  <a:lnTo>
                    <a:pt x="1134" y="475"/>
                  </a:lnTo>
                  <a:lnTo>
                    <a:pt x="1138" y="477"/>
                  </a:lnTo>
                  <a:lnTo>
                    <a:pt x="1142" y="475"/>
                  </a:lnTo>
                  <a:lnTo>
                    <a:pt x="1146" y="477"/>
                  </a:lnTo>
                  <a:lnTo>
                    <a:pt x="1150" y="477"/>
                  </a:lnTo>
                  <a:lnTo>
                    <a:pt x="1153" y="478"/>
                  </a:lnTo>
                  <a:lnTo>
                    <a:pt x="1159" y="477"/>
                  </a:lnTo>
                  <a:lnTo>
                    <a:pt x="1162" y="477"/>
                  </a:lnTo>
                  <a:lnTo>
                    <a:pt x="1166" y="477"/>
                  </a:lnTo>
                  <a:lnTo>
                    <a:pt x="1170" y="477"/>
                  </a:lnTo>
                  <a:lnTo>
                    <a:pt x="1174" y="477"/>
                  </a:lnTo>
                  <a:lnTo>
                    <a:pt x="1178" y="478"/>
                  </a:lnTo>
                  <a:lnTo>
                    <a:pt x="1182" y="477"/>
                  </a:lnTo>
                  <a:lnTo>
                    <a:pt x="1187" y="477"/>
                  </a:lnTo>
                  <a:lnTo>
                    <a:pt x="1191" y="475"/>
                  </a:lnTo>
                  <a:lnTo>
                    <a:pt x="1195" y="475"/>
                  </a:lnTo>
                  <a:lnTo>
                    <a:pt x="1198" y="477"/>
                  </a:lnTo>
                  <a:lnTo>
                    <a:pt x="1202" y="477"/>
                  </a:lnTo>
                  <a:lnTo>
                    <a:pt x="1206" y="478"/>
                  </a:lnTo>
                  <a:lnTo>
                    <a:pt x="1211" y="478"/>
                  </a:lnTo>
                  <a:lnTo>
                    <a:pt x="1215" y="477"/>
                  </a:lnTo>
                  <a:lnTo>
                    <a:pt x="1219" y="477"/>
                  </a:lnTo>
                  <a:lnTo>
                    <a:pt x="1223" y="475"/>
                  </a:lnTo>
                  <a:lnTo>
                    <a:pt x="1227" y="477"/>
                  </a:lnTo>
                  <a:lnTo>
                    <a:pt x="1231" y="478"/>
                  </a:lnTo>
                  <a:lnTo>
                    <a:pt x="1236" y="478"/>
                  </a:lnTo>
                  <a:lnTo>
                    <a:pt x="1240" y="477"/>
                  </a:lnTo>
                  <a:lnTo>
                    <a:pt x="1243" y="477"/>
                  </a:lnTo>
                  <a:lnTo>
                    <a:pt x="1247" y="477"/>
                  </a:lnTo>
                  <a:lnTo>
                    <a:pt x="1251" y="475"/>
                  </a:lnTo>
                  <a:lnTo>
                    <a:pt x="1255" y="475"/>
                  </a:lnTo>
                  <a:lnTo>
                    <a:pt x="1260" y="475"/>
                  </a:lnTo>
                  <a:lnTo>
                    <a:pt x="1264" y="477"/>
                  </a:lnTo>
                  <a:lnTo>
                    <a:pt x="1268" y="478"/>
                  </a:lnTo>
                  <a:lnTo>
                    <a:pt x="1272" y="477"/>
                  </a:lnTo>
                  <a:lnTo>
                    <a:pt x="1276" y="475"/>
                  </a:lnTo>
                  <a:lnTo>
                    <a:pt x="1279" y="475"/>
                  </a:lnTo>
                  <a:lnTo>
                    <a:pt x="1283" y="477"/>
                  </a:lnTo>
                  <a:lnTo>
                    <a:pt x="1288" y="477"/>
                  </a:lnTo>
                  <a:lnTo>
                    <a:pt x="1292" y="478"/>
                  </a:lnTo>
                  <a:lnTo>
                    <a:pt x="1296" y="478"/>
                  </a:lnTo>
                  <a:lnTo>
                    <a:pt x="1300" y="477"/>
                  </a:lnTo>
                  <a:lnTo>
                    <a:pt x="1304" y="478"/>
                  </a:lnTo>
                  <a:lnTo>
                    <a:pt x="1308" y="477"/>
                  </a:lnTo>
                  <a:lnTo>
                    <a:pt x="1313" y="475"/>
                  </a:lnTo>
                  <a:lnTo>
                    <a:pt x="1317" y="477"/>
                  </a:lnTo>
                  <a:lnTo>
                    <a:pt x="1321" y="478"/>
                  </a:lnTo>
                  <a:lnTo>
                    <a:pt x="1324" y="477"/>
                  </a:lnTo>
                  <a:lnTo>
                    <a:pt x="1328" y="475"/>
                  </a:lnTo>
                  <a:lnTo>
                    <a:pt x="1332" y="477"/>
                  </a:lnTo>
                  <a:lnTo>
                    <a:pt x="1337" y="477"/>
                  </a:lnTo>
                  <a:lnTo>
                    <a:pt x="1341" y="477"/>
                  </a:lnTo>
                  <a:lnTo>
                    <a:pt x="1345" y="478"/>
                  </a:lnTo>
                  <a:lnTo>
                    <a:pt x="1349" y="475"/>
                  </a:lnTo>
                  <a:lnTo>
                    <a:pt x="1353" y="477"/>
                  </a:lnTo>
                  <a:lnTo>
                    <a:pt x="1357" y="477"/>
                  </a:lnTo>
                  <a:lnTo>
                    <a:pt x="1362" y="475"/>
                  </a:lnTo>
                  <a:lnTo>
                    <a:pt x="1366" y="477"/>
                  </a:lnTo>
                  <a:lnTo>
                    <a:pt x="1369" y="477"/>
                  </a:lnTo>
                  <a:lnTo>
                    <a:pt x="1373" y="478"/>
                  </a:lnTo>
                  <a:lnTo>
                    <a:pt x="1377" y="478"/>
                  </a:lnTo>
                  <a:lnTo>
                    <a:pt x="1381" y="477"/>
                  </a:lnTo>
                  <a:lnTo>
                    <a:pt x="1386" y="477"/>
                  </a:lnTo>
                  <a:lnTo>
                    <a:pt x="1390" y="477"/>
                  </a:lnTo>
                  <a:lnTo>
                    <a:pt x="1394" y="477"/>
                  </a:lnTo>
                  <a:lnTo>
                    <a:pt x="1398" y="475"/>
                  </a:lnTo>
                  <a:lnTo>
                    <a:pt x="1402" y="477"/>
                  </a:lnTo>
                  <a:lnTo>
                    <a:pt x="1405" y="477"/>
                  </a:lnTo>
                  <a:lnTo>
                    <a:pt x="1409" y="477"/>
                  </a:lnTo>
                  <a:lnTo>
                    <a:pt x="1414" y="477"/>
                  </a:lnTo>
                  <a:lnTo>
                    <a:pt x="1418" y="475"/>
                  </a:lnTo>
                  <a:lnTo>
                    <a:pt x="1422" y="475"/>
                  </a:lnTo>
                  <a:lnTo>
                    <a:pt x="1426" y="477"/>
                  </a:lnTo>
                  <a:lnTo>
                    <a:pt x="1430" y="477"/>
                  </a:lnTo>
                  <a:lnTo>
                    <a:pt x="1434" y="478"/>
                  </a:lnTo>
                  <a:lnTo>
                    <a:pt x="1439" y="478"/>
                  </a:lnTo>
                  <a:lnTo>
                    <a:pt x="1443" y="475"/>
                  </a:lnTo>
                  <a:lnTo>
                    <a:pt x="1447" y="475"/>
                  </a:lnTo>
                  <a:lnTo>
                    <a:pt x="1450" y="477"/>
                  </a:lnTo>
                  <a:lnTo>
                    <a:pt x="1454" y="477"/>
                  </a:lnTo>
                  <a:lnTo>
                    <a:pt x="1458" y="477"/>
                  </a:lnTo>
                  <a:lnTo>
                    <a:pt x="1463" y="478"/>
                  </a:lnTo>
                  <a:lnTo>
                    <a:pt x="1467" y="475"/>
                  </a:lnTo>
                  <a:lnTo>
                    <a:pt x="1471" y="477"/>
                  </a:lnTo>
                  <a:lnTo>
                    <a:pt x="1475" y="477"/>
                  </a:lnTo>
                  <a:lnTo>
                    <a:pt x="1479" y="477"/>
                  </a:lnTo>
                  <a:lnTo>
                    <a:pt x="1483" y="477"/>
                  </a:lnTo>
                  <a:lnTo>
                    <a:pt x="1488" y="478"/>
                  </a:lnTo>
                  <a:lnTo>
                    <a:pt x="1492" y="478"/>
                  </a:lnTo>
                  <a:lnTo>
                    <a:pt x="1495" y="478"/>
                  </a:lnTo>
                  <a:lnTo>
                    <a:pt x="1499" y="477"/>
                  </a:lnTo>
                  <a:lnTo>
                    <a:pt x="1503" y="477"/>
                  </a:lnTo>
                  <a:lnTo>
                    <a:pt x="1507" y="475"/>
                  </a:lnTo>
                  <a:lnTo>
                    <a:pt x="1511" y="477"/>
                  </a:lnTo>
                  <a:lnTo>
                    <a:pt x="1516" y="477"/>
                  </a:lnTo>
                  <a:lnTo>
                    <a:pt x="1520" y="475"/>
                  </a:lnTo>
                  <a:lnTo>
                    <a:pt x="1524" y="478"/>
                  </a:lnTo>
                  <a:lnTo>
                    <a:pt x="1528" y="477"/>
                  </a:lnTo>
                  <a:lnTo>
                    <a:pt x="1531" y="475"/>
                  </a:lnTo>
                  <a:lnTo>
                    <a:pt x="1535" y="475"/>
                  </a:lnTo>
                  <a:lnTo>
                    <a:pt x="1540" y="477"/>
                  </a:lnTo>
                  <a:lnTo>
                    <a:pt x="1544" y="477"/>
                  </a:lnTo>
                  <a:lnTo>
                    <a:pt x="1548" y="478"/>
                  </a:lnTo>
                  <a:lnTo>
                    <a:pt x="1552" y="477"/>
                  </a:lnTo>
                  <a:lnTo>
                    <a:pt x="1556" y="477"/>
                  </a:lnTo>
                  <a:lnTo>
                    <a:pt x="1560" y="477"/>
                  </a:lnTo>
                  <a:lnTo>
                    <a:pt x="1565" y="475"/>
                  </a:lnTo>
                  <a:lnTo>
                    <a:pt x="1569" y="475"/>
                  </a:lnTo>
                  <a:lnTo>
                    <a:pt x="1572" y="478"/>
                  </a:lnTo>
                  <a:lnTo>
                    <a:pt x="1576" y="477"/>
                  </a:lnTo>
                  <a:lnTo>
                    <a:pt x="1580" y="477"/>
                  </a:lnTo>
                  <a:lnTo>
                    <a:pt x="1584" y="475"/>
                  </a:lnTo>
                  <a:lnTo>
                    <a:pt x="1589" y="475"/>
                  </a:lnTo>
                  <a:lnTo>
                    <a:pt x="1593" y="477"/>
                  </a:lnTo>
                  <a:lnTo>
                    <a:pt x="1597" y="477"/>
                  </a:lnTo>
                  <a:lnTo>
                    <a:pt x="1601" y="477"/>
                  </a:lnTo>
                  <a:lnTo>
                    <a:pt x="1605" y="478"/>
                  </a:lnTo>
                  <a:lnTo>
                    <a:pt x="1608" y="478"/>
                  </a:lnTo>
                  <a:lnTo>
                    <a:pt x="1614" y="477"/>
                  </a:lnTo>
                  <a:lnTo>
                    <a:pt x="1617" y="477"/>
                  </a:lnTo>
                  <a:lnTo>
                    <a:pt x="1621" y="477"/>
                  </a:lnTo>
                  <a:lnTo>
                    <a:pt x="1625" y="475"/>
                  </a:lnTo>
                  <a:lnTo>
                    <a:pt x="1629" y="477"/>
                  </a:lnTo>
                  <a:lnTo>
                    <a:pt x="1633" y="477"/>
                  </a:lnTo>
                  <a:lnTo>
                    <a:pt x="1637" y="477"/>
                  </a:lnTo>
                  <a:lnTo>
                    <a:pt x="1642" y="475"/>
                  </a:lnTo>
                  <a:lnTo>
                    <a:pt x="1646" y="475"/>
                  </a:lnTo>
                  <a:lnTo>
                    <a:pt x="1650" y="475"/>
                  </a:lnTo>
                  <a:lnTo>
                    <a:pt x="1653" y="475"/>
                  </a:lnTo>
                  <a:lnTo>
                    <a:pt x="1657" y="475"/>
                  </a:lnTo>
                  <a:lnTo>
                    <a:pt x="1661" y="477"/>
                  </a:lnTo>
                  <a:lnTo>
                    <a:pt x="1666" y="477"/>
                  </a:lnTo>
                  <a:lnTo>
                    <a:pt x="1670" y="477"/>
                  </a:lnTo>
                  <a:lnTo>
                    <a:pt x="1674" y="475"/>
                  </a:lnTo>
                  <a:lnTo>
                    <a:pt x="1678" y="477"/>
                  </a:lnTo>
                  <a:lnTo>
                    <a:pt x="1682" y="477"/>
                  </a:lnTo>
                  <a:lnTo>
                    <a:pt x="1686" y="477"/>
                  </a:lnTo>
                  <a:lnTo>
                    <a:pt x="1691" y="477"/>
                  </a:lnTo>
                  <a:lnTo>
                    <a:pt x="1695" y="477"/>
                  </a:lnTo>
                  <a:lnTo>
                    <a:pt x="1698" y="477"/>
                  </a:lnTo>
                  <a:lnTo>
                    <a:pt x="1702" y="475"/>
                  </a:lnTo>
                  <a:lnTo>
                    <a:pt x="1706" y="475"/>
                  </a:lnTo>
                  <a:lnTo>
                    <a:pt x="1710" y="477"/>
                  </a:lnTo>
                  <a:lnTo>
                    <a:pt x="1715" y="477"/>
                  </a:lnTo>
                  <a:lnTo>
                    <a:pt x="1719" y="477"/>
                  </a:lnTo>
                  <a:lnTo>
                    <a:pt x="1723" y="477"/>
                  </a:lnTo>
                  <a:lnTo>
                    <a:pt x="1727" y="477"/>
                  </a:lnTo>
                  <a:lnTo>
                    <a:pt x="1731" y="472"/>
                  </a:lnTo>
                  <a:lnTo>
                    <a:pt x="1734" y="475"/>
                  </a:lnTo>
                  <a:lnTo>
                    <a:pt x="1738" y="475"/>
                  </a:lnTo>
                  <a:lnTo>
                    <a:pt x="1743" y="477"/>
                  </a:lnTo>
                  <a:lnTo>
                    <a:pt x="1747" y="473"/>
                  </a:lnTo>
                  <a:lnTo>
                    <a:pt x="1751" y="477"/>
                  </a:lnTo>
                  <a:lnTo>
                    <a:pt x="1755" y="475"/>
                  </a:lnTo>
                  <a:lnTo>
                    <a:pt x="1759" y="475"/>
                  </a:lnTo>
                  <a:lnTo>
                    <a:pt x="1763" y="472"/>
                  </a:lnTo>
                  <a:lnTo>
                    <a:pt x="1768" y="475"/>
                  </a:lnTo>
                  <a:lnTo>
                    <a:pt x="1772" y="477"/>
                  </a:lnTo>
                  <a:lnTo>
                    <a:pt x="1776" y="477"/>
                  </a:lnTo>
                  <a:lnTo>
                    <a:pt x="1779" y="477"/>
                  </a:lnTo>
                  <a:lnTo>
                    <a:pt x="1783" y="477"/>
                  </a:lnTo>
                  <a:lnTo>
                    <a:pt x="1787" y="475"/>
                  </a:lnTo>
                  <a:lnTo>
                    <a:pt x="1792" y="475"/>
                  </a:lnTo>
                  <a:lnTo>
                    <a:pt x="1796" y="477"/>
                  </a:lnTo>
                  <a:lnTo>
                    <a:pt x="1800" y="478"/>
                  </a:lnTo>
                  <a:lnTo>
                    <a:pt x="1804" y="477"/>
                  </a:lnTo>
                  <a:lnTo>
                    <a:pt x="1808" y="477"/>
                  </a:lnTo>
                  <a:lnTo>
                    <a:pt x="1812" y="475"/>
                  </a:lnTo>
                  <a:lnTo>
                    <a:pt x="1817" y="477"/>
                  </a:lnTo>
                  <a:lnTo>
                    <a:pt x="1821" y="475"/>
                  </a:lnTo>
                  <a:lnTo>
                    <a:pt x="1824" y="477"/>
                  </a:lnTo>
                  <a:lnTo>
                    <a:pt x="1828" y="478"/>
                  </a:lnTo>
                  <a:lnTo>
                    <a:pt x="1832" y="477"/>
                  </a:lnTo>
                  <a:lnTo>
                    <a:pt x="1836" y="474"/>
                  </a:lnTo>
                  <a:lnTo>
                    <a:pt x="1840" y="477"/>
                  </a:lnTo>
                  <a:lnTo>
                    <a:pt x="1845" y="475"/>
                  </a:lnTo>
                  <a:lnTo>
                    <a:pt x="1849" y="477"/>
                  </a:lnTo>
                  <a:lnTo>
                    <a:pt x="1853" y="477"/>
                  </a:lnTo>
                  <a:lnTo>
                    <a:pt x="1857" y="477"/>
                  </a:lnTo>
                  <a:lnTo>
                    <a:pt x="1860" y="477"/>
                  </a:lnTo>
                  <a:lnTo>
                    <a:pt x="1864" y="477"/>
                  </a:lnTo>
                  <a:lnTo>
                    <a:pt x="1869" y="475"/>
                  </a:lnTo>
                  <a:lnTo>
                    <a:pt x="1873" y="475"/>
                  </a:lnTo>
                  <a:lnTo>
                    <a:pt x="1877" y="474"/>
                  </a:lnTo>
                  <a:lnTo>
                    <a:pt x="1881" y="474"/>
                  </a:lnTo>
                  <a:lnTo>
                    <a:pt x="1885" y="477"/>
                  </a:lnTo>
                  <a:lnTo>
                    <a:pt x="1889" y="478"/>
                  </a:lnTo>
                  <a:lnTo>
                    <a:pt x="1894" y="472"/>
                  </a:lnTo>
                  <a:lnTo>
                    <a:pt x="1898" y="475"/>
                  </a:lnTo>
                  <a:lnTo>
                    <a:pt x="1902" y="475"/>
                  </a:lnTo>
                  <a:lnTo>
                    <a:pt x="1905" y="475"/>
                  </a:lnTo>
                  <a:lnTo>
                    <a:pt x="1909" y="475"/>
                  </a:lnTo>
                  <a:lnTo>
                    <a:pt x="1913" y="478"/>
                  </a:lnTo>
                  <a:lnTo>
                    <a:pt x="1918" y="477"/>
                  </a:lnTo>
                  <a:lnTo>
                    <a:pt x="1922" y="478"/>
                  </a:lnTo>
                  <a:lnTo>
                    <a:pt x="1926" y="475"/>
                  </a:lnTo>
                  <a:lnTo>
                    <a:pt x="1930" y="475"/>
                  </a:lnTo>
                  <a:lnTo>
                    <a:pt x="1934" y="475"/>
                  </a:lnTo>
                  <a:lnTo>
                    <a:pt x="1938" y="475"/>
                  </a:lnTo>
                  <a:lnTo>
                    <a:pt x="1943" y="477"/>
                  </a:lnTo>
                  <a:lnTo>
                    <a:pt x="1947" y="478"/>
                  </a:lnTo>
                  <a:lnTo>
                    <a:pt x="1950" y="477"/>
                  </a:lnTo>
                  <a:lnTo>
                    <a:pt x="1954" y="477"/>
                  </a:lnTo>
                  <a:lnTo>
                    <a:pt x="1958" y="472"/>
                  </a:lnTo>
                  <a:lnTo>
                    <a:pt x="1962" y="477"/>
                  </a:lnTo>
                  <a:lnTo>
                    <a:pt x="1966" y="477"/>
                  </a:lnTo>
                  <a:lnTo>
                    <a:pt x="1971" y="477"/>
                  </a:lnTo>
                  <a:lnTo>
                    <a:pt x="1975" y="478"/>
                  </a:lnTo>
                  <a:lnTo>
                    <a:pt x="1979" y="475"/>
                  </a:lnTo>
                  <a:lnTo>
                    <a:pt x="1983" y="477"/>
                  </a:lnTo>
                  <a:lnTo>
                    <a:pt x="1986" y="475"/>
                  </a:lnTo>
                  <a:lnTo>
                    <a:pt x="1990" y="475"/>
                  </a:lnTo>
                  <a:lnTo>
                    <a:pt x="1995" y="477"/>
                  </a:lnTo>
                  <a:lnTo>
                    <a:pt x="1999" y="477"/>
                  </a:lnTo>
                  <a:lnTo>
                    <a:pt x="2003" y="477"/>
                  </a:lnTo>
                  <a:lnTo>
                    <a:pt x="2007" y="477"/>
                  </a:lnTo>
                  <a:lnTo>
                    <a:pt x="2011" y="475"/>
                  </a:lnTo>
                  <a:lnTo>
                    <a:pt x="2015" y="475"/>
                  </a:lnTo>
                  <a:lnTo>
                    <a:pt x="2020" y="477"/>
                  </a:lnTo>
                  <a:lnTo>
                    <a:pt x="2024" y="477"/>
                  </a:lnTo>
                  <a:lnTo>
                    <a:pt x="2028" y="477"/>
                  </a:lnTo>
                  <a:lnTo>
                    <a:pt x="2031" y="477"/>
                  </a:lnTo>
                  <a:lnTo>
                    <a:pt x="2035" y="477"/>
                  </a:lnTo>
                  <a:lnTo>
                    <a:pt x="2039" y="477"/>
                  </a:lnTo>
                  <a:lnTo>
                    <a:pt x="2044" y="475"/>
                  </a:lnTo>
                  <a:lnTo>
                    <a:pt x="2048" y="477"/>
                  </a:lnTo>
                  <a:lnTo>
                    <a:pt x="2052" y="477"/>
                  </a:lnTo>
                  <a:lnTo>
                    <a:pt x="2056" y="477"/>
                  </a:lnTo>
                  <a:lnTo>
                    <a:pt x="2060" y="477"/>
                  </a:lnTo>
                  <a:lnTo>
                    <a:pt x="2064" y="477"/>
                  </a:lnTo>
                  <a:lnTo>
                    <a:pt x="2067" y="475"/>
                  </a:lnTo>
                  <a:lnTo>
                    <a:pt x="2073" y="475"/>
                  </a:lnTo>
                  <a:lnTo>
                    <a:pt x="2076" y="477"/>
                  </a:lnTo>
                  <a:lnTo>
                    <a:pt x="2080" y="477"/>
                  </a:lnTo>
                  <a:lnTo>
                    <a:pt x="2084" y="478"/>
                  </a:lnTo>
                  <a:lnTo>
                    <a:pt x="2088" y="477"/>
                  </a:lnTo>
                  <a:lnTo>
                    <a:pt x="2092" y="477"/>
                  </a:lnTo>
                  <a:lnTo>
                    <a:pt x="2097" y="475"/>
                  </a:lnTo>
                  <a:lnTo>
                    <a:pt x="2101" y="475"/>
                  </a:lnTo>
                  <a:lnTo>
                    <a:pt x="2105" y="475"/>
                  </a:lnTo>
                  <a:lnTo>
                    <a:pt x="2109" y="477"/>
                  </a:lnTo>
                  <a:lnTo>
                    <a:pt x="2112" y="477"/>
                  </a:lnTo>
                  <a:lnTo>
                    <a:pt x="2116" y="477"/>
                  </a:lnTo>
                  <a:lnTo>
                    <a:pt x="2121" y="477"/>
                  </a:lnTo>
                  <a:lnTo>
                    <a:pt x="2125" y="475"/>
                  </a:lnTo>
                  <a:lnTo>
                    <a:pt x="2129" y="475"/>
                  </a:lnTo>
                  <a:lnTo>
                    <a:pt x="2133" y="477"/>
                  </a:lnTo>
                  <a:lnTo>
                    <a:pt x="2137" y="477"/>
                  </a:lnTo>
                  <a:lnTo>
                    <a:pt x="2141" y="478"/>
                  </a:lnTo>
                  <a:lnTo>
                    <a:pt x="2146" y="477"/>
                  </a:lnTo>
                  <a:lnTo>
                    <a:pt x="2150" y="477"/>
                  </a:lnTo>
                  <a:lnTo>
                    <a:pt x="2154" y="477"/>
                  </a:lnTo>
                  <a:lnTo>
                    <a:pt x="2157" y="475"/>
                  </a:lnTo>
                  <a:lnTo>
                    <a:pt x="2161" y="477"/>
                  </a:lnTo>
                  <a:lnTo>
                    <a:pt x="2165" y="477"/>
                  </a:lnTo>
                  <a:lnTo>
                    <a:pt x="2170" y="477"/>
                  </a:lnTo>
                  <a:lnTo>
                    <a:pt x="2174" y="477"/>
                  </a:lnTo>
                  <a:lnTo>
                    <a:pt x="2178" y="477"/>
                  </a:lnTo>
                  <a:lnTo>
                    <a:pt x="2182" y="477"/>
                  </a:lnTo>
                  <a:lnTo>
                    <a:pt x="2186" y="475"/>
                  </a:lnTo>
                  <a:lnTo>
                    <a:pt x="2190" y="477"/>
                  </a:lnTo>
                  <a:lnTo>
                    <a:pt x="2193" y="477"/>
                  </a:lnTo>
                  <a:lnTo>
                    <a:pt x="2199" y="477"/>
                  </a:lnTo>
                  <a:lnTo>
                    <a:pt x="2202" y="477"/>
                  </a:lnTo>
                  <a:lnTo>
                    <a:pt x="2206" y="475"/>
                  </a:lnTo>
                  <a:lnTo>
                    <a:pt x="2210" y="475"/>
                  </a:lnTo>
                  <a:lnTo>
                    <a:pt x="2214" y="475"/>
                  </a:lnTo>
                  <a:lnTo>
                    <a:pt x="2218" y="475"/>
                  </a:lnTo>
                  <a:lnTo>
                    <a:pt x="2223" y="477"/>
                  </a:lnTo>
                  <a:lnTo>
                    <a:pt x="2227" y="477"/>
                  </a:lnTo>
                  <a:lnTo>
                    <a:pt x="2231" y="478"/>
                  </a:lnTo>
                  <a:lnTo>
                    <a:pt x="2235" y="477"/>
                  </a:lnTo>
                  <a:lnTo>
                    <a:pt x="2238" y="475"/>
                  </a:lnTo>
                  <a:lnTo>
                    <a:pt x="2242" y="475"/>
                  </a:lnTo>
                  <a:lnTo>
                    <a:pt x="2247" y="477"/>
                  </a:lnTo>
                  <a:lnTo>
                    <a:pt x="2251" y="477"/>
                  </a:lnTo>
                  <a:lnTo>
                    <a:pt x="2255" y="477"/>
                  </a:lnTo>
                  <a:lnTo>
                    <a:pt x="2259" y="477"/>
                  </a:lnTo>
                  <a:lnTo>
                    <a:pt x="2263" y="477"/>
                  </a:lnTo>
                  <a:lnTo>
                    <a:pt x="2267" y="477"/>
                  </a:lnTo>
                  <a:lnTo>
                    <a:pt x="2272" y="477"/>
                  </a:lnTo>
                  <a:lnTo>
                    <a:pt x="2276" y="477"/>
                  </a:lnTo>
                  <a:lnTo>
                    <a:pt x="2280" y="477"/>
                  </a:lnTo>
                  <a:lnTo>
                    <a:pt x="2283" y="477"/>
                  </a:lnTo>
                  <a:lnTo>
                    <a:pt x="2287" y="477"/>
                  </a:lnTo>
                  <a:lnTo>
                    <a:pt x="2291" y="477"/>
                  </a:lnTo>
                  <a:lnTo>
                    <a:pt x="2295" y="475"/>
                  </a:lnTo>
                  <a:lnTo>
                    <a:pt x="2300" y="475"/>
                  </a:lnTo>
                  <a:lnTo>
                    <a:pt x="2304" y="477"/>
                  </a:lnTo>
                  <a:lnTo>
                    <a:pt x="2308" y="477"/>
                  </a:lnTo>
                  <a:lnTo>
                    <a:pt x="2312" y="477"/>
                  </a:lnTo>
                  <a:lnTo>
                    <a:pt x="2316" y="477"/>
                  </a:lnTo>
                  <a:lnTo>
                    <a:pt x="2319" y="475"/>
                  </a:lnTo>
                  <a:lnTo>
                    <a:pt x="2325" y="475"/>
                  </a:lnTo>
                  <a:lnTo>
                    <a:pt x="2328" y="475"/>
                  </a:lnTo>
                  <a:lnTo>
                    <a:pt x="2332" y="475"/>
                  </a:lnTo>
                  <a:lnTo>
                    <a:pt x="2336" y="477"/>
                  </a:lnTo>
                  <a:lnTo>
                    <a:pt x="2340" y="478"/>
                  </a:lnTo>
                  <a:lnTo>
                    <a:pt x="2344" y="477"/>
                  </a:lnTo>
                  <a:lnTo>
                    <a:pt x="2349" y="477"/>
                  </a:lnTo>
                  <a:lnTo>
                    <a:pt x="2353" y="475"/>
                  </a:lnTo>
                  <a:lnTo>
                    <a:pt x="2357" y="475"/>
                  </a:lnTo>
                  <a:lnTo>
                    <a:pt x="2361" y="477"/>
                  </a:lnTo>
                  <a:lnTo>
                    <a:pt x="2364" y="477"/>
                  </a:lnTo>
                  <a:lnTo>
                    <a:pt x="2368" y="477"/>
                  </a:lnTo>
                  <a:lnTo>
                    <a:pt x="2373" y="477"/>
                  </a:lnTo>
                  <a:lnTo>
                    <a:pt x="2377" y="475"/>
                  </a:lnTo>
                  <a:lnTo>
                    <a:pt x="2381" y="475"/>
                  </a:lnTo>
                  <a:lnTo>
                    <a:pt x="2385" y="475"/>
                  </a:lnTo>
                  <a:lnTo>
                    <a:pt x="2389" y="477"/>
                  </a:lnTo>
                  <a:lnTo>
                    <a:pt x="2393" y="477"/>
                  </a:lnTo>
                  <a:lnTo>
                    <a:pt x="2397" y="477"/>
                  </a:lnTo>
                  <a:lnTo>
                    <a:pt x="2402" y="477"/>
                  </a:lnTo>
                  <a:lnTo>
                    <a:pt x="2406" y="475"/>
                  </a:lnTo>
                  <a:lnTo>
                    <a:pt x="2409" y="475"/>
                  </a:lnTo>
                  <a:lnTo>
                    <a:pt x="2413" y="475"/>
                  </a:lnTo>
                  <a:lnTo>
                    <a:pt x="2417" y="477"/>
                  </a:lnTo>
                  <a:lnTo>
                    <a:pt x="2421" y="478"/>
                  </a:lnTo>
                  <a:lnTo>
                    <a:pt x="2426" y="477"/>
                  </a:lnTo>
                  <a:lnTo>
                    <a:pt x="2430" y="478"/>
                  </a:lnTo>
                  <a:lnTo>
                    <a:pt x="2434" y="475"/>
                  </a:lnTo>
                  <a:lnTo>
                    <a:pt x="2438" y="475"/>
                  </a:lnTo>
                  <a:lnTo>
                    <a:pt x="2442" y="477"/>
                  </a:lnTo>
                  <a:lnTo>
                    <a:pt x="2445" y="477"/>
                  </a:lnTo>
                  <a:lnTo>
                    <a:pt x="2451" y="477"/>
                  </a:lnTo>
                  <a:lnTo>
                    <a:pt x="2454" y="478"/>
                  </a:lnTo>
                  <a:lnTo>
                    <a:pt x="2458" y="477"/>
                  </a:lnTo>
                  <a:lnTo>
                    <a:pt x="2462" y="477"/>
                  </a:lnTo>
                  <a:lnTo>
                    <a:pt x="2466" y="475"/>
                  </a:lnTo>
                  <a:lnTo>
                    <a:pt x="2470" y="477"/>
                  </a:lnTo>
                  <a:lnTo>
                    <a:pt x="2475" y="477"/>
                  </a:lnTo>
                  <a:lnTo>
                    <a:pt x="2479" y="477"/>
                  </a:lnTo>
                  <a:lnTo>
                    <a:pt x="2483" y="477"/>
                  </a:lnTo>
                  <a:lnTo>
                    <a:pt x="2487" y="477"/>
                  </a:lnTo>
                  <a:lnTo>
                    <a:pt x="2490" y="477"/>
                  </a:lnTo>
                  <a:lnTo>
                    <a:pt x="2494" y="475"/>
                  </a:lnTo>
                  <a:lnTo>
                    <a:pt x="2499" y="477"/>
                  </a:lnTo>
                  <a:lnTo>
                    <a:pt x="2503" y="477"/>
                  </a:lnTo>
                  <a:lnTo>
                    <a:pt x="2507" y="477"/>
                  </a:lnTo>
                  <a:lnTo>
                    <a:pt x="2511" y="477"/>
                  </a:lnTo>
                  <a:lnTo>
                    <a:pt x="2515" y="477"/>
                  </a:lnTo>
                  <a:lnTo>
                    <a:pt x="2519" y="475"/>
                  </a:lnTo>
                  <a:lnTo>
                    <a:pt x="2523" y="475"/>
                  </a:lnTo>
                  <a:lnTo>
                    <a:pt x="2528" y="475"/>
                  </a:lnTo>
                  <a:lnTo>
                    <a:pt x="2532" y="477"/>
                  </a:lnTo>
                  <a:lnTo>
                    <a:pt x="2535" y="478"/>
                  </a:lnTo>
                  <a:lnTo>
                    <a:pt x="2539" y="477"/>
                  </a:lnTo>
                  <a:lnTo>
                    <a:pt x="2543" y="477"/>
                  </a:lnTo>
                  <a:lnTo>
                    <a:pt x="2547" y="475"/>
                  </a:lnTo>
                  <a:lnTo>
                    <a:pt x="2552" y="475"/>
                  </a:lnTo>
                  <a:lnTo>
                    <a:pt x="2556" y="475"/>
                  </a:lnTo>
                  <a:lnTo>
                    <a:pt x="2560" y="477"/>
                  </a:lnTo>
                  <a:lnTo>
                    <a:pt x="2564" y="477"/>
                  </a:lnTo>
                  <a:lnTo>
                    <a:pt x="2568" y="477"/>
                  </a:lnTo>
                  <a:lnTo>
                    <a:pt x="2571" y="477"/>
                  </a:lnTo>
                  <a:lnTo>
                    <a:pt x="2577" y="475"/>
                  </a:lnTo>
                  <a:lnTo>
                    <a:pt x="2580" y="475"/>
                  </a:lnTo>
                  <a:lnTo>
                    <a:pt x="2584" y="477"/>
                  </a:lnTo>
                  <a:lnTo>
                    <a:pt x="2588" y="477"/>
                  </a:lnTo>
                  <a:lnTo>
                    <a:pt x="2592" y="477"/>
                  </a:lnTo>
                  <a:lnTo>
                    <a:pt x="2596" y="477"/>
                  </a:lnTo>
                  <a:lnTo>
                    <a:pt x="2601" y="477"/>
                  </a:lnTo>
                  <a:lnTo>
                    <a:pt x="2605" y="475"/>
                  </a:lnTo>
                  <a:lnTo>
                    <a:pt x="2609" y="475"/>
                  </a:lnTo>
                  <a:lnTo>
                    <a:pt x="2613" y="477"/>
                  </a:lnTo>
                  <a:lnTo>
                    <a:pt x="2616" y="477"/>
                  </a:lnTo>
                  <a:lnTo>
                    <a:pt x="2620" y="477"/>
                  </a:lnTo>
                  <a:lnTo>
                    <a:pt x="2624" y="477"/>
                  </a:lnTo>
                  <a:lnTo>
                    <a:pt x="2629" y="475"/>
                  </a:lnTo>
                  <a:lnTo>
                    <a:pt x="2633" y="475"/>
                  </a:lnTo>
                  <a:lnTo>
                    <a:pt x="2637" y="477"/>
                  </a:lnTo>
                  <a:lnTo>
                    <a:pt x="2641" y="477"/>
                  </a:lnTo>
                  <a:lnTo>
                    <a:pt x="2645" y="478"/>
                  </a:lnTo>
                  <a:lnTo>
                    <a:pt x="2649" y="477"/>
                  </a:lnTo>
                  <a:lnTo>
                    <a:pt x="2654" y="477"/>
                  </a:lnTo>
                  <a:lnTo>
                    <a:pt x="2658" y="477"/>
                  </a:lnTo>
                  <a:lnTo>
                    <a:pt x="2661" y="475"/>
                  </a:lnTo>
                  <a:lnTo>
                    <a:pt x="2665" y="477"/>
                  </a:lnTo>
                  <a:lnTo>
                    <a:pt x="2669" y="477"/>
                  </a:lnTo>
                  <a:lnTo>
                    <a:pt x="2673" y="477"/>
                  </a:lnTo>
                  <a:lnTo>
                    <a:pt x="2678" y="477"/>
                  </a:lnTo>
                  <a:lnTo>
                    <a:pt x="2682" y="477"/>
                  </a:lnTo>
                  <a:lnTo>
                    <a:pt x="2686" y="477"/>
                  </a:lnTo>
                  <a:lnTo>
                    <a:pt x="2690" y="475"/>
                  </a:lnTo>
                  <a:lnTo>
                    <a:pt x="2694" y="477"/>
                  </a:lnTo>
                  <a:lnTo>
                    <a:pt x="2697" y="477"/>
                  </a:lnTo>
                  <a:lnTo>
                    <a:pt x="2703" y="478"/>
                  </a:lnTo>
                  <a:lnTo>
                    <a:pt x="2706" y="478"/>
                  </a:lnTo>
                  <a:lnTo>
                    <a:pt x="2710" y="477"/>
                  </a:lnTo>
                  <a:lnTo>
                    <a:pt x="2714" y="475"/>
                  </a:lnTo>
                  <a:lnTo>
                    <a:pt x="2718" y="475"/>
                  </a:lnTo>
                  <a:lnTo>
                    <a:pt x="2722" y="477"/>
                  </a:lnTo>
                  <a:lnTo>
                    <a:pt x="2727" y="477"/>
                  </a:lnTo>
                  <a:lnTo>
                    <a:pt x="2731" y="477"/>
                  </a:lnTo>
                  <a:lnTo>
                    <a:pt x="2735" y="478"/>
                  </a:lnTo>
                  <a:lnTo>
                    <a:pt x="2739" y="477"/>
                  </a:lnTo>
                  <a:lnTo>
                    <a:pt x="2742" y="475"/>
                  </a:lnTo>
                  <a:lnTo>
                    <a:pt x="2746" y="475"/>
                  </a:lnTo>
                  <a:lnTo>
                    <a:pt x="2750" y="477"/>
                  </a:lnTo>
                  <a:lnTo>
                    <a:pt x="2755" y="477"/>
                  </a:lnTo>
                  <a:lnTo>
                    <a:pt x="2759" y="477"/>
                  </a:lnTo>
                  <a:lnTo>
                    <a:pt x="2763" y="477"/>
                  </a:lnTo>
                  <a:lnTo>
                    <a:pt x="2767" y="477"/>
                  </a:lnTo>
                  <a:lnTo>
                    <a:pt x="2771" y="475"/>
                  </a:lnTo>
                  <a:lnTo>
                    <a:pt x="2775" y="475"/>
                  </a:lnTo>
                  <a:lnTo>
                    <a:pt x="2780" y="477"/>
                  </a:lnTo>
                  <a:lnTo>
                    <a:pt x="2784" y="477"/>
                  </a:lnTo>
                  <a:lnTo>
                    <a:pt x="2787" y="477"/>
                  </a:lnTo>
                  <a:lnTo>
                    <a:pt x="2791" y="477"/>
                  </a:lnTo>
                  <a:lnTo>
                    <a:pt x="2795" y="477"/>
                  </a:lnTo>
                  <a:lnTo>
                    <a:pt x="2799" y="475"/>
                  </a:lnTo>
                  <a:lnTo>
                    <a:pt x="2804" y="475"/>
                  </a:lnTo>
                  <a:lnTo>
                    <a:pt x="2808" y="477"/>
                  </a:lnTo>
                  <a:lnTo>
                    <a:pt x="2812" y="477"/>
                  </a:lnTo>
                  <a:lnTo>
                    <a:pt x="2816" y="473"/>
                  </a:lnTo>
                  <a:lnTo>
                    <a:pt x="2820" y="477"/>
                  </a:lnTo>
                  <a:lnTo>
                    <a:pt x="2823" y="475"/>
                  </a:lnTo>
                  <a:lnTo>
                    <a:pt x="2829" y="477"/>
                  </a:lnTo>
                  <a:lnTo>
                    <a:pt x="2832" y="475"/>
                  </a:lnTo>
                  <a:lnTo>
                    <a:pt x="2836" y="475"/>
                  </a:lnTo>
                  <a:lnTo>
                    <a:pt x="2840" y="478"/>
                  </a:lnTo>
                  <a:lnTo>
                    <a:pt x="2844" y="475"/>
                  </a:lnTo>
                  <a:lnTo>
                    <a:pt x="2848" y="477"/>
                  </a:lnTo>
                  <a:lnTo>
                    <a:pt x="2852" y="477"/>
                  </a:lnTo>
                  <a:lnTo>
                    <a:pt x="2857" y="475"/>
                  </a:lnTo>
                  <a:lnTo>
                    <a:pt x="2861" y="475"/>
                  </a:lnTo>
                  <a:lnTo>
                    <a:pt x="2865" y="475"/>
                  </a:lnTo>
                  <a:lnTo>
                    <a:pt x="2868" y="477"/>
                  </a:lnTo>
                  <a:lnTo>
                    <a:pt x="2872" y="470"/>
                  </a:lnTo>
                  <a:lnTo>
                    <a:pt x="2876" y="477"/>
                  </a:lnTo>
                  <a:lnTo>
                    <a:pt x="2881" y="477"/>
                  </a:lnTo>
                  <a:lnTo>
                    <a:pt x="2885" y="475"/>
                  </a:lnTo>
                  <a:lnTo>
                    <a:pt x="2889" y="477"/>
                  </a:lnTo>
                  <a:lnTo>
                    <a:pt x="2893" y="477"/>
                  </a:lnTo>
                  <a:lnTo>
                    <a:pt x="2897" y="474"/>
                  </a:lnTo>
                  <a:lnTo>
                    <a:pt x="2901" y="477"/>
                  </a:lnTo>
                  <a:lnTo>
                    <a:pt x="2906" y="477"/>
                  </a:lnTo>
                  <a:lnTo>
                    <a:pt x="2910" y="477"/>
                  </a:lnTo>
                  <a:lnTo>
                    <a:pt x="2913" y="477"/>
                  </a:lnTo>
                  <a:lnTo>
                    <a:pt x="2917" y="475"/>
                  </a:lnTo>
                  <a:lnTo>
                    <a:pt x="2921" y="477"/>
                  </a:lnTo>
                  <a:lnTo>
                    <a:pt x="2925" y="478"/>
                  </a:lnTo>
                  <a:lnTo>
                    <a:pt x="2930" y="477"/>
                  </a:lnTo>
                  <a:lnTo>
                    <a:pt x="2934" y="477"/>
                  </a:lnTo>
                  <a:lnTo>
                    <a:pt x="2938" y="475"/>
                  </a:lnTo>
                  <a:lnTo>
                    <a:pt x="2942" y="475"/>
                  </a:lnTo>
                  <a:lnTo>
                    <a:pt x="2945" y="477"/>
                  </a:lnTo>
                  <a:lnTo>
                    <a:pt x="2949" y="475"/>
                  </a:lnTo>
                  <a:lnTo>
                    <a:pt x="2953" y="477"/>
                  </a:lnTo>
                  <a:lnTo>
                    <a:pt x="2958" y="477"/>
                  </a:lnTo>
                  <a:lnTo>
                    <a:pt x="2962" y="477"/>
                  </a:lnTo>
                  <a:lnTo>
                    <a:pt x="2966" y="477"/>
                  </a:lnTo>
                  <a:lnTo>
                    <a:pt x="2970" y="477"/>
                  </a:lnTo>
                  <a:lnTo>
                    <a:pt x="2974" y="477"/>
                  </a:lnTo>
                  <a:lnTo>
                    <a:pt x="2978" y="477"/>
                  </a:lnTo>
                  <a:lnTo>
                    <a:pt x="2983" y="477"/>
                  </a:lnTo>
                  <a:lnTo>
                    <a:pt x="2987" y="477"/>
                  </a:lnTo>
                  <a:lnTo>
                    <a:pt x="2990" y="477"/>
                  </a:lnTo>
                  <a:lnTo>
                    <a:pt x="2994" y="477"/>
                  </a:lnTo>
                  <a:lnTo>
                    <a:pt x="2998" y="475"/>
                  </a:lnTo>
                  <a:lnTo>
                    <a:pt x="3002" y="477"/>
                  </a:lnTo>
                  <a:lnTo>
                    <a:pt x="3007" y="477"/>
                  </a:lnTo>
                  <a:lnTo>
                    <a:pt x="3011" y="477"/>
                  </a:lnTo>
                  <a:lnTo>
                    <a:pt x="3015" y="477"/>
                  </a:lnTo>
                  <a:lnTo>
                    <a:pt x="3019" y="477"/>
                  </a:lnTo>
                  <a:lnTo>
                    <a:pt x="3023" y="473"/>
                  </a:lnTo>
                  <a:lnTo>
                    <a:pt x="3026" y="477"/>
                  </a:lnTo>
                  <a:lnTo>
                    <a:pt x="3032" y="477"/>
                  </a:lnTo>
                  <a:lnTo>
                    <a:pt x="3035" y="478"/>
                  </a:lnTo>
                  <a:lnTo>
                    <a:pt x="3039" y="477"/>
                  </a:lnTo>
                  <a:lnTo>
                    <a:pt x="3043" y="477"/>
                  </a:lnTo>
                  <a:lnTo>
                    <a:pt x="3047" y="477"/>
                  </a:lnTo>
                  <a:lnTo>
                    <a:pt x="3051" y="475"/>
                  </a:lnTo>
                  <a:lnTo>
                    <a:pt x="3056" y="477"/>
                  </a:lnTo>
                  <a:lnTo>
                    <a:pt x="3060" y="477"/>
                  </a:lnTo>
                  <a:lnTo>
                    <a:pt x="3064" y="477"/>
                  </a:lnTo>
                  <a:lnTo>
                    <a:pt x="3068" y="477"/>
                  </a:lnTo>
                  <a:lnTo>
                    <a:pt x="3071" y="477"/>
                  </a:lnTo>
                  <a:lnTo>
                    <a:pt x="3075" y="477"/>
                  </a:lnTo>
                  <a:lnTo>
                    <a:pt x="3079" y="475"/>
                  </a:lnTo>
                  <a:lnTo>
                    <a:pt x="3084" y="477"/>
                  </a:lnTo>
                  <a:lnTo>
                    <a:pt x="3088" y="477"/>
                  </a:lnTo>
                  <a:lnTo>
                    <a:pt x="3092" y="477"/>
                  </a:lnTo>
                  <a:lnTo>
                    <a:pt x="3096" y="477"/>
                  </a:lnTo>
                  <a:lnTo>
                    <a:pt x="3100" y="477"/>
                  </a:lnTo>
                  <a:lnTo>
                    <a:pt x="3104" y="477"/>
                  </a:lnTo>
                  <a:lnTo>
                    <a:pt x="3109" y="475"/>
                  </a:lnTo>
                  <a:lnTo>
                    <a:pt x="3113" y="477"/>
                  </a:lnTo>
                  <a:lnTo>
                    <a:pt x="3116" y="477"/>
                  </a:lnTo>
                  <a:lnTo>
                    <a:pt x="3120" y="477"/>
                  </a:lnTo>
                  <a:lnTo>
                    <a:pt x="3124" y="477"/>
                  </a:lnTo>
                  <a:lnTo>
                    <a:pt x="3128" y="477"/>
                  </a:lnTo>
                  <a:lnTo>
                    <a:pt x="3133" y="475"/>
                  </a:lnTo>
                  <a:lnTo>
                    <a:pt x="3137" y="477"/>
                  </a:lnTo>
                  <a:lnTo>
                    <a:pt x="3141" y="477"/>
                  </a:lnTo>
                  <a:lnTo>
                    <a:pt x="3145" y="477"/>
                  </a:lnTo>
                  <a:lnTo>
                    <a:pt x="3149" y="477"/>
                  </a:lnTo>
                  <a:lnTo>
                    <a:pt x="3152" y="477"/>
                  </a:lnTo>
                  <a:lnTo>
                    <a:pt x="3158" y="477"/>
                  </a:lnTo>
                  <a:lnTo>
                    <a:pt x="3161" y="475"/>
                  </a:lnTo>
                  <a:lnTo>
                    <a:pt x="3165" y="477"/>
                  </a:lnTo>
                  <a:lnTo>
                    <a:pt x="3169" y="475"/>
                  </a:lnTo>
                  <a:lnTo>
                    <a:pt x="3173" y="477"/>
                  </a:lnTo>
                  <a:lnTo>
                    <a:pt x="3177" y="478"/>
                  </a:lnTo>
                  <a:lnTo>
                    <a:pt x="3181" y="477"/>
                  </a:lnTo>
                  <a:lnTo>
                    <a:pt x="3186" y="477"/>
                  </a:lnTo>
                  <a:lnTo>
                    <a:pt x="3190" y="475"/>
                  </a:lnTo>
                  <a:lnTo>
                    <a:pt x="3194" y="475"/>
                  </a:lnTo>
                  <a:lnTo>
                    <a:pt x="3197" y="477"/>
                  </a:lnTo>
                  <a:lnTo>
                    <a:pt x="3201" y="477"/>
                  </a:lnTo>
                  <a:lnTo>
                    <a:pt x="3205" y="477"/>
                  </a:lnTo>
                  <a:lnTo>
                    <a:pt x="3210" y="477"/>
                  </a:lnTo>
                  <a:lnTo>
                    <a:pt x="3214" y="477"/>
                  </a:lnTo>
                  <a:lnTo>
                    <a:pt x="3218" y="477"/>
                  </a:lnTo>
                  <a:lnTo>
                    <a:pt x="3222" y="475"/>
                  </a:lnTo>
                  <a:lnTo>
                    <a:pt x="3226" y="477"/>
                  </a:lnTo>
                  <a:lnTo>
                    <a:pt x="3230" y="478"/>
                  </a:lnTo>
                  <a:lnTo>
                    <a:pt x="3235" y="478"/>
                  </a:lnTo>
                  <a:lnTo>
                    <a:pt x="3239" y="477"/>
                  </a:lnTo>
                  <a:lnTo>
                    <a:pt x="3242" y="477"/>
                  </a:lnTo>
                  <a:lnTo>
                    <a:pt x="3246" y="475"/>
                  </a:lnTo>
                  <a:lnTo>
                    <a:pt x="3250" y="465"/>
                  </a:lnTo>
                  <a:lnTo>
                    <a:pt x="3254" y="434"/>
                  </a:lnTo>
                  <a:lnTo>
                    <a:pt x="3259" y="396"/>
                  </a:lnTo>
                  <a:lnTo>
                    <a:pt x="3263" y="307"/>
                  </a:lnTo>
                  <a:lnTo>
                    <a:pt x="3267" y="56"/>
                  </a:lnTo>
                  <a:lnTo>
                    <a:pt x="3271" y="30"/>
                  </a:lnTo>
                  <a:lnTo>
                    <a:pt x="3275" y="0"/>
                  </a:lnTo>
                  <a:lnTo>
                    <a:pt x="3278" y="121"/>
                  </a:lnTo>
                  <a:lnTo>
                    <a:pt x="3284" y="280"/>
                  </a:lnTo>
                  <a:lnTo>
                    <a:pt x="3287" y="388"/>
                  </a:lnTo>
                  <a:lnTo>
                    <a:pt x="3291" y="464"/>
                  </a:lnTo>
                  <a:lnTo>
                    <a:pt x="3295" y="464"/>
                  </a:lnTo>
                  <a:lnTo>
                    <a:pt x="3299" y="473"/>
                  </a:lnTo>
                  <a:lnTo>
                    <a:pt x="3303" y="475"/>
                  </a:lnTo>
                  <a:lnTo>
                    <a:pt x="3307" y="473"/>
                  </a:lnTo>
                  <a:lnTo>
                    <a:pt x="3312" y="477"/>
                  </a:lnTo>
                  <a:lnTo>
                    <a:pt x="3316" y="477"/>
                  </a:lnTo>
                  <a:lnTo>
                    <a:pt x="3320" y="477"/>
                  </a:lnTo>
                  <a:lnTo>
                    <a:pt x="3323" y="477"/>
                  </a:lnTo>
                  <a:lnTo>
                    <a:pt x="3327" y="475"/>
                  </a:lnTo>
                  <a:lnTo>
                    <a:pt x="3331" y="475"/>
                  </a:lnTo>
                  <a:lnTo>
                    <a:pt x="3336" y="477"/>
                  </a:lnTo>
                  <a:lnTo>
                    <a:pt x="3340" y="477"/>
                  </a:lnTo>
                  <a:lnTo>
                    <a:pt x="3344" y="477"/>
                  </a:lnTo>
                  <a:lnTo>
                    <a:pt x="3348" y="477"/>
                  </a:lnTo>
                  <a:lnTo>
                    <a:pt x="3352" y="477"/>
                  </a:lnTo>
                  <a:lnTo>
                    <a:pt x="3356" y="477"/>
                  </a:lnTo>
                  <a:lnTo>
                    <a:pt x="3361" y="477"/>
                  </a:lnTo>
                  <a:lnTo>
                    <a:pt x="3365" y="477"/>
                  </a:lnTo>
                  <a:lnTo>
                    <a:pt x="3368" y="477"/>
                  </a:lnTo>
                  <a:lnTo>
                    <a:pt x="3372" y="478"/>
                  </a:lnTo>
                  <a:lnTo>
                    <a:pt x="3376" y="477"/>
                  </a:lnTo>
                  <a:lnTo>
                    <a:pt x="3380" y="475"/>
                  </a:lnTo>
                  <a:lnTo>
                    <a:pt x="3385" y="475"/>
                  </a:lnTo>
                  <a:lnTo>
                    <a:pt x="3389" y="477"/>
                  </a:lnTo>
                  <a:lnTo>
                    <a:pt x="3393" y="477"/>
                  </a:lnTo>
                  <a:lnTo>
                    <a:pt x="3397" y="478"/>
                  </a:lnTo>
                  <a:lnTo>
                    <a:pt x="3401" y="477"/>
                  </a:lnTo>
                  <a:lnTo>
                    <a:pt x="3404" y="477"/>
                  </a:lnTo>
                  <a:lnTo>
                    <a:pt x="3408" y="475"/>
                  </a:lnTo>
                  <a:lnTo>
                    <a:pt x="3413" y="477"/>
                  </a:lnTo>
                  <a:lnTo>
                    <a:pt x="3417" y="477"/>
                  </a:lnTo>
                  <a:lnTo>
                    <a:pt x="3421" y="477"/>
                  </a:lnTo>
                  <a:lnTo>
                    <a:pt x="3425" y="478"/>
                  </a:lnTo>
                  <a:lnTo>
                    <a:pt x="3429" y="477"/>
                  </a:lnTo>
                  <a:lnTo>
                    <a:pt x="3433" y="477"/>
                  </a:lnTo>
                  <a:lnTo>
                    <a:pt x="3438" y="475"/>
                  </a:lnTo>
                  <a:lnTo>
                    <a:pt x="3442" y="477"/>
                  </a:lnTo>
                  <a:lnTo>
                    <a:pt x="3446" y="477"/>
                  </a:lnTo>
                  <a:lnTo>
                    <a:pt x="3449" y="477"/>
                  </a:lnTo>
                  <a:lnTo>
                    <a:pt x="3453" y="477"/>
                  </a:lnTo>
                  <a:lnTo>
                    <a:pt x="3457" y="477"/>
                  </a:lnTo>
                  <a:lnTo>
                    <a:pt x="3462" y="475"/>
                  </a:lnTo>
                  <a:lnTo>
                    <a:pt x="3466" y="475"/>
                  </a:lnTo>
                  <a:lnTo>
                    <a:pt x="3470" y="475"/>
                  </a:lnTo>
                  <a:lnTo>
                    <a:pt x="3474" y="477"/>
                  </a:lnTo>
                  <a:lnTo>
                    <a:pt x="3478" y="477"/>
                  </a:lnTo>
                  <a:lnTo>
                    <a:pt x="3482" y="478"/>
                  </a:lnTo>
                  <a:lnTo>
                    <a:pt x="3487" y="477"/>
                  </a:lnTo>
                  <a:lnTo>
                    <a:pt x="3491" y="473"/>
                  </a:lnTo>
                  <a:lnTo>
                    <a:pt x="3494" y="475"/>
                  </a:lnTo>
                  <a:lnTo>
                    <a:pt x="3498" y="477"/>
                  </a:lnTo>
                  <a:lnTo>
                    <a:pt x="3502" y="477"/>
                  </a:lnTo>
                  <a:lnTo>
                    <a:pt x="3506" y="477"/>
                  </a:lnTo>
                  <a:lnTo>
                    <a:pt x="3510" y="477"/>
                  </a:lnTo>
                  <a:lnTo>
                    <a:pt x="3515" y="477"/>
                  </a:lnTo>
                  <a:lnTo>
                    <a:pt x="3519" y="477"/>
                  </a:lnTo>
                  <a:lnTo>
                    <a:pt x="3523" y="477"/>
                  </a:lnTo>
                  <a:lnTo>
                    <a:pt x="3527" y="477"/>
                  </a:lnTo>
                  <a:lnTo>
                    <a:pt x="3530" y="477"/>
                  </a:lnTo>
                  <a:lnTo>
                    <a:pt x="3534" y="477"/>
                  </a:lnTo>
                  <a:lnTo>
                    <a:pt x="3539" y="477"/>
                  </a:lnTo>
                  <a:lnTo>
                    <a:pt x="3543" y="477"/>
                  </a:lnTo>
                  <a:lnTo>
                    <a:pt x="3547" y="477"/>
                  </a:lnTo>
                  <a:lnTo>
                    <a:pt x="3551" y="472"/>
                  </a:lnTo>
                  <a:lnTo>
                    <a:pt x="3555" y="477"/>
                  </a:lnTo>
                  <a:lnTo>
                    <a:pt x="3559" y="477"/>
                  </a:lnTo>
                  <a:lnTo>
                    <a:pt x="3564" y="478"/>
                  </a:lnTo>
                  <a:lnTo>
                    <a:pt x="3568" y="477"/>
                  </a:lnTo>
                  <a:lnTo>
                    <a:pt x="3572" y="477"/>
                  </a:lnTo>
                  <a:lnTo>
                    <a:pt x="3575" y="475"/>
                  </a:lnTo>
                  <a:lnTo>
                    <a:pt x="3579" y="474"/>
                  </a:lnTo>
                  <a:lnTo>
                    <a:pt x="3583" y="477"/>
                  </a:lnTo>
                  <a:lnTo>
                    <a:pt x="3588" y="477"/>
                  </a:lnTo>
                  <a:lnTo>
                    <a:pt x="3592" y="477"/>
                  </a:lnTo>
                  <a:lnTo>
                    <a:pt x="3596" y="477"/>
                  </a:lnTo>
                  <a:lnTo>
                    <a:pt x="3600" y="477"/>
                  </a:lnTo>
                  <a:lnTo>
                    <a:pt x="3604" y="475"/>
                  </a:lnTo>
                  <a:lnTo>
                    <a:pt x="3608" y="474"/>
                  </a:lnTo>
                  <a:lnTo>
                    <a:pt x="3613" y="473"/>
                  </a:lnTo>
                  <a:lnTo>
                    <a:pt x="3617" y="475"/>
                  </a:lnTo>
                  <a:lnTo>
                    <a:pt x="3620" y="456"/>
                  </a:lnTo>
                  <a:lnTo>
                    <a:pt x="3624" y="463"/>
                  </a:lnTo>
                  <a:lnTo>
                    <a:pt x="3628" y="475"/>
                  </a:lnTo>
                  <a:lnTo>
                    <a:pt x="3632" y="466"/>
                  </a:lnTo>
                  <a:lnTo>
                    <a:pt x="3636" y="477"/>
                  </a:lnTo>
                  <a:lnTo>
                    <a:pt x="3641" y="477"/>
                  </a:lnTo>
                  <a:lnTo>
                    <a:pt x="3645" y="477"/>
                  </a:lnTo>
                  <a:lnTo>
                    <a:pt x="3649" y="477"/>
                  </a:lnTo>
                  <a:lnTo>
                    <a:pt x="3653" y="477"/>
                  </a:lnTo>
                  <a:lnTo>
                    <a:pt x="3656" y="477"/>
                  </a:lnTo>
                  <a:lnTo>
                    <a:pt x="3660" y="477"/>
                  </a:lnTo>
                  <a:lnTo>
                    <a:pt x="3665" y="477"/>
                  </a:lnTo>
                  <a:lnTo>
                    <a:pt x="3669" y="477"/>
                  </a:lnTo>
                  <a:lnTo>
                    <a:pt x="3673" y="477"/>
                  </a:lnTo>
                  <a:lnTo>
                    <a:pt x="3677" y="477"/>
                  </a:lnTo>
                  <a:lnTo>
                    <a:pt x="3681" y="477"/>
                  </a:lnTo>
                  <a:lnTo>
                    <a:pt x="3685" y="475"/>
                  </a:lnTo>
                  <a:lnTo>
                    <a:pt x="3690" y="477"/>
                  </a:lnTo>
                  <a:lnTo>
                    <a:pt x="3694" y="477"/>
                  </a:lnTo>
                  <a:lnTo>
                    <a:pt x="3698" y="477"/>
                  </a:lnTo>
                  <a:lnTo>
                    <a:pt x="3701" y="477"/>
                  </a:lnTo>
                  <a:lnTo>
                    <a:pt x="3705" y="477"/>
                  </a:lnTo>
                  <a:lnTo>
                    <a:pt x="3709" y="477"/>
                  </a:lnTo>
                  <a:lnTo>
                    <a:pt x="3714" y="475"/>
                  </a:lnTo>
                  <a:lnTo>
                    <a:pt x="3718" y="477"/>
                  </a:lnTo>
                  <a:lnTo>
                    <a:pt x="3722" y="477"/>
                  </a:lnTo>
                  <a:lnTo>
                    <a:pt x="3726" y="477"/>
                  </a:lnTo>
                  <a:lnTo>
                    <a:pt x="3730" y="477"/>
                  </a:lnTo>
                  <a:lnTo>
                    <a:pt x="3734" y="477"/>
                  </a:lnTo>
                  <a:lnTo>
                    <a:pt x="3737" y="477"/>
                  </a:lnTo>
                  <a:lnTo>
                    <a:pt x="3743" y="475"/>
                  </a:lnTo>
                  <a:lnTo>
                    <a:pt x="3746" y="477"/>
                  </a:lnTo>
                  <a:lnTo>
                    <a:pt x="3750" y="477"/>
                  </a:lnTo>
                  <a:lnTo>
                    <a:pt x="3754" y="477"/>
                  </a:lnTo>
                  <a:lnTo>
                    <a:pt x="3758" y="477"/>
                  </a:lnTo>
                  <a:lnTo>
                    <a:pt x="3762" y="477"/>
                  </a:lnTo>
                  <a:lnTo>
                    <a:pt x="3767" y="475"/>
                  </a:lnTo>
                  <a:lnTo>
                    <a:pt x="3771" y="477"/>
                  </a:lnTo>
                  <a:lnTo>
                    <a:pt x="3775" y="477"/>
                  </a:lnTo>
                  <a:lnTo>
                    <a:pt x="3779" y="477"/>
                  </a:lnTo>
                  <a:lnTo>
                    <a:pt x="3782" y="477"/>
                  </a:lnTo>
                  <a:lnTo>
                    <a:pt x="3786" y="477"/>
                  </a:lnTo>
                  <a:lnTo>
                    <a:pt x="3791" y="477"/>
                  </a:lnTo>
                  <a:lnTo>
                    <a:pt x="3795" y="477"/>
                  </a:lnTo>
                  <a:lnTo>
                    <a:pt x="3799" y="475"/>
                  </a:lnTo>
                  <a:lnTo>
                    <a:pt x="3803" y="477"/>
                  </a:lnTo>
                  <a:lnTo>
                    <a:pt x="3807" y="477"/>
                  </a:lnTo>
                  <a:lnTo>
                    <a:pt x="3811" y="478"/>
                  </a:lnTo>
                  <a:lnTo>
                    <a:pt x="3816" y="477"/>
                  </a:lnTo>
                  <a:lnTo>
                    <a:pt x="3820" y="477"/>
                  </a:lnTo>
                  <a:lnTo>
                    <a:pt x="3824" y="475"/>
                  </a:lnTo>
                  <a:lnTo>
                    <a:pt x="3827" y="477"/>
                  </a:lnTo>
                  <a:lnTo>
                    <a:pt x="3831" y="477"/>
                  </a:lnTo>
                  <a:lnTo>
                    <a:pt x="3835" y="477"/>
                  </a:lnTo>
                  <a:lnTo>
                    <a:pt x="3840" y="477"/>
                  </a:lnTo>
                  <a:lnTo>
                    <a:pt x="3844" y="477"/>
                  </a:lnTo>
                  <a:lnTo>
                    <a:pt x="3848" y="477"/>
                  </a:lnTo>
                  <a:lnTo>
                    <a:pt x="3852" y="475"/>
                  </a:lnTo>
                  <a:lnTo>
                    <a:pt x="3856" y="477"/>
                  </a:lnTo>
                  <a:lnTo>
                    <a:pt x="3860" y="477"/>
                  </a:lnTo>
                  <a:lnTo>
                    <a:pt x="3863" y="477"/>
                  </a:lnTo>
                  <a:lnTo>
                    <a:pt x="3869" y="477"/>
                  </a:lnTo>
                  <a:lnTo>
                    <a:pt x="3872" y="477"/>
                  </a:lnTo>
                  <a:lnTo>
                    <a:pt x="3876" y="477"/>
                  </a:lnTo>
                  <a:lnTo>
                    <a:pt x="3880" y="477"/>
                  </a:lnTo>
                  <a:lnTo>
                    <a:pt x="3884" y="477"/>
                  </a:lnTo>
                  <a:lnTo>
                    <a:pt x="3888" y="477"/>
                  </a:lnTo>
                  <a:lnTo>
                    <a:pt x="3893" y="470"/>
                  </a:lnTo>
                  <a:lnTo>
                    <a:pt x="3897" y="477"/>
                  </a:lnTo>
                  <a:lnTo>
                    <a:pt x="3901" y="475"/>
                  </a:lnTo>
                  <a:lnTo>
                    <a:pt x="3905" y="477"/>
                  </a:lnTo>
                  <a:lnTo>
                    <a:pt x="3908" y="477"/>
                  </a:lnTo>
                  <a:lnTo>
                    <a:pt x="3912" y="477"/>
                  </a:lnTo>
                  <a:lnTo>
                    <a:pt x="3917" y="477"/>
                  </a:lnTo>
                  <a:lnTo>
                    <a:pt x="3921" y="477"/>
                  </a:lnTo>
                  <a:lnTo>
                    <a:pt x="3925" y="477"/>
                  </a:lnTo>
                  <a:lnTo>
                    <a:pt x="3929" y="477"/>
                  </a:lnTo>
                  <a:lnTo>
                    <a:pt x="3933" y="475"/>
                  </a:lnTo>
                  <a:lnTo>
                    <a:pt x="3937" y="477"/>
                  </a:lnTo>
                  <a:lnTo>
                    <a:pt x="3942" y="477"/>
                  </a:lnTo>
                  <a:lnTo>
                    <a:pt x="3946" y="478"/>
                  </a:lnTo>
                  <a:lnTo>
                    <a:pt x="3950" y="477"/>
                  </a:lnTo>
                  <a:lnTo>
                    <a:pt x="3953" y="477"/>
                  </a:lnTo>
                  <a:lnTo>
                    <a:pt x="3957" y="477"/>
                  </a:lnTo>
                  <a:lnTo>
                    <a:pt x="3961" y="477"/>
                  </a:lnTo>
                  <a:lnTo>
                    <a:pt x="3965" y="477"/>
                  </a:lnTo>
                  <a:lnTo>
                    <a:pt x="3970" y="478"/>
                  </a:lnTo>
                  <a:lnTo>
                    <a:pt x="3974" y="477"/>
                  </a:lnTo>
                  <a:lnTo>
                    <a:pt x="3978" y="477"/>
                  </a:lnTo>
                  <a:lnTo>
                    <a:pt x="3982" y="477"/>
                  </a:lnTo>
                  <a:lnTo>
                    <a:pt x="3986" y="475"/>
                  </a:lnTo>
                  <a:lnTo>
                    <a:pt x="3989" y="477"/>
                  </a:lnTo>
                  <a:lnTo>
                    <a:pt x="3995" y="477"/>
                  </a:lnTo>
                  <a:lnTo>
                    <a:pt x="3998" y="477"/>
                  </a:lnTo>
                  <a:lnTo>
                    <a:pt x="4002" y="478"/>
                  </a:lnTo>
                  <a:lnTo>
                    <a:pt x="4006" y="477"/>
                  </a:lnTo>
                  <a:lnTo>
                    <a:pt x="4010" y="477"/>
                  </a:lnTo>
                  <a:lnTo>
                    <a:pt x="4014" y="475"/>
                  </a:lnTo>
                  <a:lnTo>
                    <a:pt x="4019" y="477"/>
                  </a:lnTo>
                  <a:lnTo>
                    <a:pt x="4023" y="477"/>
                  </a:lnTo>
                  <a:lnTo>
                    <a:pt x="4027" y="478"/>
                  </a:lnTo>
                  <a:lnTo>
                    <a:pt x="4031" y="477"/>
                  </a:lnTo>
                  <a:lnTo>
                    <a:pt x="4034" y="477"/>
                  </a:lnTo>
                  <a:lnTo>
                    <a:pt x="4038" y="477"/>
                  </a:lnTo>
                  <a:lnTo>
                    <a:pt x="4043" y="477"/>
                  </a:lnTo>
                  <a:lnTo>
                    <a:pt x="4047" y="477"/>
                  </a:lnTo>
                  <a:lnTo>
                    <a:pt x="4051" y="477"/>
                  </a:lnTo>
                  <a:lnTo>
                    <a:pt x="4055" y="477"/>
                  </a:lnTo>
                  <a:lnTo>
                    <a:pt x="4059" y="477"/>
                  </a:lnTo>
                  <a:lnTo>
                    <a:pt x="4063" y="477"/>
                  </a:lnTo>
                  <a:lnTo>
                    <a:pt x="4067" y="477"/>
                  </a:lnTo>
                  <a:lnTo>
                    <a:pt x="4072" y="475"/>
                  </a:lnTo>
                  <a:lnTo>
                    <a:pt x="4076" y="477"/>
                  </a:lnTo>
                  <a:lnTo>
                    <a:pt x="4079" y="477"/>
                  </a:lnTo>
                  <a:lnTo>
                    <a:pt x="4083" y="477"/>
                  </a:lnTo>
                  <a:lnTo>
                    <a:pt x="4087" y="477"/>
                  </a:lnTo>
                  <a:lnTo>
                    <a:pt x="4091" y="474"/>
                  </a:lnTo>
                  <a:lnTo>
                    <a:pt x="4096" y="475"/>
                  </a:lnTo>
                  <a:lnTo>
                    <a:pt x="4100" y="477"/>
                  </a:lnTo>
                  <a:lnTo>
                    <a:pt x="4104" y="477"/>
                  </a:lnTo>
                  <a:lnTo>
                    <a:pt x="4108" y="477"/>
                  </a:lnTo>
                  <a:lnTo>
                    <a:pt x="4112" y="477"/>
                  </a:lnTo>
                  <a:lnTo>
                    <a:pt x="4115" y="477"/>
                  </a:lnTo>
                  <a:lnTo>
                    <a:pt x="4121" y="477"/>
                  </a:lnTo>
                  <a:lnTo>
                    <a:pt x="4124" y="475"/>
                  </a:lnTo>
                  <a:lnTo>
                    <a:pt x="4128" y="477"/>
                  </a:lnTo>
                  <a:lnTo>
                    <a:pt x="4132" y="477"/>
                  </a:lnTo>
                  <a:lnTo>
                    <a:pt x="4136" y="477"/>
                  </a:lnTo>
                  <a:lnTo>
                    <a:pt x="4140" y="477"/>
                  </a:lnTo>
                  <a:lnTo>
                    <a:pt x="4145" y="477"/>
                  </a:lnTo>
                  <a:lnTo>
                    <a:pt x="4149" y="477"/>
                  </a:lnTo>
                  <a:lnTo>
                    <a:pt x="4153" y="477"/>
                  </a:lnTo>
                  <a:lnTo>
                    <a:pt x="4157" y="475"/>
                  </a:lnTo>
                  <a:lnTo>
                    <a:pt x="4160" y="477"/>
                  </a:lnTo>
                  <a:lnTo>
                    <a:pt x="4164" y="477"/>
                  </a:lnTo>
                  <a:lnTo>
                    <a:pt x="4169" y="477"/>
                  </a:lnTo>
                  <a:lnTo>
                    <a:pt x="4173" y="477"/>
                  </a:lnTo>
                  <a:lnTo>
                    <a:pt x="4177" y="475"/>
                  </a:lnTo>
                  <a:lnTo>
                    <a:pt x="4181" y="475"/>
                  </a:lnTo>
                  <a:lnTo>
                    <a:pt x="4185" y="475"/>
                  </a:lnTo>
                  <a:lnTo>
                    <a:pt x="4189" y="477"/>
                  </a:lnTo>
                  <a:lnTo>
                    <a:pt x="4193" y="477"/>
                  </a:lnTo>
                  <a:lnTo>
                    <a:pt x="4198" y="477"/>
                  </a:lnTo>
                  <a:lnTo>
                    <a:pt x="4202" y="477"/>
                  </a:lnTo>
                  <a:lnTo>
                    <a:pt x="4205" y="475"/>
                  </a:lnTo>
                  <a:lnTo>
                    <a:pt x="4209" y="475"/>
                  </a:lnTo>
                  <a:lnTo>
                    <a:pt x="4213" y="475"/>
                  </a:lnTo>
                  <a:lnTo>
                    <a:pt x="4217" y="475"/>
                  </a:lnTo>
                  <a:lnTo>
                    <a:pt x="4222" y="477"/>
                  </a:lnTo>
                  <a:lnTo>
                    <a:pt x="4226" y="477"/>
                  </a:lnTo>
                  <a:lnTo>
                    <a:pt x="4230" y="477"/>
                  </a:lnTo>
                  <a:lnTo>
                    <a:pt x="4234" y="477"/>
                  </a:lnTo>
                  <a:lnTo>
                    <a:pt x="4238" y="475"/>
                  </a:lnTo>
                  <a:lnTo>
                    <a:pt x="4241" y="477"/>
                  </a:lnTo>
                  <a:lnTo>
                    <a:pt x="4247" y="477"/>
                  </a:lnTo>
                  <a:lnTo>
                    <a:pt x="4250" y="470"/>
                  </a:lnTo>
                  <a:lnTo>
                    <a:pt x="4254" y="475"/>
                  </a:lnTo>
                  <a:lnTo>
                    <a:pt x="4258" y="475"/>
                  </a:lnTo>
                  <a:lnTo>
                    <a:pt x="4262" y="477"/>
                  </a:lnTo>
                  <a:lnTo>
                    <a:pt x="4266" y="477"/>
                  </a:lnTo>
                  <a:lnTo>
                    <a:pt x="4271" y="477"/>
                  </a:lnTo>
                  <a:lnTo>
                    <a:pt x="4275" y="477"/>
                  </a:lnTo>
                  <a:lnTo>
                    <a:pt x="4279" y="475"/>
                  </a:lnTo>
                  <a:lnTo>
                    <a:pt x="4283" y="477"/>
                  </a:lnTo>
                  <a:lnTo>
                    <a:pt x="4286" y="477"/>
                  </a:lnTo>
                  <a:lnTo>
                    <a:pt x="4290" y="473"/>
                  </a:lnTo>
                  <a:lnTo>
                    <a:pt x="4294" y="477"/>
                  </a:lnTo>
                  <a:lnTo>
                    <a:pt x="4299" y="477"/>
                  </a:lnTo>
                  <a:lnTo>
                    <a:pt x="4303" y="477"/>
                  </a:lnTo>
                  <a:lnTo>
                    <a:pt x="4307" y="475"/>
                  </a:lnTo>
                  <a:lnTo>
                    <a:pt x="4311" y="475"/>
                  </a:lnTo>
                  <a:lnTo>
                    <a:pt x="4315" y="477"/>
                  </a:lnTo>
                  <a:lnTo>
                    <a:pt x="4319" y="477"/>
                  </a:lnTo>
                  <a:lnTo>
                    <a:pt x="4324" y="477"/>
                  </a:lnTo>
                  <a:lnTo>
                    <a:pt x="4328" y="477"/>
                  </a:lnTo>
                  <a:lnTo>
                    <a:pt x="4331" y="477"/>
                  </a:lnTo>
                  <a:lnTo>
                    <a:pt x="4335" y="475"/>
                  </a:lnTo>
                  <a:lnTo>
                    <a:pt x="4339" y="477"/>
                  </a:lnTo>
                  <a:lnTo>
                    <a:pt x="4343" y="477"/>
                  </a:lnTo>
                  <a:lnTo>
                    <a:pt x="4348" y="477"/>
                  </a:lnTo>
                  <a:lnTo>
                    <a:pt x="4352" y="475"/>
                  </a:lnTo>
                  <a:lnTo>
                    <a:pt x="4356" y="475"/>
                  </a:lnTo>
                  <a:lnTo>
                    <a:pt x="4360" y="475"/>
                  </a:lnTo>
                  <a:lnTo>
                    <a:pt x="4363" y="474"/>
                  </a:lnTo>
                  <a:lnTo>
                    <a:pt x="4367" y="477"/>
                  </a:lnTo>
                  <a:lnTo>
                    <a:pt x="4372" y="477"/>
                  </a:lnTo>
                  <a:lnTo>
                    <a:pt x="4376" y="477"/>
                  </a:lnTo>
                  <a:lnTo>
                    <a:pt x="4380" y="475"/>
                  </a:lnTo>
                  <a:lnTo>
                    <a:pt x="4384" y="475"/>
                  </a:lnTo>
                  <a:lnTo>
                    <a:pt x="4388" y="477"/>
                  </a:lnTo>
                  <a:lnTo>
                    <a:pt x="4392" y="477"/>
                  </a:lnTo>
                  <a:lnTo>
                    <a:pt x="4397" y="477"/>
                  </a:lnTo>
                  <a:lnTo>
                    <a:pt x="4401" y="477"/>
                  </a:lnTo>
                  <a:lnTo>
                    <a:pt x="4405" y="477"/>
                  </a:lnTo>
                  <a:lnTo>
                    <a:pt x="4408" y="475"/>
                  </a:lnTo>
                  <a:lnTo>
                    <a:pt x="4412" y="475"/>
                  </a:lnTo>
                  <a:lnTo>
                    <a:pt x="4416" y="477"/>
                  </a:lnTo>
                  <a:lnTo>
                    <a:pt x="4420" y="477"/>
                  </a:lnTo>
                  <a:lnTo>
                    <a:pt x="4425" y="477"/>
                  </a:lnTo>
                  <a:lnTo>
                    <a:pt x="4429" y="477"/>
                  </a:lnTo>
                  <a:lnTo>
                    <a:pt x="4433" y="475"/>
                  </a:lnTo>
                  <a:lnTo>
                    <a:pt x="4437" y="474"/>
                  </a:lnTo>
                  <a:lnTo>
                    <a:pt x="4441" y="475"/>
                  </a:lnTo>
                  <a:lnTo>
                    <a:pt x="4444" y="477"/>
                  </a:lnTo>
                  <a:lnTo>
                    <a:pt x="4450" y="475"/>
                  </a:lnTo>
                  <a:lnTo>
                    <a:pt x="4453" y="478"/>
                  </a:lnTo>
                  <a:lnTo>
                    <a:pt x="4457" y="477"/>
                  </a:lnTo>
                  <a:lnTo>
                    <a:pt x="4461" y="477"/>
                  </a:lnTo>
                  <a:lnTo>
                    <a:pt x="4465" y="475"/>
                  </a:lnTo>
                  <a:lnTo>
                    <a:pt x="4469" y="475"/>
                  </a:lnTo>
                  <a:lnTo>
                    <a:pt x="4474" y="477"/>
                  </a:lnTo>
                  <a:lnTo>
                    <a:pt x="4478" y="477"/>
                  </a:lnTo>
                  <a:lnTo>
                    <a:pt x="4482" y="474"/>
                  </a:lnTo>
                  <a:lnTo>
                    <a:pt x="4486" y="477"/>
                  </a:lnTo>
                  <a:lnTo>
                    <a:pt x="4489" y="475"/>
                  </a:lnTo>
                  <a:lnTo>
                    <a:pt x="4493" y="475"/>
                  </a:lnTo>
                  <a:lnTo>
                    <a:pt x="4498" y="477"/>
                  </a:lnTo>
                  <a:lnTo>
                    <a:pt x="4502" y="477"/>
                  </a:lnTo>
                  <a:lnTo>
                    <a:pt x="4506" y="475"/>
                  </a:lnTo>
                  <a:lnTo>
                    <a:pt x="4510" y="478"/>
                  </a:lnTo>
                  <a:lnTo>
                    <a:pt x="4514" y="477"/>
                  </a:lnTo>
                  <a:lnTo>
                    <a:pt x="4518" y="477"/>
                  </a:lnTo>
                  <a:lnTo>
                    <a:pt x="4522" y="477"/>
                  </a:lnTo>
                  <a:lnTo>
                    <a:pt x="4527" y="478"/>
                  </a:lnTo>
                  <a:lnTo>
                    <a:pt x="4531" y="477"/>
                  </a:lnTo>
                  <a:lnTo>
                    <a:pt x="4534" y="477"/>
                  </a:lnTo>
                  <a:lnTo>
                    <a:pt x="4538" y="475"/>
                  </a:lnTo>
                  <a:lnTo>
                    <a:pt x="4542" y="475"/>
                  </a:lnTo>
                  <a:lnTo>
                    <a:pt x="4546" y="477"/>
                  </a:lnTo>
                  <a:lnTo>
                    <a:pt x="4551" y="477"/>
                  </a:lnTo>
                  <a:lnTo>
                    <a:pt x="4555" y="478"/>
                  </a:lnTo>
                  <a:lnTo>
                    <a:pt x="4559" y="477"/>
                  </a:lnTo>
                  <a:lnTo>
                    <a:pt x="4563" y="475"/>
                  </a:lnTo>
                  <a:lnTo>
                    <a:pt x="4567" y="475"/>
                  </a:lnTo>
                  <a:lnTo>
                    <a:pt x="4570" y="477"/>
                  </a:lnTo>
                  <a:lnTo>
                    <a:pt x="4576" y="477"/>
                  </a:lnTo>
                  <a:lnTo>
                    <a:pt x="4579" y="478"/>
                  </a:lnTo>
                  <a:lnTo>
                    <a:pt x="4583" y="477"/>
                  </a:lnTo>
                  <a:lnTo>
                    <a:pt x="4587" y="477"/>
                  </a:lnTo>
                  <a:lnTo>
                    <a:pt x="4591" y="477"/>
                  </a:lnTo>
                  <a:lnTo>
                    <a:pt x="4595" y="477"/>
                  </a:lnTo>
                  <a:lnTo>
                    <a:pt x="4600" y="477"/>
                  </a:lnTo>
                  <a:lnTo>
                    <a:pt x="4604" y="477"/>
                  </a:lnTo>
                  <a:lnTo>
                    <a:pt x="4608" y="477"/>
                  </a:lnTo>
                  <a:lnTo>
                    <a:pt x="4612" y="477"/>
                  </a:lnTo>
                  <a:lnTo>
                    <a:pt x="4615" y="477"/>
                  </a:lnTo>
                  <a:lnTo>
                    <a:pt x="4619" y="477"/>
                  </a:lnTo>
                  <a:lnTo>
                    <a:pt x="4623" y="475"/>
                  </a:lnTo>
                  <a:lnTo>
                    <a:pt x="4628" y="477"/>
                  </a:lnTo>
                  <a:lnTo>
                    <a:pt x="4632" y="474"/>
                  </a:lnTo>
                  <a:lnTo>
                    <a:pt x="4636" y="477"/>
                  </a:lnTo>
                  <a:lnTo>
                    <a:pt x="4640" y="475"/>
                  </a:lnTo>
                  <a:lnTo>
                    <a:pt x="4644" y="477"/>
                  </a:lnTo>
                  <a:lnTo>
                    <a:pt x="4648" y="475"/>
                  </a:lnTo>
                  <a:lnTo>
                    <a:pt x="4653" y="475"/>
                  </a:lnTo>
                  <a:lnTo>
                    <a:pt x="4657" y="477"/>
                  </a:lnTo>
                  <a:lnTo>
                    <a:pt x="4660" y="478"/>
                  </a:lnTo>
                  <a:lnTo>
                    <a:pt x="4664" y="477"/>
                  </a:lnTo>
                  <a:lnTo>
                    <a:pt x="4668" y="478"/>
                  </a:lnTo>
                  <a:lnTo>
                    <a:pt x="4672" y="477"/>
                  </a:lnTo>
                  <a:lnTo>
                    <a:pt x="4677" y="477"/>
                  </a:lnTo>
                  <a:lnTo>
                    <a:pt x="4681" y="475"/>
                  </a:lnTo>
                  <a:lnTo>
                    <a:pt x="4685" y="477"/>
                  </a:lnTo>
                  <a:lnTo>
                    <a:pt x="4689" y="477"/>
                  </a:lnTo>
                  <a:lnTo>
                    <a:pt x="4693" y="477"/>
                  </a:lnTo>
                  <a:lnTo>
                    <a:pt x="4696" y="477"/>
                  </a:lnTo>
                  <a:lnTo>
                    <a:pt x="4702" y="477"/>
                  </a:lnTo>
                  <a:lnTo>
                    <a:pt x="4705" y="475"/>
                  </a:lnTo>
                  <a:lnTo>
                    <a:pt x="4709" y="477"/>
                  </a:lnTo>
                  <a:lnTo>
                    <a:pt x="4713" y="477"/>
                  </a:lnTo>
                  <a:lnTo>
                    <a:pt x="4717" y="477"/>
                  </a:lnTo>
                  <a:lnTo>
                    <a:pt x="4721" y="477"/>
                  </a:lnTo>
                  <a:lnTo>
                    <a:pt x="4726" y="477"/>
                  </a:lnTo>
                  <a:lnTo>
                    <a:pt x="4730" y="475"/>
                  </a:lnTo>
                  <a:lnTo>
                    <a:pt x="4734" y="477"/>
                  </a:lnTo>
                  <a:lnTo>
                    <a:pt x="4738" y="475"/>
                  </a:lnTo>
                  <a:lnTo>
                    <a:pt x="4741" y="477"/>
                  </a:lnTo>
                  <a:lnTo>
                    <a:pt x="4745" y="477"/>
                  </a:lnTo>
                  <a:lnTo>
                    <a:pt x="4749" y="477"/>
                  </a:lnTo>
                  <a:lnTo>
                    <a:pt x="4754" y="477"/>
                  </a:lnTo>
                  <a:lnTo>
                    <a:pt x="4758" y="477"/>
                  </a:lnTo>
                  <a:lnTo>
                    <a:pt x="4762" y="475"/>
                  </a:lnTo>
                  <a:lnTo>
                    <a:pt x="4766" y="477"/>
                  </a:lnTo>
                  <a:lnTo>
                    <a:pt x="4770" y="477"/>
                  </a:lnTo>
                  <a:lnTo>
                    <a:pt x="4774" y="477"/>
                  </a:lnTo>
                  <a:lnTo>
                    <a:pt x="4779" y="477"/>
                  </a:lnTo>
                  <a:lnTo>
                    <a:pt x="4783" y="477"/>
                  </a:lnTo>
                  <a:lnTo>
                    <a:pt x="4786" y="477"/>
                  </a:lnTo>
                  <a:lnTo>
                    <a:pt x="4790" y="475"/>
                  </a:lnTo>
                  <a:lnTo>
                    <a:pt x="4794" y="475"/>
                  </a:lnTo>
                  <a:lnTo>
                    <a:pt x="4798" y="477"/>
                  </a:lnTo>
                  <a:lnTo>
                    <a:pt x="4803" y="477"/>
                  </a:lnTo>
                  <a:lnTo>
                    <a:pt x="4807" y="477"/>
                  </a:lnTo>
                  <a:lnTo>
                    <a:pt x="4811" y="477"/>
                  </a:lnTo>
                  <a:lnTo>
                    <a:pt x="4815" y="477"/>
                  </a:lnTo>
                  <a:lnTo>
                    <a:pt x="4819" y="475"/>
                  </a:lnTo>
                  <a:lnTo>
                    <a:pt x="4822" y="477"/>
                  </a:lnTo>
                  <a:lnTo>
                    <a:pt x="4828" y="477"/>
                  </a:lnTo>
                  <a:lnTo>
                    <a:pt x="4831" y="477"/>
                  </a:lnTo>
                  <a:lnTo>
                    <a:pt x="4835" y="477"/>
                  </a:lnTo>
                  <a:lnTo>
                    <a:pt x="4839" y="475"/>
                  </a:lnTo>
                  <a:lnTo>
                    <a:pt x="4843" y="475"/>
                  </a:lnTo>
                  <a:lnTo>
                    <a:pt x="4847" y="477"/>
                  </a:lnTo>
                  <a:lnTo>
                    <a:pt x="4851" y="475"/>
                  </a:lnTo>
                  <a:lnTo>
                    <a:pt x="4856" y="477"/>
                  </a:lnTo>
                  <a:lnTo>
                    <a:pt x="4860" y="477"/>
                  </a:lnTo>
                  <a:lnTo>
                    <a:pt x="4864" y="477"/>
                  </a:lnTo>
                  <a:lnTo>
                    <a:pt x="4867" y="477"/>
                  </a:lnTo>
                  <a:lnTo>
                    <a:pt x="4871" y="475"/>
                  </a:lnTo>
                  <a:lnTo>
                    <a:pt x="4875" y="475"/>
                  </a:lnTo>
                  <a:lnTo>
                    <a:pt x="4880" y="475"/>
                  </a:lnTo>
                  <a:lnTo>
                    <a:pt x="4884" y="477"/>
                  </a:lnTo>
                  <a:lnTo>
                    <a:pt x="4888" y="477"/>
                  </a:lnTo>
                  <a:lnTo>
                    <a:pt x="4892" y="477"/>
                  </a:lnTo>
                  <a:lnTo>
                    <a:pt x="4896" y="477"/>
                  </a:lnTo>
                  <a:lnTo>
                    <a:pt x="4900" y="477"/>
                  </a:lnTo>
                  <a:lnTo>
                    <a:pt x="4905" y="475"/>
                  </a:lnTo>
                  <a:lnTo>
                    <a:pt x="4909" y="477"/>
                  </a:lnTo>
                  <a:lnTo>
                    <a:pt x="4912" y="477"/>
                  </a:lnTo>
                  <a:lnTo>
                    <a:pt x="4916" y="478"/>
                  </a:lnTo>
                  <a:lnTo>
                    <a:pt x="4920" y="475"/>
                  </a:lnTo>
                  <a:lnTo>
                    <a:pt x="4924" y="472"/>
                  </a:lnTo>
                  <a:lnTo>
                    <a:pt x="4929" y="475"/>
                  </a:lnTo>
                  <a:lnTo>
                    <a:pt x="4933" y="475"/>
                  </a:lnTo>
                  <a:lnTo>
                    <a:pt x="4937" y="477"/>
                  </a:lnTo>
                  <a:lnTo>
                    <a:pt x="4941" y="478"/>
                  </a:lnTo>
                  <a:lnTo>
                    <a:pt x="4945" y="477"/>
                  </a:lnTo>
                  <a:lnTo>
                    <a:pt x="4948" y="477"/>
                  </a:lnTo>
                  <a:lnTo>
                    <a:pt x="4954" y="475"/>
                  </a:lnTo>
                  <a:lnTo>
                    <a:pt x="4957" y="477"/>
                  </a:lnTo>
                  <a:lnTo>
                    <a:pt x="4961" y="477"/>
                  </a:lnTo>
                  <a:lnTo>
                    <a:pt x="4965" y="477"/>
                  </a:lnTo>
                  <a:lnTo>
                    <a:pt x="4969" y="477"/>
                  </a:lnTo>
                  <a:lnTo>
                    <a:pt x="4973" y="477"/>
                  </a:lnTo>
                  <a:lnTo>
                    <a:pt x="4977" y="477"/>
                  </a:lnTo>
                  <a:lnTo>
                    <a:pt x="4982" y="475"/>
                  </a:lnTo>
                  <a:lnTo>
                    <a:pt x="4986" y="475"/>
                  </a:lnTo>
                  <a:lnTo>
                    <a:pt x="4990" y="477"/>
                  </a:lnTo>
                  <a:lnTo>
                    <a:pt x="4993" y="477"/>
                  </a:lnTo>
                  <a:lnTo>
                    <a:pt x="4997" y="477"/>
                  </a:lnTo>
                  <a:lnTo>
                    <a:pt x="5001" y="474"/>
                  </a:lnTo>
                  <a:lnTo>
                    <a:pt x="5006" y="477"/>
                  </a:lnTo>
                  <a:lnTo>
                    <a:pt x="5010" y="475"/>
                  </a:lnTo>
                  <a:lnTo>
                    <a:pt x="5014" y="475"/>
                  </a:lnTo>
                  <a:lnTo>
                    <a:pt x="5018" y="477"/>
                  </a:lnTo>
                  <a:lnTo>
                    <a:pt x="5022" y="477"/>
                  </a:lnTo>
                  <a:lnTo>
                    <a:pt x="5026" y="477"/>
                  </a:lnTo>
                  <a:lnTo>
                    <a:pt x="5031" y="477"/>
                  </a:lnTo>
                  <a:lnTo>
                    <a:pt x="5035" y="4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0" name="Line 320"/>
            <p:cNvSpPr>
              <a:spLocks noChangeShapeType="1"/>
            </p:cNvSpPr>
            <p:nvPr/>
          </p:nvSpPr>
          <p:spPr bwMode="auto">
            <a:xfrm>
              <a:off x="3871" y="3583"/>
              <a:ext cx="6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1" name="Line 321"/>
            <p:cNvSpPr>
              <a:spLocks noChangeShapeType="1"/>
            </p:cNvSpPr>
            <p:nvPr/>
          </p:nvSpPr>
          <p:spPr bwMode="auto">
            <a:xfrm>
              <a:off x="3916" y="3572"/>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2" name="Freeform 322"/>
            <p:cNvSpPr>
              <a:spLocks/>
            </p:cNvSpPr>
            <p:nvPr/>
          </p:nvSpPr>
          <p:spPr bwMode="auto">
            <a:xfrm>
              <a:off x="3871" y="3108"/>
              <a:ext cx="45" cy="477"/>
            </a:xfrm>
            <a:custGeom>
              <a:avLst/>
              <a:gdLst>
                <a:gd name="T0" fmla="*/ 0 w 45"/>
                <a:gd name="T1" fmla="*/ 475 h 477"/>
                <a:gd name="T2" fmla="*/ 4 w 45"/>
                <a:gd name="T3" fmla="*/ 465 h 477"/>
                <a:gd name="T4" fmla="*/ 8 w 45"/>
                <a:gd name="T5" fmla="*/ 434 h 477"/>
                <a:gd name="T6" fmla="*/ 13 w 45"/>
                <a:gd name="T7" fmla="*/ 396 h 477"/>
                <a:gd name="T8" fmla="*/ 17 w 45"/>
                <a:gd name="T9" fmla="*/ 307 h 477"/>
                <a:gd name="T10" fmla="*/ 21 w 45"/>
                <a:gd name="T11" fmla="*/ 56 h 477"/>
                <a:gd name="T12" fmla="*/ 25 w 45"/>
                <a:gd name="T13" fmla="*/ 30 h 477"/>
                <a:gd name="T14" fmla="*/ 29 w 45"/>
                <a:gd name="T15" fmla="*/ 0 h 477"/>
                <a:gd name="T16" fmla="*/ 32 w 45"/>
                <a:gd name="T17" fmla="*/ 121 h 477"/>
                <a:gd name="T18" fmla="*/ 38 w 45"/>
                <a:gd name="T19" fmla="*/ 280 h 477"/>
                <a:gd name="T20" fmla="*/ 41 w 45"/>
                <a:gd name="T21" fmla="*/ 388 h 477"/>
                <a:gd name="T22" fmla="*/ 45 w 45"/>
                <a:gd name="T23" fmla="*/ 464 h 477"/>
                <a:gd name="T24" fmla="*/ 45 w 45"/>
                <a:gd name="T25" fmla="*/ 477 h 477"/>
                <a:gd name="T26" fmla="*/ 0 w 45"/>
                <a:gd name="T27" fmla="*/ 47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77">
                  <a:moveTo>
                    <a:pt x="0" y="475"/>
                  </a:moveTo>
                  <a:lnTo>
                    <a:pt x="4" y="465"/>
                  </a:lnTo>
                  <a:lnTo>
                    <a:pt x="8" y="434"/>
                  </a:lnTo>
                  <a:lnTo>
                    <a:pt x="13" y="396"/>
                  </a:lnTo>
                  <a:lnTo>
                    <a:pt x="17" y="307"/>
                  </a:lnTo>
                  <a:lnTo>
                    <a:pt x="21" y="56"/>
                  </a:lnTo>
                  <a:lnTo>
                    <a:pt x="25" y="30"/>
                  </a:lnTo>
                  <a:lnTo>
                    <a:pt x="29" y="0"/>
                  </a:lnTo>
                  <a:lnTo>
                    <a:pt x="32" y="121"/>
                  </a:lnTo>
                  <a:lnTo>
                    <a:pt x="38" y="280"/>
                  </a:lnTo>
                  <a:lnTo>
                    <a:pt x="41" y="388"/>
                  </a:lnTo>
                  <a:lnTo>
                    <a:pt x="45" y="464"/>
                  </a:lnTo>
                  <a:lnTo>
                    <a:pt x="45" y="477"/>
                  </a:lnTo>
                  <a:lnTo>
                    <a:pt x="0" y="475"/>
                  </a:lnTo>
                  <a:close/>
                </a:path>
              </a:pathLst>
            </a:custGeom>
            <a:solidFill>
              <a:srgbClr val="D0D0D0"/>
            </a:solidFill>
            <a:ln w="0">
              <a:solidFill>
                <a:srgbClr val="000000"/>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3" name="Line 323"/>
            <p:cNvSpPr>
              <a:spLocks noChangeShapeType="1"/>
            </p:cNvSpPr>
            <p:nvPr/>
          </p:nvSpPr>
          <p:spPr bwMode="auto">
            <a:xfrm>
              <a:off x="628" y="3612"/>
              <a:ext cx="50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4" name="Line 324"/>
            <p:cNvSpPr>
              <a:spLocks noChangeShapeType="1"/>
            </p:cNvSpPr>
            <p:nvPr/>
          </p:nvSpPr>
          <p:spPr bwMode="auto">
            <a:xfrm>
              <a:off x="628"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5" name="Line 325"/>
            <p:cNvSpPr>
              <a:spLocks noChangeShapeType="1"/>
            </p:cNvSpPr>
            <p:nvPr/>
          </p:nvSpPr>
          <p:spPr bwMode="auto">
            <a:xfrm>
              <a:off x="75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6" name="Line 326"/>
            <p:cNvSpPr>
              <a:spLocks noChangeShapeType="1"/>
            </p:cNvSpPr>
            <p:nvPr/>
          </p:nvSpPr>
          <p:spPr bwMode="auto">
            <a:xfrm>
              <a:off x="878"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7" name="Line 327"/>
            <p:cNvSpPr>
              <a:spLocks noChangeShapeType="1"/>
            </p:cNvSpPr>
            <p:nvPr/>
          </p:nvSpPr>
          <p:spPr bwMode="auto">
            <a:xfrm>
              <a:off x="100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8" name="Line 328"/>
            <p:cNvSpPr>
              <a:spLocks noChangeShapeType="1"/>
            </p:cNvSpPr>
            <p:nvPr/>
          </p:nvSpPr>
          <p:spPr bwMode="auto">
            <a:xfrm>
              <a:off x="1130"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89" name="Line 329"/>
            <p:cNvSpPr>
              <a:spLocks noChangeShapeType="1"/>
            </p:cNvSpPr>
            <p:nvPr/>
          </p:nvSpPr>
          <p:spPr bwMode="auto">
            <a:xfrm>
              <a:off x="1256"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0" name="Line 330"/>
            <p:cNvSpPr>
              <a:spLocks noChangeShapeType="1"/>
            </p:cNvSpPr>
            <p:nvPr/>
          </p:nvSpPr>
          <p:spPr bwMode="auto">
            <a:xfrm>
              <a:off x="1381"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1" name="Line 331"/>
            <p:cNvSpPr>
              <a:spLocks noChangeShapeType="1"/>
            </p:cNvSpPr>
            <p:nvPr/>
          </p:nvSpPr>
          <p:spPr bwMode="auto">
            <a:xfrm>
              <a:off x="1507"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2" name="Line 332"/>
            <p:cNvSpPr>
              <a:spLocks noChangeShapeType="1"/>
            </p:cNvSpPr>
            <p:nvPr/>
          </p:nvSpPr>
          <p:spPr bwMode="auto">
            <a:xfrm>
              <a:off x="1633"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3" name="Line 333"/>
            <p:cNvSpPr>
              <a:spLocks noChangeShapeType="1"/>
            </p:cNvSpPr>
            <p:nvPr/>
          </p:nvSpPr>
          <p:spPr bwMode="auto">
            <a:xfrm>
              <a:off x="1759"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4" name="Line 334"/>
            <p:cNvSpPr>
              <a:spLocks noChangeShapeType="1"/>
            </p:cNvSpPr>
            <p:nvPr/>
          </p:nvSpPr>
          <p:spPr bwMode="auto">
            <a:xfrm>
              <a:off x="188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5" name="Line 335"/>
            <p:cNvSpPr>
              <a:spLocks noChangeShapeType="1"/>
            </p:cNvSpPr>
            <p:nvPr/>
          </p:nvSpPr>
          <p:spPr bwMode="auto">
            <a:xfrm>
              <a:off x="2010"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6" name="Line 336"/>
            <p:cNvSpPr>
              <a:spLocks noChangeShapeType="1"/>
            </p:cNvSpPr>
            <p:nvPr/>
          </p:nvSpPr>
          <p:spPr bwMode="auto">
            <a:xfrm>
              <a:off x="2136"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7" name="Line 337"/>
            <p:cNvSpPr>
              <a:spLocks noChangeShapeType="1"/>
            </p:cNvSpPr>
            <p:nvPr/>
          </p:nvSpPr>
          <p:spPr bwMode="auto">
            <a:xfrm>
              <a:off x="2262"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8" name="Line 338"/>
            <p:cNvSpPr>
              <a:spLocks noChangeShapeType="1"/>
            </p:cNvSpPr>
            <p:nvPr/>
          </p:nvSpPr>
          <p:spPr bwMode="auto">
            <a:xfrm>
              <a:off x="2386"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099" name="Line 339"/>
            <p:cNvSpPr>
              <a:spLocks noChangeShapeType="1"/>
            </p:cNvSpPr>
            <p:nvPr/>
          </p:nvSpPr>
          <p:spPr bwMode="auto">
            <a:xfrm>
              <a:off x="2512"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0" name="Line 340"/>
            <p:cNvSpPr>
              <a:spLocks noChangeShapeType="1"/>
            </p:cNvSpPr>
            <p:nvPr/>
          </p:nvSpPr>
          <p:spPr bwMode="auto">
            <a:xfrm>
              <a:off x="2638"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1" name="Line 341"/>
            <p:cNvSpPr>
              <a:spLocks noChangeShapeType="1"/>
            </p:cNvSpPr>
            <p:nvPr/>
          </p:nvSpPr>
          <p:spPr bwMode="auto">
            <a:xfrm>
              <a:off x="276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2" name="Line 342"/>
            <p:cNvSpPr>
              <a:spLocks noChangeShapeType="1"/>
            </p:cNvSpPr>
            <p:nvPr/>
          </p:nvSpPr>
          <p:spPr bwMode="auto">
            <a:xfrm>
              <a:off x="2889"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3" name="Line 343"/>
            <p:cNvSpPr>
              <a:spLocks noChangeShapeType="1"/>
            </p:cNvSpPr>
            <p:nvPr/>
          </p:nvSpPr>
          <p:spPr bwMode="auto">
            <a:xfrm>
              <a:off x="3015"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4" name="Line 344"/>
            <p:cNvSpPr>
              <a:spLocks noChangeShapeType="1"/>
            </p:cNvSpPr>
            <p:nvPr/>
          </p:nvSpPr>
          <p:spPr bwMode="auto">
            <a:xfrm>
              <a:off x="3141"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5" name="Line 345"/>
            <p:cNvSpPr>
              <a:spLocks noChangeShapeType="1"/>
            </p:cNvSpPr>
            <p:nvPr/>
          </p:nvSpPr>
          <p:spPr bwMode="auto">
            <a:xfrm>
              <a:off x="3267"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6" name="Line 346"/>
            <p:cNvSpPr>
              <a:spLocks noChangeShapeType="1"/>
            </p:cNvSpPr>
            <p:nvPr/>
          </p:nvSpPr>
          <p:spPr bwMode="auto">
            <a:xfrm>
              <a:off x="3392"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7" name="Line 347"/>
            <p:cNvSpPr>
              <a:spLocks noChangeShapeType="1"/>
            </p:cNvSpPr>
            <p:nvPr/>
          </p:nvSpPr>
          <p:spPr bwMode="auto">
            <a:xfrm>
              <a:off x="3518"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8" name="Line 348"/>
            <p:cNvSpPr>
              <a:spLocks noChangeShapeType="1"/>
            </p:cNvSpPr>
            <p:nvPr/>
          </p:nvSpPr>
          <p:spPr bwMode="auto">
            <a:xfrm>
              <a:off x="364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09" name="Line 349"/>
            <p:cNvSpPr>
              <a:spLocks noChangeShapeType="1"/>
            </p:cNvSpPr>
            <p:nvPr/>
          </p:nvSpPr>
          <p:spPr bwMode="auto">
            <a:xfrm>
              <a:off x="3770"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0" name="Line 350"/>
            <p:cNvSpPr>
              <a:spLocks noChangeShapeType="1"/>
            </p:cNvSpPr>
            <p:nvPr/>
          </p:nvSpPr>
          <p:spPr bwMode="auto">
            <a:xfrm>
              <a:off x="389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1" name="Line 351"/>
            <p:cNvSpPr>
              <a:spLocks noChangeShapeType="1"/>
            </p:cNvSpPr>
            <p:nvPr/>
          </p:nvSpPr>
          <p:spPr bwMode="auto">
            <a:xfrm>
              <a:off x="4020"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2" name="Line 352"/>
            <p:cNvSpPr>
              <a:spLocks noChangeShapeType="1"/>
            </p:cNvSpPr>
            <p:nvPr/>
          </p:nvSpPr>
          <p:spPr bwMode="auto">
            <a:xfrm>
              <a:off x="4146"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3" name="Line 353"/>
            <p:cNvSpPr>
              <a:spLocks noChangeShapeType="1"/>
            </p:cNvSpPr>
            <p:nvPr/>
          </p:nvSpPr>
          <p:spPr bwMode="auto">
            <a:xfrm>
              <a:off x="4272"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4" name="Line 354"/>
            <p:cNvSpPr>
              <a:spLocks noChangeShapeType="1"/>
            </p:cNvSpPr>
            <p:nvPr/>
          </p:nvSpPr>
          <p:spPr bwMode="auto">
            <a:xfrm>
              <a:off x="4397"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5" name="Line 355"/>
            <p:cNvSpPr>
              <a:spLocks noChangeShapeType="1"/>
            </p:cNvSpPr>
            <p:nvPr/>
          </p:nvSpPr>
          <p:spPr bwMode="auto">
            <a:xfrm>
              <a:off x="4523"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6" name="Line 356"/>
            <p:cNvSpPr>
              <a:spLocks noChangeShapeType="1"/>
            </p:cNvSpPr>
            <p:nvPr/>
          </p:nvSpPr>
          <p:spPr bwMode="auto">
            <a:xfrm>
              <a:off x="4649"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7" name="Line 357"/>
            <p:cNvSpPr>
              <a:spLocks noChangeShapeType="1"/>
            </p:cNvSpPr>
            <p:nvPr/>
          </p:nvSpPr>
          <p:spPr bwMode="auto">
            <a:xfrm>
              <a:off x="4775"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8" name="Line 358"/>
            <p:cNvSpPr>
              <a:spLocks noChangeShapeType="1"/>
            </p:cNvSpPr>
            <p:nvPr/>
          </p:nvSpPr>
          <p:spPr bwMode="auto">
            <a:xfrm>
              <a:off x="4900"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19" name="Line 359"/>
            <p:cNvSpPr>
              <a:spLocks noChangeShapeType="1"/>
            </p:cNvSpPr>
            <p:nvPr/>
          </p:nvSpPr>
          <p:spPr bwMode="auto">
            <a:xfrm>
              <a:off x="5026"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0" name="Line 360"/>
            <p:cNvSpPr>
              <a:spLocks noChangeShapeType="1"/>
            </p:cNvSpPr>
            <p:nvPr/>
          </p:nvSpPr>
          <p:spPr bwMode="auto">
            <a:xfrm>
              <a:off x="5152"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1" name="Line 361"/>
            <p:cNvSpPr>
              <a:spLocks noChangeShapeType="1"/>
            </p:cNvSpPr>
            <p:nvPr/>
          </p:nvSpPr>
          <p:spPr bwMode="auto">
            <a:xfrm>
              <a:off x="5278"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2" name="Line 362"/>
            <p:cNvSpPr>
              <a:spLocks noChangeShapeType="1"/>
            </p:cNvSpPr>
            <p:nvPr/>
          </p:nvSpPr>
          <p:spPr bwMode="auto">
            <a:xfrm>
              <a:off x="5402"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3" name="Line 363"/>
            <p:cNvSpPr>
              <a:spLocks noChangeShapeType="1"/>
            </p:cNvSpPr>
            <p:nvPr/>
          </p:nvSpPr>
          <p:spPr bwMode="auto">
            <a:xfrm>
              <a:off x="5528"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4" name="Line 364"/>
            <p:cNvSpPr>
              <a:spLocks noChangeShapeType="1"/>
            </p:cNvSpPr>
            <p:nvPr/>
          </p:nvSpPr>
          <p:spPr bwMode="auto">
            <a:xfrm>
              <a:off x="5654" y="3612"/>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5" name="Line 365"/>
            <p:cNvSpPr>
              <a:spLocks noChangeShapeType="1"/>
            </p:cNvSpPr>
            <p:nvPr/>
          </p:nvSpPr>
          <p:spPr bwMode="auto">
            <a:xfrm>
              <a:off x="878"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6" name="Rectangle 366"/>
            <p:cNvSpPr>
              <a:spLocks noChangeArrowheads="1"/>
            </p:cNvSpPr>
            <p:nvPr/>
          </p:nvSpPr>
          <p:spPr bwMode="auto">
            <a:xfrm>
              <a:off x="811"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27" name="Line 367"/>
            <p:cNvSpPr>
              <a:spLocks noChangeShapeType="1"/>
            </p:cNvSpPr>
            <p:nvPr/>
          </p:nvSpPr>
          <p:spPr bwMode="auto">
            <a:xfrm>
              <a:off x="1381"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28" name="Rectangle 368"/>
            <p:cNvSpPr>
              <a:spLocks noChangeArrowheads="1"/>
            </p:cNvSpPr>
            <p:nvPr/>
          </p:nvSpPr>
          <p:spPr bwMode="auto">
            <a:xfrm>
              <a:off x="1314"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29" name="Line 369"/>
            <p:cNvSpPr>
              <a:spLocks noChangeShapeType="1"/>
            </p:cNvSpPr>
            <p:nvPr/>
          </p:nvSpPr>
          <p:spPr bwMode="auto">
            <a:xfrm>
              <a:off x="1884"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30" name="Rectangle 370"/>
            <p:cNvSpPr>
              <a:spLocks noChangeArrowheads="1"/>
            </p:cNvSpPr>
            <p:nvPr/>
          </p:nvSpPr>
          <p:spPr bwMode="auto">
            <a:xfrm>
              <a:off x="1817"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31" name="Line 371"/>
            <p:cNvSpPr>
              <a:spLocks noChangeShapeType="1"/>
            </p:cNvSpPr>
            <p:nvPr/>
          </p:nvSpPr>
          <p:spPr bwMode="auto">
            <a:xfrm>
              <a:off x="2386"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32" name="Rectangle 372"/>
            <p:cNvSpPr>
              <a:spLocks noChangeArrowheads="1"/>
            </p:cNvSpPr>
            <p:nvPr/>
          </p:nvSpPr>
          <p:spPr bwMode="auto">
            <a:xfrm>
              <a:off x="2319"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33" name="Line 373"/>
            <p:cNvSpPr>
              <a:spLocks noChangeShapeType="1"/>
            </p:cNvSpPr>
            <p:nvPr/>
          </p:nvSpPr>
          <p:spPr bwMode="auto">
            <a:xfrm>
              <a:off x="2889"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34" name="Rectangle 374"/>
            <p:cNvSpPr>
              <a:spLocks noChangeArrowheads="1"/>
            </p:cNvSpPr>
            <p:nvPr/>
          </p:nvSpPr>
          <p:spPr bwMode="auto">
            <a:xfrm>
              <a:off x="2822"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35" name="Line 375"/>
            <p:cNvSpPr>
              <a:spLocks noChangeShapeType="1"/>
            </p:cNvSpPr>
            <p:nvPr/>
          </p:nvSpPr>
          <p:spPr bwMode="auto">
            <a:xfrm>
              <a:off x="3392"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36" name="Rectangle 376"/>
            <p:cNvSpPr>
              <a:spLocks noChangeArrowheads="1"/>
            </p:cNvSpPr>
            <p:nvPr/>
          </p:nvSpPr>
          <p:spPr bwMode="auto">
            <a:xfrm>
              <a:off x="3325"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37" name="Line 377"/>
            <p:cNvSpPr>
              <a:spLocks noChangeShapeType="1"/>
            </p:cNvSpPr>
            <p:nvPr/>
          </p:nvSpPr>
          <p:spPr bwMode="auto">
            <a:xfrm>
              <a:off x="3894"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38" name="Rectangle 378"/>
            <p:cNvSpPr>
              <a:spLocks noChangeArrowheads="1"/>
            </p:cNvSpPr>
            <p:nvPr/>
          </p:nvSpPr>
          <p:spPr bwMode="auto">
            <a:xfrm>
              <a:off x="3827"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32</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39" name="Line 379"/>
            <p:cNvSpPr>
              <a:spLocks noChangeShapeType="1"/>
            </p:cNvSpPr>
            <p:nvPr/>
          </p:nvSpPr>
          <p:spPr bwMode="auto">
            <a:xfrm>
              <a:off x="4397"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40" name="Rectangle 380"/>
            <p:cNvSpPr>
              <a:spLocks noChangeArrowheads="1"/>
            </p:cNvSpPr>
            <p:nvPr/>
          </p:nvSpPr>
          <p:spPr bwMode="auto">
            <a:xfrm>
              <a:off x="4330"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34</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41" name="Line 381"/>
            <p:cNvSpPr>
              <a:spLocks noChangeShapeType="1"/>
            </p:cNvSpPr>
            <p:nvPr/>
          </p:nvSpPr>
          <p:spPr bwMode="auto">
            <a:xfrm>
              <a:off x="4900"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42" name="Rectangle 382"/>
            <p:cNvSpPr>
              <a:spLocks noChangeArrowheads="1"/>
            </p:cNvSpPr>
            <p:nvPr/>
          </p:nvSpPr>
          <p:spPr bwMode="auto">
            <a:xfrm>
              <a:off x="4833"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36</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43" name="Line 383"/>
            <p:cNvSpPr>
              <a:spLocks noChangeShapeType="1"/>
            </p:cNvSpPr>
            <p:nvPr/>
          </p:nvSpPr>
          <p:spPr bwMode="auto">
            <a:xfrm>
              <a:off x="5402" y="3612"/>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44" name="Rectangle 384"/>
            <p:cNvSpPr>
              <a:spLocks noChangeArrowheads="1"/>
            </p:cNvSpPr>
            <p:nvPr/>
          </p:nvSpPr>
          <p:spPr bwMode="auto">
            <a:xfrm>
              <a:off x="5335" y="3689"/>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38</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45" name="Rectangle 385"/>
            <p:cNvSpPr>
              <a:spLocks noChangeArrowheads="1"/>
            </p:cNvSpPr>
            <p:nvPr/>
          </p:nvSpPr>
          <p:spPr bwMode="auto">
            <a:xfrm>
              <a:off x="2702" y="3818"/>
              <a:ext cx="87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Retention Time (min)</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46" name="Line 386"/>
            <p:cNvSpPr>
              <a:spLocks noChangeShapeType="1"/>
            </p:cNvSpPr>
            <p:nvPr/>
          </p:nvSpPr>
          <p:spPr bwMode="auto">
            <a:xfrm>
              <a:off x="628" y="3083"/>
              <a:ext cx="1" cy="5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47" name="Line 387"/>
            <p:cNvSpPr>
              <a:spLocks noChangeShapeType="1"/>
            </p:cNvSpPr>
            <p:nvPr/>
          </p:nvSpPr>
          <p:spPr bwMode="auto">
            <a:xfrm flipH="1">
              <a:off x="602" y="359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48" name="Line 388"/>
            <p:cNvSpPr>
              <a:spLocks noChangeShapeType="1"/>
            </p:cNvSpPr>
            <p:nvPr/>
          </p:nvSpPr>
          <p:spPr bwMode="auto">
            <a:xfrm flipH="1">
              <a:off x="602" y="351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49" name="Line 389"/>
            <p:cNvSpPr>
              <a:spLocks noChangeShapeType="1"/>
            </p:cNvSpPr>
            <p:nvPr/>
          </p:nvSpPr>
          <p:spPr bwMode="auto">
            <a:xfrm flipH="1">
              <a:off x="602" y="344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0" name="Line 390"/>
            <p:cNvSpPr>
              <a:spLocks noChangeShapeType="1"/>
            </p:cNvSpPr>
            <p:nvPr/>
          </p:nvSpPr>
          <p:spPr bwMode="auto">
            <a:xfrm flipH="1">
              <a:off x="602" y="3373"/>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1" name="Line 391"/>
            <p:cNvSpPr>
              <a:spLocks noChangeShapeType="1"/>
            </p:cNvSpPr>
            <p:nvPr/>
          </p:nvSpPr>
          <p:spPr bwMode="auto">
            <a:xfrm flipH="1">
              <a:off x="602" y="329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2" name="Line 392"/>
            <p:cNvSpPr>
              <a:spLocks noChangeShapeType="1"/>
            </p:cNvSpPr>
            <p:nvPr/>
          </p:nvSpPr>
          <p:spPr bwMode="auto">
            <a:xfrm flipH="1">
              <a:off x="602" y="322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3" name="Line 393"/>
            <p:cNvSpPr>
              <a:spLocks noChangeShapeType="1"/>
            </p:cNvSpPr>
            <p:nvPr/>
          </p:nvSpPr>
          <p:spPr bwMode="auto">
            <a:xfrm flipH="1">
              <a:off x="602" y="3152"/>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4" name="Line 394"/>
            <p:cNvSpPr>
              <a:spLocks noChangeShapeType="1"/>
            </p:cNvSpPr>
            <p:nvPr/>
          </p:nvSpPr>
          <p:spPr bwMode="auto">
            <a:xfrm flipH="1">
              <a:off x="576" y="3592"/>
              <a:ext cx="5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5" name="Rectangle 395"/>
            <p:cNvSpPr>
              <a:spLocks noChangeArrowheads="1"/>
            </p:cNvSpPr>
            <p:nvPr/>
          </p:nvSpPr>
          <p:spPr bwMode="auto">
            <a:xfrm>
              <a:off x="466" y="3541"/>
              <a:ext cx="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56" name="Line 396"/>
            <p:cNvSpPr>
              <a:spLocks noChangeShapeType="1"/>
            </p:cNvSpPr>
            <p:nvPr/>
          </p:nvSpPr>
          <p:spPr bwMode="auto">
            <a:xfrm flipH="1">
              <a:off x="576" y="3226"/>
              <a:ext cx="5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157" name="Rectangle 397"/>
            <p:cNvSpPr>
              <a:spLocks noChangeArrowheads="1"/>
            </p:cNvSpPr>
            <p:nvPr/>
          </p:nvSpPr>
          <p:spPr bwMode="auto">
            <a:xfrm>
              <a:off x="273" y="3174"/>
              <a:ext cx="27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50000</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58" name="Rectangle 398"/>
            <p:cNvSpPr>
              <a:spLocks noChangeArrowheads="1"/>
            </p:cNvSpPr>
            <p:nvPr/>
          </p:nvSpPr>
          <p:spPr bwMode="auto">
            <a:xfrm rot="16200000">
              <a:off x="-73" y="3261"/>
              <a:ext cx="3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Intensity</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8159" name="Rectangle 399"/>
            <p:cNvSpPr>
              <a:spLocks noChangeArrowheads="1"/>
            </p:cNvSpPr>
            <p:nvPr/>
          </p:nvSpPr>
          <p:spPr bwMode="auto">
            <a:xfrm>
              <a:off x="48" y="2954"/>
              <a:ext cx="47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13C-P5CB</a:t>
              </a:r>
              <a:endParaRPr kumimoji="1" lang="en-US" altLang="ja-JP" sz="4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sp>
        <p:nvSpPr>
          <p:cNvPr id="118160" name="Rectangle 400"/>
          <p:cNvSpPr>
            <a:spLocks noChangeArrowheads="1"/>
          </p:cNvSpPr>
          <p:nvPr/>
        </p:nvSpPr>
        <p:spPr bwMode="auto">
          <a:xfrm>
            <a:off x="1548258" y="6429375"/>
            <a:ext cx="5943600" cy="30480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b="1" dirty="0">
                <a:solidFill>
                  <a:srgbClr val="FFFFFF"/>
                </a:solidFill>
                <a:latin typeface="Times New Roman" panose="02020603050405020304" pitchFamily="18" charset="0"/>
                <a:ea typeface="ＭＳ Ｐゴシック" panose="020B0600070205080204" pitchFamily="50" charset="-128"/>
              </a:rPr>
              <a:t>Congener </a:t>
            </a:r>
            <a:r>
              <a:rPr kumimoji="1" lang="en-US" altLang="ja-JP" b="1" dirty="0" err="1">
                <a:solidFill>
                  <a:srgbClr val="FFFFFF"/>
                </a:solidFill>
                <a:latin typeface="Times New Roman" panose="02020603050405020304" pitchFamily="18" charset="0"/>
                <a:ea typeface="ＭＳ Ｐゴシック" panose="020B0600070205080204" pitchFamily="50" charset="-128"/>
              </a:rPr>
              <a:t>soescific</a:t>
            </a:r>
            <a:r>
              <a:rPr kumimoji="1" lang="en-US" altLang="ja-JP" b="1" dirty="0">
                <a:solidFill>
                  <a:srgbClr val="FFFFFF"/>
                </a:solidFill>
                <a:latin typeface="Times New Roman" panose="02020603050405020304" pitchFamily="18" charset="0"/>
                <a:ea typeface="ＭＳ Ｐゴシック" panose="020B0600070205080204" pitchFamily="50" charset="-128"/>
              </a:rPr>
              <a:t> Analysis of </a:t>
            </a:r>
            <a:r>
              <a:rPr kumimoji="1" lang="en-US" altLang="ja-JP" b="1" dirty="0" err="1">
                <a:solidFill>
                  <a:srgbClr val="FFFFFF"/>
                </a:solidFill>
                <a:latin typeface="Times New Roman" panose="02020603050405020304" pitchFamily="18" charset="0"/>
                <a:ea typeface="ＭＳ Ｐゴシック" panose="020B0600070205080204" pitchFamily="50" charset="-128"/>
              </a:rPr>
              <a:t>PeCB</a:t>
            </a:r>
            <a:r>
              <a:rPr kumimoji="1" lang="en-US" altLang="ja-JP" b="1" dirty="0">
                <a:solidFill>
                  <a:srgbClr val="FFFFFF"/>
                </a:solidFill>
                <a:latin typeface="Times New Roman" panose="02020603050405020304" pitchFamily="18" charset="0"/>
                <a:ea typeface="ＭＳ Ｐゴシック" panose="020B0600070205080204" pitchFamily="50" charset="-128"/>
              </a:rPr>
              <a:t> </a:t>
            </a:r>
            <a:r>
              <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(HT8-PCB)</a:t>
            </a:r>
          </a:p>
        </p:txBody>
      </p:sp>
      <p:sp>
        <p:nvSpPr>
          <p:cNvPr id="118161" name="Rectangle 401"/>
          <p:cNvSpPr>
            <a:spLocks noChangeArrowheads="1"/>
          </p:cNvSpPr>
          <p:nvPr/>
        </p:nvSpPr>
        <p:spPr bwMode="auto">
          <a:xfrm>
            <a:off x="6877050" y="549275"/>
            <a:ext cx="1981200" cy="45720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PCB product</a:t>
            </a:r>
            <a:endPar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18162" name="Rectangle 402"/>
          <p:cNvSpPr>
            <a:spLocks noChangeArrowheads="1"/>
          </p:cNvSpPr>
          <p:nvPr/>
        </p:nvSpPr>
        <p:spPr bwMode="auto">
          <a:xfrm>
            <a:off x="39688" y="428625"/>
            <a:ext cx="1728787" cy="360363"/>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50" charset="-128"/>
                <a:cs typeface="+mn-cs"/>
              </a:rPr>
              <a:t>PeCB</a:t>
            </a:r>
            <a:endPar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18163" name="Rectangle 403"/>
          <p:cNvSpPr>
            <a:spLocks noChangeArrowheads="1"/>
          </p:cNvSpPr>
          <p:nvPr/>
        </p:nvSpPr>
        <p:spPr bwMode="auto">
          <a:xfrm>
            <a:off x="0" y="4652963"/>
            <a:ext cx="1584325" cy="3603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3000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13</a:t>
            </a:r>
            <a:r>
              <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C- </a:t>
            </a:r>
            <a:r>
              <a:rPr kumimoji="1" lang="en-US" altLang="ja-JP" sz="1800" b="1"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50" charset="-128"/>
                <a:cs typeface="+mn-cs"/>
              </a:rPr>
              <a:t>PeCB</a:t>
            </a:r>
            <a:endParaRPr kumimoji="1" lang="en-US" altLang="ja-JP" sz="18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18164" name="Rectangle 404"/>
          <p:cNvSpPr>
            <a:spLocks noChangeArrowheads="1"/>
          </p:cNvSpPr>
          <p:nvPr/>
        </p:nvSpPr>
        <p:spPr bwMode="auto">
          <a:xfrm>
            <a:off x="3092450" y="4892676"/>
            <a:ext cx="2544763" cy="477838"/>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Internal Standard</a:t>
            </a:r>
            <a:endPar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6292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0"/>
            <a:ext cx="91440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ChangeArrowheads="1"/>
          </p:cNvSpPr>
          <p:nvPr/>
        </p:nvSpPr>
        <p:spPr bwMode="auto">
          <a:xfrm>
            <a:off x="0" y="5980117"/>
            <a:ext cx="9143999" cy="79282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Distribution of </a:t>
            </a:r>
            <a:r>
              <a:rPr kumimoji="1" lang="en-US" altLang="ja-JP" sz="2800" b="1" i="0" u="none" strike="noStrike" kern="1200" cap="none" spc="0" normalizeH="0" baseline="0" noProof="0" dirty="0" err="1">
                <a:ln>
                  <a:noFill/>
                </a:ln>
                <a:solidFill>
                  <a:srgbClr val="FFFFFF"/>
                </a:solidFill>
                <a:effectLst/>
                <a:uLnTx/>
                <a:uFillTx/>
                <a:latin typeface="ＭＳ 明朝" panose="02020609040205080304" pitchFamily="17" charset="-128"/>
                <a:ea typeface="ＭＳ 明朝" panose="02020609040205080304" pitchFamily="17" charset="-128"/>
                <a:cs typeface="+mn-cs"/>
              </a:rPr>
              <a:t>HxCB</a:t>
            </a: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 isomers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in environmental and human samples</a:t>
            </a:r>
          </a:p>
        </p:txBody>
      </p:sp>
      <p:sp>
        <p:nvSpPr>
          <p:cNvPr id="120837" name="Rectangle 5"/>
          <p:cNvSpPr>
            <a:spLocks noChangeArrowheads="1"/>
          </p:cNvSpPr>
          <p:nvPr/>
        </p:nvSpPr>
        <p:spPr bwMode="auto">
          <a:xfrm>
            <a:off x="6659563" y="359433"/>
            <a:ext cx="2233612" cy="5762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PCB</a:t>
            </a:r>
            <a:r>
              <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 </a:t>
            </a: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product</a:t>
            </a:r>
            <a:endPar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38" name="Rectangle 6"/>
          <p:cNvSpPr>
            <a:spLocks noChangeArrowheads="1"/>
          </p:cNvSpPr>
          <p:nvPr/>
        </p:nvSpPr>
        <p:spPr bwMode="auto">
          <a:xfrm>
            <a:off x="6659563" y="1412875"/>
            <a:ext cx="2233612" cy="576263"/>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Sediment</a:t>
            </a:r>
            <a:endPar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39" name="Rectangle 7"/>
          <p:cNvSpPr>
            <a:spLocks noChangeArrowheads="1"/>
          </p:cNvSpPr>
          <p:nvPr/>
        </p:nvSpPr>
        <p:spPr bwMode="auto">
          <a:xfrm>
            <a:off x="6643688" y="2332038"/>
            <a:ext cx="2233612" cy="5762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Sea water</a:t>
            </a:r>
            <a:endPar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40" name="Rectangle 8"/>
          <p:cNvSpPr>
            <a:spLocks noChangeArrowheads="1"/>
          </p:cNvSpPr>
          <p:nvPr/>
        </p:nvSpPr>
        <p:spPr bwMode="auto">
          <a:xfrm>
            <a:off x="6659563" y="3284538"/>
            <a:ext cx="2233612" cy="5762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Breast milk</a:t>
            </a:r>
            <a:endPar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41" name="Rectangle 9"/>
          <p:cNvSpPr>
            <a:spLocks noChangeArrowheads="1"/>
          </p:cNvSpPr>
          <p:nvPr/>
        </p:nvSpPr>
        <p:spPr bwMode="auto">
          <a:xfrm>
            <a:off x="6659563" y="4221163"/>
            <a:ext cx="2233612" cy="5762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Adipose tissue</a:t>
            </a:r>
            <a:endParaRPr kumimoji="1" lang="ja-JP" altLang="en-US" sz="24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42" name="Rectangle 10"/>
          <p:cNvSpPr>
            <a:spLocks noChangeArrowheads="1"/>
          </p:cNvSpPr>
          <p:nvPr/>
        </p:nvSpPr>
        <p:spPr bwMode="auto">
          <a:xfrm>
            <a:off x="34924" y="3934484"/>
            <a:ext cx="2089149" cy="5762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human</a:t>
            </a:r>
            <a:endPar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43" name="Rectangle 11"/>
          <p:cNvSpPr>
            <a:spLocks noChangeArrowheads="1"/>
          </p:cNvSpPr>
          <p:nvPr/>
        </p:nvSpPr>
        <p:spPr bwMode="auto">
          <a:xfrm>
            <a:off x="34925" y="2062821"/>
            <a:ext cx="2089150" cy="576263"/>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Environmental</a:t>
            </a:r>
            <a:endParaRPr kumimoji="1" lang="ja-JP" altLang="en-US" sz="24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20844" name="AutoShape 12"/>
          <p:cNvSpPr>
            <a:spLocks/>
          </p:cNvSpPr>
          <p:nvPr/>
        </p:nvSpPr>
        <p:spPr bwMode="auto">
          <a:xfrm>
            <a:off x="2124075" y="1558925"/>
            <a:ext cx="215900" cy="1582738"/>
          </a:xfrm>
          <a:prstGeom prst="leftBrace">
            <a:avLst>
              <a:gd name="adj1" fmla="val 61091"/>
              <a:gd name="adj2" fmla="val 50000"/>
            </a:avLst>
          </a:prstGeom>
          <a:noFill/>
          <a:ln w="444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0845" name="AutoShape 13"/>
          <p:cNvSpPr>
            <a:spLocks/>
          </p:cNvSpPr>
          <p:nvPr/>
        </p:nvSpPr>
        <p:spPr bwMode="auto">
          <a:xfrm>
            <a:off x="2124075" y="3429000"/>
            <a:ext cx="215900" cy="1582738"/>
          </a:xfrm>
          <a:prstGeom prst="leftBrace">
            <a:avLst>
              <a:gd name="adj1" fmla="val 61091"/>
              <a:gd name="adj2" fmla="val 50000"/>
            </a:avLst>
          </a:prstGeom>
          <a:noFill/>
          <a:ln w="444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9981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a:extLst>
              <a:ext uri="{FF2B5EF4-FFF2-40B4-BE49-F238E27FC236}">
                <a16:creationId xmlns:a16="http://schemas.microsoft.com/office/drawing/2014/main" id="{F99786CC-F819-4BBC-9086-A7758C0B7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7983"/>
            <a:ext cx="91440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Rectangle 3">
            <a:extLst>
              <a:ext uri="{FF2B5EF4-FFF2-40B4-BE49-F238E27FC236}">
                <a16:creationId xmlns:a16="http://schemas.microsoft.com/office/drawing/2014/main" id="{1A4CD860-F568-4A49-A252-20A0A7ABB1B7}"/>
              </a:ext>
            </a:extLst>
          </p:cNvPr>
          <p:cNvSpPr>
            <a:spLocks noChangeArrowheads="1"/>
          </p:cNvSpPr>
          <p:nvPr/>
        </p:nvSpPr>
        <p:spPr bwMode="auto">
          <a:xfrm>
            <a:off x="773113" y="6400800"/>
            <a:ext cx="8294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rPr>
              <a:t>Congener profiles of PCBs(Hepta-) in environmental and human samples</a:t>
            </a:r>
          </a:p>
        </p:txBody>
      </p:sp>
      <p:sp>
        <p:nvSpPr>
          <p:cNvPr id="13" name="AutoShape 12"/>
          <p:cNvSpPr>
            <a:spLocks/>
          </p:cNvSpPr>
          <p:nvPr/>
        </p:nvSpPr>
        <p:spPr bwMode="auto">
          <a:xfrm>
            <a:off x="2124075" y="1558925"/>
            <a:ext cx="215900" cy="1582738"/>
          </a:xfrm>
          <a:prstGeom prst="leftBrace">
            <a:avLst>
              <a:gd name="adj1" fmla="val 61091"/>
              <a:gd name="adj2" fmla="val 50000"/>
            </a:avLst>
          </a:prstGeom>
          <a:noFill/>
          <a:ln w="444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AutoShape 13"/>
          <p:cNvSpPr>
            <a:spLocks/>
          </p:cNvSpPr>
          <p:nvPr/>
        </p:nvSpPr>
        <p:spPr bwMode="auto">
          <a:xfrm>
            <a:off x="2124075" y="3429000"/>
            <a:ext cx="215900" cy="1582738"/>
          </a:xfrm>
          <a:prstGeom prst="leftBrace">
            <a:avLst>
              <a:gd name="adj1" fmla="val 61091"/>
              <a:gd name="adj2" fmla="val 50000"/>
            </a:avLst>
          </a:prstGeom>
          <a:noFill/>
          <a:ln w="444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 name="Rectangle 10">
            <a:extLst>
              <a:ext uri="{FF2B5EF4-FFF2-40B4-BE49-F238E27FC236}">
                <a16:creationId xmlns:a16="http://schemas.microsoft.com/office/drawing/2014/main" id="{0CF07E92-9366-2A03-55AC-2AFE92BCB6EF}"/>
              </a:ext>
            </a:extLst>
          </p:cNvPr>
          <p:cNvSpPr>
            <a:spLocks noChangeArrowheads="1"/>
          </p:cNvSpPr>
          <p:nvPr/>
        </p:nvSpPr>
        <p:spPr bwMode="auto">
          <a:xfrm>
            <a:off x="34924" y="3934484"/>
            <a:ext cx="2089149" cy="576262"/>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human</a:t>
            </a:r>
            <a:endParaRPr kumimoji="1" lang="ja-JP" altLang="en-US"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19" name="Rectangle 11">
            <a:extLst>
              <a:ext uri="{FF2B5EF4-FFF2-40B4-BE49-F238E27FC236}">
                <a16:creationId xmlns:a16="http://schemas.microsoft.com/office/drawing/2014/main" id="{40C081C7-B948-2D3B-8140-FA07185A2845}"/>
              </a:ext>
            </a:extLst>
          </p:cNvPr>
          <p:cNvSpPr>
            <a:spLocks noChangeArrowheads="1"/>
          </p:cNvSpPr>
          <p:nvPr/>
        </p:nvSpPr>
        <p:spPr bwMode="auto">
          <a:xfrm>
            <a:off x="34925" y="2062821"/>
            <a:ext cx="2089150" cy="576263"/>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Environmental</a:t>
            </a:r>
            <a:endParaRPr kumimoji="1" lang="ja-JP" altLang="en-US" sz="24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endParaRPr>
          </a:p>
        </p:txBody>
      </p:sp>
      <p:sp>
        <p:nvSpPr>
          <p:cNvPr id="2" name="Rectangle 3">
            <a:extLst>
              <a:ext uri="{FF2B5EF4-FFF2-40B4-BE49-F238E27FC236}">
                <a16:creationId xmlns:a16="http://schemas.microsoft.com/office/drawing/2014/main" id="{7FA8675E-C101-8CDE-8137-0E668E0FC8C7}"/>
              </a:ext>
            </a:extLst>
          </p:cNvPr>
          <p:cNvSpPr>
            <a:spLocks noChangeArrowheads="1"/>
          </p:cNvSpPr>
          <p:nvPr/>
        </p:nvSpPr>
        <p:spPr bwMode="auto">
          <a:xfrm>
            <a:off x="0" y="6210810"/>
            <a:ext cx="9143999" cy="792820"/>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Distribution of </a:t>
            </a:r>
            <a:r>
              <a:rPr kumimoji="1" lang="en-US" altLang="ja-JP" sz="2800" b="1" i="0" u="none" strike="noStrike" kern="1200" cap="none" spc="0" normalizeH="0" baseline="0" noProof="0" dirty="0" err="1">
                <a:ln>
                  <a:noFill/>
                </a:ln>
                <a:solidFill>
                  <a:srgbClr val="FFFFFF"/>
                </a:solidFill>
                <a:effectLst/>
                <a:uLnTx/>
                <a:uFillTx/>
                <a:latin typeface="ＭＳ 明朝" panose="02020609040205080304" pitchFamily="17" charset="-128"/>
                <a:ea typeface="ＭＳ 明朝" panose="02020609040205080304" pitchFamily="17" charset="-128"/>
                <a:cs typeface="+mn-cs"/>
              </a:rPr>
              <a:t>HpCB</a:t>
            </a:r>
            <a:r>
              <a:rPr kumimoji="1" lang="en-US" altLang="ja-JP" sz="2800" b="1" i="0" u="none" strike="noStrike" kern="1200" cap="none" spc="0" normalizeH="0" baseline="0" noProof="0" dirty="0">
                <a:ln>
                  <a:noFill/>
                </a:ln>
                <a:solidFill>
                  <a:srgbClr val="FFFFFF"/>
                </a:solidFill>
                <a:effectLst/>
                <a:uLnTx/>
                <a:uFillTx/>
                <a:latin typeface="ＭＳ 明朝" panose="02020609040205080304" pitchFamily="17" charset="-128"/>
                <a:ea typeface="ＭＳ 明朝" panose="02020609040205080304" pitchFamily="17" charset="-128"/>
                <a:cs typeface="+mn-cs"/>
              </a:rPr>
              <a:t> isomers</a:t>
            </a:r>
          </a:p>
        </p:txBody>
      </p:sp>
    </p:spTree>
    <p:extLst>
      <p:ext uri="{BB962C8B-B14F-4D97-AF65-F5344CB8AC3E}">
        <p14:creationId xmlns:p14="http://schemas.microsoft.com/office/powerpoint/2010/main" val="172419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315398"/>
            <a:ext cx="9144000" cy="1569660"/>
          </a:xfrm>
        </p:spPr>
        <p:txBody>
          <a:bodyPr/>
          <a:lstStyle/>
          <a:p>
            <a:pPr algn="ctr"/>
            <a:r>
              <a:rPr lang="en-US" altLang="ja-JP" sz="4800" b="1" dirty="0">
                <a:latin typeface="Times New Roman" panose="02020603050405020304" pitchFamily="18" charset="0"/>
                <a:ea typeface="ＭＳ 明朝" panose="02020609040205080304" pitchFamily="17" charset="-128"/>
              </a:rPr>
              <a:t>PCB congener profile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in human samples (blood) </a:t>
            </a:r>
          </a:p>
        </p:txBody>
      </p:sp>
    </p:spTree>
    <p:extLst>
      <p:ext uri="{BB962C8B-B14F-4D97-AF65-F5344CB8AC3E}">
        <p14:creationId xmlns:p14="http://schemas.microsoft.com/office/powerpoint/2010/main" val="26381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729E50E-E426-F633-7726-43945938383B}"/>
              </a:ext>
            </a:extLst>
          </p:cNvPr>
          <p:cNvSpPr txBox="1"/>
          <p:nvPr/>
        </p:nvSpPr>
        <p:spPr>
          <a:xfrm>
            <a:off x="0" y="1190288"/>
            <a:ext cx="9144000" cy="1077218"/>
          </a:xfrm>
          <a:prstGeom prst="rect">
            <a:avLst/>
          </a:prstGeom>
          <a:noFill/>
        </p:spPr>
        <p:txBody>
          <a:bodyPr wrap="square">
            <a:spAutoFit/>
          </a:bodyPr>
          <a:lstStyle/>
          <a:p>
            <a:pPr algn="ctr"/>
            <a:r>
              <a:rPr lang="en-US" altLang="ja-JP" sz="3200" b="1" dirty="0">
                <a:effectLst/>
                <a:latin typeface="Times New Roman" panose="02020603050405020304" pitchFamily="18" charset="0"/>
                <a:ea typeface="DengXian" panose="02010600030101010101" pitchFamily="2" charset="-122"/>
                <a:cs typeface="Times New Roman" panose="02020603050405020304" pitchFamily="18" charset="0"/>
              </a:rPr>
              <a:t>PCB Monitoring in the Environment </a:t>
            </a:r>
          </a:p>
          <a:p>
            <a:pPr algn="ctr"/>
            <a:r>
              <a:rPr lang="en-US" altLang="ja-JP" sz="3200" b="1" dirty="0">
                <a:effectLst/>
                <a:latin typeface="Times New Roman" panose="02020603050405020304" pitchFamily="18" charset="0"/>
                <a:ea typeface="DengXian" panose="02010600030101010101" pitchFamily="2" charset="-122"/>
                <a:cs typeface="Times New Roman" panose="02020603050405020304" pitchFamily="18" charset="0"/>
              </a:rPr>
              <a:t>and </a:t>
            </a:r>
            <a:r>
              <a:rPr lang="en-US" altLang="ja-JP" sz="3200" b="1" dirty="0">
                <a:latin typeface="Times New Roman" panose="02020603050405020304" pitchFamily="18" charset="0"/>
                <a:ea typeface="DengXian" panose="02010600030101010101" pitchFamily="2" charset="-122"/>
                <a:cs typeface="Times New Roman" panose="02020603050405020304" pitchFamily="18" charset="0"/>
              </a:rPr>
              <a:t>Human Body</a:t>
            </a:r>
          </a:p>
        </p:txBody>
      </p:sp>
      <p:sp>
        <p:nvSpPr>
          <p:cNvPr id="9" name="テキスト ボックス 8">
            <a:extLst>
              <a:ext uri="{FF2B5EF4-FFF2-40B4-BE49-F238E27FC236}">
                <a16:creationId xmlns:a16="http://schemas.microsoft.com/office/drawing/2014/main" id="{43C7FEA4-5DD1-96B2-2548-1043E8C5DE3A}"/>
              </a:ext>
            </a:extLst>
          </p:cNvPr>
          <p:cNvSpPr txBox="1"/>
          <p:nvPr/>
        </p:nvSpPr>
        <p:spPr>
          <a:xfrm>
            <a:off x="238271" y="3147930"/>
            <a:ext cx="8600302" cy="461665"/>
          </a:xfrm>
          <a:prstGeom prst="rect">
            <a:avLst/>
          </a:prstGeom>
          <a:noFill/>
        </p:spPr>
        <p:txBody>
          <a:bodyPr wrap="square">
            <a:spAutoFit/>
          </a:bodyPr>
          <a:lstStyle/>
          <a:p>
            <a:pPr algn="ctr"/>
            <a:r>
              <a:rPr lang="en-US" altLang="ja-JP" sz="2400" b="1" dirty="0">
                <a:effectLst/>
                <a:latin typeface="Times New Roman" panose="02020603050405020304" pitchFamily="18" charset="0"/>
                <a:ea typeface="DengXian" panose="02010600030101010101" pitchFamily="2" charset="-122"/>
                <a:cs typeface="Times New Roman" panose="02020603050405020304" pitchFamily="18" charset="0"/>
              </a:rPr>
              <a:t>Takeshi Nakano</a:t>
            </a:r>
            <a:endParaRPr lang="ja-JP" altLang="ja-JP" sz="2400" dirty="0">
              <a:effectLst/>
              <a:latin typeface="Times New Roman" panose="02020603050405020304" pitchFamily="18" charset="0"/>
              <a:ea typeface="DengXian" panose="02010600030101010101" pitchFamily="2" charset="-122"/>
              <a:cs typeface="Calibri" panose="020F0502020204030204" pitchFamily="34" charset="0"/>
            </a:endParaRPr>
          </a:p>
        </p:txBody>
      </p:sp>
      <p:pic>
        <p:nvPicPr>
          <p:cNvPr id="11" name="図 10">
            <a:extLst>
              <a:ext uri="{FF2B5EF4-FFF2-40B4-BE49-F238E27FC236}">
                <a16:creationId xmlns:a16="http://schemas.microsoft.com/office/drawing/2014/main" id="{051A7FA2-5ECD-9DDF-87ED-DC46C812B35F}"/>
              </a:ext>
            </a:extLst>
          </p:cNvPr>
          <p:cNvPicPr>
            <a:picLocks noChangeAspect="1"/>
          </p:cNvPicPr>
          <p:nvPr/>
        </p:nvPicPr>
        <p:blipFill rotWithShape="1">
          <a:blip r:embed="rId3">
            <a:extLst>
              <a:ext uri="{28A0092B-C50C-407E-A947-70E740481C1C}">
                <a14:useLocalDpi xmlns:a14="http://schemas.microsoft.com/office/drawing/2010/main" val="0"/>
              </a:ext>
            </a:extLst>
          </a:blip>
          <a:srcRect b="28788"/>
          <a:stretch/>
        </p:blipFill>
        <p:spPr>
          <a:xfrm>
            <a:off x="3065580" y="5420426"/>
            <a:ext cx="979396" cy="1000897"/>
          </a:xfrm>
          <a:prstGeom prst="rect">
            <a:avLst/>
          </a:prstGeom>
        </p:spPr>
      </p:pic>
      <p:pic>
        <p:nvPicPr>
          <p:cNvPr id="15" name="図 14">
            <a:extLst>
              <a:ext uri="{FF2B5EF4-FFF2-40B4-BE49-F238E27FC236}">
                <a16:creationId xmlns:a16="http://schemas.microsoft.com/office/drawing/2014/main" id="{482531FE-A119-1EC1-E207-3EB9A3B66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051" y="5091073"/>
            <a:ext cx="1147340" cy="1330250"/>
          </a:xfrm>
          <a:prstGeom prst="rect">
            <a:avLst/>
          </a:prstGeom>
        </p:spPr>
      </p:pic>
      <p:sp>
        <p:nvSpPr>
          <p:cNvPr id="2" name="テキスト ボックス 1">
            <a:extLst>
              <a:ext uri="{FF2B5EF4-FFF2-40B4-BE49-F238E27FC236}">
                <a16:creationId xmlns:a16="http://schemas.microsoft.com/office/drawing/2014/main" id="{E0A3A1D5-F407-4FEC-361A-A4A70ADDE89E}"/>
              </a:ext>
            </a:extLst>
          </p:cNvPr>
          <p:cNvSpPr txBox="1"/>
          <p:nvPr/>
        </p:nvSpPr>
        <p:spPr>
          <a:xfrm>
            <a:off x="238271" y="3907110"/>
            <a:ext cx="8600302" cy="830997"/>
          </a:xfrm>
          <a:prstGeom prst="rect">
            <a:avLst/>
          </a:prstGeom>
          <a:noFill/>
        </p:spPr>
        <p:txBody>
          <a:bodyPr wrap="square">
            <a:spAutoFit/>
          </a:bodyPr>
          <a:lstStyle/>
          <a:p>
            <a:pPr algn="ctr"/>
            <a:r>
              <a:rPr lang="en-US" altLang="ja-JP" sz="2400" b="1" dirty="0">
                <a:effectLst/>
                <a:latin typeface="Times New Roman" panose="02020603050405020304" pitchFamily="18" charset="0"/>
                <a:ea typeface="DengXian" panose="02010600030101010101" pitchFamily="2" charset="-122"/>
                <a:cs typeface="Times New Roman" panose="02020603050405020304" pitchFamily="18" charset="0"/>
              </a:rPr>
              <a:t>Research Center for Environmental Preservation, Osaka Univ.</a:t>
            </a:r>
          </a:p>
          <a:p>
            <a:pPr algn="ctr"/>
            <a:r>
              <a:rPr lang="en-US" altLang="ja-JP" sz="2400" b="1" dirty="0" err="1">
                <a:latin typeface="Times New Roman" panose="02020603050405020304" pitchFamily="18" charset="0"/>
                <a:ea typeface="DengXian" panose="02010600030101010101" pitchFamily="2" charset="-122"/>
                <a:cs typeface="Times New Roman" panose="02020603050405020304" pitchFamily="18" charset="0"/>
              </a:rPr>
              <a:t>Biosignal</a:t>
            </a:r>
            <a:r>
              <a:rPr lang="en-US" altLang="ja-JP" sz="2400" b="1" dirty="0">
                <a:latin typeface="Times New Roman" panose="02020603050405020304" pitchFamily="18" charset="0"/>
                <a:ea typeface="DengXian" panose="02010600030101010101" pitchFamily="2" charset="-122"/>
                <a:cs typeface="Times New Roman" panose="02020603050405020304" pitchFamily="18" charset="0"/>
              </a:rPr>
              <a:t> Research </a:t>
            </a:r>
            <a:r>
              <a:rPr lang="en-US" altLang="ja-JP" sz="2400" b="1" dirty="0" err="1">
                <a:latin typeface="Times New Roman" panose="02020603050405020304" pitchFamily="18" charset="0"/>
                <a:ea typeface="DengXian" panose="02010600030101010101" pitchFamily="2" charset="-122"/>
                <a:cs typeface="Times New Roman" panose="02020603050405020304" pitchFamily="18" charset="0"/>
              </a:rPr>
              <a:t>Ceenter</a:t>
            </a:r>
            <a:r>
              <a:rPr lang="en-US" altLang="ja-JP" sz="2400" b="1" dirty="0">
                <a:latin typeface="Times New Roman" panose="02020603050405020304" pitchFamily="18" charset="0"/>
                <a:ea typeface="DengXian" panose="02010600030101010101" pitchFamily="2" charset="-122"/>
                <a:cs typeface="Times New Roman" panose="02020603050405020304" pitchFamily="18" charset="0"/>
              </a:rPr>
              <a:t>, Kobe Univ.</a:t>
            </a:r>
            <a:endParaRPr lang="ja-JP" altLang="ja-JP" sz="2400" dirty="0">
              <a:effectLst/>
              <a:latin typeface="Times New Roman" panose="02020603050405020304" pitchFamily="18"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990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A45CCC75-9E4E-485A-BA75-3B21015AD73E}"/>
              </a:ext>
            </a:extLst>
          </p:cNvPr>
          <p:cNvSpPr>
            <a:spLocks noChangeArrowheads="1"/>
          </p:cNvSpPr>
          <p:nvPr/>
        </p:nvSpPr>
        <p:spPr bwMode="auto">
          <a:xfrm>
            <a:off x="1914525" y="1600200"/>
            <a:ext cx="51339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grpSp>
        <p:nvGrpSpPr>
          <p:cNvPr id="190467" name="Group 3">
            <a:extLst>
              <a:ext uri="{FF2B5EF4-FFF2-40B4-BE49-F238E27FC236}">
                <a16:creationId xmlns:a16="http://schemas.microsoft.com/office/drawing/2014/main" id="{4971B7EE-4B41-4B14-A278-E3B4F475F2EB}"/>
              </a:ext>
            </a:extLst>
          </p:cNvPr>
          <p:cNvGrpSpPr>
            <a:grpSpLocks/>
          </p:cNvGrpSpPr>
          <p:nvPr/>
        </p:nvGrpSpPr>
        <p:grpSpPr bwMode="auto">
          <a:xfrm>
            <a:off x="1914525" y="609600"/>
            <a:ext cx="5153025" cy="5727700"/>
            <a:chOff x="1206" y="606"/>
            <a:chExt cx="3246" cy="3608"/>
          </a:xfrm>
        </p:grpSpPr>
        <p:sp>
          <p:nvSpPr>
            <p:cNvPr id="190486" name="Rectangle 4">
              <a:extLst>
                <a:ext uri="{FF2B5EF4-FFF2-40B4-BE49-F238E27FC236}">
                  <a16:creationId xmlns:a16="http://schemas.microsoft.com/office/drawing/2014/main" id="{C973059B-11DA-4CF2-A2DD-41CF9E1F22E2}"/>
                </a:ext>
              </a:extLst>
            </p:cNvPr>
            <p:cNvSpPr>
              <a:spLocks noChangeArrowheads="1"/>
            </p:cNvSpPr>
            <p:nvPr/>
          </p:nvSpPr>
          <p:spPr bwMode="auto">
            <a:xfrm>
              <a:off x="4013" y="606"/>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(n=24)</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87" name="Rectangle 5">
              <a:extLst>
                <a:ext uri="{FF2B5EF4-FFF2-40B4-BE49-F238E27FC236}">
                  <a16:creationId xmlns:a16="http://schemas.microsoft.com/office/drawing/2014/main" id="{03FA9338-B9B3-4D4E-8452-82E051D13E4F}"/>
                </a:ext>
              </a:extLst>
            </p:cNvPr>
            <p:cNvSpPr>
              <a:spLocks noChangeArrowheads="1"/>
            </p:cNvSpPr>
            <p:nvPr/>
          </p:nvSpPr>
          <p:spPr bwMode="auto">
            <a:xfrm>
              <a:off x="1246" y="809"/>
              <a:ext cx="78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Congeners</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88" name="Rectangle 6">
              <a:extLst>
                <a:ext uri="{FF2B5EF4-FFF2-40B4-BE49-F238E27FC236}">
                  <a16:creationId xmlns:a16="http://schemas.microsoft.com/office/drawing/2014/main" id="{43E48DD4-954F-4196-8E51-C02D18CBCBF1}"/>
                </a:ext>
              </a:extLst>
            </p:cNvPr>
            <p:cNvSpPr>
              <a:spLocks noChangeArrowheads="1"/>
            </p:cNvSpPr>
            <p:nvPr/>
          </p:nvSpPr>
          <p:spPr bwMode="auto">
            <a:xfrm>
              <a:off x="2207" y="809"/>
              <a:ext cx="42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Mean</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89" name="Rectangle 7">
              <a:extLst>
                <a:ext uri="{FF2B5EF4-FFF2-40B4-BE49-F238E27FC236}">
                  <a16:creationId xmlns:a16="http://schemas.microsoft.com/office/drawing/2014/main" id="{27EEDAAB-FD7D-4D55-8C59-AB841D1A2C5B}"/>
                </a:ext>
              </a:extLst>
            </p:cNvPr>
            <p:cNvSpPr>
              <a:spLocks noChangeArrowheads="1"/>
            </p:cNvSpPr>
            <p:nvPr/>
          </p:nvSpPr>
          <p:spPr bwMode="auto">
            <a:xfrm>
              <a:off x="2630" y="814"/>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0" name="Rectangle 8">
              <a:extLst>
                <a:ext uri="{FF2B5EF4-FFF2-40B4-BE49-F238E27FC236}">
                  <a16:creationId xmlns:a16="http://schemas.microsoft.com/office/drawing/2014/main" id="{9E19585A-7AE8-406C-A0A1-110C8077ABC1}"/>
                </a:ext>
              </a:extLst>
            </p:cNvPr>
            <p:cNvSpPr>
              <a:spLocks noChangeArrowheads="1"/>
            </p:cNvSpPr>
            <p:nvPr/>
          </p:nvSpPr>
          <p:spPr bwMode="auto">
            <a:xfrm>
              <a:off x="2816" y="809"/>
              <a:ext cx="41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2S.D.</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1" name="Rectangle 9">
              <a:extLst>
                <a:ext uri="{FF2B5EF4-FFF2-40B4-BE49-F238E27FC236}">
                  <a16:creationId xmlns:a16="http://schemas.microsoft.com/office/drawing/2014/main" id="{EE393F16-41F7-445E-8635-D0D33EA08BA4}"/>
                </a:ext>
              </a:extLst>
            </p:cNvPr>
            <p:cNvSpPr>
              <a:spLocks noChangeArrowheads="1"/>
            </p:cNvSpPr>
            <p:nvPr/>
          </p:nvSpPr>
          <p:spPr bwMode="auto">
            <a:xfrm>
              <a:off x="3365" y="822"/>
              <a:ext cx="10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Existence Ratio*</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2" name="Rectangle 10">
              <a:extLst>
                <a:ext uri="{FF2B5EF4-FFF2-40B4-BE49-F238E27FC236}">
                  <a16:creationId xmlns:a16="http://schemas.microsoft.com/office/drawing/2014/main" id="{6520DCAF-CD85-407F-871C-BF34D5BC3A49}"/>
                </a:ext>
              </a:extLst>
            </p:cNvPr>
            <p:cNvSpPr>
              <a:spLocks noChangeArrowheads="1"/>
            </p:cNvSpPr>
            <p:nvPr/>
          </p:nvSpPr>
          <p:spPr bwMode="auto">
            <a:xfrm>
              <a:off x="1484" y="1063"/>
              <a:ext cx="33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7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(BZ#)</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3" name="Rectangle 11">
              <a:extLst>
                <a:ext uri="{FF2B5EF4-FFF2-40B4-BE49-F238E27FC236}">
                  <a16:creationId xmlns:a16="http://schemas.microsoft.com/office/drawing/2014/main" id="{CCD54ED6-21B2-4D32-A6D6-CDA97AFAEFBC}"/>
                </a:ext>
              </a:extLst>
            </p:cNvPr>
            <p:cNvSpPr>
              <a:spLocks noChangeArrowheads="1"/>
            </p:cNvSpPr>
            <p:nvPr/>
          </p:nvSpPr>
          <p:spPr bwMode="auto">
            <a:xfrm>
              <a:off x="2403" y="1063"/>
              <a:ext cx="66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7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(ng /g-lipid)</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4" name="Rectangle 12">
              <a:extLst>
                <a:ext uri="{FF2B5EF4-FFF2-40B4-BE49-F238E27FC236}">
                  <a16:creationId xmlns:a16="http://schemas.microsoft.com/office/drawing/2014/main" id="{167F73D9-66A6-44B0-8E5E-FA1104D2DA61}"/>
                </a:ext>
              </a:extLst>
            </p:cNvPr>
            <p:cNvSpPr>
              <a:spLocks noChangeArrowheads="1"/>
            </p:cNvSpPr>
            <p:nvPr/>
          </p:nvSpPr>
          <p:spPr bwMode="auto">
            <a:xfrm>
              <a:off x="3807" y="1063"/>
              <a:ext cx="2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7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5" name="Rectangle 13">
              <a:extLst>
                <a:ext uri="{FF2B5EF4-FFF2-40B4-BE49-F238E27FC236}">
                  <a16:creationId xmlns:a16="http://schemas.microsoft.com/office/drawing/2014/main" id="{0B48C40B-3A51-47B1-9A40-ABEC0B07FE19}"/>
                </a:ext>
              </a:extLst>
            </p:cNvPr>
            <p:cNvSpPr>
              <a:spLocks noChangeArrowheads="1"/>
            </p:cNvSpPr>
            <p:nvPr/>
          </p:nvSpPr>
          <p:spPr bwMode="auto">
            <a:xfrm>
              <a:off x="1459" y="1254"/>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#153</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6" name="Rectangle 14">
              <a:extLst>
                <a:ext uri="{FF2B5EF4-FFF2-40B4-BE49-F238E27FC236}">
                  <a16:creationId xmlns:a16="http://schemas.microsoft.com/office/drawing/2014/main" id="{71E38B3B-5AC6-439D-BFF8-78941D389CE7}"/>
                </a:ext>
              </a:extLst>
            </p:cNvPr>
            <p:cNvSpPr>
              <a:spLocks noChangeArrowheads="1"/>
            </p:cNvSpPr>
            <p:nvPr/>
          </p:nvSpPr>
          <p:spPr bwMode="auto">
            <a:xfrm>
              <a:off x="2280" y="1254"/>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28.0</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7" name="Rectangle 15">
              <a:extLst>
                <a:ext uri="{FF2B5EF4-FFF2-40B4-BE49-F238E27FC236}">
                  <a16:creationId xmlns:a16="http://schemas.microsoft.com/office/drawing/2014/main" id="{2A101AD8-0270-41C4-9A78-AF1B98B958F7}"/>
                </a:ext>
              </a:extLst>
            </p:cNvPr>
            <p:cNvSpPr>
              <a:spLocks noChangeArrowheads="1"/>
            </p:cNvSpPr>
            <p:nvPr/>
          </p:nvSpPr>
          <p:spPr bwMode="auto">
            <a:xfrm>
              <a:off x="2653" y="1259"/>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8" name="Rectangle 16">
              <a:extLst>
                <a:ext uri="{FF2B5EF4-FFF2-40B4-BE49-F238E27FC236}">
                  <a16:creationId xmlns:a16="http://schemas.microsoft.com/office/drawing/2014/main" id="{4A372C8B-95B8-498D-9B74-8DFB81E724F6}"/>
                </a:ext>
              </a:extLst>
            </p:cNvPr>
            <p:cNvSpPr>
              <a:spLocks noChangeArrowheads="1"/>
            </p:cNvSpPr>
            <p:nvPr/>
          </p:nvSpPr>
          <p:spPr bwMode="auto">
            <a:xfrm>
              <a:off x="2838" y="1254"/>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28.0</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499" name="Rectangle 17">
              <a:extLst>
                <a:ext uri="{FF2B5EF4-FFF2-40B4-BE49-F238E27FC236}">
                  <a16:creationId xmlns:a16="http://schemas.microsoft.com/office/drawing/2014/main" id="{F133F5AC-5BB2-4889-8518-B451EB722036}"/>
                </a:ext>
              </a:extLst>
            </p:cNvPr>
            <p:cNvSpPr>
              <a:spLocks noChangeArrowheads="1"/>
            </p:cNvSpPr>
            <p:nvPr/>
          </p:nvSpPr>
          <p:spPr bwMode="auto">
            <a:xfrm>
              <a:off x="3742" y="1254"/>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22.3</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0" name="Rectangle 18">
              <a:extLst>
                <a:ext uri="{FF2B5EF4-FFF2-40B4-BE49-F238E27FC236}">
                  <a16:creationId xmlns:a16="http://schemas.microsoft.com/office/drawing/2014/main" id="{E16C27AD-3E32-4A35-9C32-11BAEBC6490F}"/>
                </a:ext>
              </a:extLst>
            </p:cNvPr>
            <p:cNvSpPr>
              <a:spLocks noChangeArrowheads="1"/>
            </p:cNvSpPr>
            <p:nvPr/>
          </p:nvSpPr>
          <p:spPr bwMode="auto">
            <a:xfrm>
              <a:off x="1459" y="1487"/>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#180</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1" name="Rectangle 19">
              <a:extLst>
                <a:ext uri="{FF2B5EF4-FFF2-40B4-BE49-F238E27FC236}">
                  <a16:creationId xmlns:a16="http://schemas.microsoft.com/office/drawing/2014/main" id="{3D1A7A4A-816E-4231-8141-CD3B0633421E}"/>
                </a:ext>
              </a:extLst>
            </p:cNvPr>
            <p:cNvSpPr>
              <a:spLocks noChangeArrowheads="1"/>
            </p:cNvSpPr>
            <p:nvPr/>
          </p:nvSpPr>
          <p:spPr bwMode="auto">
            <a:xfrm>
              <a:off x="2303" y="1487"/>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14.9</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2" name="Rectangle 20">
              <a:extLst>
                <a:ext uri="{FF2B5EF4-FFF2-40B4-BE49-F238E27FC236}">
                  <a16:creationId xmlns:a16="http://schemas.microsoft.com/office/drawing/2014/main" id="{22A90746-01BC-468E-B74D-2E4A42566DAA}"/>
                </a:ext>
              </a:extLst>
            </p:cNvPr>
            <p:cNvSpPr>
              <a:spLocks noChangeArrowheads="1"/>
            </p:cNvSpPr>
            <p:nvPr/>
          </p:nvSpPr>
          <p:spPr bwMode="auto">
            <a:xfrm>
              <a:off x="2630" y="1492"/>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3" name="Rectangle 21">
              <a:extLst>
                <a:ext uri="{FF2B5EF4-FFF2-40B4-BE49-F238E27FC236}">
                  <a16:creationId xmlns:a16="http://schemas.microsoft.com/office/drawing/2014/main" id="{2A8B37AE-FD76-4B70-B354-8DE2ACB1CAF5}"/>
                </a:ext>
              </a:extLst>
            </p:cNvPr>
            <p:cNvSpPr>
              <a:spLocks noChangeArrowheads="1"/>
            </p:cNvSpPr>
            <p:nvPr/>
          </p:nvSpPr>
          <p:spPr bwMode="auto">
            <a:xfrm>
              <a:off x="2816" y="1487"/>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16.6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4" name="Rectangle 22">
              <a:extLst>
                <a:ext uri="{FF2B5EF4-FFF2-40B4-BE49-F238E27FC236}">
                  <a16:creationId xmlns:a16="http://schemas.microsoft.com/office/drawing/2014/main" id="{F0BD52D0-16E8-4646-B699-4EEC52B3EF00}"/>
                </a:ext>
              </a:extLst>
            </p:cNvPr>
            <p:cNvSpPr>
              <a:spLocks noChangeArrowheads="1"/>
            </p:cNvSpPr>
            <p:nvPr/>
          </p:nvSpPr>
          <p:spPr bwMode="auto">
            <a:xfrm>
              <a:off x="3742" y="1487"/>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11.8</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5" name="Rectangle 23">
              <a:extLst>
                <a:ext uri="{FF2B5EF4-FFF2-40B4-BE49-F238E27FC236}">
                  <a16:creationId xmlns:a16="http://schemas.microsoft.com/office/drawing/2014/main" id="{B0CE5C02-F383-4F18-A9FE-C28ADBE8059F}"/>
                </a:ext>
              </a:extLst>
            </p:cNvPr>
            <p:cNvSpPr>
              <a:spLocks noChangeArrowheads="1"/>
            </p:cNvSpPr>
            <p:nvPr/>
          </p:nvSpPr>
          <p:spPr bwMode="auto">
            <a:xfrm>
              <a:off x="1459" y="1721"/>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#138</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6" name="Rectangle 24">
              <a:extLst>
                <a:ext uri="{FF2B5EF4-FFF2-40B4-BE49-F238E27FC236}">
                  <a16:creationId xmlns:a16="http://schemas.microsoft.com/office/drawing/2014/main" id="{26BAD98C-3467-4AB9-A6FA-41514161FEA2}"/>
                </a:ext>
              </a:extLst>
            </p:cNvPr>
            <p:cNvSpPr>
              <a:spLocks noChangeArrowheads="1"/>
            </p:cNvSpPr>
            <p:nvPr/>
          </p:nvSpPr>
          <p:spPr bwMode="auto">
            <a:xfrm>
              <a:off x="2349" y="1721"/>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10.4</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7" name="Rectangle 25">
              <a:extLst>
                <a:ext uri="{FF2B5EF4-FFF2-40B4-BE49-F238E27FC236}">
                  <a16:creationId xmlns:a16="http://schemas.microsoft.com/office/drawing/2014/main" id="{FAF04317-DFB7-4148-A165-DCF302E23577}"/>
                </a:ext>
              </a:extLst>
            </p:cNvPr>
            <p:cNvSpPr>
              <a:spLocks noChangeArrowheads="1"/>
            </p:cNvSpPr>
            <p:nvPr/>
          </p:nvSpPr>
          <p:spPr bwMode="auto">
            <a:xfrm>
              <a:off x="2676" y="1725"/>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8" name="Rectangle 26">
              <a:extLst>
                <a:ext uri="{FF2B5EF4-FFF2-40B4-BE49-F238E27FC236}">
                  <a16:creationId xmlns:a16="http://schemas.microsoft.com/office/drawing/2014/main" id="{CCF13143-0671-4098-A2F8-8B74A7C23872}"/>
                </a:ext>
              </a:extLst>
            </p:cNvPr>
            <p:cNvSpPr>
              <a:spLocks noChangeArrowheads="1"/>
            </p:cNvSpPr>
            <p:nvPr/>
          </p:nvSpPr>
          <p:spPr bwMode="auto">
            <a:xfrm>
              <a:off x="2862" y="17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9.2</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09" name="Rectangle 27">
              <a:extLst>
                <a:ext uri="{FF2B5EF4-FFF2-40B4-BE49-F238E27FC236}">
                  <a16:creationId xmlns:a16="http://schemas.microsoft.com/office/drawing/2014/main" id="{D4A77851-E5B8-4BE4-B697-A041377295CB}"/>
                </a:ext>
              </a:extLst>
            </p:cNvPr>
            <p:cNvSpPr>
              <a:spLocks noChangeArrowheads="1"/>
            </p:cNvSpPr>
            <p:nvPr/>
          </p:nvSpPr>
          <p:spPr bwMode="auto">
            <a:xfrm>
              <a:off x="3789" y="17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8.3</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0" name="Rectangle 28">
              <a:extLst>
                <a:ext uri="{FF2B5EF4-FFF2-40B4-BE49-F238E27FC236}">
                  <a16:creationId xmlns:a16="http://schemas.microsoft.com/office/drawing/2014/main" id="{2F9F5090-3D0F-48EB-9FE4-2B42EB8C9FF9}"/>
                </a:ext>
              </a:extLst>
            </p:cNvPr>
            <p:cNvSpPr>
              <a:spLocks noChangeArrowheads="1"/>
            </p:cNvSpPr>
            <p:nvPr/>
          </p:nvSpPr>
          <p:spPr bwMode="auto">
            <a:xfrm>
              <a:off x="1295" y="1954"/>
              <a:ext cx="50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#187</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1" name="Rectangle 29">
              <a:extLst>
                <a:ext uri="{FF2B5EF4-FFF2-40B4-BE49-F238E27FC236}">
                  <a16:creationId xmlns:a16="http://schemas.microsoft.com/office/drawing/2014/main" id="{36C4B085-6556-4E52-8D31-D76F7CFB6CAA}"/>
                </a:ext>
              </a:extLst>
            </p:cNvPr>
            <p:cNvSpPr>
              <a:spLocks noChangeArrowheads="1"/>
            </p:cNvSpPr>
            <p:nvPr/>
          </p:nvSpPr>
          <p:spPr bwMode="auto">
            <a:xfrm>
              <a:off x="2397" y="19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8.3</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2" name="Rectangle 30">
              <a:extLst>
                <a:ext uri="{FF2B5EF4-FFF2-40B4-BE49-F238E27FC236}">
                  <a16:creationId xmlns:a16="http://schemas.microsoft.com/office/drawing/2014/main" id="{6AD5C60C-3ADD-4901-801B-66B4A9FFD0EC}"/>
                </a:ext>
              </a:extLst>
            </p:cNvPr>
            <p:cNvSpPr>
              <a:spLocks noChangeArrowheads="1"/>
            </p:cNvSpPr>
            <p:nvPr/>
          </p:nvSpPr>
          <p:spPr bwMode="auto">
            <a:xfrm>
              <a:off x="2630" y="1959"/>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3" name="Rectangle 31">
              <a:extLst>
                <a:ext uri="{FF2B5EF4-FFF2-40B4-BE49-F238E27FC236}">
                  <a16:creationId xmlns:a16="http://schemas.microsoft.com/office/drawing/2014/main" id="{3DFE17B1-C06C-4242-888C-7B2747F8E86B}"/>
                </a:ext>
              </a:extLst>
            </p:cNvPr>
            <p:cNvSpPr>
              <a:spLocks noChangeArrowheads="1"/>
            </p:cNvSpPr>
            <p:nvPr/>
          </p:nvSpPr>
          <p:spPr bwMode="auto">
            <a:xfrm>
              <a:off x="2816" y="19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8.5</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4" name="Rectangle 32">
              <a:extLst>
                <a:ext uri="{FF2B5EF4-FFF2-40B4-BE49-F238E27FC236}">
                  <a16:creationId xmlns:a16="http://schemas.microsoft.com/office/drawing/2014/main" id="{57EFFCDE-B6EA-463D-ACA4-DAEB396169E3}"/>
                </a:ext>
              </a:extLst>
            </p:cNvPr>
            <p:cNvSpPr>
              <a:spLocks noChangeArrowheads="1"/>
            </p:cNvSpPr>
            <p:nvPr/>
          </p:nvSpPr>
          <p:spPr bwMode="auto">
            <a:xfrm>
              <a:off x="3789" y="19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6.6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5" name="Rectangle 33">
              <a:extLst>
                <a:ext uri="{FF2B5EF4-FFF2-40B4-BE49-F238E27FC236}">
                  <a16:creationId xmlns:a16="http://schemas.microsoft.com/office/drawing/2014/main" id="{B328C64D-0DC9-4EC9-AB22-3807C8158FA0}"/>
                </a:ext>
              </a:extLst>
            </p:cNvPr>
            <p:cNvSpPr>
              <a:spLocks noChangeArrowheads="1"/>
            </p:cNvSpPr>
            <p:nvPr/>
          </p:nvSpPr>
          <p:spPr bwMode="auto">
            <a:xfrm>
              <a:off x="1459" y="2187"/>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#118</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6" name="Rectangle 34">
              <a:extLst>
                <a:ext uri="{FF2B5EF4-FFF2-40B4-BE49-F238E27FC236}">
                  <a16:creationId xmlns:a16="http://schemas.microsoft.com/office/drawing/2014/main" id="{A65D2CB2-0FE1-4CB4-B788-FFF5E4A0B894}"/>
                </a:ext>
              </a:extLst>
            </p:cNvPr>
            <p:cNvSpPr>
              <a:spLocks noChangeArrowheads="1"/>
            </p:cNvSpPr>
            <p:nvPr/>
          </p:nvSpPr>
          <p:spPr bwMode="auto">
            <a:xfrm>
              <a:off x="2397" y="21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6.9</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7" name="Rectangle 35">
              <a:extLst>
                <a:ext uri="{FF2B5EF4-FFF2-40B4-BE49-F238E27FC236}">
                  <a16:creationId xmlns:a16="http://schemas.microsoft.com/office/drawing/2014/main" id="{0549906D-7404-4485-9B0A-976C82E7EEEE}"/>
                </a:ext>
              </a:extLst>
            </p:cNvPr>
            <p:cNvSpPr>
              <a:spLocks noChangeArrowheads="1"/>
            </p:cNvSpPr>
            <p:nvPr/>
          </p:nvSpPr>
          <p:spPr bwMode="auto">
            <a:xfrm>
              <a:off x="2630" y="2192"/>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8" name="Rectangle 36">
              <a:extLst>
                <a:ext uri="{FF2B5EF4-FFF2-40B4-BE49-F238E27FC236}">
                  <a16:creationId xmlns:a16="http://schemas.microsoft.com/office/drawing/2014/main" id="{4B99ECBF-7E29-49C7-8F93-C6AC13166F3F}"/>
                </a:ext>
              </a:extLst>
            </p:cNvPr>
            <p:cNvSpPr>
              <a:spLocks noChangeArrowheads="1"/>
            </p:cNvSpPr>
            <p:nvPr/>
          </p:nvSpPr>
          <p:spPr bwMode="auto">
            <a:xfrm>
              <a:off x="2816" y="21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5.9</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19" name="Rectangle 37">
              <a:extLst>
                <a:ext uri="{FF2B5EF4-FFF2-40B4-BE49-F238E27FC236}">
                  <a16:creationId xmlns:a16="http://schemas.microsoft.com/office/drawing/2014/main" id="{CE8DE7C2-9F87-4727-958C-D4079F484C62}"/>
                </a:ext>
              </a:extLst>
            </p:cNvPr>
            <p:cNvSpPr>
              <a:spLocks noChangeArrowheads="1"/>
            </p:cNvSpPr>
            <p:nvPr/>
          </p:nvSpPr>
          <p:spPr bwMode="auto">
            <a:xfrm>
              <a:off x="3789" y="21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5.5</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0" name="Rectangle 38">
              <a:extLst>
                <a:ext uri="{FF2B5EF4-FFF2-40B4-BE49-F238E27FC236}">
                  <a16:creationId xmlns:a16="http://schemas.microsoft.com/office/drawing/2014/main" id="{B57575A0-3BE9-4179-946E-74729B443289}"/>
                </a:ext>
              </a:extLst>
            </p:cNvPr>
            <p:cNvSpPr>
              <a:spLocks noChangeArrowheads="1"/>
            </p:cNvSpPr>
            <p:nvPr/>
          </p:nvSpPr>
          <p:spPr bwMode="auto">
            <a:xfrm>
              <a:off x="1295" y="2421"/>
              <a:ext cx="69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#163,164</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1" name="Rectangle 39">
              <a:extLst>
                <a:ext uri="{FF2B5EF4-FFF2-40B4-BE49-F238E27FC236}">
                  <a16:creationId xmlns:a16="http://schemas.microsoft.com/office/drawing/2014/main" id="{106AB654-C10C-4058-BDA9-FFA01F2E36C7}"/>
                </a:ext>
              </a:extLst>
            </p:cNvPr>
            <p:cNvSpPr>
              <a:spLocks noChangeArrowheads="1"/>
            </p:cNvSpPr>
            <p:nvPr/>
          </p:nvSpPr>
          <p:spPr bwMode="auto">
            <a:xfrm>
              <a:off x="2397" y="24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6.4</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2" name="Rectangle 40">
              <a:extLst>
                <a:ext uri="{FF2B5EF4-FFF2-40B4-BE49-F238E27FC236}">
                  <a16:creationId xmlns:a16="http://schemas.microsoft.com/office/drawing/2014/main" id="{7E2FBB01-E147-427D-81DD-F2D83BFD82E2}"/>
                </a:ext>
              </a:extLst>
            </p:cNvPr>
            <p:cNvSpPr>
              <a:spLocks noChangeArrowheads="1"/>
            </p:cNvSpPr>
            <p:nvPr/>
          </p:nvSpPr>
          <p:spPr bwMode="auto">
            <a:xfrm>
              <a:off x="2630" y="2425"/>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3" name="Rectangle 41">
              <a:extLst>
                <a:ext uri="{FF2B5EF4-FFF2-40B4-BE49-F238E27FC236}">
                  <a16:creationId xmlns:a16="http://schemas.microsoft.com/office/drawing/2014/main" id="{F55A41FE-0DA9-4126-9FD8-E4AC574D064D}"/>
                </a:ext>
              </a:extLst>
            </p:cNvPr>
            <p:cNvSpPr>
              <a:spLocks noChangeArrowheads="1"/>
            </p:cNvSpPr>
            <p:nvPr/>
          </p:nvSpPr>
          <p:spPr bwMode="auto">
            <a:xfrm>
              <a:off x="2816" y="24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6.2</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4" name="Rectangle 42">
              <a:extLst>
                <a:ext uri="{FF2B5EF4-FFF2-40B4-BE49-F238E27FC236}">
                  <a16:creationId xmlns:a16="http://schemas.microsoft.com/office/drawing/2014/main" id="{3A6C85F3-8206-4E93-A337-782B66D84B74}"/>
                </a:ext>
              </a:extLst>
            </p:cNvPr>
            <p:cNvSpPr>
              <a:spLocks noChangeArrowheads="1"/>
            </p:cNvSpPr>
            <p:nvPr/>
          </p:nvSpPr>
          <p:spPr bwMode="auto">
            <a:xfrm>
              <a:off x="3789" y="24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5.1</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5" name="Rectangle 43">
              <a:extLst>
                <a:ext uri="{FF2B5EF4-FFF2-40B4-BE49-F238E27FC236}">
                  <a16:creationId xmlns:a16="http://schemas.microsoft.com/office/drawing/2014/main" id="{DB7CE47E-49C5-4D7A-BF8D-71B2D58943F2}"/>
                </a:ext>
              </a:extLst>
            </p:cNvPr>
            <p:cNvSpPr>
              <a:spLocks noChangeArrowheads="1"/>
            </p:cNvSpPr>
            <p:nvPr/>
          </p:nvSpPr>
          <p:spPr bwMode="auto">
            <a:xfrm>
              <a:off x="1505" y="2654"/>
              <a:ext cx="2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#99</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6" name="Rectangle 44">
              <a:extLst>
                <a:ext uri="{FF2B5EF4-FFF2-40B4-BE49-F238E27FC236}">
                  <a16:creationId xmlns:a16="http://schemas.microsoft.com/office/drawing/2014/main" id="{85E8097A-0EDC-48B1-AB04-1834F4827786}"/>
                </a:ext>
              </a:extLst>
            </p:cNvPr>
            <p:cNvSpPr>
              <a:spLocks noChangeArrowheads="1"/>
            </p:cNvSpPr>
            <p:nvPr/>
          </p:nvSpPr>
          <p:spPr bwMode="auto">
            <a:xfrm>
              <a:off x="2397" y="26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4.7</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7" name="Rectangle 45">
              <a:extLst>
                <a:ext uri="{FF2B5EF4-FFF2-40B4-BE49-F238E27FC236}">
                  <a16:creationId xmlns:a16="http://schemas.microsoft.com/office/drawing/2014/main" id="{184219D0-FC31-4A30-88B8-865AAF4BFE84}"/>
                </a:ext>
              </a:extLst>
            </p:cNvPr>
            <p:cNvSpPr>
              <a:spLocks noChangeArrowheads="1"/>
            </p:cNvSpPr>
            <p:nvPr/>
          </p:nvSpPr>
          <p:spPr bwMode="auto">
            <a:xfrm>
              <a:off x="2630" y="2659"/>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8" name="Rectangle 46">
              <a:extLst>
                <a:ext uri="{FF2B5EF4-FFF2-40B4-BE49-F238E27FC236}">
                  <a16:creationId xmlns:a16="http://schemas.microsoft.com/office/drawing/2014/main" id="{1818C116-A6FE-4230-8A67-4F50EE622453}"/>
                </a:ext>
              </a:extLst>
            </p:cNvPr>
            <p:cNvSpPr>
              <a:spLocks noChangeArrowheads="1"/>
            </p:cNvSpPr>
            <p:nvPr/>
          </p:nvSpPr>
          <p:spPr bwMode="auto">
            <a:xfrm>
              <a:off x="2816" y="26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4.2</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29" name="Rectangle 47">
              <a:extLst>
                <a:ext uri="{FF2B5EF4-FFF2-40B4-BE49-F238E27FC236}">
                  <a16:creationId xmlns:a16="http://schemas.microsoft.com/office/drawing/2014/main" id="{0A6DA352-8E00-43DC-8F96-79FE9DEB4BB8}"/>
                </a:ext>
              </a:extLst>
            </p:cNvPr>
            <p:cNvSpPr>
              <a:spLocks noChangeArrowheads="1"/>
            </p:cNvSpPr>
            <p:nvPr/>
          </p:nvSpPr>
          <p:spPr bwMode="auto">
            <a:xfrm>
              <a:off x="3789" y="26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3.8</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0" name="Rectangle 48">
              <a:extLst>
                <a:ext uri="{FF2B5EF4-FFF2-40B4-BE49-F238E27FC236}">
                  <a16:creationId xmlns:a16="http://schemas.microsoft.com/office/drawing/2014/main" id="{77F0638E-4837-4AEF-876D-1159B0BEE17D}"/>
                </a:ext>
              </a:extLst>
            </p:cNvPr>
            <p:cNvSpPr>
              <a:spLocks noChangeArrowheads="1"/>
            </p:cNvSpPr>
            <p:nvPr/>
          </p:nvSpPr>
          <p:spPr bwMode="auto">
            <a:xfrm>
              <a:off x="1505" y="2887"/>
              <a:ext cx="2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#74</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1" name="Rectangle 49">
              <a:extLst>
                <a:ext uri="{FF2B5EF4-FFF2-40B4-BE49-F238E27FC236}">
                  <a16:creationId xmlns:a16="http://schemas.microsoft.com/office/drawing/2014/main" id="{0A271533-B1FC-48B6-B400-2C414410D041}"/>
                </a:ext>
              </a:extLst>
            </p:cNvPr>
            <p:cNvSpPr>
              <a:spLocks noChangeArrowheads="1"/>
            </p:cNvSpPr>
            <p:nvPr/>
          </p:nvSpPr>
          <p:spPr bwMode="auto">
            <a:xfrm>
              <a:off x="2397" y="28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2" name="Rectangle 50">
              <a:extLst>
                <a:ext uri="{FF2B5EF4-FFF2-40B4-BE49-F238E27FC236}">
                  <a16:creationId xmlns:a16="http://schemas.microsoft.com/office/drawing/2014/main" id="{ABAA7F12-5853-406D-840E-159405F9FCE9}"/>
                </a:ext>
              </a:extLst>
            </p:cNvPr>
            <p:cNvSpPr>
              <a:spLocks noChangeArrowheads="1"/>
            </p:cNvSpPr>
            <p:nvPr/>
          </p:nvSpPr>
          <p:spPr bwMode="auto">
            <a:xfrm>
              <a:off x="2630" y="2892"/>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3" name="Rectangle 51">
              <a:extLst>
                <a:ext uri="{FF2B5EF4-FFF2-40B4-BE49-F238E27FC236}">
                  <a16:creationId xmlns:a16="http://schemas.microsoft.com/office/drawing/2014/main" id="{D36CEEA0-5A17-4E04-B6C2-AEFBBADB1607}"/>
                </a:ext>
              </a:extLst>
            </p:cNvPr>
            <p:cNvSpPr>
              <a:spLocks noChangeArrowheads="1"/>
            </p:cNvSpPr>
            <p:nvPr/>
          </p:nvSpPr>
          <p:spPr bwMode="auto">
            <a:xfrm>
              <a:off x="2816" y="28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4" name="Rectangle 52">
              <a:extLst>
                <a:ext uri="{FF2B5EF4-FFF2-40B4-BE49-F238E27FC236}">
                  <a16:creationId xmlns:a16="http://schemas.microsoft.com/office/drawing/2014/main" id="{AAD54D2D-A0A4-4E06-BCD2-9B9DDE215C16}"/>
                </a:ext>
              </a:extLst>
            </p:cNvPr>
            <p:cNvSpPr>
              <a:spLocks noChangeArrowheads="1"/>
            </p:cNvSpPr>
            <p:nvPr/>
          </p:nvSpPr>
          <p:spPr bwMode="auto">
            <a:xfrm>
              <a:off x="3789" y="28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5" name="Rectangle 53">
              <a:extLst>
                <a:ext uri="{FF2B5EF4-FFF2-40B4-BE49-F238E27FC236}">
                  <a16:creationId xmlns:a16="http://schemas.microsoft.com/office/drawing/2014/main" id="{82155006-47FE-4F36-8C51-DBC6D2A83E52}"/>
                </a:ext>
              </a:extLst>
            </p:cNvPr>
            <p:cNvSpPr>
              <a:spLocks noChangeArrowheads="1"/>
            </p:cNvSpPr>
            <p:nvPr/>
          </p:nvSpPr>
          <p:spPr bwMode="auto">
            <a:xfrm>
              <a:off x="1459" y="3121"/>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#146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6" name="Rectangle 54">
              <a:extLst>
                <a:ext uri="{FF2B5EF4-FFF2-40B4-BE49-F238E27FC236}">
                  <a16:creationId xmlns:a16="http://schemas.microsoft.com/office/drawing/2014/main" id="{7C1E6011-4FBA-4144-B4DE-061287DB2016}"/>
                </a:ext>
              </a:extLst>
            </p:cNvPr>
            <p:cNvSpPr>
              <a:spLocks noChangeArrowheads="1"/>
            </p:cNvSpPr>
            <p:nvPr/>
          </p:nvSpPr>
          <p:spPr bwMode="auto">
            <a:xfrm>
              <a:off x="2397" y="31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4.1</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7" name="Rectangle 55">
              <a:extLst>
                <a:ext uri="{FF2B5EF4-FFF2-40B4-BE49-F238E27FC236}">
                  <a16:creationId xmlns:a16="http://schemas.microsoft.com/office/drawing/2014/main" id="{F5BCA1FD-D795-487A-A76D-834B044290D3}"/>
                </a:ext>
              </a:extLst>
            </p:cNvPr>
            <p:cNvSpPr>
              <a:spLocks noChangeArrowheads="1"/>
            </p:cNvSpPr>
            <p:nvPr/>
          </p:nvSpPr>
          <p:spPr bwMode="auto">
            <a:xfrm>
              <a:off x="2630" y="3125"/>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8" name="Rectangle 56">
              <a:extLst>
                <a:ext uri="{FF2B5EF4-FFF2-40B4-BE49-F238E27FC236}">
                  <a16:creationId xmlns:a16="http://schemas.microsoft.com/office/drawing/2014/main" id="{B5FAC981-20A1-4502-90A0-288D10F282AC}"/>
                </a:ext>
              </a:extLst>
            </p:cNvPr>
            <p:cNvSpPr>
              <a:spLocks noChangeArrowheads="1"/>
            </p:cNvSpPr>
            <p:nvPr/>
          </p:nvSpPr>
          <p:spPr bwMode="auto">
            <a:xfrm>
              <a:off x="2816" y="31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3.7</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39" name="Rectangle 57">
              <a:extLst>
                <a:ext uri="{FF2B5EF4-FFF2-40B4-BE49-F238E27FC236}">
                  <a16:creationId xmlns:a16="http://schemas.microsoft.com/office/drawing/2014/main" id="{AE125AA0-352B-4118-94BB-3C069533C3A2}"/>
                </a:ext>
              </a:extLst>
            </p:cNvPr>
            <p:cNvSpPr>
              <a:spLocks noChangeArrowheads="1"/>
            </p:cNvSpPr>
            <p:nvPr/>
          </p:nvSpPr>
          <p:spPr bwMode="auto">
            <a:xfrm>
              <a:off x="3789" y="3121"/>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3.3</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0" name="Rectangle 58">
              <a:extLst>
                <a:ext uri="{FF2B5EF4-FFF2-40B4-BE49-F238E27FC236}">
                  <a16:creationId xmlns:a16="http://schemas.microsoft.com/office/drawing/2014/main" id="{D868B8B5-7939-4710-9E37-E4BCAF1B75A1}"/>
                </a:ext>
              </a:extLst>
            </p:cNvPr>
            <p:cNvSpPr>
              <a:spLocks noChangeArrowheads="1"/>
            </p:cNvSpPr>
            <p:nvPr/>
          </p:nvSpPr>
          <p:spPr bwMode="auto">
            <a:xfrm>
              <a:off x="1459" y="3354"/>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#170</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1" name="Rectangle 59">
              <a:extLst>
                <a:ext uri="{FF2B5EF4-FFF2-40B4-BE49-F238E27FC236}">
                  <a16:creationId xmlns:a16="http://schemas.microsoft.com/office/drawing/2014/main" id="{46E27D21-EFEB-44B6-BCF5-A7E91102FB34}"/>
                </a:ext>
              </a:extLst>
            </p:cNvPr>
            <p:cNvSpPr>
              <a:spLocks noChangeArrowheads="1"/>
            </p:cNvSpPr>
            <p:nvPr/>
          </p:nvSpPr>
          <p:spPr bwMode="auto">
            <a:xfrm>
              <a:off x="2397" y="33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3.8</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2" name="Rectangle 60">
              <a:extLst>
                <a:ext uri="{FF2B5EF4-FFF2-40B4-BE49-F238E27FC236}">
                  <a16:creationId xmlns:a16="http://schemas.microsoft.com/office/drawing/2014/main" id="{46CC16EE-559F-4F4D-B716-610DCA34A3E6}"/>
                </a:ext>
              </a:extLst>
            </p:cNvPr>
            <p:cNvSpPr>
              <a:spLocks noChangeArrowheads="1"/>
            </p:cNvSpPr>
            <p:nvPr/>
          </p:nvSpPr>
          <p:spPr bwMode="auto">
            <a:xfrm>
              <a:off x="2630" y="3359"/>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3" name="Rectangle 61">
              <a:extLst>
                <a:ext uri="{FF2B5EF4-FFF2-40B4-BE49-F238E27FC236}">
                  <a16:creationId xmlns:a16="http://schemas.microsoft.com/office/drawing/2014/main" id="{DA2B5985-0CC9-4462-80F6-5F3D3E886CDC}"/>
                </a:ext>
              </a:extLst>
            </p:cNvPr>
            <p:cNvSpPr>
              <a:spLocks noChangeArrowheads="1"/>
            </p:cNvSpPr>
            <p:nvPr/>
          </p:nvSpPr>
          <p:spPr bwMode="auto">
            <a:xfrm>
              <a:off x="2816" y="33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4.1</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4" name="Rectangle 62">
              <a:extLst>
                <a:ext uri="{FF2B5EF4-FFF2-40B4-BE49-F238E27FC236}">
                  <a16:creationId xmlns:a16="http://schemas.microsoft.com/office/drawing/2014/main" id="{42751A49-40A9-4EB7-8979-1EC9565147A0}"/>
                </a:ext>
              </a:extLst>
            </p:cNvPr>
            <p:cNvSpPr>
              <a:spLocks noChangeArrowheads="1"/>
            </p:cNvSpPr>
            <p:nvPr/>
          </p:nvSpPr>
          <p:spPr bwMode="auto">
            <a:xfrm>
              <a:off x="3789" y="3354"/>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3.0</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5" name="Rectangle 63">
              <a:extLst>
                <a:ext uri="{FF2B5EF4-FFF2-40B4-BE49-F238E27FC236}">
                  <a16:creationId xmlns:a16="http://schemas.microsoft.com/office/drawing/2014/main" id="{BBD159A5-AE89-43B0-BF5B-03D032A64AD5}"/>
                </a:ext>
              </a:extLst>
            </p:cNvPr>
            <p:cNvSpPr>
              <a:spLocks noChangeArrowheads="1"/>
            </p:cNvSpPr>
            <p:nvPr/>
          </p:nvSpPr>
          <p:spPr bwMode="auto">
            <a:xfrm>
              <a:off x="1459" y="3587"/>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#156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6" name="Rectangle 64">
              <a:extLst>
                <a:ext uri="{FF2B5EF4-FFF2-40B4-BE49-F238E27FC236}">
                  <a16:creationId xmlns:a16="http://schemas.microsoft.com/office/drawing/2014/main" id="{9D162710-DB40-4B1F-8F18-CB5C97CDFABF}"/>
                </a:ext>
              </a:extLst>
            </p:cNvPr>
            <p:cNvSpPr>
              <a:spLocks noChangeArrowheads="1"/>
            </p:cNvSpPr>
            <p:nvPr/>
          </p:nvSpPr>
          <p:spPr bwMode="auto">
            <a:xfrm>
              <a:off x="2397" y="35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2.8</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7" name="Rectangle 65">
              <a:extLst>
                <a:ext uri="{FF2B5EF4-FFF2-40B4-BE49-F238E27FC236}">
                  <a16:creationId xmlns:a16="http://schemas.microsoft.com/office/drawing/2014/main" id="{2837981F-AD5E-40ED-8671-7D707302152A}"/>
                </a:ext>
              </a:extLst>
            </p:cNvPr>
            <p:cNvSpPr>
              <a:spLocks noChangeArrowheads="1"/>
            </p:cNvSpPr>
            <p:nvPr/>
          </p:nvSpPr>
          <p:spPr bwMode="auto">
            <a:xfrm>
              <a:off x="2630" y="3592"/>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8" name="Rectangle 66">
              <a:extLst>
                <a:ext uri="{FF2B5EF4-FFF2-40B4-BE49-F238E27FC236}">
                  <a16:creationId xmlns:a16="http://schemas.microsoft.com/office/drawing/2014/main" id="{BC9BA062-6F63-40E2-9780-292792609BC3}"/>
                </a:ext>
              </a:extLst>
            </p:cNvPr>
            <p:cNvSpPr>
              <a:spLocks noChangeArrowheads="1"/>
            </p:cNvSpPr>
            <p:nvPr/>
          </p:nvSpPr>
          <p:spPr bwMode="auto">
            <a:xfrm>
              <a:off x="2816" y="35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3.0</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49" name="Rectangle 67">
              <a:extLst>
                <a:ext uri="{FF2B5EF4-FFF2-40B4-BE49-F238E27FC236}">
                  <a16:creationId xmlns:a16="http://schemas.microsoft.com/office/drawing/2014/main" id="{E779E703-8BC9-4131-A816-111FEB69C6AD}"/>
                </a:ext>
              </a:extLst>
            </p:cNvPr>
            <p:cNvSpPr>
              <a:spLocks noChangeArrowheads="1"/>
            </p:cNvSpPr>
            <p:nvPr/>
          </p:nvSpPr>
          <p:spPr bwMode="auto">
            <a:xfrm>
              <a:off x="3789" y="3587"/>
              <a:ext cx="23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0" name="Rectangle 68">
              <a:extLst>
                <a:ext uri="{FF2B5EF4-FFF2-40B4-BE49-F238E27FC236}">
                  <a16:creationId xmlns:a16="http://schemas.microsoft.com/office/drawing/2014/main" id="{93F482EA-2FF9-4B17-8766-72F053035BF2}"/>
                </a:ext>
              </a:extLst>
            </p:cNvPr>
            <p:cNvSpPr>
              <a:spLocks noChangeArrowheads="1"/>
            </p:cNvSpPr>
            <p:nvPr/>
          </p:nvSpPr>
          <p:spPr bwMode="auto">
            <a:xfrm>
              <a:off x="1476" y="3821"/>
              <a:ext cx="33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1" name="Rectangle 69">
              <a:extLst>
                <a:ext uri="{FF2B5EF4-FFF2-40B4-BE49-F238E27FC236}">
                  <a16:creationId xmlns:a16="http://schemas.microsoft.com/office/drawing/2014/main" id="{CDA87133-FA0E-4535-8C27-D6C92B2111CF}"/>
                </a:ext>
              </a:extLst>
            </p:cNvPr>
            <p:cNvSpPr>
              <a:spLocks noChangeArrowheads="1"/>
            </p:cNvSpPr>
            <p:nvPr/>
          </p:nvSpPr>
          <p:spPr bwMode="auto">
            <a:xfrm>
              <a:off x="3742" y="3821"/>
              <a:ext cx="32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75.6</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2" name="Rectangle 70">
              <a:extLst>
                <a:ext uri="{FF2B5EF4-FFF2-40B4-BE49-F238E27FC236}">
                  <a16:creationId xmlns:a16="http://schemas.microsoft.com/office/drawing/2014/main" id="{AA9E8340-F739-4888-A2F8-71E98B6F7797}"/>
                </a:ext>
              </a:extLst>
            </p:cNvPr>
            <p:cNvSpPr>
              <a:spLocks noChangeArrowheads="1"/>
            </p:cNvSpPr>
            <p:nvPr/>
          </p:nvSpPr>
          <p:spPr bwMode="auto">
            <a:xfrm>
              <a:off x="1232" y="4041"/>
              <a:ext cx="5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3" name="Rectangle 71">
              <a:extLst>
                <a:ext uri="{FF2B5EF4-FFF2-40B4-BE49-F238E27FC236}">
                  <a16:creationId xmlns:a16="http://schemas.microsoft.com/office/drawing/2014/main" id="{C6F4DD6A-18A3-4F7D-9502-F3C1D9300942}"/>
                </a:ext>
              </a:extLst>
            </p:cNvPr>
            <p:cNvSpPr>
              <a:spLocks noChangeArrowheads="1"/>
            </p:cNvSpPr>
            <p:nvPr/>
          </p:nvSpPr>
          <p:spPr bwMode="auto">
            <a:xfrm>
              <a:off x="1810" y="4037"/>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4" name="Rectangle 72">
              <a:extLst>
                <a:ext uri="{FF2B5EF4-FFF2-40B4-BE49-F238E27FC236}">
                  <a16:creationId xmlns:a16="http://schemas.microsoft.com/office/drawing/2014/main" id="{C734033B-B670-456E-B048-90BC2B855979}"/>
                </a:ext>
              </a:extLst>
            </p:cNvPr>
            <p:cNvSpPr>
              <a:spLocks noChangeArrowheads="1"/>
            </p:cNvSpPr>
            <p:nvPr/>
          </p:nvSpPr>
          <p:spPr bwMode="auto">
            <a:xfrm>
              <a:off x="1883" y="4041"/>
              <a:ext cx="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5" name="Rectangle 73">
              <a:extLst>
                <a:ext uri="{FF2B5EF4-FFF2-40B4-BE49-F238E27FC236}">
                  <a16:creationId xmlns:a16="http://schemas.microsoft.com/office/drawing/2014/main" id="{C2693B7B-8774-4640-BD29-E6609EF66A77}"/>
                </a:ext>
              </a:extLst>
            </p:cNvPr>
            <p:cNvSpPr>
              <a:spLocks noChangeArrowheads="1"/>
            </p:cNvSpPr>
            <p:nvPr/>
          </p:nvSpPr>
          <p:spPr bwMode="auto">
            <a:xfrm>
              <a:off x="1927" y="4037"/>
              <a:ext cx="21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Mean is compare to total PCBs level</a:t>
              </a:r>
              <a:endParaRPr kumimoji="1" lang="en-US" altLang="ja-JP" sz="24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6" name="Rectangle 74">
              <a:extLst>
                <a:ext uri="{FF2B5EF4-FFF2-40B4-BE49-F238E27FC236}">
                  <a16:creationId xmlns:a16="http://schemas.microsoft.com/office/drawing/2014/main" id="{29B8119E-89C0-4760-8288-B5C197CCA3BF}"/>
                </a:ext>
              </a:extLst>
            </p:cNvPr>
            <p:cNvSpPr>
              <a:spLocks noChangeArrowheads="1"/>
            </p:cNvSpPr>
            <p:nvPr/>
          </p:nvSpPr>
          <p:spPr bwMode="auto">
            <a:xfrm>
              <a:off x="1206" y="776"/>
              <a:ext cx="3234"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57" name="Line 75">
              <a:extLst>
                <a:ext uri="{FF2B5EF4-FFF2-40B4-BE49-F238E27FC236}">
                  <a16:creationId xmlns:a16="http://schemas.microsoft.com/office/drawing/2014/main" id="{DD09F4C1-F743-4882-B55C-0E2FA11DCD6F}"/>
                </a:ext>
              </a:extLst>
            </p:cNvPr>
            <p:cNvSpPr>
              <a:spLocks noChangeShapeType="1"/>
            </p:cNvSpPr>
            <p:nvPr/>
          </p:nvSpPr>
          <p:spPr bwMode="auto">
            <a:xfrm>
              <a:off x="1206" y="1232"/>
              <a:ext cx="32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190558" name="Line 76">
              <a:extLst>
                <a:ext uri="{FF2B5EF4-FFF2-40B4-BE49-F238E27FC236}">
                  <a16:creationId xmlns:a16="http://schemas.microsoft.com/office/drawing/2014/main" id="{6A06A0C8-D9DF-40C2-811B-AF7EA80F9D85}"/>
                </a:ext>
              </a:extLst>
            </p:cNvPr>
            <p:cNvSpPr>
              <a:spLocks noChangeShapeType="1"/>
            </p:cNvSpPr>
            <p:nvPr/>
          </p:nvSpPr>
          <p:spPr bwMode="auto">
            <a:xfrm>
              <a:off x="1206" y="3799"/>
              <a:ext cx="32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190559" name="Rectangle 77">
              <a:extLst>
                <a:ext uri="{FF2B5EF4-FFF2-40B4-BE49-F238E27FC236}">
                  <a16:creationId xmlns:a16="http://schemas.microsoft.com/office/drawing/2014/main" id="{EE4BD85E-B879-460C-87F0-982BCAC1DCD8}"/>
                </a:ext>
              </a:extLst>
            </p:cNvPr>
            <p:cNvSpPr>
              <a:spLocks noChangeArrowheads="1"/>
            </p:cNvSpPr>
            <p:nvPr/>
          </p:nvSpPr>
          <p:spPr bwMode="auto">
            <a:xfrm>
              <a:off x="1206" y="3799"/>
              <a:ext cx="323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sp>
          <p:nvSpPr>
            <p:cNvPr id="190560" name="Rectangle 78">
              <a:extLst>
                <a:ext uri="{FF2B5EF4-FFF2-40B4-BE49-F238E27FC236}">
                  <a16:creationId xmlns:a16="http://schemas.microsoft.com/office/drawing/2014/main" id="{DD7111CA-73AC-4D59-958E-E9F9BE9F3CDA}"/>
                </a:ext>
              </a:extLst>
            </p:cNvPr>
            <p:cNvSpPr>
              <a:spLocks noChangeArrowheads="1"/>
            </p:cNvSpPr>
            <p:nvPr/>
          </p:nvSpPr>
          <p:spPr bwMode="auto">
            <a:xfrm>
              <a:off x="1206" y="4026"/>
              <a:ext cx="3234"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grpSp>
      <p:sp>
        <p:nvSpPr>
          <p:cNvPr id="190468" name="Text Box 79">
            <a:extLst>
              <a:ext uri="{FF2B5EF4-FFF2-40B4-BE49-F238E27FC236}">
                <a16:creationId xmlns:a16="http://schemas.microsoft.com/office/drawing/2014/main" id="{D9245F58-BB2A-4585-8C6F-9840CE24C3B4}"/>
              </a:ext>
            </a:extLst>
          </p:cNvPr>
          <p:cNvSpPr txBox="1">
            <a:spLocks noChangeArrowheads="1"/>
          </p:cNvSpPr>
          <p:nvPr/>
        </p:nvSpPr>
        <p:spPr bwMode="auto">
          <a:xfrm>
            <a:off x="685800" y="1524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Levels of the predominant PCB congeners in human blood</a:t>
            </a:r>
            <a:endParaRPr kumimoji="1" lang="en-US" altLang="ja-JP" sz="24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endParaRPr>
          </a:p>
        </p:txBody>
      </p:sp>
      <p:sp>
        <p:nvSpPr>
          <p:cNvPr id="190469" name="Rectangle 80">
            <a:extLst>
              <a:ext uri="{FF2B5EF4-FFF2-40B4-BE49-F238E27FC236}">
                <a16:creationId xmlns:a16="http://schemas.microsoft.com/office/drawing/2014/main" id="{81FC9FEC-2230-4407-9703-5CE530F7DAEC}"/>
              </a:ext>
            </a:extLst>
          </p:cNvPr>
          <p:cNvSpPr>
            <a:spLocks noChangeArrowheads="1"/>
          </p:cNvSpPr>
          <p:nvPr/>
        </p:nvSpPr>
        <p:spPr bwMode="auto">
          <a:xfrm>
            <a:off x="1371600" y="6400800"/>
            <a:ext cx="5943600" cy="304800"/>
          </a:xfrm>
          <a:prstGeom prst="rect">
            <a:avLst/>
          </a:prstGeom>
          <a:solidFill>
            <a:srgbClr val="FF99CC"/>
          </a:solidFill>
          <a:ln w="9525">
            <a:miter lim="800000"/>
            <a:headEnd/>
            <a:tailEnd/>
          </a:ln>
          <a:scene3d>
            <a:camera prst="legacyObliqueTopRight"/>
            <a:lightRig rig="legacyFlat3" dir="b"/>
          </a:scene3d>
          <a:sp3d extrusionH="201600" prstMaterial="legacyPlastic">
            <a:bevelT w="13500" h="13500" prst="angle"/>
            <a:bevelB w="13500" h="13500" prst="angle"/>
            <a:extrusionClr>
              <a:srgbClr val="FF99CC"/>
            </a:extrusionClr>
            <a:contourClr>
              <a:srgbClr val="FF99CC"/>
            </a:contourClr>
          </a:sp3d>
        </p:spPr>
        <p:txBody>
          <a:bodyPr wrap="none" anchor="ctr">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rPr>
              <a:t>Hirai et al, (2003) Organohalogen compounds</a:t>
            </a:r>
          </a:p>
        </p:txBody>
      </p:sp>
      <p:sp>
        <p:nvSpPr>
          <p:cNvPr id="190470" name="Rectangle 81">
            <a:extLst>
              <a:ext uri="{FF2B5EF4-FFF2-40B4-BE49-F238E27FC236}">
                <a16:creationId xmlns:a16="http://schemas.microsoft.com/office/drawing/2014/main" id="{45BB8ADC-DFF6-4AAC-AEFF-1BF95499BF2F}"/>
              </a:ext>
            </a:extLst>
          </p:cNvPr>
          <p:cNvSpPr>
            <a:spLocks noChangeArrowheads="1"/>
          </p:cNvSpPr>
          <p:nvPr/>
        </p:nvSpPr>
        <p:spPr bwMode="auto">
          <a:xfrm>
            <a:off x="920750" y="1995488"/>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245-2</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45</a:t>
            </a:r>
          </a:p>
        </p:txBody>
      </p:sp>
      <p:sp>
        <p:nvSpPr>
          <p:cNvPr id="190471" name="Rectangle 82">
            <a:extLst>
              <a:ext uri="{FF2B5EF4-FFF2-40B4-BE49-F238E27FC236}">
                <a16:creationId xmlns:a16="http://schemas.microsoft.com/office/drawing/2014/main" id="{917AC978-7E18-46DB-A0A9-4875E7717145}"/>
              </a:ext>
            </a:extLst>
          </p:cNvPr>
          <p:cNvSpPr>
            <a:spLocks noChangeArrowheads="1"/>
          </p:cNvSpPr>
          <p:nvPr/>
        </p:nvSpPr>
        <p:spPr bwMode="auto">
          <a:xfrm>
            <a:off x="914400" y="4953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234</a:t>
            </a:r>
          </a:p>
        </p:txBody>
      </p:sp>
      <p:sp>
        <p:nvSpPr>
          <p:cNvPr id="190472" name="Rectangle 83">
            <a:extLst>
              <a:ext uri="{FF2B5EF4-FFF2-40B4-BE49-F238E27FC236}">
                <a16:creationId xmlns:a16="http://schemas.microsoft.com/office/drawing/2014/main" id="{AF168E0C-BC87-4857-9954-243458F9F046}"/>
              </a:ext>
            </a:extLst>
          </p:cNvPr>
          <p:cNvSpPr>
            <a:spLocks noChangeArrowheads="1"/>
          </p:cNvSpPr>
          <p:nvPr/>
        </p:nvSpPr>
        <p:spPr bwMode="auto">
          <a:xfrm>
            <a:off x="914400" y="1676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245-245</a:t>
            </a:r>
          </a:p>
        </p:txBody>
      </p:sp>
      <p:sp>
        <p:nvSpPr>
          <p:cNvPr id="190473" name="Rectangle 84">
            <a:extLst>
              <a:ext uri="{FF2B5EF4-FFF2-40B4-BE49-F238E27FC236}">
                <a16:creationId xmlns:a16="http://schemas.microsoft.com/office/drawing/2014/main" id="{DFF75153-C125-4984-B102-FEA638AD8104}"/>
              </a:ext>
            </a:extLst>
          </p:cNvPr>
          <p:cNvSpPr>
            <a:spLocks noChangeArrowheads="1"/>
          </p:cNvSpPr>
          <p:nvPr/>
        </p:nvSpPr>
        <p:spPr bwMode="auto">
          <a:xfrm>
            <a:off x="914400" y="23764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234</a:t>
            </a:r>
          </a:p>
        </p:txBody>
      </p:sp>
      <p:sp>
        <p:nvSpPr>
          <p:cNvPr id="190474" name="Rectangle 86">
            <a:extLst>
              <a:ext uri="{FF2B5EF4-FFF2-40B4-BE49-F238E27FC236}">
                <a16:creationId xmlns:a16="http://schemas.microsoft.com/office/drawing/2014/main" id="{35ED14FD-4C47-4C19-9FF6-1BE55891D356}"/>
              </a:ext>
            </a:extLst>
          </p:cNvPr>
          <p:cNvSpPr>
            <a:spLocks noChangeArrowheads="1"/>
          </p:cNvSpPr>
          <p:nvPr/>
        </p:nvSpPr>
        <p:spPr bwMode="auto">
          <a:xfrm>
            <a:off x="914400" y="4281488"/>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a:t>
            </a:r>
          </a:p>
        </p:txBody>
      </p:sp>
      <p:sp>
        <p:nvSpPr>
          <p:cNvPr id="190475" name="Rectangle 87">
            <a:extLst>
              <a:ext uri="{FF2B5EF4-FFF2-40B4-BE49-F238E27FC236}">
                <a16:creationId xmlns:a16="http://schemas.microsoft.com/office/drawing/2014/main" id="{47411E95-045A-4315-B5B4-DA597750D807}"/>
              </a:ext>
            </a:extLst>
          </p:cNvPr>
          <p:cNvSpPr>
            <a:spLocks noChangeArrowheads="1"/>
          </p:cNvSpPr>
          <p:nvPr/>
        </p:nvSpPr>
        <p:spPr bwMode="auto">
          <a:xfrm>
            <a:off x="914400" y="38862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24</a:t>
            </a:r>
          </a:p>
        </p:txBody>
      </p:sp>
      <p:sp>
        <p:nvSpPr>
          <p:cNvPr id="190476" name="Rectangle 88">
            <a:extLst>
              <a:ext uri="{FF2B5EF4-FFF2-40B4-BE49-F238E27FC236}">
                <a16:creationId xmlns:a16="http://schemas.microsoft.com/office/drawing/2014/main" id="{34969244-7CE2-444B-868B-1355DD84BDFC}"/>
              </a:ext>
            </a:extLst>
          </p:cNvPr>
          <p:cNvSpPr>
            <a:spLocks noChangeArrowheads="1"/>
          </p:cNvSpPr>
          <p:nvPr/>
        </p:nvSpPr>
        <p:spPr bwMode="auto">
          <a:xfrm>
            <a:off x="920750" y="31242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34</a:t>
            </a:r>
          </a:p>
        </p:txBody>
      </p:sp>
      <p:sp>
        <p:nvSpPr>
          <p:cNvPr id="190477" name="Rectangle 89">
            <a:extLst>
              <a:ext uri="{FF2B5EF4-FFF2-40B4-BE49-F238E27FC236}">
                <a16:creationId xmlns:a16="http://schemas.microsoft.com/office/drawing/2014/main" id="{F2365D96-1E20-4C35-A43E-BD79B72041A0}"/>
              </a:ext>
            </a:extLst>
          </p:cNvPr>
          <p:cNvSpPr>
            <a:spLocks noChangeArrowheads="1"/>
          </p:cNvSpPr>
          <p:nvPr/>
        </p:nvSpPr>
        <p:spPr bwMode="auto">
          <a:xfrm>
            <a:off x="920750" y="2757488"/>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2356</a:t>
            </a:r>
          </a:p>
        </p:txBody>
      </p:sp>
      <p:sp>
        <p:nvSpPr>
          <p:cNvPr id="190478" name="Rectangle 90">
            <a:extLst>
              <a:ext uri="{FF2B5EF4-FFF2-40B4-BE49-F238E27FC236}">
                <a16:creationId xmlns:a16="http://schemas.microsoft.com/office/drawing/2014/main" id="{7A998CA1-7A38-429E-98A7-E9999A7A0AB8}"/>
              </a:ext>
            </a:extLst>
          </p:cNvPr>
          <p:cNvSpPr>
            <a:spLocks noChangeArrowheads="1"/>
          </p:cNvSpPr>
          <p:nvPr/>
        </p:nvSpPr>
        <p:spPr bwMode="auto">
          <a:xfrm>
            <a:off x="914400" y="46624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235</a:t>
            </a:r>
          </a:p>
        </p:txBody>
      </p:sp>
      <p:sp>
        <p:nvSpPr>
          <p:cNvPr id="190479" name="Rectangle 91">
            <a:extLst>
              <a:ext uri="{FF2B5EF4-FFF2-40B4-BE49-F238E27FC236}">
                <a16:creationId xmlns:a16="http://schemas.microsoft.com/office/drawing/2014/main" id="{CF62E571-642F-4012-BD27-3B5F966F69B9}"/>
              </a:ext>
            </a:extLst>
          </p:cNvPr>
          <p:cNvSpPr>
            <a:spLocks noChangeArrowheads="1"/>
          </p:cNvSpPr>
          <p:nvPr/>
        </p:nvSpPr>
        <p:spPr bwMode="auto">
          <a:xfrm>
            <a:off x="914400" y="52720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34</a:t>
            </a:r>
          </a:p>
        </p:txBody>
      </p:sp>
      <p:sp>
        <p:nvSpPr>
          <p:cNvPr id="190480" name="Text Box 93">
            <a:extLst>
              <a:ext uri="{FF2B5EF4-FFF2-40B4-BE49-F238E27FC236}">
                <a16:creationId xmlns:a16="http://schemas.microsoft.com/office/drawing/2014/main" id="{A555560B-3C81-4328-B9FE-116853AEB5C7}"/>
              </a:ext>
            </a:extLst>
          </p:cNvPr>
          <p:cNvSpPr txBox="1">
            <a:spLocks noChangeArrowheads="1"/>
          </p:cNvSpPr>
          <p:nvPr/>
        </p:nvSpPr>
        <p:spPr bwMode="auto">
          <a:xfrm>
            <a:off x="7467600" y="1177925"/>
            <a:ext cx="1295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50000"/>
              </a:lnSpc>
              <a:spcBef>
                <a:spcPct val="0"/>
              </a:spcBef>
              <a:spcAft>
                <a:spcPct val="0"/>
              </a:spcAft>
              <a:buClrTx/>
              <a:buSzTx/>
              <a:buFontTx/>
              <a:buNone/>
              <a:tabLst/>
              <a:defRPr/>
            </a:pP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50000"/>
              </a:lnSpc>
              <a:spcBef>
                <a:spcPct val="0"/>
              </a:spcBef>
              <a:spcAft>
                <a:spcPct val="0"/>
              </a:spcAft>
              <a:buClrTx/>
              <a:buSzTx/>
              <a:buFontTx/>
              <a:buNone/>
              <a:tabLst/>
              <a:defRPr/>
            </a:pP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22.3</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34.1</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42.4</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49.0</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54.5</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59.6</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63.4</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67.0</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70.3</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73.3</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75.6</a:t>
            </a:r>
          </a:p>
        </p:txBody>
      </p:sp>
      <p:sp>
        <p:nvSpPr>
          <p:cNvPr id="190481" name="Line 94">
            <a:extLst>
              <a:ext uri="{FF2B5EF4-FFF2-40B4-BE49-F238E27FC236}">
                <a16:creationId xmlns:a16="http://schemas.microsoft.com/office/drawing/2014/main" id="{2F24A98E-7755-41F0-BD82-795904FE9E51}"/>
              </a:ext>
            </a:extLst>
          </p:cNvPr>
          <p:cNvSpPr>
            <a:spLocks noChangeShapeType="1"/>
          </p:cNvSpPr>
          <p:nvPr/>
        </p:nvSpPr>
        <p:spPr bwMode="auto">
          <a:xfrm>
            <a:off x="914400" y="3454400"/>
            <a:ext cx="76962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190482" name="Line 95">
            <a:extLst>
              <a:ext uri="{FF2B5EF4-FFF2-40B4-BE49-F238E27FC236}">
                <a16:creationId xmlns:a16="http://schemas.microsoft.com/office/drawing/2014/main" id="{6C0BE500-3E31-4EF9-ABD5-3E5B0917A4CF}"/>
              </a:ext>
            </a:extLst>
          </p:cNvPr>
          <p:cNvSpPr>
            <a:spLocks noChangeShapeType="1"/>
          </p:cNvSpPr>
          <p:nvPr/>
        </p:nvSpPr>
        <p:spPr bwMode="auto">
          <a:xfrm>
            <a:off x="990600" y="1600200"/>
            <a:ext cx="76962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190483" name="Text Box 97">
            <a:extLst>
              <a:ext uri="{FF2B5EF4-FFF2-40B4-BE49-F238E27FC236}">
                <a16:creationId xmlns:a16="http://schemas.microsoft.com/office/drawing/2014/main" id="{FC4DF485-C0D6-435E-A15D-F1CA9AF24464}"/>
              </a:ext>
            </a:extLst>
          </p:cNvPr>
          <p:cNvSpPr txBox="1">
            <a:spLocks noChangeArrowheads="1"/>
          </p:cNvSpPr>
          <p:nvPr/>
        </p:nvSpPr>
        <p:spPr bwMode="auto">
          <a:xfrm>
            <a:off x="7239000" y="981075"/>
            <a:ext cx="152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cumulative</a:t>
            </a:r>
          </a:p>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
        <p:nvSpPr>
          <p:cNvPr id="190484" name="Line 98">
            <a:extLst>
              <a:ext uri="{FF2B5EF4-FFF2-40B4-BE49-F238E27FC236}">
                <a16:creationId xmlns:a16="http://schemas.microsoft.com/office/drawing/2014/main" id="{2A8A8929-3AD0-4A70-BC26-041BC2039A03}"/>
              </a:ext>
            </a:extLst>
          </p:cNvPr>
          <p:cNvSpPr>
            <a:spLocks noChangeShapeType="1"/>
          </p:cNvSpPr>
          <p:nvPr/>
        </p:nvSpPr>
        <p:spPr bwMode="auto">
          <a:xfrm>
            <a:off x="977900" y="889000"/>
            <a:ext cx="76962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
        <p:nvSpPr>
          <p:cNvPr id="190485" name="Line 99">
            <a:extLst>
              <a:ext uri="{FF2B5EF4-FFF2-40B4-BE49-F238E27FC236}">
                <a16:creationId xmlns:a16="http://schemas.microsoft.com/office/drawing/2014/main" id="{7DE287BC-4DC8-44DD-B732-8DFC123C6C3B}"/>
              </a:ext>
            </a:extLst>
          </p:cNvPr>
          <p:cNvSpPr>
            <a:spLocks noChangeShapeType="1"/>
          </p:cNvSpPr>
          <p:nvPr/>
        </p:nvSpPr>
        <p:spPr bwMode="auto">
          <a:xfrm>
            <a:off x="927100" y="5676900"/>
            <a:ext cx="76962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379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a:extLst>
              <a:ext uri="{FF2B5EF4-FFF2-40B4-BE49-F238E27FC236}">
                <a16:creationId xmlns:a16="http://schemas.microsoft.com/office/drawing/2014/main" id="{556F819B-1AC3-4F10-B56E-62AFD81A2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1963"/>
            <a:ext cx="61976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3">
            <a:extLst>
              <a:ext uri="{FF2B5EF4-FFF2-40B4-BE49-F238E27FC236}">
                <a16:creationId xmlns:a16="http://schemas.microsoft.com/office/drawing/2014/main" id="{7E63ED93-F7B8-470C-958D-99D2BE9AD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47800"/>
            <a:ext cx="609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4">
            <a:extLst>
              <a:ext uri="{FF2B5EF4-FFF2-40B4-BE49-F238E27FC236}">
                <a16:creationId xmlns:a16="http://schemas.microsoft.com/office/drawing/2014/main" id="{1A66A7D2-A0CD-4B6A-9479-937FB4090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47913"/>
            <a:ext cx="60960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1" name="Picture 5">
            <a:extLst>
              <a:ext uri="{FF2B5EF4-FFF2-40B4-BE49-F238E27FC236}">
                <a16:creationId xmlns:a16="http://schemas.microsoft.com/office/drawing/2014/main" id="{3A0C1BF0-7EDC-460A-B3D6-F8FD76314B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90913"/>
            <a:ext cx="6096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6">
            <a:extLst>
              <a:ext uri="{FF2B5EF4-FFF2-40B4-BE49-F238E27FC236}">
                <a16:creationId xmlns:a16="http://schemas.microsoft.com/office/drawing/2014/main" id="{DF3FB8AF-62F7-4DED-B6B3-1F3B7C0988EA}"/>
              </a:ext>
            </a:extLst>
          </p:cNvPr>
          <p:cNvPicPr>
            <a:picLocks noChangeAspect="1" noChangeArrowheads="1"/>
          </p:cNvPicPr>
          <p:nvPr/>
        </p:nvPicPr>
        <p:blipFill>
          <a:blip r:embed="rId7">
            <a:lum contrast="2000"/>
            <a:extLst>
              <a:ext uri="{28A0092B-C50C-407E-A947-70E740481C1C}">
                <a14:useLocalDpi xmlns:a14="http://schemas.microsoft.com/office/drawing/2010/main" val="0"/>
              </a:ext>
            </a:extLst>
          </a:blip>
          <a:srcRect/>
          <a:stretch>
            <a:fillRect/>
          </a:stretch>
        </p:blipFill>
        <p:spPr bwMode="auto">
          <a:xfrm>
            <a:off x="1625600" y="4519613"/>
            <a:ext cx="58928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3" name="Text Box 7">
            <a:extLst>
              <a:ext uri="{FF2B5EF4-FFF2-40B4-BE49-F238E27FC236}">
                <a16:creationId xmlns:a16="http://schemas.microsoft.com/office/drawing/2014/main" id="{8F44DD98-78FD-4527-AD41-DC61FAA88159}"/>
              </a:ext>
            </a:extLst>
          </p:cNvPr>
          <p:cNvSpPr txBox="1">
            <a:spLocks noChangeArrowheads="1"/>
          </p:cNvSpPr>
          <p:nvPr/>
        </p:nvSpPr>
        <p:spPr bwMode="auto">
          <a:xfrm>
            <a:off x="3962400" y="29051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28</a:t>
            </a:r>
          </a:p>
        </p:txBody>
      </p:sp>
      <p:sp>
        <p:nvSpPr>
          <p:cNvPr id="188424" name="Text Box 8">
            <a:extLst>
              <a:ext uri="{FF2B5EF4-FFF2-40B4-BE49-F238E27FC236}">
                <a16:creationId xmlns:a16="http://schemas.microsoft.com/office/drawing/2014/main" id="{A3597E92-0D8E-4FE1-BC5A-A120D3F00813}"/>
              </a:ext>
            </a:extLst>
          </p:cNvPr>
          <p:cNvSpPr txBox="1">
            <a:spLocks noChangeArrowheads="1"/>
          </p:cNvSpPr>
          <p:nvPr/>
        </p:nvSpPr>
        <p:spPr bwMode="auto">
          <a:xfrm>
            <a:off x="3759200" y="103346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31</a:t>
            </a:r>
          </a:p>
        </p:txBody>
      </p:sp>
      <p:sp>
        <p:nvSpPr>
          <p:cNvPr id="188425" name="Text Box 9">
            <a:extLst>
              <a:ext uri="{FF2B5EF4-FFF2-40B4-BE49-F238E27FC236}">
                <a16:creationId xmlns:a16="http://schemas.microsoft.com/office/drawing/2014/main" id="{CECD0D70-6D7F-4027-82D9-A050D1B761A1}"/>
              </a:ext>
            </a:extLst>
          </p:cNvPr>
          <p:cNvSpPr txBox="1">
            <a:spLocks noChangeArrowheads="1"/>
          </p:cNvSpPr>
          <p:nvPr/>
        </p:nvSpPr>
        <p:spPr bwMode="auto">
          <a:xfrm>
            <a:off x="4775200" y="137636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74</a:t>
            </a:r>
          </a:p>
        </p:txBody>
      </p:sp>
      <p:sp>
        <p:nvSpPr>
          <p:cNvPr id="188426" name="Text Box 10">
            <a:extLst>
              <a:ext uri="{FF2B5EF4-FFF2-40B4-BE49-F238E27FC236}">
                <a16:creationId xmlns:a16="http://schemas.microsoft.com/office/drawing/2014/main" id="{CA033078-FD2F-4B93-89DB-A731B250FA1B}"/>
              </a:ext>
            </a:extLst>
          </p:cNvPr>
          <p:cNvSpPr txBox="1">
            <a:spLocks noChangeArrowheads="1"/>
          </p:cNvSpPr>
          <p:nvPr/>
        </p:nvSpPr>
        <p:spPr bwMode="auto">
          <a:xfrm>
            <a:off x="4775200" y="189071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80</a:t>
            </a:r>
          </a:p>
        </p:txBody>
      </p:sp>
      <p:sp>
        <p:nvSpPr>
          <p:cNvPr id="188427" name="Text Box 11">
            <a:extLst>
              <a:ext uri="{FF2B5EF4-FFF2-40B4-BE49-F238E27FC236}">
                <a16:creationId xmlns:a16="http://schemas.microsoft.com/office/drawing/2014/main" id="{65C126BB-7E72-467B-859C-61E0A9C1CD5D}"/>
              </a:ext>
            </a:extLst>
          </p:cNvPr>
          <p:cNvSpPr txBox="1">
            <a:spLocks noChangeArrowheads="1"/>
          </p:cNvSpPr>
          <p:nvPr/>
        </p:nvSpPr>
        <p:spPr bwMode="auto">
          <a:xfrm>
            <a:off x="3454400" y="246221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99</a:t>
            </a:r>
          </a:p>
        </p:txBody>
      </p:sp>
      <p:sp>
        <p:nvSpPr>
          <p:cNvPr id="188428" name="Text Box 12">
            <a:extLst>
              <a:ext uri="{FF2B5EF4-FFF2-40B4-BE49-F238E27FC236}">
                <a16:creationId xmlns:a16="http://schemas.microsoft.com/office/drawing/2014/main" id="{B4A6BEC5-982A-4040-889A-27A472628A6E}"/>
              </a:ext>
            </a:extLst>
          </p:cNvPr>
          <p:cNvSpPr txBox="1">
            <a:spLocks noChangeArrowheads="1"/>
          </p:cNvSpPr>
          <p:nvPr/>
        </p:nvSpPr>
        <p:spPr bwMode="auto">
          <a:xfrm>
            <a:off x="5283200" y="2405063"/>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118</a:t>
            </a:r>
          </a:p>
        </p:txBody>
      </p:sp>
      <p:sp>
        <p:nvSpPr>
          <p:cNvPr id="188429" name="Text Box 13">
            <a:extLst>
              <a:ext uri="{FF2B5EF4-FFF2-40B4-BE49-F238E27FC236}">
                <a16:creationId xmlns:a16="http://schemas.microsoft.com/office/drawing/2014/main" id="{0A6997C4-B603-4587-974D-13255B34A01C}"/>
              </a:ext>
            </a:extLst>
          </p:cNvPr>
          <p:cNvSpPr txBox="1">
            <a:spLocks noChangeArrowheads="1"/>
          </p:cNvSpPr>
          <p:nvPr/>
        </p:nvSpPr>
        <p:spPr bwMode="auto">
          <a:xfrm>
            <a:off x="3962400" y="3319463"/>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153</a:t>
            </a:r>
          </a:p>
        </p:txBody>
      </p:sp>
      <p:sp>
        <p:nvSpPr>
          <p:cNvPr id="188430" name="Text Box 14">
            <a:extLst>
              <a:ext uri="{FF2B5EF4-FFF2-40B4-BE49-F238E27FC236}">
                <a16:creationId xmlns:a16="http://schemas.microsoft.com/office/drawing/2014/main" id="{C6507A63-DFA8-48AF-9937-7DA7108E4DEE}"/>
              </a:ext>
            </a:extLst>
          </p:cNvPr>
          <p:cNvSpPr txBox="1">
            <a:spLocks noChangeArrowheads="1"/>
          </p:cNvSpPr>
          <p:nvPr/>
        </p:nvSpPr>
        <p:spPr bwMode="auto">
          <a:xfrm>
            <a:off x="4775200" y="4005263"/>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138</a:t>
            </a:r>
          </a:p>
        </p:txBody>
      </p:sp>
      <p:sp>
        <p:nvSpPr>
          <p:cNvPr id="188431" name="Text Box 15">
            <a:extLst>
              <a:ext uri="{FF2B5EF4-FFF2-40B4-BE49-F238E27FC236}">
                <a16:creationId xmlns:a16="http://schemas.microsoft.com/office/drawing/2014/main" id="{0B0B1DDC-42FF-4D28-A727-A2062243FC34}"/>
              </a:ext>
            </a:extLst>
          </p:cNvPr>
          <p:cNvSpPr txBox="1">
            <a:spLocks noChangeArrowheads="1"/>
          </p:cNvSpPr>
          <p:nvPr/>
        </p:nvSpPr>
        <p:spPr bwMode="auto">
          <a:xfrm>
            <a:off x="4165600" y="4005263"/>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163/</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164</a:t>
            </a:r>
          </a:p>
        </p:txBody>
      </p:sp>
      <p:sp>
        <p:nvSpPr>
          <p:cNvPr id="188432" name="Text Box 16">
            <a:extLst>
              <a:ext uri="{FF2B5EF4-FFF2-40B4-BE49-F238E27FC236}">
                <a16:creationId xmlns:a16="http://schemas.microsoft.com/office/drawing/2014/main" id="{C54B68E5-0BCF-45C9-885A-838B4C844BA4}"/>
              </a:ext>
            </a:extLst>
          </p:cNvPr>
          <p:cNvSpPr txBox="1">
            <a:spLocks noChangeArrowheads="1"/>
          </p:cNvSpPr>
          <p:nvPr/>
        </p:nvSpPr>
        <p:spPr bwMode="auto">
          <a:xfrm>
            <a:off x="3276600" y="4572000"/>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187</a:t>
            </a:r>
          </a:p>
        </p:txBody>
      </p:sp>
      <p:sp>
        <p:nvSpPr>
          <p:cNvPr id="188433" name="Text Box 17">
            <a:extLst>
              <a:ext uri="{FF2B5EF4-FFF2-40B4-BE49-F238E27FC236}">
                <a16:creationId xmlns:a16="http://schemas.microsoft.com/office/drawing/2014/main" id="{478643BE-1BF9-4495-AEBC-7DF150E1ABFE}"/>
              </a:ext>
            </a:extLst>
          </p:cNvPr>
          <p:cNvSpPr txBox="1">
            <a:spLocks noChangeArrowheads="1"/>
          </p:cNvSpPr>
          <p:nvPr/>
        </p:nvSpPr>
        <p:spPr bwMode="auto">
          <a:xfrm>
            <a:off x="5181600" y="4519613"/>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180</a:t>
            </a:r>
          </a:p>
        </p:txBody>
      </p:sp>
      <p:sp>
        <p:nvSpPr>
          <p:cNvPr id="188434" name="Text Box 18">
            <a:extLst>
              <a:ext uri="{FF2B5EF4-FFF2-40B4-BE49-F238E27FC236}">
                <a16:creationId xmlns:a16="http://schemas.microsoft.com/office/drawing/2014/main" id="{9744F7B8-7326-4FD6-B277-CCC28D491389}"/>
              </a:ext>
            </a:extLst>
          </p:cNvPr>
          <p:cNvSpPr txBox="1">
            <a:spLocks noChangeArrowheads="1"/>
          </p:cNvSpPr>
          <p:nvPr/>
        </p:nvSpPr>
        <p:spPr bwMode="auto">
          <a:xfrm>
            <a:off x="5689600" y="4976813"/>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170</a:t>
            </a:r>
          </a:p>
        </p:txBody>
      </p:sp>
      <p:sp>
        <p:nvSpPr>
          <p:cNvPr id="188435" name="Text Box 19">
            <a:extLst>
              <a:ext uri="{FF2B5EF4-FFF2-40B4-BE49-F238E27FC236}">
                <a16:creationId xmlns:a16="http://schemas.microsoft.com/office/drawing/2014/main" id="{9CD7EC21-1BC7-4B89-A985-CE76CD191988}"/>
              </a:ext>
            </a:extLst>
          </p:cNvPr>
          <p:cNvSpPr txBox="1">
            <a:spLocks noChangeArrowheads="1"/>
          </p:cNvSpPr>
          <p:nvPr/>
        </p:nvSpPr>
        <p:spPr bwMode="auto">
          <a:xfrm>
            <a:off x="1625600" y="306388"/>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Tri-CBs</a:t>
            </a:r>
            <a:endPar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endParaRPr>
          </a:p>
        </p:txBody>
      </p:sp>
      <p:sp>
        <p:nvSpPr>
          <p:cNvPr id="188436" name="Rectangle 20">
            <a:extLst>
              <a:ext uri="{FF2B5EF4-FFF2-40B4-BE49-F238E27FC236}">
                <a16:creationId xmlns:a16="http://schemas.microsoft.com/office/drawing/2014/main" id="{E592A6AB-2BF0-4106-BB31-69409DF0A204}"/>
              </a:ext>
            </a:extLst>
          </p:cNvPr>
          <p:cNvSpPr>
            <a:spLocks noChangeArrowheads="1"/>
          </p:cNvSpPr>
          <p:nvPr/>
        </p:nvSpPr>
        <p:spPr bwMode="auto">
          <a:xfrm>
            <a:off x="1625600" y="130175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Tetra-CBs</a:t>
            </a:r>
            <a:endParaRPr kumimoji="1" lang="en-US" altLang="ja-JP" sz="14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endParaRPr>
          </a:p>
        </p:txBody>
      </p:sp>
      <p:sp>
        <p:nvSpPr>
          <p:cNvPr id="188437" name="Rectangle 21">
            <a:extLst>
              <a:ext uri="{FF2B5EF4-FFF2-40B4-BE49-F238E27FC236}">
                <a16:creationId xmlns:a16="http://schemas.microsoft.com/office/drawing/2014/main" id="{15027166-13AD-4B56-B395-65CCCC1952D1}"/>
              </a:ext>
            </a:extLst>
          </p:cNvPr>
          <p:cNvSpPr>
            <a:spLocks noChangeArrowheads="1"/>
          </p:cNvSpPr>
          <p:nvPr/>
        </p:nvSpPr>
        <p:spPr bwMode="auto">
          <a:xfrm>
            <a:off x="1625600" y="2273300"/>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Penta-CBs</a:t>
            </a:r>
            <a:endParaRPr kumimoji="1" lang="en-US" altLang="ja-JP" sz="14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endParaRPr>
          </a:p>
        </p:txBody>
      </p:sp>
      <p:sp>
        <p:nvSpPr>
          <p:cNvPr id="188438" name="Rectangle 22">
            <a:extLst>
              <a:ext uri="{FF2B5EF4-FFF2-40B4-BE49-F238E27FC236}">
                <a16:creationId xmlns:a16="http://schemas.microsoft.com/office/drawing/2014/main" id="{E7F7E143-C58F-4B9B-958A-BE9C6F600657}"/>
              </a:ext>
            </a:extLst>
          </p:cNvPr>
          <p:cNvSpPr>
            <a:spLocks noChangeArrowheads="1"/>
          </p:cNvSpPr>
          <p:nvPr/>
        </p:nvSpPr>
        <p:spPr bwMode="auto">
          <a:xfrm>
            <a:off x="1625600" y="3359150"/>
            <a:ext cx="103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Hexa-CBs</a:t>
            </a:r>
            <a:endParaRPr kumimoji="1" lang="en-US" altLang="ja-JP" sz="10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endParaRPr>
          </a:p>
        </p:txBody>
      </p:sp>
      <p:sp>
        <p:nvSpPr>
          <p:cNvPr id="188439" name="Rectangle 23">
            <a:extLst>
              <a:ext uri="{FF2B5EF4-FFF2-40B4-BE49-F238E27FC236}">
                <a16:creationId xmlns:a16="http://schemas.microsoft.com/office/drawing/2014/main" id="{E7CA6B15-F738-4482-8BD4-9F40A78869C8}"/>
              </a:ext>
            </a:extLst>
          </p:cNvPr>
          <p:cNvSpPr>
            <a:spLocks noChangeArrowheads="1"/>
          </p:cNvSpPr>
          <p:nvPr/>
        </p:nvSpPr>
        <p:spPr bwMode="auto">
          <a:xfrm>
            <a:off x="1625600" y="4445000"/>
            <a:ext cx="1087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Hepta-CBs</a:t>
            </a:r>
            <a:endParaRPr kumimoji="1" lang="en-US" altLang="ja-JP" sz="1400" b="0"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endParaRPr>
          </a:p>
        </p:txBody>
      </p:sp>
      <p:sp>
        <p:nvSpPr>
          <p:cNvPr id="188440" name="Text Box 24">
            <a:extLst>
              <a:ext uri="{FF2B5EF4-FFF2-40B4-BE49-F238E27FC236}">
                <a16:creationId xmlns:a16="http://schemas.microsoft.com/office/drawing/2014/main" id="{64EBC87A-CBE4-4743-AF48-B8FFE1256392}"/>
              </a:ext>
            </a:extLst>
          </p:cNvPr>
          <p:cNvSpPr txBox="1">
            <a:spLocks noChangeArrowheads="1"/>
          </p:cNvSpPr>
          <p:nvPr/>
        </p:nvSpPr>
        <p:spPr bwMode="auto">
          <a:xfrm>
            <a:off x="533400" y="5638800"/>
            <a:ext cx="8332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Chromatogram of PCB in </a:t>
            </a:r>
            <a:r>
              <a:rPr kumimoji="1" lang="en-US" altLang="ja-JP" sz="28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human blood</a:t>
            </a:r>
            <a:r>
              <a:rPr kumimoji="1" lang="en-US" altLang="ja-JP" sz="32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r>
              <a:rPr kumimoji="1" lang="en-US" altLang="ja-JP" sz="32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3~7Cl</a:t>
            </a:r>
            <a:r>
              <a:rPr kumimoji="1" lang="ja-JP" altLang="en-US" sz="3200" b="1" i="0" u="none" strike="noStrike" kern="1200" cap="none" spc="0" normalizeH="0" baseline="0" noProof="0">
                <a:ln>
                  <a:noFill/>
                </a:ln>
                <a:solidFill>
                  <a:srgbClr val="0033CC"/>
                </a:solidFill>
                <a:effectLst/>
                <a:uLnTx/>
                <a:uFillTx/>
                <a:latin typeface="Times New Roman" panose="02020603050405020304" pitchFamily="18" charset="0"/>
                <a:ea typeface="ＭＳ Ｐゴシック" panose="020B0600070205080204" pitchFamily="50" charset="-128"/>
                <a:cs typeface="+mn-cs"/>
              </a:rPr>
              <a:t>）</a:t>
            </a:r>
          </a:p>
        </p:txBody>
      </p:sp>
      <p:sp>
        <p:nvSpPr>
          <p:cNvPr id="188441" name="Rectangle 25">
            <a:extLst>
              <a:ext uri="{FF2B5EF4-FFF2-40B4-BE49-F238E27FC236}">
                <a16:creationId xmlns:a16="http://schemas.microsoft.com/office/drawing/2014/main" id="{58590F2A-DC85-409C-BAEE-29C29E6C2A7C}"/>
              </a:ext>
            </a:extLst>
          </p:cNvPr>
          <p:cNvSpPr>
            <a:spLocks noChangeArrowheads="1"/>
          </p:cNvSpPr>
          <p:nvPr/>
        </p:nvSpPr>
        <p:spPr bwMode="auto">
          <a:xfrm>
            <a:off x="1371600" y="6400800"/>
            <a:ext cx="5943600" cy="304800"/>
          </a:xfrm>
          <a:prstGeom prst="rect">
            <a:avLst/>
          </a:prstGeom>
          <a:solidFill>
            <a:srgbClr val="FF99CC"/>
          </a:solidFill>
          <a:ln w="9525">
            <a:miter lim="800000"/>
            <a:headEnd/>
            <a:tailEnd/>
          </a:ln>
          <a:scene3d>
            <a:camera prst="legacyObliqueTopRight"/>
            <a:lightRig rig="legacyFlat3" dir="b"/>
          </a:scene3d>
          <a:sp3d extrusionH="201600" prstMaterial="legacyPlastic">
            <a:bevelT w="13500" h="13500" prst="angle"/>
            <a:bevelB w="13500" h="13500" prst="angle"/>
            <a:extrusionClr>
              <a:srgbClr val="FF99CC"/>
            </a:extrusionClr>
            <a:contourClr>
              <a:srgbClr val="FF99CC"/>
            </a:contourClr>
          </a:sp3d>
        </p:spPr>
        <p:txBody>
          <a:bodyPr wrap="none" anchor="ctr">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rPr>
              <a:t>Hirai et al, (2003) Organohalogen compounds</a:t>
            </a:r>
          </a:p>
        </p:txBody>
      </p:sp>
      <p:sp>
        <p:nvSpPr>
          <p:cNvPr id="188442" name="Comment 26">
            <a:extLst>
              <a:ext uri="{FF2B5EF4-FFF2-40B4-BE49-F238E27FC236}">
                <a16:creationId xmlns:a16="http://schemas.microsoft.com/office/drawing/2014/main" id="{C321B415-AD6D-47A5-B45D-E15DDD6759F0}"/>
              </a:ext>
            </a:extLst>
          </p:cNvPr>
          <p:cNvSpPr>
            <a:spLocks noChangeArrowheads="1"/>
          </p:cNvSpPr>
          <p:nvPr/>
        </p:nvSpPr>
        <p:spPr bwMode="auto">
          <a:xfrm>
            <a:off x="3225800" y="4495800"/>
            <a:ext cx="6096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#187</a:t>
            </a:r>
          </a:p>
        </p:txBody>
      </p:sp>
      <p:sp>
        <p:nvSpPr>
          <p:cNvPr id="188443" name="Comment 27">
            <a:extLst>
              <a:ext uri="{FF2B5EF4-FFF2-40B4-BE49-F238E27FC236}">
                <a16:creationId xmlns:a16="http://schemas.microsoft.com/office/drawing/2014/main" id="{A1CDB88D-5905-4D1B-8547-465E607A606D}"/>
              </a:ext>
            </a:extLst>
          </p:cNvPr>
          <p:cNvSpPr>
            <a:spLocks noChangeArrowheads="1"/>
          </p:cNvSpPr>
          <p:nvPr/>
        </p:nvSpPr>
        <p:spPr bwMode="auto">
          <a:xfrm>
            <a:off x="5283200" y="4572000"/>
            <a:ext cx="6096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#180</a:t>
            </a:r>
          </a:p>
        </p:txBody>
      </p:sp>
      <p:sp>
        <p:nvSpPr>
          <p:cNvPr id="188444" name="Comment 28">
            <a:extLst>
              <a:ext uri="{FF2B5EF4-FFF2-40B4-BE49-F238E27FC236}">
                <a16:creationId xmlns:a16="http://schemas.microsoft.com/office/drawing/2014/main" id="{CBFEE50C-2876-481B-BAF3-E481B258F3F5}"/>
              </a:ext>
            </a:extLst>
          </p:cNvPr>
          <p:cNvSpPr>
            <a:spLocks noChangeArrowheads="1"/>
          </p:cNvSpPr>
          <p:nvPr/>
        </p:nvSpPr>
        <p:spPr bwMode="auto">
          <a:xfrm>
            <a:off x="3429000" y="3479800"/>
            <a:ext cx="6096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#153</a:t>
            </a:r>
          </a:p>
        </p:txBody>
      </p:sp>
      <p:sp>
        <p:nvSpPr>
          <p:cNvPr id="188445" name="Comment 29">
            <a:extLst>
              <a:ext uri="{FF2B5EF4-FFF2-40B4-BE49-F238E27FC236}">
                <a16:creationId xmlns:a16="http://schemas.microsoft.com/office/drawing/2014/main" id="{A55BF7A8-E6DF-44BB-B9A8-867EBE42B178}"/>
              </a:ext>
            </a:extLst>
          </p:cNvPr>
          <p:cNvSpPr>
            <a:spLocks noChangeArrowheads="1"/>
          </p:cNvSpPr>
          <p:nvPr/>
        </p:nvSpPr>
        <p:spPr bwMode="auto">
          <a:xfrm>
            <a:off x="4876800" y="3876675"/>
            <a:ext cx="6096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#138</a:t>
            </a:r>
          </a:p>
        </p:txBody>
      </p:sp>
      <p:sp>
        <p:nvSpPr>
          <p:cNvPr id="188446" name="Comment 30">
            <a:extLst>
              <a:ext uri="{FF2B5EF4-FFF2-40B4-BE49-F238E27FC236}">
                <a16:creationId xmlns:a16="http://schemas.microsoft.com/office/drawing/2014/main" id="{FDA5CAB3-CE05-491C-A0B1-AC38656AC9A2}"/>
              </a:ext>
            </a:extLst>
          </p:cNvPr>
          <p:cNvSpPr>
            <a:spLocks noChangeArrowheads="1"/>
          </p:cNvSpPr>
          <p:nvPr/>
        </p:nvSpPr>
        <p:spPr bwMode="auto">
          <a:xfrm>
            <a:off x="4864100" y="1371600"/>
            <a:ext cx="5334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#74</a:t>
            </a:r>
          </a:p>
        </p:txBody>
      </p:sp>
      <p:sp>
        <p:nvSpPr>
          <p:cNvPr id="188447" name="Comment 31">
            <a:extLst>
              <a:ext uri="{FF2B5EF4-FFF2-40B4-BE49-F238E27FC236}">
                <a16:creationId xmlns:a16="http://schemas.microsoft.com/office/drawing/2014/main" id="{78F67831-113F-47EA-983B-EAB74A2DE874}"/>
              </a:ext>
            </a:extLst>
          </p:cNvPr>
          <p:cNvSpPr>
            <a:spLocks noChangeArrowheads="1"/>
          </p:cNvSpPr>
          <p:nvPr/>
        </p:nvSpPr>
        <p:spPr bwMode="auto">
          <a:xfrm>
            <a:off x="3403600" y="2324100"/>
            <a:ext cx="5334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#99</a:t>
            </a:r>
          </a:p>
        </p:txBody>
      </p:sp>
      <p:sp>
        <p:nvSpPr>
          <p:cNvPr id="188448" name="Comment 32">
            <a:extLst>
              <a:ext uri="{FF2B5EF4-FFF2-40B4-BE49-F238E27FC236}">
                <a16:creationId xmlns:a16="http://schemas.microsoft.com/office/drawing/2014/main" id="{9229E196-3E21-4047-952D-D5F9BF582B49}"/>
              </a:ext>
            </a:extLst>
          </p:cNvPr>
          <p:cNvSpPr>
            <a:spLocks noChangeArrowheads="1"/>
          </p:cNvSpPr>
          <p:nvPr/>
        </p:nvSpPr>
        <p:spPr bwMode="auto">
          <a:xfrm>
            <a:off x="5397500" y="2362200"/>
            <a:ext cx="6096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#118</a:t>
            </a:r>
          </a:p>
        </p:txBody>
      </p:sp>
      <p:sp>
        <p:nvSpPr>
          <p:cNvPr id="188449" name="Comment 33">
            <a:extLst>
              <a:ext uri="{FF2B5EF4-FFF2-40B4-BE49-F238E27FC236}">
                <a16:creationId xmlns:a16="http://schemas.microsoft.com/office/drawing/2014/main" id="{7C2A8326-B91C-419F-BA84-342B398DE9E5}"/>
              </a:ext>
            </a:extLst>
          </p:cNvPr>
          <p:cNvSpPr>
            <a:spLocks noChangeArrowheads="1"/>
          </p:cNvSpPr>
          <p:nvPr/>
        </p:nvSpPr>
        <p:spPr bwMode="auto">
          <a:xfrm>
            <a:off x="3810000" y="228600"/>
            <a:ext cx="533400" cy="314325"/>
          </a:xfrm>
          <a:prstGeom prst="rect">
            <a:avLst/>
          </a:prstGeom>
          <a:solidFill>
            <a:srgbClr val="CCFF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FFF"/>
            </a:extrusionClr>
            <a:contourClr>
              <a:srgbClr val="CCFFFF"/>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#28</a:t>
            </a:r>
          </a:p>
        </p:txBody>
      </p:sp>
      <p:sp>
        <p:nvSpPr>
          <p:cNvPr id="188450" name="Rectangle 34">
            <a:extLst>
              <a:ext uri="{FF2B5EF4-FFF2-40B4-BE49-F238E27FC236}">
                <a16:creationId xmlns:a16="http://schemas.microsoft.com/office/drawing/2014/main" id="{651BEF09-BC15-43BC-9631-B77D8640D2E1}"/>
              </a:ext>
            </a:extLst>
          </p:cNvPr>
          <p:cNvSpPr>
            <a:spLocks noChangeArrowheads="1"/>
          </p:cNvSpPr>
          <p:nvPr/>
        </p:nvSpPr>
        <p:spPr bwMode="auto">
          <a:xfrm>
            <a:off x="4248150"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245-2</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45</a:t>
            </a:r>
          </a:p>
        </p:txBody>
      </p:sp>
      <p:sp>
        <p:nvSpPr>
          <p:cNvPr id="188451" name="Rectangle 35">
            <a:extLst>
              <a:ext uri="{FF2B5EF4-FFF2-40B4-BE49-F238E27FC236}">
                <a16:creationId xmlns:a16="http://schemas.microsoft.com/office/drawing/2014/main" id="{4C904807-2EDB-4792-B5B3-94C294251AA3}"/>
              </a:ext>
            </a:extLst>
          </p:cNvPr>
          <p:cNvSpPr>
            <a:spLocks noChangeArrowheads="1"/>
          </p:cNvSpPr>
          <p:nvPr/>
        </p:nvSpPr>
        <p:spPr bwMode="auto">
          <a:xfrm>
            <a:off x="3016250" y="37338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245-245</a:t>
            </a:r>
          </a:p>
        </p:txBody>
      </p:sp>
      <p:sp>
        <p:nvSpPr>
          <p:cNvPr id="188452" name="Rectangle 36">
            <a:extLst>
              <a:ext uri="{FF2B5EF4-FFF2-40B4-BE49-F238E27FC236}">
                <a16:creationId xmlns:a16="http://schemas.microsoft.com/office/drawing/2014/main" id="{F4617751-3FA4-4172-8D48-BF29EB7FA1AD}"/>
              </a:ext>
            </a:extLst>
          </p:cNvPr>
          <p:cNvSpPr>
            <a:spLocks noChangeArrowheads="1"/>
          </p:cNvSpPr>
          <p:nvPr/>
        </p:nvSpPr>
        <p:spPr bwMode="auto">
          <a:xfrm>
            <a:off x="4648200" y="34290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234</a:t>
            </a:r>
          </a:p>
        </p:txBody>
      </p:sp>
      <p:sp>
        <p:nvSpPr>
          <p:cNvPr id="188453" name="Rectangle 37">
            <a:extLst>
              <a:ext uri="{FF2B5EF4-FFF2-40B4-BE49-F238E27FC236}">
                <a16:creationId xmlns:a16="http://schemas.microsoft.com/office/drawing/2014/main" id="{9026A555-DF7A-436E-8BBA-35331C6A4797}"/>
              </a:ext>
            </a:extLst>
          </p:cNvPr>
          <p:cNvSpPr>
            <a:spLocks noChangeArrowheads="1"/>
          </p:cNvSpPr>
          <p:nvPr/>
        </p:nvSpPr>
        <p:spPr bwMode="auto">
          <a:xfrm>
            <a:off x="4578350" y="23764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34</a:t>
            </a:r>
          </a:p>
        </p:txBody>
      </p:sp>
      <p:sp>
        <p:nvSpPr>
          <p:cNvPr id="188454" name="Rectangle 38">
            <a:extLst>
              <a:ext uri="{FF2B5EF4-FFF2-40B4-BE49-F238E27FC236}">
                <a16:creationId xmlns:a16="http://schemas.microsoft.com/office/drawing/2014/main" id="{1FFAACC8-77BC-4898-B470-0B6E3AAF9D09}"/>
              </a:ext>
            </a:extLst>
          </p:cNvPr>
          <p:cNvSpPr>
            <a:spLocks noChangeArrowheads="1"/>
          </p:cNvSpPr>
          <p:nvPr/>
        </p:nvSpPr>
        <p:spPr bwMode="auto">
          <a:xfrm>
            <a:off x="2597150" y="48006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2356</a:t>
            </a:r>
          </a:p>
        </p:txBody>
      </p:sp>
      <p:sp>
        <p:nvSpPr>
          <p:cNvPr id="188455" name="Rectangle 39">
            <a:extLst>
              <a:ext uri="{FF2B5EF4-FFF2-40B4-BE49-F238E27FC236}">
                <a16:creationId xmlns:a16="http://schemas.microsoft.com/office/drawing/2014/main" id="{850C7635-7A02-4B75-B017-C2235B4B0637}"/>
              </a:ext>
            </a:extLst>
          </p:cNvPr>
          <p:cNvSpPr>
            <a:spLocks noChangeArrowheads="1"/>
          </p:cNvSpPr>
          <p:nvPr/>
        </p:nvSpPr>
        <p:spPr bwMode="auto">
          <a:xfrm>
            <a:off x="3962400" y="1447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a:t>
            </a:r>
          </a:p>
        </p:txBody>
      </p:sp>
      <p:sp>
        <p:nvSpPr>
          <p:cNvPr id="188456" name="Rectangle 40">
            <a:extLst>
              <a:ext uri="{FF2B5EF4-FFF2-40B4-BE49-F238E27FC236}">
                <a16:creationId xmlns:a16="http://schemas.microsoft.com/office/drawing/2014/main" id="{42A99D5D-A894-413E-A936-454794A6923D}"/>
              </a:ext>
            </a:extLst>
          </p:cNvPr>
          <p:cNvSpPr>
            <a:spLocks noChangeArrowheads="1"/>
          </p:cNvSpPr>
          <p:nvPr/>
        </p:nvSpPr>
        <p:spPr bwMode="auto">
          <a:xfrm>
            <a:off x="2978150" y="26670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245-</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24</a:t>
            </a:r>
          </a:p>
        </p:txBody>
      </p:sp>
      <p:sp>
        <p:nvSpPr>
          <p:cNvPr id="188457" name="Rectangle 41">
            <a:extLst>
              <a:ext uri="{FF2B5EF4-FFF2-40B4-BE49-F238E27FC236}">
                <a16:creationId xmlns:a16="http://schemas.microsoft.com/office/drawing/2014/main" id="{A5718561-C4B0-479B-89B2-D490DA656AD8}"/>
              </a:ext>
            </a:extLst>
          </p:cNvPr>
          <p:cNvSpPr>
            <a:spLocks noChangeArrowheads="1"/>
          </p:cNvSpPr>
          <p:nvPr/>
        </p:nvSpPr>
        <p:spPr bwMode="auto">
          <a:xfrm>
            <a:off x="4343400" y="395288"/>
            <a:ext cx="60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24-</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a:t>
            </a:r>
          </a:p>
        </p:txBody>
      </p:sp>
    </p:spTree>
    <p:extLst>
      <p:ext uri="{BB962C8B-B14F-4D97-AF65-F5344CB8AC3E}">
        <p14:creationId xmlns:p14="http://schemas.microsoft.com/office/powerpoint/2010/main" val="407462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Comment 2">
            <a:extLst>
              <a:ext uri="{FF2B5EF4-FFF2-40B4-BE49-F238E27FC236}">
                <a16:creationId xmlns:a16="http://schemas.microsoft.com/office/drawing/2014/main" id="{A17559E7-6D69-45B2-A8B7-CB6530B8BC72}"/>
              </a:ext>
            </a:extLst>
          </p:cNvPr>
          <p:cNvSpPr>
            <a:spLocks noChangeArrowheads="1"/>
          </p:cNvSpPr>
          <p:nvPr/>
        </p:nvSpPr>
        <p:spPr bwMode="auto">
          <a:xfrm>
            <a:off x="381000" y="228600"/>
            <a:ext cx="4724400" cy="461665"/>
          </a:xfrm>
          <a:prstGeom prst="rect">
            <a:avLst/>
          </a:prstGeom>
          <a:solidFill>
            <a:srgbClr val="FCFDC6">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CFDC6"/>
            </a:extrusionClr>
            <a:contourClr>
              <a:srgbClr val="FCFDC6"/>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ja-JP" sz="2400" b="0" i="0" u="none" strike="noStrike" cap="none" normalizeH="0" baseline="0" dirty="0">
                <a:ln>
                  <a:noFill/>
                </a:ln>
                <a:solidFill>
                  <a:srgbClr val="202124"/>
                </a:solidFill>
                <a:effectLst/>
                <a:latin typeface="Arial Unicode MS"/>
                <a:ea typeface="inherit"/>
              </a:rPr>
              <a:t>Breast milk/adipose tissue/blood</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29" name="Rectangle 3">
            <a:extLst>
              <a:ext uri="{FF2B5EF4-FFF2-40B4-BE49-F238E27FC236}">
                <a16:creationId xmlns:a16="http://schemas.microsoft.com/office/drawing/2014/main" id="{A8C23AF1-770E-46F1-A164-F9BC920DD2BC}"/>
              </a:ext>
            </a:extLst>
          </p:cNvPr>
          <p:cNvSpPr>
            <a:spLocks noChangeArrowheads="1"/>
          </p:cNvSpPr>
          <p:nvPr/>
        </p:nvSpPr>
        <p:spPr bwMode="auto">
          <a:xfrm>
            <a:off x="7316788" y="6007100"/>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Century" panose="02040604050505020304" pitchFamily="18" charset="0"/>
                <a:ea typeface="ＭＳ Ｐゴシック" panose="020B0600070205080204" pitchFamily="50" charset="-128"/>
                <a:cs typeface="+mn-cs"/>
              </a:rPr>
              <a:t> </a:t>
            </a:r>
            <a:endParaRPr kumimoji="1" lang="en-US" altLang="ja-JP" sz="3600" b="0" i="0" u="none" strike="noStrike" kern="1200" cap="none" spc="0" normalizeH="0" baseline="0" noProof="0">
              <a:ln>
                <a:noFill/>
              </a:ln>
              <a:solidFill>
                <a:srgbClr val="FFFFCC"/>
              </a:solidFill>
              <a:effectLst/>
              <a:uLnTx/>
              <a:uFillTx/>
              <a:latin typeface="Times New Roman" panose="02020603050405020304" pitchFamily="18" charset="0"/>
              <a:ea typeface="ＭＳ Ｐゴシック" panose="020B0600070205080204" pitchFamily="50" charset="-128"/>
              <a:cs typeface="+mn-cs"/>
            </a:endParaRPr>
          </a:p>
        </p:txBody>
      </p:sp>
      <p:graphicFrame>
        <p:nvGraphicFramePr>
          <p:cNvPr id="1026" name="Object 2">
            <a:extLst>
              <a:ext uri="{FF2B5EF4-FFF2-40B4-BE49-F238E27FC236}">
                <a16:creationId xmlns:a16="http://schemas.microsoft.com/office/drawing/2014/main" id="{4869D2B8-03C0-4243-8D18-4FCD9E34FB6C}"/>
              </a:ext>
            </a:extLst>
          </p:cNvPr>
          <p:cNvGraphicFramePr>
            <a:graphicFrameLocks noChangeAspect="1"/>
          </p:cNvGraphicFramePr>
          <p:nvPr/>
        </p:nvGraphicFramePr>
        <p:xfrm>
          <a:off x="2089150" y="989013"/>
          <a:ext cx="5178425" cy="4881562"/>
        </p:xfrm>
        <a:graphic>
          <a:graphicData uri="http://schemas.openxmlformats.org/presentationml/2006/ole">
            <mc:AlternateContent xmlns:mc="http://schemas.openxmlformats.org/markup-compatibility/2006">
              <mc:Choice xmlns:v="urn:schemas-microsoft-com:vml" Requires="v">
                <p:oleObj name="CS ChemDraw Drawing" r:id="rId3" imgW="5178960" imgH="4881600" progId="ChemDraw.Document.5.0">
                  <p:embed/>
                </p:oleObj>
              </mc:Choice>
              <mc:Fallback>
                <p:oleObj name="CS ChemDraw Drawing" r:id="rId3" imgW="5178960" imgH="4881600" progId="ChemDraw.Document.5.0">
                  <p:embed/>
                  <p:pic>
                    <p:nvPicPr>
                      <p:cNvPr id="1026" name="Object 2">
                        <a:extLst>
                          <a:ext uri="{FF2B5EF4-FFF2-40B4-BE49-F238E27FC236}">
                            <a16:creationId xmlns:a16="http://schemas.microsoft.com/office/drawing/2014/main" id="{4869D2B8-03C0-4243-8D18-4FCD9E34F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989013"/>
                        <a:ext cx="5178425"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Comment 5">
            <a:extLst>
              <a:ext uri="{FF2B5EF4-FFF2-40B4-BE49-F238E27FC236}">
                <a16:creationId xmlns:a16="http://schemas.microsoft.com/office/drawing/2014/main" id="{FF2E4F12-5D13-4599-953E-93B7435061C7}"/>
              </a:ext>
            </a:extLst>
          </p:cNvPr>
          <p:cNvSpPr>
            <a:spLocks noChangeArrowheads="1"/>
          </p:cNvSpPr>
          <p:nvPr/>
        </p:nvSpPr>
        <p:spPr bwMode="auto">
          <a:xfrm>
            <a:off x="0" y="1066800"/>
            <a:ext cx="2057400" cy="831850"/>
          </a:xfrm>
          <a:prstGeom prst="rect">
            <a:avLst/>
          </a:prstGeom>
          <a:solidFill>
            <a:srgbClr val="FF99CC">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99CC"/>
            </a:extrusionClr>
            <a:contourClr>
              <a:srgbClr val="FF99CC"/>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(2,4,4',5-)</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31" name="Comment 6">
            <a:extLst>
              <a:ext uri="{FF2B5EF4-FFF2-40B4-BE49-F238E27FC236}">
                <a16:creationId xmlns:a16="http://schemas.microsoft.com/office/drawing/2014/main" id="{C2F25842-CE62-4113-B904-7D1D944E99D5}"/>
              </a:ext>
            </a:extLst>
          </p:cNvPr>
          <p:cNvSpPr>
            <a:spLocks noChangeArrowheads="1"/>
          </p:cNvSpPr>
          <p:nvPr/>
        </p:nvSpPr>
        <p:spPr bwMode="auto">
          <a:xfrm>
            <a:off x="0" y="2895600"/>
            <a:ext cx="2057400" cy="831850"/>
          </a:xfrm>
          <a:prstGeom prst="rect">
            <a:avLst/>
          </a:prstGeom>
          <a:solidFill>
            <a:srgbClr val="FF99CC">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99CC"/>
            </a:extrusionClr>
            <a:contourClr>
              <a:srgbClr val="FF99CC"/>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#99 </a:t>
            </a: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4,4',5-)</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32" name="Comment 7">
            <a:extLst>
              <a:ext uri="{FF2B5EF4-FFF2-40B4-BE49-F238E27FC236}">
                <a16:creationId xmlns:a16="http://schemas.microsoft.com/office/drawing/2014/main" id="{CBE46679-204A-4708-8EC0-C12B0BBF7FB1}"/>
              </a:ext>
            </a:extLst>
          </p:cNvPr>
          <p:cNvSpPr>
            <a:spLocks noChangeArrowheads="1"/>
          </p:cNvSpPr>
          <p:nvPr/>
        </p:nvSpPr>
        <p:spPr bwMode="auto">
          <a:xfrm>
            <a:off x="0" y="4800600"/>
            <a:ext cx="2057400" cy="831850"/>
          </a:xfrm>
          <a:prstGeom prst="rect">
            <a:avLst/>
          </a:prstGeom>
          <a:solidFill>
            <a:srgbClr val="FF99CC">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99CC"/>
            </a:extrusionClr>
            <a:contourClr>
              <a:srgbClr val="FF99CC"/>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4,4',5-)</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33" name="Comment 8">
            <a:extLst>
              <a:ext uri="{FF2B5EF4-FFF2-40B4-BE49-F238E27FC236}">
                <a16:creationId xmlns:a16="http://schemas.microsoft.com/office/drawing/2014/main" id="{9A29699F-1D27-436B-B3ED-01819231B86A}"/>
              </a:ext>
            </a:extLst>
          </p:cNvPr>
          <p:cNvSpPr>
            <a:spLocks noChangeArrowheads="1"/>
          </p:cNvSpPr>
          <p:nvPr/>
        </p:nvSpPr>
        <p:spPr bwMode="auto">
          <a:xfrm>
            <a:off x="6892925" y="914400"/>
            <a:ext cx="2174875" cy="831850"/>
          </a:xfrm>
          <a:prstGeom prst="rect">
            <a:avLst/>
          </a:prstGeom>
          <a:solidFill>
            <a:srgbClr val="FF99CC">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99CC"/>
            </a:extrusionClr>
            <a:contourClr>
              <a:srgbClr val="FF99CC"/>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rPr>
              <a:t>#153</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rPr>
              <a:t>(2,2',4,4',5,5'-)</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
        <p:nvSpPr>
          <p:cNvPr id="1034" name="Comment 9">
            <a:extLst>
              <a:ext uri="{FF2B5EF4-FFF2-40B4-BE49-F238E27FC236}">
                <a16:creationId xmlns:a16="http://schemas.microsoft.com/office/drawing/2014/main" id="{0766F880-F4C8-4CDA-86D8-98E6018992A8}"/>
              </a:ext>
            </a:extLst>
          </p:cNvPr>
          <p:cNvSpPr>
            <a:spLocks noChangeArrowheads="1"/>
          </p:cNvSpPr>
          <p:nvPr/>
        </p:nvSpPr>
        <p:spPr bwMode="auto">
          <a:xfrm>
            <a:off x="6892925" y="2647950"/>
            <a:ext cx="2133600" cy="831850"/>
          </a:xfrm>
          <a:prstGeom prst="rect">
            <a:avLst/>
          </a:prstGeom>
          <a:solidFill>
            <a:srgbClr val="FF99CC">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99CC"/>
            </a:extrusionClr>
            <a:contourClr>
              <a:srgbClr val="FF99CC"/>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rPr>
              <a:t>#138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rPr>
              <a:t>(2,2',3,4,4',5'-)</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
        <p:nvSpPr>
          <p:cNvPr id="1035" name="Comment 10">
            <a:extLst>
              <a:ext uri="{FF2B5EF4-FFF2-40B4-BE49-F238E27FC236}">
                <a16:creationId xmlns:a16="http://schemas.microsoft.com/office/drawing/2014/main" id="{43DC964D-584E-4039-95AB-035D8762A3AC}"/>
              </a:ext>
            </a:extLst>
          </p:cNvPr>
          <p:cNvSpPr>
            <a:spLocks noChangeArrowheads="1"/>
          </p:cNvSpPr>
          <p:nvPr/>
        </p:nvSpPr>
        <p:spPr bwMode="auto">
          <a:xfrm>
            <a:off x="6705600" y="4578350"/>
            <a:ext cx="2320925" cy="831850"/>
          </a:xfrm>
          <a:prstGeom prst="rect">
            <a:avLst/>
          </a:prstGeom>
          <a:solidFill>
            <a:srgbClr val="FF99CC">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99CC"/>
            </a:extrusionClr>
            <a:contourClr>
              <a:srgbClr val="FF99CC"/>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rPr>
              <a:t>#187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rPr>
              <a:t>(2,2',3,4',5,5',6-)</a:t>
            </a:r>
            <a:endPar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
        <p:nvSpPr>
          <p:cNvPr id="1036" name="Comment 11">
            <a:extLst>
              <a:ext uri="{FF2B5EF4-FFF2-40B4-BE49-F238E27FC236}">
                <a16:creationId xmlns:a16="http://schemas.microsoft.com/office/drawing/2014/main" id="{69FF1298-B508-419F-8381-C36811AB70A1}"/>
              </a:ext>
            </a:extLst>
          </p:cNvPr>
          <p:cNvSpPr>
            <a:spLocks noChangeArrowheads="1"/>
          </p:cNvSpPr>
          <p:nvPr/>
        </p:nvSpPr>
        <p:spPr bwMode="auto">
          <a:xfrm>
            <a:off x="533400" y="6172200"/>
            <a:ext cx="8229600" cy="466725"/>
          </a:xfrm>
          <a:prstGeom prst="rect">
            <a:avLst/>
          </a:prstGeom>
          <a:solidFill>
            <a:srgbClr val="FFFF99">
              <a:alpha val="50195"/>
            </a:srgbClr>
          </a:solidFill>
          <a:ln w="9525">
            <a:miter lim="800000"/>
            <a:headEnd/>
            <a:tailEnd/>
          </a:ln>
          <a:scene3d>
            <a:camera prst="legacyObliqueTopRight"/>
            <a:lightRig rig="legacyFlat3" dir="b"/>
          </a:scene3d>
          <a:sp3d extrusionH="176200" prstMaterial="legacyMatte">
            <a:bevelT w="13500" h="13500" prst="angle"/>
            <a:bevelB w="13500" h="13500" prst="angle"/>
            <a:extrusionClr>
              <a:srgbClr val="FFFF99"/>
            </a:extrusionClr>
            <a:contourClr>
              <a:srgbClr val="FFFF99"/>
            </a:contourClr>
          </a:sp3d>
        </p:spPr>
        <p:txBody>
          <a:bodyPr>
            <a:spAutoFit/>
            <a:flatTx/>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02124"/>
                </a:solidFill>
                <a:effectLst/>
                <a:latin typeface="Arial Unicode MS"/>
                <a:ea typeface="inherit"/>
              </a:rPr>
              <a:t>Main PCB</a:t>
            </a:r>
            <a:r>
              <a:rPr kumimoji="0" lang="en-US" altLang="ja-JP" sz="2400" b="0" i="0" u="none" strike="noStrike" cap="none" normalizeH="0" baseline="0" dirty="0">
                <a:ln>
                  <a:noFill/>
                </a:ln>
                <a:solidFill>
                  <a:srgbClr val="202124"/>
                </a:solidFill>
                <a:effectLst/>
                <a:latin typeface="Arial Unicode MS"/>
                <a:ea typeface="inherit"/>
              </a:rPr>
              <a:t> congeners </a:t>
            </a:r>
            <a:r>
              <a:rPr kumimoji="0" lang="ja-JP" altLang="ja-JP" sz="2400" b="0" i="0" u="none" strike="noStrike" cap="none" normalizeH="0" baseline="0" dirty="0">
                <a:ln>
                  <a:noFill/>
                </a:ln>
                <a:solidFill>
                  <a:srgbClr val="202124"/>
                </a:solidFill>
                <a:effectLst/>
                <a:latin typeface="Arial Unicode MS"/>
                <a:ea typeface="inherit"/>
              </a:rPr>
              <a:t>in </a:t>
            </a:r>
            <a:r>
              <a:rPr kumimoji="0" lang="en-US" altLang="ja-JP" sz="2400" b="0" i="0" u="none" strike="noStrike" cap="none" normalizeH="0" baseline="0" dirty="0">
                <a:ln>
                  <a:noFill/>
                </a:ln>
                <a:solidFill>
                  <a:srgbClr val="202124"/>
                </a:solidFill>
                <a:effectLst/>
                <a:latin typeface="Arial Unicode MS"/>
                <a:ea typeface="inherit"/>
              </a:rPr>
              <a:t>human</a:t>
            </a:r>
            <a:r>
              <a:rPr kumimoji="0" lang="ja-JP" altLang="ja-JP" sz="2400" b="0" i="0" u="none" strike="noStrike" cap="none" normalizeH="0" baseline="0" dirty="0">
                <a:ln>
                  <a:noFill/>
                </a:ln>
                <a:solidFill>
                  <a:srgbClr val="202124"/>
                </a:solidFill>
                <a:effectLst/>
                <a:latin typeface="Arial Unicode MS"/>
                <a:ea typeface="inherit"/>
              </a:rPr>
              <a:t> samples</a:t>
            </a:r>
            <a:r>
              <a:rPr kumimoji="0" lang="ja-JP" altLang="ja-JP" sz="700" b="0" i="0" u="none" strike="noStrike" cap="none" normalizeH="0" baseline="0" dirty="0">
                <a:ln>
                  <a:noFill/>
                </a:ln>
                <a:solidFill>
                  <a:schemeClr val="tx1"/>
                </a:solidFill>
                <a:effectLst/>
              </a:rPr>
              <a:t> </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274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528963"/>
            <a:ext cx="9144000" cy="6001643"/>
          </a:xfrm>
        </p:spPr>
        <p:txBody>
          <a:bodyPr/>
          <a:lstStyle/>
          <a:p>
            <a:pPr algn="ct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Air, water, plankton, fish, birds, wildlife, humans</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Homologue profiles change widely due to differences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in metabolic capacity.</a:t>
            </a:r>
          </a:p>
        </p:txBody>
      </p:sp>
    </p:spTree>
    <p:extLst>
      <p:ext uri="{BB962C8B-B14F-4D97-AF65-F5344CB8AC3E}">
        <p14:creationId xmlns:p14="http://schemas.microsoft.com/office/powerpoint/2010/main" val="397560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Comment 2"/>
          <p:cNvSpPr>
            <a:spLocks noChangeArrowheads="1"/>
          </p:cNvSpPr>
          <p:nvPr/>
        </p:nvSpPr>
        <p:spPr bwMode="auto">
          <a:xfrm>
            <a:off x="152400" y="838200"/>
            <a:ext cx="1219200" cy="466725"/>
          </a:xfrm>
          <a:prstGeom prst="rect">
            <a:avLst/>
          </a:prstGeom>
          <a:solidFill>
            <a:srgbClr val="CCFFFF">
              <a:alpha val="50000"/>
            </a:srgbClr>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Arial" panose="020B0604020202020204" pitchFamily="34" charset="0"/>
              </a:rPr>
              <a:t>Air</a:t>
            </a:r>
            <a:endPar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endParaRPr>
          </a:p>
        </p:txBody>
      </p:sp>
      <p:sp>
        <p:nvSpPr>
          <p:cNvPr id="122883" name="Comment 3"/>
          <p:cNvSpPr>
            <a:spLocks noChangeArrowheads="1"/>
          </p:cNvSpPr>
          <p:nvPr/>
        </p:nvSpPr>
        <p:spPr bwMode="auto">
          <a:xfrm>
            <a:off x="152400" y="2971800"/>
            <a:ext cx="1219200" cy="466725"/>
          </a:xfrm>
          <a:prstGeom prst="rect">
            <a:avLst/>
          </a:prstGeom>
          <a:solidFill>
            <a:srgbClr val="CCFFFF">
              <a:alpha val="50000"/>
            </a:srgbClr>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Arial" panose="020B0604020202020204" pitchFamily="34" charset="0"/>
              </a:rPr>
              <a:t>Water</a:t>
            </a:r>
            <a:endPar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endParaRPr>
          </a:p>
        </p:txBody>
      </p:sp>
      <p:sp>
        <p:nvSpPr>
          <p:cNvPr id="122884" name="Comment 4"/>
          <p:cNvSpPr>
            <a:spLocks noChangeArrowheads="1"/>
          </p:cNvSpPr>
          <p:nvPr/>
        </p:nvSpPr>
        <p:spPr bwMode="auto">
          <a:xfrm>
            <a:off x="7772400" y="5181600"/>
            <a:ext cx="1219200" cy="466725"/>
          </a:xfrm>
          <a:prstGeom prst="rect">
            <a:avLst/>
          </a:prstGeom>
          <a:solidFill>
            <a:srgbClr val="CCFFFF">
              <a:alpha val="50000"/>
            </a:srgbClr>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Arial" panose="020B0604020202020204" pitchFamily="34" charset="0"/>
              </a:rPr>
              <a:t>Bird</a:t>
            </a:r>
            <a:endPar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endParaRPr>
          </a:p>
        </p:txBody>
      </p:sp>
      <p:sp>
        <p:nvSpPr>
          <p:cNvPr id="122885" name="Comment 5"/>
          <p:cNvSpPr>
            <a:spLocks noChangeArrowheads="1"/>
          </p:cNvSpPr>
          <p:nvPr/>
        </p:nvSpPr>
        <p:spPr bwMode="auto">
          <a:xfrm>
            <a:off x="7772400" y="685800"/>
            <a:ext cx="1219200" cy="466725"/>
          </a:xfrm>
          <a:prstGeom prst="rect">
            <a:avLst/>
          </a:prstGeom>
          <a:solidFill>
            <a:srgbClr val="CCFFFF">
              <a:alpha val="50000"/>
            </a:srgbClr>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Fish</a:t>
            </a:r>
          </a:p>
        </p:txBody>
      </p:sp>
      <p:sp>
        <p:nvSpPr>
          <p:cNvPr id="122886" name="Comment 6"/>
          <p:cNvSpPr>
            <a:spLocks noChangeArrowheads="1"/>
          </p:cNvSpPr>
          <p:nvPr/>
        </p:nvSpPr>
        <p:spPr bwMode="auto">
          <a:xfrm>
            <a:off x="7772400" y="2886075"/>
            <a:ext cx="1219200" cy="406400"/>
          </a:xfrm>
          <a:prstGeom prst="rect">
            <a:avLst/>
          </a:prstGeom>
          <a:solidFill>
            <a:srgbClr val="CCFFFF">
              <a:alpha val="50000"/>
            </a:srgbClr>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Shellfish</a:t>
            </a:r>
          </a:p>
        </p:txBody>
      </p:sp>
      <p:sp>
        <p:nvSpPr>
          <p:cNvPr id="122887" name="Comment 7"/>
          <p:cNvSpPr>
            <a:spLocks noChangeArrowheads="1"/>
          </p:cNvSpPr>
          <p:nvPr/>
        </p:nvSpPr>
        <p:spPr bwMode="auto">
          <a:xfrm>
            <a:off x="152400" y="5105400"/>
            <a:ext cx="1219200" cy="406400"/>
          </a:xfrm>
          <a:prstGeom prst="rect">
            <a:avLst/>
          </a:prstGeom>
          <a:solidFill>
            <a:srgbClr val="CCFFFF">
              <a:alpha val="50000"/>
            </a:srgbClr>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Sediment</a:t>
            </a:r>
          </a:p>
        </p:txBody>
      </p:sp>
      <p:pic>
        <p:nvPicPr>
          <p:cNvPr id="1228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1991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9" name="Comment 9"/>
          <p:cNvSpPr>
            <a:spLocks noChangeArrowheads="1"/>
          </p:cNvSpPr>
          <p:nvPr/>
        </p:nvSpPr>
        <p:spPr bwMode="auto">
          <a:xfrm>
            <a:off x="228600" y="1524000"/>
            <a:ext cx="1066800" cy="466725"/>
          </a:xfrm>
          <a:prstGeom prst="rect">
            <a:avLst/>
          </a:prstGeom>
          <a:solidFill>
            <a:srgbClr val="CCFF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大気</a:t>
            </a:r>
          </a:p>
        </p:txBody>
      </p:sp>
      <p:sp>
        <p:nvSpPr>
          <p:cNvPr id="122890" name="Comment 10"/>
          <p:cNvSpPr>
            <a:spLocks noChangeArrowheads="1"/>
          </p:cNvSpPr>
          <p:nvPr/>
        </p:nvSpPr>
        <p:spPr bwMode="auto">
          <a:xfrm>
            <a:off x="228600" y="3657600"/>
            <a:ext cx="1066800" cy="466725"/>
          </a:xfrm>
          <a:prstGeom prst="rect">
            <a:avLst/>
          </a:prstGeom>
          <a:solidFill>
            <a:srgbClr val="CCFF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水質</a:t>
            </a:r>
          </a:p>
        </p:txBody>
      </p:sp>
      <p:sp>
        <p:nvSpPr>
          <p:cNvPr id="122891" name="Comment 11"/>
          <p:cNvSpPr>
            <a:spLocks noChangeArrowheads="1"/>
          </p:cNvSpPr>
          <p:nvPr/>
        </p:nvSpPr>
        <p:spPr bwMode="auto">
          <a:xfrm>
            <a:off x="7848600" y="1285875"/>
            <a:ext cx="1066800" cy="466725"/>
          </a:xfrm>
          <a:prstGeom prst="rect">
            <a:avLst/>
          </a:prstGeom>
          <a:solidFill>
            <a:srgbClr val="CCFF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魚</a:t>
            </a:r>
          </a:p>
        </p:txBody>
      </p:sp>
      <p:sp>
        <p:nvSpPr>
          <p:cNvPr id="122892" name="Comment 12"/>
          <p:cNvSpPr>
            <a:spLocks noChangeArrowheads="1"/>
          </p:cNvSpPr>
          <p:nvPr/>
        </p:nvSpPr>
        <p:spPr bwMode="auto">
          <a:xfrm>
            <a:off x="7848600" y="3429000"/>
            <a:ext cx="1066800" cy="466725"/>
          </a:xfrm>
          <a:prstGeom prst="rect">
            <a:avLst/>
          </a:prstGeom>
          <a:solidFill>
            <a:srgbClr val="CCFF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貝類</a:t>
            </a:r>
          </a:p>
        </p:txBody>
      </p:sp>
      <p:sp>
        <p:nvSpPr>
          <p:cNvPr id="122893" name="Comment 13"/>
          <p:cNvSpPr>
            <a:spLocks noChangeArrowheads="1"/>
          </p:cNvSpPr>
          <p:nvPr/>
        </p:nvSpPr>
        <p:spPr bwMode="auto">
          <a:xfrm>
            <a:off x="228600" y="5638800"/>
            <a:ext cx="1143000" cy="466725"/>
          </a:xfrm>
          <a:prstGeom prst="rect">
            <a:avLst/>
          </a:prstGeom>
          <a:solidFill>
            <a:srgbClr val="CCFF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底質</a:t>
            </a:r>
          </a:p>
        </p:txBody>
      </p:sp>
      <p:sp>
        <p:nvSpPr>
          <p:cNvPr id="122894" name="Comment 14"/>
          <p:cNvSpPr>
            <a:spLocks noChangeArrowheads="1"/>
          </p:cNvSpPr>
          <p:nvPr/>
        </p:nvSpPr>
        <p:spPr bwMode="auto">
          <a:xfrm>
            <a:off x="8001000" y="5791200"/>
            <a:ext cx="838200" cy="466725"/>
          </a:xfrm>
          <a:prstGeom prst="rect">
            <a:avLst/>
          </a:prstGeom>
          <a:solidFill>
            <a:srgbClr val="CCFF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txBody>
          <a:bodyPr>
            <a:spAutoFit/>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7080F"/>
                </a:solidFill>
                <a:effectLst/>
                <a:uLnTx/>
                <a:uFillTx/>
                <a:latin typeface="Times New Roman" panose="02020603050405020304" pitchFamily="18" charset="0"/>
                <a:ea typeface="ＭＳ Ｐゴシック" panose="020B0600070205080204" pitchFamily="50" charset="-128"/>
                <a:cs typeface="+mn-cs"/>
              </a:rPr>
              <a:t>鳥</a:t>
            </a:r>
          </a:p>
        </p:txBody>
      </p:sp>
    </p:spTree>
    <p:extLst>
      <p:ext uri="{BB962C8B-B14F-4D97-AF65-F5344CB8AC3E}">
        <p14:creationId xmlns:p14="http://schemas.microsoft.com/office/powerpoint/2010/main" val="40885939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339725"/>
            <a:ext cx="3400425"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0" y="4559300"/>
            <a:ext cx="351155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04800"/>
            <a:ext cx="349885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572000"/>
            <a:ext cx="35115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14600"/>
            <a:ext cx="349885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0" y="2432050"/>
            <a:ext cx="35115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256" name="Comment 8"/>
          <p:cNvSpPr>
            <a:spLocks noChangeArrowheads="1"/>
          </p:cNvSpPr>
          <p:nvPr/>
        </p:nvSpPr>
        <p:spPr bwMode="auto">
          <a:xfrm>
            <a:off x="2743200" y="228600"/>
            <a:ext cx="34290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Source estimation</a:t>
            </a:r>
          </a:p>
        </p:txBody>
      </p:sp>
      <p:sp>
        <p:nvSpPr>
          <p:cNvPr id="309257" name="Comment 9"/>
          <p:cNvSpPr>
            <a:spLocks noChangeArrowheads="1"/>
          </p:cNvSpPr>
          <p:nvPr/>
        </p:nvSpPr>
        <p:spPr bwMode="auto">
          <a:xfrm>
            <a:off x="2590800" y="819150"/>
            <a:ext cx="13716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KC</a:t>
            </a:r>
            <a:r>
              <a:rPr kumimoji="1" lang="ja-JP" altLang="en-US"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３００</a:t>
            </a:r>
          </a:p>
        </p:txBody>
      </p:sp>
      <p:sp>
        <p:nvSpPr>
          <p:cNvPr id="309258" name="Comment 10"/>
          <p:cNvSpPr>
            <a:spLocks noChangeArrowheads="1"/>
          </p:cNvSpPr>
          <p:nvPr/>
        </p:nvSpPr>
        <p:spPr bwMode="auto">
          <a:xfrm>
            <a:off x="2667000" y="4724400"/>
            <a:ext cx="13716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KC</a:t>
            </a:r>
            <a:r>
              <a:rPr kumimoji="1" lang="ja-JP" altLang="en-US"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４００</a:t>
            </a:r>
          </a:p>
        </p:txBody>
      </p:sp>
      <p:sp>
        <p:nvSpPr>
          <p:cNvPr id="309259" name="Comment 11"/>
          <p:cNvSpPr>
            <a:spLocks noChangeArrowheads="1"/>
          </p:cNvSpPr>
          <p:nvPr/>
        </p:nvSpPr>
        <p:spPr bwMode="auto">
          <a:xfrm>
            <a:off x="4495800" y="833438"/>
            <a:ext cx="13716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KC</a:t>
            </a:r>
            <a:r>
              <a:rPr kumimoji="1" lang="ja-JP" altLang="en-US"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５００</a:t>
            </a:r>
          </a:p>
        </p:txBody>
      </p:sp>
      <p:sp>
        <p:nvSpPr>
          <p:cNvPr id="309260" name="Comment 12"/>
          <p:cNvSpPr>
            <a:spLocks noChangeArrowheads="1"/>
          </p:cNvSpPr>
          <p:nvPr/>
        </p:nvSpPr>
        <p:spPr bwMode="auto">
          <a:xfrm>
            <a:off x="4614863" y="4724400"/>
            <a:ext cx="13716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KC</a:t>
            </a:r>
            <a:r>
              <a:rPr kumimoji="1" lang="ja-JP" altLang="en-US"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６００</a:t>
            </a:r>
          </a:p>
        </p:txBody>
      </p:sp>
      <p:sp>
        <p:nvSpPr>
          <p:cNvPr id="309261" name="Comment 13"/>
          <p:cNvSpPr>
            <a:spLocks noChangeArrowheads="1"/>
          </p:cNvSpPr>
          <p:nvPr/>
        </p:nvSpPr>
        <p:spPr bwMode="auto">
          <a:xfrm>
            <a:off x="2667000" y="3124200"/>
            <a:ext cx="17526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Sediment A</a:t>
            </a:r>
          </a:p>
        </p:txBody>
      </p:sp>
      <p:sp>
        <p:nvSpPr>
          <p:cNvPr id="309262" name="Comment 14"/>
          <p:cNvSpPr>
            <a:spLocks noChangeArrowheads="1"/>
          </p:cNvSpPr>
          <p:nvPr/>
        </p:nvSpPr>
        <p:spPr bwMode="auto">
          <a:xfrm>
            <a:off x="4800600" y="3124200"/>
            <a:ext cx="17526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Sediment B</a:t>
            </a:r>
          </a:p>
        </p:txBody>
      </p:sp>
      <p:sp>
        <p:nvSpPr>
          <p:cNvPr id="309263" name="Comment 15"/>
          <p:cNvSpPr>
            <a:spLocks noChangeArrowheads="1"/>
          </p:cNvSpPr>
          <p:nvPr/>
        </p:nvSpPr>
        <p:spPr bwMode="auto">
          <a:xfrm>
            <a:off x="4614863" y="5267325"/>
            <a:ext cx="16002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Ship paint</a:t>
            </a:r>
          </a:p>
        </p:txBody>
      </p:sp>
      <p:sp>
        <p:nvSpPr>
          <p:cNvPr id="309264" name="Comment 16"/>
          <p:cNvSpPr>
            <a:spLocks noChangeArrowheads="1"/>
          </p:cNvSpPr>
          <p:nvPr/>
        </p:nvSpPr>
        <p:spPr bwMode="auto">
          <a:xfrm>
            <a:off x="2895600" y="1419225"/>
            <a:ext cx="11430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N.C.P.</a:t>
            </a:r>
          </a:p>
        </p:txBody>
      </p:sp>
      <p:sp>
        <p:nvSpPr>
          <p:cNvPr id="309265" name="Comment 17"/>
          <p:cNvSpPr>
            <a:spLocks noChangeArrowheads="1"/>
          </p:cNvSpPr>
          <p:nvPr/>
        </p:nvSpPr>
        <p:spPr bwMode="auto">
          <a:xfrm>
            <a:off x="2714625" y="5281613"/>
            <a:ext cx="16002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Insulator</a:t>
            </a:r>
            <a:endParaRPr kumimoji="1" lang="en-US" altLang="ja-JP" sz="2400" b="0"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endParaRPr>
          </a:p>
        </p:txBody>
      </p:sp>
      <p:sp>
        <p:nvSpPr>
          <p:cNvPr id="309266" name="Comment 18"/>
          <p:cNvSpPr>
            <a:spLocks noChangeArrowheads="1"/>
          </p:cNvSpPr>
          <p:nvPr/>
        </p:nvSpPr>
        <p:spPr bwMode="auto">
          <a:xfrm>
            <a:off x="4572000" y="1362075"/>
            <a:ext cx="16002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Insulator</a:t>
            </a:r>
            <a:endParaRPr kumimoji="1" lang="en-US" altLang="ja-JP" sz="2400" b="0"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endParaRPr>
          </a:p>
        </p:txBody>
      </p:sp>
      <p:sp>
        <p:nvSpPr>
          <p:cNvPr id="309267" name="Comment 19"/>
          <p:cNvSpPr>
            <a:spLocks noChangeArrowheads="1"/>
          </p:cNvSpPr>
          <p:nvPr/>
        </p:nvSpPr>
        <p:spPr bwMode="auto">
          <a:xfrm>
            <a:off x="2719388" y="5843588"/>
            <a:ext cx="16002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capacitor</a:t>
            </a:r>
            <a:endParaRPr kumimoji="1" lang="en-US" altLang="ja-JP" sz="2400" b="0"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endParaRPr>
          </a:p>
        </p:txBody>
      </p:sp>
      <p:sp>
        <p:nvSpPr>
          <p:cNvPr id="309268" name="Comment 20"/>
          <p:cNvSpPr>
            <a:spLocks noChangeArrowheads="1"/>
          </p:cNvSpPr>
          <p:nvPr/>
        </p:nvSpPr>
        <p:spPr bwMode="auto">
          <a:xfrm>
            <a:off x="4572000" y="1938338"/>
            <a:ext cx="1600200" cy="466725"/>
          </a:xfrm>
          <a:prstGeom prst="rect">
            <a:avLst/>
          </a:prstGeom>
          <a:solidFill>
            <a:srgbClr val="CCFFFF"/>
          </a:solidFill>
          <a:ln w="9525">
            <a:solidFill>
              <a:schemeClr val="bg2"/>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rPr>
              <a:t>capacitor</a:t>
            </a:r>
            <a:endParaRPr kumimoji="1" lang="en-US" altLang="ja-JP" sz="2400" b="0" i="0" u="none" strike="noStrike" kern="1200" cap="none" spc="0" normalizeH="0" baseline="0" noProof="0">
              <a:ln>
                <a:noFill/>
              </a:ln>
              <a:solidFill>
                <a:srgbClr val="4D4D4D"/>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86084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3778" name="Comment 2"/>
          <p:cNvSpPr>
            <a:spLocks noChangeArrowheads="1"/>
          </p:cNvSpPr>
          <p:nvPr/>
        </p:nvSpPr>
        <p:spPr bwMode="auto">
          <a:xfrm>
            <a:off x="838200" y="3505200"/>
            <a:ext cx="48006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海域底質中</a:t>
            </a: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PCB</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の鉛直分布</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79" name="Comment 3"/>
          <p:cNvSpPr>
            <a:spLocks noChangeArrowheads="1"/>
          </p:cNvSpPr>
          <p:nvPr/>
        </p:nvSpPr>
        <p:spPr bwMode="auto">
          <a:xfrm>
            <a:off x="838200" y="4953000"/>
            <a:ext cx="48006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海域底質中</a:t>
            </a: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PCB</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の水平分布</a:t>
            </a:r>
          </a:p>
        </p:txBody>
      </p:sp>
      <p:sp>
        <p:nvSpPr>
          <p:cNvPr id="203780" name="Comment 4"/>
          <p:cNvSpPr>
            <a:spLocks noChangeArrowheads="1"/>
          </p:cNvSpPr>
          <p:nvPr/>
        </p:nvSpPr>
        <p:spPr bwMode="auto">
          <a:xfrm>
            <a:off x="2209800" y="4267200"/>
            <a:ext cx="41148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PCB</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汚染の時間的・経年変化</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81" name="Comment 5"/>
          <p:cNvSpPr>
            <a:spLocks noChangeArrowheads="1"/>
          </p:cNvSpPr>
          <p:nvPr/>
        </p:nvSpPr>
        <p:spPr bwMode="auto">
          <a:xfrm>
            <a:off x="533400" y="457200"/>
            <a:ext cx="48006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PCB</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は汚染拡散の重要な指標</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82" name="Comment 6"/>
          <p:cNvSpPr>
            <a:spLocks noChangeArrowheads="1"/>
          </p:cNvSpPr>
          <p:nvPr/>
        </p:nvSpPr>
        <p:spPr bwMode="auto">
          <a:xfrm>
            <a:off x="1676400" y="1143000"/>
            <a:ext cx="51816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環境中で分解しない。：難分解性</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83" name="Comment 7"/>
          <p:cNvSpPr>
            <a:spLocks noChangeArrowheads="1"/>
          </p:cNvSpPr>
          <p:nvPr/>
        </p:nvSpPr>
        <p:spPr bwMode="auto">
          <a:xfrm>
            <a:off x="1676400" y="1828800"/>
            <a:ext cx="51816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使用期間</a:t>
            </a: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10</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20</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年の環境負荷</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84" name="Comment 8"/>
          <p:cNvSpPr>
            <a:spLocks noChangeArrowheads="1"/>
          </p:cNvSpPr>
          <p:nvPr/>
        </p:nvSpPr>
        <p:spPr bwMode="auto">
          <a:xfrm>
            <a:off x="2286000" y="5715000"/>
            <a:ext cx="41148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PCB</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汚染の空間的移動</a:t>
            </a:r>
          </a:p>
        </p:txBody>
      </p:sp>
      <p:sp>
        <p:nvSpPr>
          <p:cNvPr id="203785" name="Comment 9"/>
          <p:cNvSpPr>
            <a:spLocks noChangeArrowheads="1"/>
          </p:cNvSpPr>
          <p:nvPr/>
        </p:nvSpPr>
        <p:spPr bwMode="auto">
          <a:xfrm>
            <a:off x="1685925" y="2590800"/>
            <a:ext cx="51054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異性体 </a:t>
            </a:r>
            <a:r>
              <a:rPr kumimoji="1" lang="en-US" altLang="ja-JP"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209 </a:t>
            </a: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 情報量が多い</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86" name="AutoShape 10"/>
          <p:cNvSpPr>
            <a:spLocks noChangeArrowheads="1"/>
          </p:cNvSpPr>
          <p:nvPr/>
        </p:nvSpPr>
        <p:spPr bwMode="auto">
          <a:xfrm>
            <a:off x="1066800" y="1295400"/>
            <a:ext cx="533400" cy="257175"/>
          </a:xfrm>
          <a:prstGeom prst="rightArrow">
            <a:avLst>
              <a:gd name="adj1" fmla="val 50000"/>
              <a:gd name="adj2" fmla="val 518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3787" name="AutoShape 11"/>
          <p:cNvSpPr>
            <a:spLocks noChangeArrowheads="1"/>
          </p:cNvSpPr>
          <p:nvPr/>
        </p:nvSpPr>
        <p:spPr bwMode="auto">
          <a:xfrm>
            <a:off x="1066800" y="1905000"/>
            <a:ext cx="533400" cy="257175"/>
          </a:xfrm>
          <a:prstGeom prst="rightArrow">
            <a:avLst>
              <a:gd name="adj1" fmla="val 50000"/>
              <a:gd name="adj2" fmla="val 518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3788" name="AutoShape 12"/>
          <p:cNvSpPr>
            <a:spLocks noChangeArrowheads="1"/>
          </p:cNvSpPr>
          <p:nvPr/>
        </p:nvSpPr>
        <p:spPr bwMode="auto">
          <a:xfrm>
            <a:off x="1066800" y="2667000"/>
            <a:ext cx="533400" cy="257175"/>
          </a:xfrm>
          <a:prstGeom prst="rightArrow">
            <a:avLst>
              <a:gd name="adj1" fmla="val 50000"/>
              <a:gd name="adj2" fmla="val 518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3789" name="Comment 13"/>
          <p:cNvSpPr>
            <a:spLocks noChangeArrowheads="1"/>
          </p:cNvSpPr>
          <p:nvPr/>
        </p:nvSpPr>
        <p:spPr bwMode="auto">
          <a:xfrm>
            <a:off x="6553200" y="304800"/>
            <a:ext cx="14478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熱安定性</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90" name="Comment 14"/>
          <p:cNvSpPr>
            <a:spLocks noChangeArrowheads="1"/>
          </p:cNvSpPr>
          <p:nvPr/>
        </p:nvSpPr>
        <p:spPr bwMode="auto">
          <a:xfrm>
            <a:off x="7315200" y="914400"/>
            <a:ext cx="12192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化学的</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91" name="Comment 15"/>
          <p:cNvSpPr>
            <a:spLocks noChangeArrowheads="1"/>
          </p:cNvSpPr>
          <p:nvPr/>
        </p:nvSpPr>
        <p:spPr bwMode="auto">
          <a:xfrm>
            <a:off x="7315200" y="1524000"/>
            <a:ext cx="1447800" cy="4667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生物学的</a:t>
            </a:r>
            <a:endParaRPr kumimoji="1" lang="ja-JP" altLang="en-US" sz="24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03792" name="Line 16"/>
          <p:cNvSpPr>
            <a:spLocks noChangeShapeType="1"/>
          </p:cNvSpPr>
          <p:nvPr/>
        </p:nvSpPr>
        <p:spPr bwMode="auto">
          <a:xfrm flipV="1">
            <a:off x="6934200" y="11430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3793" name="Line 17"/>
          <p:cNvSpPr>
            <a:spLocks noChangeShapeType="1"/>
          </p:cNvSpPr>
          <p:nvPr/>
        </p:nvSpPr>
        <p:spPr bwMode="auto">
          <a:xfrm>
            <a:off x="6934200" y="14478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3794" name="Line 18"/>
          <p:cNvSpPr>
            <a:spLocks noChangeShapeType="1"/>
          </p:cNvSpPr>
          <p:nvPr/>
        </p:nvSpPr>
        <p:spPr bwMode="auto">
          <a:xfrm flipV="1">
            <a:off x="6477000" y="8382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20379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352800"/>
            <a:ext cx="22860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6" name="Picture 20" descr="nakano-3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5105400"/>
            <a:ext cx="2438400" cy="132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4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415485"/>
            <a:ext cx="9144000" cy="4524315"/>
          </a:xfrm>
        </p:spPr>
        <p:txBody>
          <a:bodyPr/>
          <a:lstStyle/>
          <a:p>
            <a:pPr algn="ct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PCB congener profile in human samples and environment</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Why are they so different?</a:t>
            </a:r>
          </a:p>
        </p:txBody>
      </p:sp>
    </p:spTree>
    <p:extLst>
      <p:ext uri="{BB962C8B-B14F-4D97-AF65-F5344CB8AC3E}">
        <p14:creationId xmlns:p14="http://schemas.microsoft.com/office/powerpoint/2010/main" val="411449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797510"/>
            <a:ext cx="9144000" cy="5262979"/>
          </a:xfrm>
        </p:spPr>
        <p:txBody>
          <a:bodyPr/>
          <a:lstStyle/>
          <a:p>
            <a:pPr algn="ctr"/>
            <a:r>
              <a:rPr lang="en-US" altLang="ja-JP" sz="4800" b="1" dirty="0">
                <a:latin typeface="Times New Roman" panose="02020603050405020304" pitchFamily="18" charset="0"/>
                <a:ea typeface="ＭＳ 明朝" panose="02020609040205080304" pitchFamily="17" charset="-128"/>
              </a:rPr>
              <a:t>Some isomers are more easily metabolized than others</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Because the molecular structure of PCB congeners is structurally dependent on the reaction with enzymes and various receptors</a:t>
            </a:r>
          </a:p>
        </p:txBody>
      </p:sp>
    </p:spTree>
    <p:extLst>
      <p:ext uri="{BB962C8B-B14F-4D97-AF65-F5344CB8AC3E}">
        <p14:creationId xmlns:p14="http://schemas.microsoft.com/office/powerpoint/2010/main" val="154260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797510"/>
            <a:ext cx="9144000" cy="5262979"/>
          </a:xfrm>
        </p:spPr>
        <p:txBody>
          <a:bodyPr/>
          <a:lstStyle/>
          <a:p>
            <a:pPr algn="ctr"/>
            <a:r>
              <a:rPr lang="en-US" altLang="ja-JP" sz="4800" b="1" dirty="0" err="1">
                <a:latin typeface="Times New Roman" panose="02020603050405020304" pitchFamily="18" charset="0"/>
                <a:ea typeface="ＭＳ 明朝" panose="02020609040205080304" pitchFamily="17" charset="-128"/>
              </a:rPr>
              <a:t>Dechlorination</a:t>
            </a:r>
            <a:r>
              <a:rPr lang="en-US" altLang="ja-JP" sz="4800" b="1" dirty="0">
                <a:latin typeface="Times New Roman" panose="02020603050405020304" pitchFamily="18" charset="0"/>
                <a:ea typeface="ＭＳ 明朝" panose="02020609040205080304" pitchFamily="17" charset="-128"/>
              </a:rPr>
              <a:t>, hydroxylation, reactions occur specifically due to differences in molecular structure.</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The differences are caused by the magnitude of the interaction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PCB with the enzyme/</a:t>
            </a:r>
            <a:r>
              <a:rPr lang="en-US" altLang="ja-JP" sz="4800" b="1" dirty="0" err="1">
                <a:latin typeface="Times New Roman" panose="02020603050405020304" pitchFamily="18" charset="0"/>
                <a:ea typeface="ＭＳ 明朝" panose="02020609040205080304" pitchFamily="17" charset="-128"/>
              </a:rPr>
              <a:t>recepter</a:t>
            </a:r>
            <a:r>
              <a:rPr lang="en-US" altLang="ja-JP" sz="4800" b="1" dirty="0">
                <a:latin typeface="Times New Roman" panose="02020603050405020304" pitchFamily="18" charset="0"/>
                <a:ea typeface="ＭＳ 明朝" panose="02020609040205080304" pitchFamily="17" charset="-128"/>
              </a:rPr>
              <a:t>.</a:t>
            </a:r>
          </a:p>
        </p:txBody>
      </p:sp>
    </p:spTree>
    <p:extLst>
      <p:ext uri="{BB962C8B-B14F-4D97-AF65-F5344CB8AC3E}">
        <p14:creationId xmlns:p14="http://schemas.microsoft.com/office/powerpoint/2010/main" val="356459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632848" cy="476672"/>
          </a:xfrm>
        </p:spPr>
        <p:txBody>
          <a:bodyPr>
            <a:normAutofit fontScale="90000"/>
          </a:bodyPr>
          <a:lstStyle/>
          <a:p>
            <a:r>
              <a:rPr kumimoji="1" lang="ja-JP" altLang="en-US"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r>
              <a:rPr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Kanemi </a:t>
            </a:r>
            <a:r>
              <a:rPr lang="en-US" altLang="ja-JP" sz="3200" b="1" i="1" u="sng" dirty="0" err="1">
                <a:latin typeface="Times New Roman" panose="02020603050405020304" pitchFamily="18" charset="0"/>
                <a:ea typeface="游ゴシック Light" panose="020B0300000000000000" pitchFamily="50" charset="-128"/>
                <a:cs typeface="Times New Roman" panose="02020603050405020304" pitchFamily="18" charset="0"/>
              </a:rPr>
              <a:t>Yusho</a:t>
            </a:r>
            <a:r>
              <a:rPr kumimoji="1"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endParaRPr kumimoji="1" lang="ja-JP" altLang="en-US" sz="3200" b="1" i="1" u="sng" dirty="0">
              <a:solidFill>
                <a:srgbClr val="C00000"/>
              </a:solidFill>
              <a:latin typeface="Times New Roman" panose="02020603050405020304" pitchFamily="18" charset="0"/>
              <a:ea typeface="游ゴシック Light" panose="020B0300000000000000" pitchFamily="50" charset="-128"/>
              <a:cs typeface="Times New Roman" panose="02020603050405020304" pitchFamily="18" charset="0"/>
            </a:endParaRPr>
          </a:p>
        </p:txBody>
      </p:sp>
      <p:sp>
        <p:nvSpPr>
          <p:cNvPr id="3" name="コンテンツ プレースホルダー 2"/>
          <p:cNvSpPr>
            <a:spLocks noGrp="1"/>
          </p:cNvSpPr>
          <p:nvPr>
            <p:ph idx="1"/>
          </p:nvPr>
        </p:nvSpPr>
        <p:spPr>
          <a:xfrm>
            <a:off x="107504" y="548680"/>
            <a:ext cx="8784976" cy="6309320"/>
          </a:xfrm>
        </p:spPr>
        <p:txBody>
          <a:bodyPr>
            <a:noAutofit/>
          </a:bodyPr>
          <a:lstStyle/>
          <a:p>
            <a:r>
              <a:rPr lang="en-US" altLang="ja-JP" sz="3000" dirty="0">
                <a:solidFill>
                  <a:srgbClr val="FFC000"/>
                </a:solidFill>
                <a:latin typeface="Times New Roman" panose="02020603050405020304" pitchFamily="18" charset="0"/>
                <a:cs typeface="Times New Roman" panose="02020603050405020304" pitchFamily="18" charset="0"/>
              </a:rPr>
              <a:t>“</a:t>
            </a:r>
            <a:r>
              <a:rPr lang="en-US" altLang="ja-JP" sz="3000" dirty="0">
                <a:solidFill>
                  <a:srgbClr val="FFC000"/>
                </a:solidFill>
                <a:latin typeface="Times New Roman" panose="02020603050405020304" pitchFamily="18" charset="0"/>
                <a:ea typeface="+mj-ea"/>
                <a:cs typeface="Times New Roman" panose="02020603050405020304" pitchFamily="18" charset="0"/>
              </a:rPr>
              <a:t>Kanemi </a:t>
            </a:r>
            <a:r>
              <a:rPr lang="en-US" altLang="ja-JP" sz="3000" dirty="0" err="1">
                <a:solidFill>
                  <a:srgbClr val="FFC000"/>
                </a:solidFill>
                <a:latin typeface="Times New Roman" panose="02020603050405020304" pitchFamily="18" charset="0"/>
                <a:ea typeface="+mj-ea"/>
                <a:cs typeface="Times New Roman" panose="02020603050405020304" pitchFamily="18" charset="0"/>
              </a:rPr>
              <a:t>Yusho</a:t>
            </a:r>
            <a:r>
              <a:rPr lang="en-US" altLang="ja-JP" sz="3000" dirty="0">
                <a:solidFill>
                  <a:srgbClr val="FFC000"/>
                </a:solidFill>
                <a:latin typeface="Times New Roman" panose="02020603050405020304" pitchFamily="18" charset="0"/>
                <a:ea typeface="+mj-ea"/>
                <a:cs typeface="Times New Roman" panose="02020603050405020304" pitchFamily="18" charset="0"/>
              </a:rPr>
              <a:t>” was mainly caused by </a:t>
            </a:r>
            <a:r>
              <a:rPr lang="en-US" altLang="ja-JP" sz="3000" dirty="0">
                <a:latin typeface="Times New Roman" panose="02020603050405020304" pitchFamily="18" charset="0"/>
                <a:ea typeface="+mj-ea"/>
                <a:cs typeface="Times New Roman" panose="02020603050405020304" pitchFamily="18" charset="0"/>
              </a:rPr>
              <a:t>PCDFs transformed from </a:t>
            </a:r>
            <a:r>
              <a:rPr lang="en-US" altLang="ja-JP" sz="3000" dirty="0">
                <a:solidFill>
                  <a:srgbClr val="FFC000"/>
                </a:solidFill>
                <a:latin typeface="Times New Roman" panose="02020603050405020304" pitchFamily="18" charset="0"/>
                <a:ea typeface="+mj-ea"/>
                <a:cs typeface="Times New Roman" panose="02020603050405020304" pitchFamily="18" charset="0"/>
              </a:rPr>
              <a:t>heated PCB  during  the deodorization process of rice bran oil </a:t>
            </a:r>
            <a:r>
              <a:rPr lang="en-US" altLang="ja-JP" sz="3000" dirty="0">
                <a:latin typeface="Times New Roman" panose="02020603050405020304" pitchFamily="18" charset="0"/>
                <a:ea typeface="+mj-ea"/>
                <a:cs typeface="Times New Roman" panose="02020603050405020304" pitchFamily="18" charset="0"/>
              </a:rPr>
              <a:t>in the Kanemi Warehouse, Kitakyushu, Japan </a:t>
            </a:r>
            <a:r>
              <a:rPr lang="en-US" altLang="ja-JP" sz="3000" b="1" dirty="0">
                <a:solidFill>
                  <a:srgbClr val="FFC000"/>
                </a:solidFill>
                <a:latin typeface="Times New Roman" panose="02020603050405020304" pitchFamily="18" charset="0"/>
                <a:ea typeface="+mj-ea"/>
                <a:cs typeface="Times New Roman" panose="02020603050405020304" pitchFamily="18" charset="0"/>
              </a:rPr>
              <a:t>(1968) </a:t>
            </a:r>
            <a:r>
              <a:rPr lang="en-US" altLang="ja-JP" sz="3000" dirty="0">
                <a:latin typeface="Times New Roman" panose="02020603050405020304" pitchFamily="18" charset="0"/>
                <a:ea typeface="+mj-ea"/>
                <a:cs typeface="Times New Roman" panose="02020603050405020304" pitchFamily="18" charset="0"/>
              </a:rPr>
              <a:t>.</a:t>
            </a:r>
          </a:p>
          <a:p>
            <a:r>
              <a:rPr lang="en-US" altLang="ja-JP" sz="3000" dirty="0">
                <a:latin typeface="Times New Roman" panose="02020603050405020304" pitchFamily="18" charset="0"/>
                <a:ea typeface="+mj-ea"/>
                <a:cs typeface="Times New Roman" panose="02020603050405020304" pitchFamily="18" charset="0"/>
              </a:rPr>
              <a:t>Approximately  </a:t>
            </a:r>
            <a:r>
              <a:rPr lang="en-US" altLang="ja-JP" sz="3000" dirty="0">
                <a:solidFill>
                  <a:schemeClr val="tx2"/>
                </a:solidFill>
                <a:latin typeface="Times New Roman" panose="02020603050405020304" pitchFamily="18" charset="0"/>
                <a:ea typeface="+mj-ea"/>
                <a:cs typeface="Times New Roman" panose="02020603050405020304" pitchFamily="18" charset="0"/>
              </a:rPr>
              <a:t>15 thousand people suffered  from various illnesses</a:t>
            </a:r>
            <a:r>
              <a:rPr lang="en-US" altLang="ja-JP" sz="3000" dirty="0">
                <a:latin typeface="Times New Roman" panose="02020603050405020304" pitchFamily="18" charset="0"/>
                <a:ea typeface="+mj-ea"/>
                <a:cs typeface="Times New Roman" panose="02020603050405020304" pitchFamily="18" charset="0"/>
              </a:rPr>
              <a:t>,  especially  in the</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solidFill>
                  <a:schemeClr val="tx2"/>
                </a:solidFill>
                <a:latin typeface="Times New Roman" panose="02020603050405020304" pitchFamily="18" charset="0"/>
                <a:ea typeface="+mj-ea"/>
                <a:cs typeface="Times New Roman" panose="02020603050405020304" pitchFamily="18" charset="0"/>
              </a:rPr>
              <a:t>skin, liver, kidney</a:t>
            </a:r>
            <a:r>
              <a:rPr lang="en-US" altLang="ja-JP" sz="3000" dirty="0">
                <a:latin typeface="Times New Roman" panose="02020603050405020304" pitchFamily="18" charset="0"/>
                <a:ea typeface="+mj-ea"/>
                <a:cs typeface="Times New Roman" panose="02020603050405020304" pitchFamily="18" charset="0"/>
              </a:rPr>
              <a:t> among others. </a:t>
            </a:r>
            <a:r>
              <a:rPr lang="en-US" altLang="ja-JP" sz="3000" b="1" dirty="0">
                <a:latin typeface="Times New Roman" panose="02020603050405020304" pitchFamily="18" charset="0"/>
                <a:ea typeface="+mj-ea"/>
                <a:cs typeface="Times New Roman" panose="02020603050405020304" pitchFamily="18" charset="0"/>
              </a:rPr>
              <a:t>“Kanemi </a:t>
            </a:r>
            <a:r>
              <a:rPr lang="en-US" altLang="ja-JP" sz="3000" b="1" dirty="0" err="1">
                <a:latin typeface="Times New Roman" panose="02020603050405020304" pitchFamily="18" charset="0"/>
                <a:ea typeface="+mj-ea"/>
                <a:cs typeface="Times New Roman" panose="02020603050405020304" pitchFamily="18" charset="0"/>
              </a:rPr>
              <a:t>Yusho</a:t>
            </a:r>
            <a:r>
              <a:rPr lang="en-US" altLang="ja-JP" sz="3000" b="1"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is considered to be the </a:t>
            </a:r>
            <a:r>
              <a:rPr lang="en-US" altLang="ja-JP" sz="3000" dirty="0">
                <a:solidFill>
                  <a:schemeClr val="tx2"/>
                </a:solidFill>
                <a:latin typeface="Times New Roman" panose="02020603050405020304" pitchFamily="18" charset="0"/>
                <a:ea typeface="+mj-ea"/>
                <a:cs typeface="Times New Roman" panose="02020603050405020304" pitchFamily="18" charset="0"/>
              </a:rPr>
              <a:t>greatest food</a:t>
            </a:r>
            <a:r>
              <a:rPr lang="ja-JP" altLang="en-US" sz="3000" dirty="0">
                <a:solidFill>
                  <a:schemeClr val="tx2"/>
                </a:solidFill>
                <a:latin typeface="Times New Roman" panose="02020603050405020304" pitchFamily="18" charset="0"/>
                <a:ea typeface="+mj-ea"/>
                <a:cs typeface="Times New Roman" panose="02020603050405020304" pitchFamily="18" charset="0"/>
              </a:rPr>
              <a:t> </a:t>
            </a:r>
            <a:r>
              <a:rPr lang="en-US" altLang="ja-JP" sz="3000" dirty="0">
                <a:solidFill>
                  <a:schemeClr val="tx2"/>
                </a:solidFill>
                <a:latin typeface="Times New Roman" panose="02020603050405020304" pitchFamily="18" charset="0"/>
                <a:ea typeface="+mj-ea"/>
                <a:cs typeface="Times New Roman" panose="02020603050405020304" pitchFamily="18" charset="0"/>
              </a:rPr>
              <a:t>disaster in Japan</a:t>
            </a:r>
            <a:r>
              <a:rPr lang="en-US" altLang="ja-JP" sz="3000" dirty="0">
                <a:latin typeface="Times New Roman" panose="02020603050405020304" pitchFamily="18" charset="0"/>
                <a:ea typeface="+mj-ea"/>
                <a:cs typeface="Times New Roman" panose="02020603050405020304" pitchFamily="18" charset="0"/>
              </a:rPr>
              <a:t>.</a:t>
            </a:r>
            <a:endParaRPr lang="en-US" altLang="ja-JP" sz="3000" b="1" dirty="0">
              <a:latin typeface="Times New Roman" panose="02020603050405020304" pitchFamily="18" charset="0"/>
              <a:ea typeface="+mj-ea"/>
              <a:cs typeface="Times New Roman" panose="02020603050405020304" pitchFamily="18" charset="0"/>
            </a:endParaRPr>
          </a:p>
          <a:p>
            <a:r>
              <a:rPr lang="en-US" altLang="ja-JP" sz="3000" dirty="0">
                <a:latin typeface="Times New Roman" panose="02020603050405020304" pitchFamily="18" charset="0"/>
                <a:ea typeface="+mj-ea"/>
                <a:cs typeface="Times New Roman" panose="02020603050405020304" pitchFamily="18" charset="0"/>
              </a:rPr>
              <a:t>The sale of “Kanemi rice bran oil” was terminated within a half year after  the incidence</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of</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“Kanemi</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err="1">
                <a:latin typeface="Times New Roman" panose="02020603050405020304" pitchFamily="18" charset="0"/>
                <a:ea typeface="+mj-ea"/>
                <a:cs typeface="Times New Roman" panose="02020603050405020304" pitchFamily="18" charset="0"/>
              </a:rPr>
              <a:t>Yusho</a:t>
            </a:r>
            <a:r>
              <a:rPr lang="en-US" altLang="ja-JP" sz="3000" dirty="0">
                <a:latin typeface="Times New Roman" panose="02020603050405020304" pitchFamily="18" charset="0"/>
                <a:ea typeface="+mj-ea"/>
                <a:cs typeface="Times New Roman" panose="02020603050405020304" pitchFamily="18" charset="0"/>
              </a:rPr>
              <a:t>” .</a:t>
            </a:r>
          </a:p>
          <a:p>
            <a:endParaRPr lang="en-US" altLang="ja-JP" sz="24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63D45E6-CC33-E5B9-8C9F-A0AD80DCA0A0}"/>
              </a:ext>
            </a:extLst>
          </p:cNvPr>
          <p:cNvSpPr txBox="1"/>
          <p:nvPr/>
        </p:nvSpPr>
        <p:spPr>
          <a:xfrm>
            <a:off x="714576" y="5986154"/>
            <a:ext cx="771484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CC"/>
                </a:solidFill>
                <a:effectLst/>
                <a:uLnTx/>
                <a:uFillTx/>
                <a:latin typeface="Arial"/>
                <a:ea typeface="ＭＳ Ｐゴシック"/>
                <a:cs typeface="+mn-cs"/>
              </a:rPr>
              <a:t>Shibuya et al, Epigenetic Inheritance Symposium 2023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CC"/>
                </a:solidFill>
                <a:effectLst/>
                <a:uLnTx/>
                <a:uFillTx/>
                <a:latin typeface="Arial"/>
                <a:ea typeface="ＭＳ Ｐゴシック"/>
                <a:cs typeface="+mn-cs"/>
              </a:rPr>
              <a:t> Impact for Biology and Society , 23</a:t>
            </a:r>
            <a:r>
              <a:rPr kumimoji="1" lang="ja-JP" altLang="en-US" sz="1800" b="0" i="0" u="none" strike="noStrike" kern="1200" cap="none" spc="0" normalizeH="0" baseline="0" noProof="0" dirty="0">
                <a:ln>
                  <a:noFill/>
                </a:ln>
                <a:solidFill>
                  <a:srgbClr val="FFFFCC"/>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FFFFCC"/>
                </a:solidFill>
                <a:effectLst/>
                <a:uLnTx/>
                <a:uFillTx/>
                <a:latin typeface="Arial"/>
                <a:ea typeface="ＭＳ Ｐゴシック"/>
                <a:cs typeface="+mn-cs"/>
              </a:rPr>
              <a:t>25</a:t>
            </a:r>
            <a:r>
              <a:rPr kumimoji="1" lang="ja-JP" altLang="en-US" sz="1800" b="0" i="0" u="none" strike="noStrike" kern="1200" cap="none" spc="0" normalizeH="0" baseline="0" noProof="0" dirty="0">
                <a:ln>
                  <a:noFill/>
                </a:ln>
                <a:solidFill>
                  <a:srgbClr val="FFFFCC"/>
                </a:solidFill>
                <a:effectLst/>
                <a:uLnTx/>
                <a:uFillTx/>
                <a:latin typeface="Arial"/>
                <a:ea typeface="ＭＳ Ｐゴシック"/>
                <a:cs typeface="+mn-cs"/>
              </a:rPr>
              <a:t>　</a:t>
            </a:r>
            <a:r>
              <a:rPr kumimoji="1" lang="en-US" altLang="ja-JP" sz="1800" b="0" i="0" u="none" strike="noStrike" kern="1200" cap="none" spc="0" normalizeH="0" baseline="0" noProof="0" dirty="0">
                <a:ln>
                  <a:noFill/>
                </a:ln>
                <a:solidFill>
                  <a:srgbClr val="FFFFCC"/>
                </a:solidFill>
                <a:effectLst/>
                <a:uLnTx/>
                <a:uFillTx/>
                <a:latin typeface="Arial"/>
                <a:ea typeface="ＭＳ Ｐゴシック"/>
                <a:cs typeface="+mn-cs"/>
              </a:rPr>
              <a:t>Aug, ETH Zurich, Switzerland </a:t>
            </a:r>
            <a:endParaRPr kumimoji="1" lang="ja-JP" altLang="en-US" sz="1800" b="0" i="0" u="none" strike="noStrike" kern="1200" cap="none" spc="0" normalizeH="0" baseline="0" noProof="0" dirty="0">
              <a:ln>
                <a:noFill/>
              </a:ln>
              <a:solidFill>
                <a:srgbClr val="FFFFCC"/>
              </a:solidFill>
              <a:effectLst/>
              <a:uLnTx/>
              <a:uFillTx/>
              <a:latin typeface="Arial"/>
              <a:ea typeface="ＭＳ Ｐゴシック"/>
              <a:cs typeface="+mn-cs"/>
            </a:endParaRPr>
          </a:p>
        </p:txBody>
      </p:sp>
    </p:spTree>
    <p:extLst>
      <p:ext uri="{BB962C8B-B14F-4D97-AF65-F5344CB8AC3E}">
        <p14:creationId xmlns:p14="http://schemas.microsoft.com/office/powerpoint/2010/main" val="2105349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536174"/>
            <a:ext cx="9144000" cy="4524315"/>
          </a:xfrm>
        </p:spPr>
        <p:txBody>
          <a:bodyPr/>
          <a:lstStyle/>
          <a:p>
            <a:pPr algn="ctr"/>
            <a:r>
              <a:rPr lang="en-US" altLang="ja-JP" sz="4800" b="1" dirty="0">
                <a:latin typeface="Times New Roman" panose="02020603050405020304" pitchFamily="18" charset="0"/>
                <a:ea typeface="ＭＳ 明朝" panose="02020609040205080304" pitchFamily="17" charset="-128"/>
              </a:rPr>
              <a:t>Metabolic degradation shows different </a:t>
            </a:r>
            <a:r>
              <a:rPr lang="en-US" altLang="ja-JP" sz="4800" b="1" dirty="0" err="1">
                <a:latin typeface="Times New Roman" panose="02020603050405020304" pitchFamily="18" charset="0"/>
                <a:ea typeface="ＭＳ 明朝" panose="02020609040205080304" pitchFamily="17" charset="-128"/>
              </a:rPr>
              <a:t>dechlorination</a:t>
            </a:r>
            <a:r>
              <a:rPr lang="en-US" altLang="ja-JP" sz="4800" b="1" dirty="0">
                <a:latin typeface="Times New Roman" panose="02020603050405020304" pitchFamily="18" charset="0"/>
                <a:ea typeface="ＭＳ 明朝" panose="02020609040205080304" pitchFamily="17" charset="-128"/>
              </a:rPr>
              <a:t> and hydroxylation activities depending on the type of </a:t>
            </a:r>
            <a:r>
              <a:rPr lang="en-US" altLang="ja-JP" sz="4800" b="1" dirty="0" err="1">
                <a:latin typeface="Times New Roman" panose="02020603050405020304" pitchFamily="18" charset="0"/>
                <a:ea typeface="ＭＳ 明朝" panose="02020609040205080304" pitchFamily="17" charset="-128"/>
              </a:rPr>
              <a:t>cytochrom</a:t>
            </a:r>
            <a:r>
              <a:rPr lang="en-US" altLang="ja-JP" sz="4800" b="1" dirty="0">
                <a:latin typeface="Times New Roman" panose="02020603050405020304" pitchFamily="18" charset="0"/>
                <a:ea typeface="ＭＳ 明朝" panose="02020609040205080304" pitchFamily="17" charset="-128"/>
              </a:rPr>
              <a:t> P450 subfamily.</a:t>
            </a:r>
            <a:br>
              <a:rPr lang="en-US" altLang="ja-JP" sz="4800" b="1" dirty="0">
                <a:latin typeface="Times New Roman" panose="02020603050405020304" pitchFamily="18" charset="0"/>
                <a:ea typeface="ＭＳ 明朝" panose="02020609040205080304" pitchFamily="17" charset="-128"/>
              </a:rPr>
            </a:br>
            <a:endParaRPr lang="en-US" altLang="ja-JP" sz="4800" b="1"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355511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583605"/>
            <a:ext cx="9144000" cy="6740307"/>
          </a:xfrm>
        </p:spPr>
        <p:txBody>
          <a:bodyPr/>
          <a:lstStyle/>
          <a:p>
            <a:pPr algn="ct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Monitoring OH-PCBs in PCB transport worker’s urine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as a non-invasive exposure assessment tool</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err="1">
                <a:latin typeface="Times New Roman" panose="02020603050405020304" pitchFamily="18" charset="0"/>
                <a:ea typeface="ＭＳ 明朝" panose="02020609040205080304" pitchFamily="17" charset="-128"/>
              </a:rPr>
              <a:t>Haga</a:t>
            </a:r>
            <a:r>
              <a:rPr lang="en-US" altLang="ja-JP" sz="4800" b="1" dirty="0">
                <a:latin typeface="Times New Roman" panose="02020603050405020304" pitchFamily="18" charset="0"/>
                <a:ea typeface="ＭＳ 明朝" panose="02020609040205080304" pitchFamily="17" charset="-128"/>
              </a:rPr>
              <a:t> Y., Nakano T. et al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(2017 ESPR)</a:t>
            </a:r>
          </a:p>
        </p:txBody>
      </p:sp>
    </p:spTree>
    <p:extLst>
      <p:ext uri="{BB962C8B-B14F-4D97-AF65-F5344CB8AC3E}">
        <p14:creationId xmlns:p14="http://schemas.microsoft.com/office/powerpoint/2010/main" val="46091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B46D630-97ED-8066-4F66-BAFB47F4255F}"/>
              </a:ext>
            </a:extLst>
          </p:cNvPr>
          <p:cNvPicPr>
            <a:picLocks noChangeAspect="1"/>
          </p:cNvPicPr>
          <p:nvPr/>
        </p:nvPicPr>
        <p:blipFill>
          <a:blip r:embed="rId3"/>
          <a:stretch>
            <a:fillRect/>
          </a:stretch>
        </p:blipFill>
        <p:spPr>
          <a:xfrm>
            <a:off x="451862" y="20704"/>
            <a:ext cx="8240275" cy="6382641"/>
          </a:xfrm>
          <a:prstGeom prst="rect">
            <a:avLst/>
          </a:prstGeom>
        </p:spPr>
      </p:pic>
    </p:spTree>
    <p:extLst>
      <p:ext uri="{BB962C8B-B14F-4D97-AF65-F5344CB8AC3E}">
        <p14:creationId xmlns:p14="http://schemas.microsoft.com/office/powerpoint/2010/main" val="3464575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120676"/>
            <a:ext cx="9144000" cy="2308324"/>
          </a:xfrm>
        </p:spPr>
        <p:txBody>
          <a:bodyPr/>
          <a:lstStyle/>
          <a:p>
            <a:pPr algn="ct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Thank you for your attention</a:t>
            </a:r>
          </a:p>
        </p:txBody>
      </p:sp>
    </p:spTree>
    <p:extLst>
      <p:ext uri="{BB962C8B-B14F-4D97-AF65-F5344CB8AC3E}">
        <p14:creationId xmlns:p14="http://schemas.microsoft.com/office/powerpoint/2010/main" val="173929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640920"/>
            <a:ext cx="9144000" cy="2123658"/>
          </a:xfrm>
        </p:spPr>
        <p:txBody>
          <a:bodyPr/>
          <a:lstStyle/>
          <a:p>
            <a:pPr algn="ctr"/>
            <a:r>
              <a:rPr lang="en-US" altLang="ja-JP" b="1" dirty="0">
                <a:latin typeface="Times New Roman" panose="02020603050405020304" pitchFamily="18" charset="0"/>
                <a:cs typeface="Times New Roman" panose="02020603050405020304" pitchFamily="18" charset="0"/>
              </a:rPr>
              <a:t>Unintentional formation of PCB </a:t>
            </a:r>
            <a:br>
              <a:rPr lang="en-US" altLang="ja-JP" b="1" dirty="0">
                <a:latin typeface="Times New Roman" panose="02020603050405020304" pitchFamily="18" charset="0"/>
                <a:cs typeface="Times New Roman" panose="02020603050405020304" pitchFamily="18" charset="0"/>
              </a:rPr>
            </a:br>
            <a:br>
              <a:rPr lang="en-US" altLang="ja-JP" b="1" dirty="0">
                <a:latin typeface="Times New Roman" panose="02020603050405020304" pitchFamily="18" charset="0"/>
                <a:cs typeface="Times New Roman" panose="02020603050405020304" pitchFamily="18" charset="0"/>
              </a:rPr>
            </a:br>
            <a:endParaRPr lang="en-US" altLang="ja-JP" b="1" dirty="0">
              <a:latin typeface="Times New Roman" panose="020206030504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2512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727752" y="188640"/>
            <a:ext cx="460100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The pigments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15 </a:t>
            </a: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azo</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5 </a:t>
            </a: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-type pigments.</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graphicFrame>
        <p:nvGraphicFramePr>
          <p:cNvPr id="3" name="表 2"/>
          <p:cNvGraphicFramePr>
            <a:graphicFrameLocks noGrp="1"/>
          </p:cNvGraphicFramePr>
          <p:nvPr/>
        </p:nvGraphicFramePr>
        <p:xfrm>
          <a:off x="539552" y="1208480"/>
          <a:ext cx="8210953" cy="538887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594329">
                  <a:extLst>
                    <a:ext uri="{9D8B030D-6E8A-4147-A177-3AD203B41FA5}">
                      <a16:colId xmlns:a16="http://schemas.microsoft.com/office/drawing/2014/main" val="20002"/>
                    </a:ext>
                  </a:extLst>
                </a:gridCol>
              </a:tblGrid>
              <a:tr h="1167134">
                <a:tc>
                  <a:txBody>
                    <a:bodyPr/>
                    <a:lstStyle/>
                    <a:p>
                      <a:pPr algn="ctr"/>
                      <a:r>
                        <a:rPr kumimoji="1" lang="en-US" altLang="ja-JP" sz="2000" dirty="0">
                          <a:solidFill>
                            <a:schemeClr val="tx1"/>
                          </a:solidFill>
                        </a:rPr>
                        <a:t>Type</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a:solidFill>
                            <a:schemeClr val="tx1"/>
                          </a:solidFill>
                        </a:rPr>
                        <a:t>Concentration levels</a:t>
                      </a:r>
                    </a:p>
                    <a:p>
                      <a:pPr algn="ctr"/>
                      <a:r>
                        <a:rPr kumimoji="1" lang="en-US" altLang="ja-JP" sz="2000" dirty="0">
                          <a:solidFill>
                            <a:schemeClr val="tx1"/>
                          </a:solidFill>
                        </a:rPr>
                        <a:t>(ppm=mg/kg)</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a:solidFill>
                            <a:schemeClr val="tx1"/>
                          </a:solidFill>
                        </a:rPr>
                        <a:t>PCB</a:t>
                      </a:r>
                      <a:r>
                        <a:rPr kumimoji="1" lang="en-US" altLang="ja-JP" sz="2000" baseline="0" dirty="0">
                          <a:solidFill>
                            <a:schemeClr val="tx1"/>
                          </a:solidFill>
                        </a:rPr>
                        <a:t> c</a:t>
                      </a:r>
                      <a:r>
                        <a:rPr kumimoji="1" lang="en-US" altLang="ja-JP" sz="2000" dirty="0">
                          <a:solidFill>
                            <a:schemeClr val="tx1"/>
                          </a:solidFill>
                        </a:rPr>
                        <a:t>ongener patterns</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39706">
                <a:tc>
                  <a:txBody>
                    <a:bodyPr/>
                    <a:lstStyle/>
                    <a:p>
                      <a:r>
                        <a:rPr kumimoji="1" lang="en-US" altLang="ja-JP" sz="2000" dirty="0" err="1"/>
                        <a:t>azo</a:t>
                      </a:r>
                      <a:r>
                        <a:rPr kumimoji="1" lang="en-US" altLang="ja-JP" sz="2000" dirty="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2000" dirty="0"/>
                        <a:t>PCBs: 0.16~ 740 ppm</a:t>
                      </a:r>
                    </a:p>
                    <a:p>
                      <a:r>
                        <a:rPr lang="en-US" altLang="ja-JP" sz="2000" dirty="0" err="1"/>
                        <a:t>PeCBz</a:t>
                      </a:r>
                      <a:r>
                        <a:rPr lang="en-US" altLang="ja-JP" sz="2000" dirty="0"/>
                        <a:t>: N.D.~ 0.018 ppm</a:t>
                      </a:r>
                    </a:p>
                    <a:p>
                      <a:r>
                        <a:rPr lang="en-US" altLang="ja-JP" sz="2000" dirty="0" err="1"/>
                        <a:t>HCBz</a:t>
                      </a:r>
                      <a:r>
                        <a:rPr lang="en-US" altLang="ja-JP" sz="2000" dirty="0"/>
                        <a:t>: N.D.~ 0.019 ppm</a:t>
                      </a:r>
                    </a:p>
                    <a:p>
                      <a:endParaRPr lang="en-US" altLang="ja-JP" sz="2000" dirty="0"/>
                    </a:p>
                    <a:p>
                      <a:r>
                        <a:rPr lang="en-US" altLang="ja-JP" sz="2000" dirty="0"/>
                        <a:t>DL-PCBs(#77):</a:t>
                      </a:r>
                    </a:p>
                    <a:p>
                      <a:r>
                        <a:rPr lang="en-US" altLang="ja-JP" sz="2000" baseline="0" dirty="0"/>
                        <a:t>              </a:t>
                      </a:r>
                      <a:r>
                        <a:rPr lang="en-US" altLang="ja-JP" sz="2000" dirty="0"/>
                        <a:t> 0~49</a:t>
                      </a:r>
                      <a:r>
                        <a:rPr lang="en-US" altLang="ja-JP" sz="2000" baseline="0" dirty="0"/>
                        <a:t> </a:t>
                      </a:r>
                      <a:r>
                        <a:rPr lang="en-US" altLang="ja-JP" sz="2000" baseline="0" dirty="0" err="1"/>
                        <a:t>pg</a:t>
                      </a:r>
                      <a:r>
                        <a:rPr lang="en-US" altLang="ja-JP" sz="2000" baseline="0" dirty="0"/>
                        <a:t>-TEQ/g</a:t>
                      </a:r>
                      <a:endParaRPr lang="en-US" altLang="ja-JP"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t>#11, #35, and #77, or </a:t>
                      </a:r>
                    </a:p>
                    <a:p>
                      <a:endParaRPr kumimoji="1" lang="en-US" altLang="ja-JP" sz="2000" dirty="0"/>
                    </a:p>
                    <a:p>
                      <a:r>
                        <a:rPr kumimoji="1" lang="en-US" altLang="ja-JP" sz="2000" dirty="0"/>
                        <a:t>#52, #101, and #153 were found.</a:t>
                      </a:r>
                    </a:p>
                    <a:p>
                      <a:r>
                        <a:rPr kumimoji="1" lang="en-US" altLang="ja-JP" sz="2000" dirty="0"/>
                        <a:t>#11</a:t>
                      </a:r>
                      <a:r>
                        <a:rPr kumimoji="1" lang="en-US" altLang="ja-JP" sz="2000" baseline="0" dirty="0"/>
                        <a:t> or #52 was dominant </a:t>
                      </a:r>
                      <a:endParaRPr kumimoji="1" lang="en-US" altLang="ja-JP"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82032">
                <a:tc>
                  <a:txBody>
                    <a:bodyPr/>
                    <a:lstStyle/>
                    <a:p>
                      <a:r>
                        <a:rPr lang="en-US" altLang="ja-JP" sz="2000" dirty="0" err="1"/>
                        <a:t>phthalocyanine</a:t>
                      </a:r>
                      <a:r>
                        <a:rPr lang="en-US" altLang="ja-JP" sz="2000" dirty="0"/>
                        <a:t>-type</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PCBs: N.D.~ 0.43ppm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a:t>PeCBz</a:t>
                      </a:r>
                      <a:r>
                        <a:rPr lang="en-US" altLang="ja-JP" sz="2000" dirty="0"/>
                        <a:t>: 0.0057~ 8.5</a:t>
                      </a:r>
                      <a:r>
                        <a:rPr lang="en-US" altLang="ja-JP" sz="2000" baseline="0" dirty="0"/>
                        <a:t> </a:t>
                      </a:r>
                      <a:r>
                        <a:rPr lang="en-US" altLang="ja-JP" sz="2000" dirty="0"/>
                        <a:t>ppm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a:t>HCBz</a:t>
                      </a:r>
                      <a:r>
                        <a:rPr lang="en-US" altLang="ja-JP" sz="2000" dirty="0"/>
                        <a:t>: 0.020~ 19 ppm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Nona-</a:t>
                      </a:r>
                      <a:r>
                        <a:rPr kumimoji="1" lang="en-US" altLang="ja-JP" sz="2000" dirty="0" err="1"/>
                        <a:t>Deca</a:t>
                      </a:r>
                      <a:r>
                        <a:rPr kumimoji="1" lang="en-US" altLang="ja-JP" sz="2000" dirty="0"/>
                        <a:t> chlorinated PCBs(</a:t>
                      </a:r>
                      <a:r>
                        <a:rPr kumimoji="1" lang="en-US" altLang="ja-JP" sz="2000" baseline="0" dirty="0"/>
                        <a:t>#206, #207, #208, #209</a:t>
                      </a:r>
                      <a:r>
                        <a:rPr kumimoji="1" lang="en-US" altLang="ja-JP" sz="2000" dirty="0"/>
                        <a:t>) were found.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#209 </a:t>
                      </a:r>
                      <a:r>
                        <a:rPr kumimoji="1" lang="en-US" altLang="ja-JP" sz="2000" baseline="0" dirty="0"/>
                        <a:t>was dominant.</a:t>
                      </a:r>
                      <a:endParaRPr kumimoji="1" lang="en-US" altLang="ja-JP"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8" name="グループ化 7"/>
          <p:cNvGrpSpPr/>
          <p:nvPr/>
        </p:nvGrpSpPr>
        <p:grpSpPr>
          <a:xfrm>
            <a:off x="554612" y="2863879"/>
            <a:ext cx="2866196" cy="1006863"/>
            <a:chOff x="483617" y="2898070"/>
            <a:chExt cx="2866196" cy="1006863"/>
          </a:xfrm>
        </p:grpSpPr>
        <p:grpSp>
          <p:nvGrpSpPr>
            <p:cNvPr id="23" name="グループ化 22"/>
            <p:cNvGrpSpPr/>
            <p:nvPr/>
          </p:nvGrpSpPr>
          <p:grpSpPr>
            <a:xfrm>
              <a:off x="1331640" y="3212976"/>
              <a:ext cx="424478" cy="384180"/>
              <a:chOff x="4432013" y="5157192"/>
              <a:chExt cx="716051" cy="648072"/>
            </a:xfrm>
          </p:grpSpPr>
          <p:sp>
            <p:nvSpPr>
              <p:cNvPr id="24" name="六角形 2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円/楕円 2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6" name="グループ化 25"/>
            <p:cNvGrpSpPr/>
            <p:nvPr/>
          </p:nvGrpSpPr>
          <p:grpSpPr>
            <a:xfrm>
              <a:off x="1982107" y="3212976"/>
              <a:ext cx="424478" cy="384180"/>
              <a:chOff x="4432013" y="5157192"/>
              <a:chExt cx="716051" cy="648072"/>
            </a:xfrm>
          </p:grpSpPr>
          <p:sp>
            <p:nvSpPr>
              <p:cNvPr id="27" name="六角形 2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円/楕円 2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29" name="直線コネクタ 28"/>
            <p:cNvCxnSpPr>
              <a:stCxn id="24" idx="0"/>
              <a:endCxn id="27" idx="3"/>
            </p:cNvCxnSpPr>
            <p:nvPr/>
          </p:nvCxnSpPr>
          <p:spPr>
            <a:xfrm>
              <a:off x="1756118" y="340506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387427" y="312433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170378" y="289807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2264910" y="359715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3" name="直線コネクタ 32"/>
            <p:cNvCxnSpPr/>
            <p:nvPr/>
          </p:nvCxnSpPr>
          <p:spPr>
            <a:xfrm flipH="1" flipV="1">
              <a:off x="2311976" y="358688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2413016" y="340506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1201104" y="340568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61105" y="3247357"/>
              <a:ext cx="5052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2529304" y="3251176"/>
              <a:ext cx="5052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8" name="直線コネクタ 37"/>
            <p:cNvCxnSpPr/>
            <p:nvPr/>
          </p:nvCxnSpPr>
          <p:spPr>
            <a:xfrm flipH="1" flipV="1">
              <a:off x="695837" y="340506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2969303" y="340506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67363" y="3247356"/>
              <a:ext cx="2824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テキスト ボックス 42"/>
            <p:cNvSpPr txBox="1"/>
            <p:nvPr/>
          </p:nvSpPr>
          <p:spPr>
            <a:xfrm>
              <a:off x="483617" y="3245867"/>
              <a:ext cx="2824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44" name="Picture 2" descr="http://upload.wikimedia.org/wikipedia/commons/b/bd/Phthalocyanine_Green_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242" y="4869160"/>
            <a:ext cx="1573558" cy="1522696"/>
          </a:xfrm>
          <a:prstGeom prst="rect">
            <a:avLst/>
          </a:prstGeom>
          <a:noFill/>
          <a:extLst>
            <a:ext uri="{909E8E84-426E-40DD-AFC4-6F175D3DCCD1}">
              <a14:hiddenFill xmlns:a14="http://schemas.microsoft.com/office/drawing/2010/main">
                <a:solidFill>
                  <a:srgbClr val="FFFFFF"/>
                </a:solidFill>
              </a14:hiddenFill>
            </a:ext>
          </a:extLst>
        </p:spPr>
      </p:pic>
      <p:sp>
        <p:nvSpPr>
          <p:cNvPr id="40" name="円/楕円 39"/>
          <p:cNvSpPr/>
          <p:nvPr/>
        </p:nvSpPr>
        <p:spPr>
          <a:xfrm>
            <a:off x="6228184" y="5085184"/>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円/楕円 40"/>
          <p:cNvSpPr/>
          <p:nvPr/>
        </p:nvSpPr>
        <p:spPr>
          <a:xfrm>
            <a:off x="6156176" y="3068960"/>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円/楕円 44"/>
          <p:cNvSpPr/>
          <p:nvPr/>
        </p:nvSpPr>
        <p:spPr>
          <a:xfrm>
            <a:off x="6156176" y="2420888"/>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938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ox(in)">
                                      <p:cBhvr>
                                        <p:cTn id="10" dur="500"/>
                                        <p:tgtEl>
                                          <p:spTgt spid="4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ox(in)">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a:solidFill>
                  <a:schemeClr val="accent3"/>
                </a:solidFill>
              </a:rPr>
              <a:t>Results</a:t>
            </a:r>
          </a:p>
        </p:txBody>
      </p:sp>
      <p:sp>
        <p:nvSpPr>
          <p:cNvPr id="41" name="正方形/長方形 40"/>
          <p:cNvSpPr/>
          <p:nvPr/>
        </p:nvSpPr>
        <p:spPr>
          <a:xfrm>
            <a:off x="0" y="2420888"/>
            <a:ext cx="9144000" cy="2308324"/>
          </a:xfrm>
          <a:prstGeom prst="rect">
            <a:avLst/>
          </a:prstGeom>
          <a:solidFill>
            <a:srgbClr val="002060">
              <a:alpha val="9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FFF"/>
                </a:solidFill>
                <a:effectLst/>
                <a:uLnTx/>
                <a:uFillTx/>
                <a:latin typeface="Arial Black" pitchFamily="34" charset="0"/>
                <a:ea typeface="ＭＳ Ｐゴシック"/>
                <a:cs typeface="+mn-cs"/>
              </a:rPr>
              <a:t>PCB congener profiles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err="1">
                <a:ln>
                  <a:noFill/>
                </a:ln>
                <a:solidFill>
                  <a:srgbClr val="FFFFFF"/>
                </a:solidFill>
                <a:effectLst/>
                <a:uLnTx/>
                <a:uFillTx/>
                <a:latin typeface="Arial Black" pitchFamily="34" charset="0"/>
                <a:ea typeface="ＭＳ Ｐゴシック"/>
                <a:cs typeface="+mn-cs"/>
              </a:rPr>
              <a:t>azo</a:t>
            </a:r>
            <a:r>
              <a:rPr kumimoji="1" lang="en-US" altLang="ja-JP" sz="4000" b="1" i="0" u="none" strike="noStrike" kern="1200" cap="none" spc="0" normalizeH="0" baseline="0" noProof="0" dirty="0">
                <a:ln>
                  <a:noFill/>
                </a:ln>
                <a:solidFill>
                  <a:srgbClr val="FFFFFF"/>
                </a:solidFill>
                <a:effectLst/>
                <a:uLnTx/>
                <a:uFillTx/>
                <a:latin typeface="Arial Black" pitchFamily="34" charset="0"/>
                <a:ea typeface="ＭＳ Ｐゴシック"/>
                <a:cs typeface="+mn-cs"/>
              </a:rPr>
              <a:t> pigment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1" lang="en-US" altLang="ja-JP" sz="3200" b="1" i="0" u="none" strike="noStrike" kern="1200" cap="none" spc="0" normalizeH="0" baseline="0" noProof="0" dirty="0">
              <a:ln>
                <a:noFill/>
              </a:ln>
              <a:solidFill>
                <a:srgbClr val="FFFFFF"/>
              </a:solidFill>
              <a:effectLst/>
              <a:uLnTx/>
              <a:uFillTx/>
              <a:latin typeface="Arial"/>
              <a:ea typeface="ＭＳ Ｐゴシック"/>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nvGraphicFramePr>
        <p:xfrm>
          <a:off x="251520" y="0"/>
          <a:ext cx="8496944" cy="645333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3518462" y="35332"/>
            <a:ext cx="2349682" cy="369332"/>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azo</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5" name="正方形/長方形 4"/>
          <p:cNvSpPr/>
          <p:nvPr/>
        </p:nvSpPr>
        <p:spPr>
          <a:xfrm>
            <a:off x="1547664" y="6237312"/>
            <a:ext cx="6529929" cy="461665"/>
          </a:xfrm>
          <a:prstGeom prst="rect">
            <a:avLst/>
          </a:prstGeom>
          <a:solidFill>
            <a:schemeClr val="tx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Arial Black" pitchFamily="34" charset="0"/>
                <a:ea typeface="ＭＳ Ｐゴシック" panose="020B0600070205080204" pitchFamily="50" charset="-128"/>
                <a:cs typeface="+mn-cs"/>
              </a:rPr>
              <a:t>PCB congener profiles of </a:t>
            </a:r>
            <a:r>
              <a:rPr kumimoji="1" lang="en-US" altLang="ja-JP" sz="2400" b="1" i="0" u="none" strike="noStrike" kern="1200" cap="none" spc="0" normalizeH="0" baseline="0" noProof="0" dirty="0" err="1">
                <a:ln>
                  <a:noFill/>
                </a:ln>
                <a:solidFill>
                  <a:prstClr val="white"/>
                </a:solidFill>
                <a:effectLst/>
                <a:uLnTx/>
                <a:uFillTx/>
                <a:latin typeface="Arial Black" pitchFamily="34" charset="0"/>
                <a:ea typeface="ＭＳ Ｐゴシック" panose="020B0600070205080204" pitchFamily="50" charset="-128"/>
                <a:cs typeface="+mn-cs"/>
              </a:rPr>
              <a:t>azo</a:t>
            </a:r>
            <a:r>
              <a:rPr kumimoji="1" lang="en-US" altLang="ja-JP" sz="2400" b="1" i="0" u="none" strike="noStrike" kern="1200" cap="none" spc="0" normalizeH="0" baseline="0" noProof="0" dirty="0">
                <a:ln>
                  <a:noFill/>
                </a:ln>
                <a:solidFill>
                  <a:prstClr val="white"/>
                </a:solidFill>
                <a:effectLst/>
                <a:uLnTx/>
                <a:uFillTx/>
                <a:latin typeface="Arial Black" pitchFamily="34" charset="0"/>
                <a:ea typeface="ＭＳ Ｐゴシック" panose="020B0600070205080204" pitchFamily="50" charset="-128"/>
                <a:cs typeface="+mn-cs"/>
              </a:rPr>
              <a:t> pigment</a:t>
            </a:r>
          </a:p>
        </p:txBody>
      </p:sp>
    </p:spTree>
    <p:extLst>
      <p:ext uri="{BB962C8B-B14F-4D97-AF65-F5344CB8AC3E}">
        <p14:creationId xmlns:p14="http://schemas.microsoft.com/office/powerpoint/2010/main" val="1864908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3" cstate="print"/>
          <a:srcRect/>
          <a:stretch>
            <a:fillRect/>
          </a:stretch>
        </p:blipFill>
        <p:spPr bwMode="auto">
          <a:xfrm>
            <a:off x="349784" y="2501575"/>
            <a:ext cx="5518363" cy="2069012"/>
          </a:xfrm>
          <a:prstGeom prst="rect">
            <a:avLst/>
          </a:prstGeom>
          <a:noFill/>
          <a:ln w="9525">
            <a:noFill/>
            <a:miter lim="800000"/>
            <a:headEnd/>
            <a:tailEnd/>
          </a:ln>
        </p:spPr>
      </p:pic>
      <p:pic>
        <p:nvPicPr>
          <p:cNvPr id="3085" name="Picture 13"/>
          <p:cNvPicPr>
            <a:picLocks noChangeAspect="1" noChangeArrowheads="1"/>
          </p:cNvPicPr>
          <p:nvPr/>
        </p:nvPicPr>
        <p:blipFill>
          <a:blip r:embed="rId4" cstate="print"/>
          <a:srcRect/>
          <a:stretch>
            <a:fillRect/>
          </a:stretch>
        </p:blipFill>
        <p:spPr bwMode="auto">
          <a:xfrm>
            <a:off x="3203848" y="4077072"/>
            <a:ext cx="5766255" cy="1988840"/>
          </a:xfrm>
          <a:prstGeom prst="rect">
            <a:avLst/>
          </a:prstGeom>
          <a:noFill/>
          <a:ln w="9525">
            <a:noFill/>
            <a:miter lim="800000"/>
            <a:headEnd/>
            <a:tailEnd/>
          </a:ln>
        </p:spPr>
      </p:pic>
      <p:pic>
        <p:nvPicPr>
          <p:cNvPr id="4100" name="Picture 4" descr="250px-3,3'-Dichlorobenzidine"/>
          <p:cNvPicPr>
            <a:picLocks noChangeAspect="1" noChangeArrowheads="1"/>
          </p:cNvPicPr>
          <p:nvPr/>
        </p:nvPicPr>
        <p:blipFill>
          <a:blip r:embed="rId5" cstate="print"/>
          <a:srcRect/>
          <a:stretch>
            <a:fillRect/>
          </a:stretch>
        </p:blipFill>
        <p:spPr bwMode="auto">
          <a:xfrm>
            <a:off x="539555" y="377280"/>
            <a:ext cx="2681534" cy="1340768"/>
          </a:xfrm>
          <a:prstGeom prst="rect">
            <a:avLst/>
          </a:prstGeom>
          <a:noFill/>
          <a:ln w="9525">
            <a:noFill/>
            <a:miter lim="800000"/>
            <a:headEnd/>
            <a:tailEnd/>
          </a:ln>
        </p:spPr>
      </p:pic>
      <p:pic>
        <p:nvPicPr>
          <p:cNvPr id="4101" name="Picture 5" descr="pigment-003"/>
          <p:cNvPicPr>
            <a:picLocks noChangeAspect="1" noChangeArrowheads="1"/>
          </p:cNvPicPr>
          <p:nvPr/>
        </p:nvPicPr>
        <p:blipFill>
          <a:blip r:embed="rId6" cstate="print"/>
          <a:srcRect/>
          <a:stretch>
            <a:fillRect/>
          </a:stretch>
        </p:blipFill>
        <p:spPr bwMode="auto">
          <a:xfrm>
            <a:off x="5076059" y="-171400"/>
            <a:ext cx="3257100" cy="2298934"/>
          </a:xfrm>
          <a:prstGeom prst="rect">
            <a:avLst/>
          </a:prstGeom>
          <a:noFill/>
          <a:ln w="9525">
            <a:noFill/>
            <a:miter lim="800000"/>
            <a:headEnd/>
            <a:tailEnd/>
          </a:ln>
        </p:spPr>
      </p:pic>
      <p:sp>
        <p:nvSpPr>
          <p:cNvPr id="4102" name="Text Box 6"/>
          <p:cNvSpPr txBox="1">
            <a:spLocks noChangeArrowheads="1"/>
          </p:cNvSpPr>
          <p:nvPr/>
        </p:nvSpPr>
        <p:spPr bwMode="auto">
          <a:xfrm>
            <a:off x="2915818" y="1340768"/>
            <a:ext cx="2520280" cy="504056"/>
          </a:xfrm>
          <a:prstGeom prst="rect">
            <a:avLst/>
          </a:prstGeom>
          <a:solidFill>
            <a:srgbClr val="FFFFFF"/>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NaNO</a:t>
            </a:r>
            <a:r>
              <a:rPr kumimoji="1" lang="en-US" altLang="ja-JP" sz="2400" b="1" i="0" u="none" strike="noStrike" kern="1200" cap="none" spc="0" normalizeH="0" baseline="-25000" noProof="0" dirty="0">
                <a:ln>
                  <a:noFill/>
                </a:ln>
                <a:solidFill>
                  <a:prstClr val="black"/>
                </a:solidFill>
                <a:effectLst/>
                <a:uLnTx/>
                <a:uFillTx/>
                <a:latin typeface="Century" pitchFamily="18" charset="0"/>
                <a:ea typeface="ＭＳ 明朝" pitchFamily="17" charset="-128"/>
                <a:cs typeface="ＭＳ Ｐゴシック" pitchFamily="50" charset="-128"/>
              </a:rPr>
              <a:t>2</a:t>
            </a:r>
            <a:r>
              <a:rPr kumimoji="1" lang="en-US" altLang="ja-JP"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 HCl</a:t>
            </a:r>
            <a:endParaRPr kumimoji="1" lang="ja-JP" altLang="ja-JP" sz="2400" b="1"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cxnSp>
        <p:nvCxnSpPr>
          <p:cNvPr id="10" name="直線矢印コネクタ 9"/>
          <p:cNvCxnSpPr/>
          <p:nvPr/>
        </p:nvCxnSpPr>
        <p:spPr>
          <a:xfrm>
            <a:off x="3779915" y="1121718"/>
            <a:ext cx="936104" cy="3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rot="2058301">
            <a:off x="6847782" y="4468276"/>
            <a:ext cx="844324" cy="415079"/>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円/楕円 12"/>
          <p:cNvSpPr/>
          <p:nvPr/>
        </p:nvSpPr>
        <p:spPr>
          <a:xfrm rot="2058301">
            <a:off x="5047582" y="5260364"/>
            <a:ext cx="844324" cy="415079"/>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Text Box 6"/>
          <p:cNvSpPr txBox="1">
            <a:spLocks noChangeArrowheads="1"/>
          </p:cNvSpPr>
          <p:nvPr/>
        </p:nvSpPr>
        <p:spPr bwMode="auto">
          <a:xfrm>
            <a:off x="539552" y="1772816"/>
            <a:ext cx="2520280" cy="86409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3,3’-dichloro </a:t>
            </a:r>
            <a:r>
              <a:rPr kumimoji="1" lang="en-US" altLang="ja-JP" sz="24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benzidine</a:t>
            </a:r>
            <a:endParaRPr kumimoji="1" lang="en-US"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
        <p:nvSpPr>
          <p:cNvPr id="15" name="Text Box 6"/>
          <p:cNvSpPr txBox="1">
            <a:spLocks noChangeArrowheads="1"/>
          </p:cNvSpPr>
          <p:nvPr/>
        </p:nvSpPr>
        <p:spPr bwMode="auto">
          <a:xfrm>
            <a:off x="5796136" y="6093296"/>
            <a:ext cx="2520280" cy="432048"/>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disazo</a:t>
            </a:r>
            <a:endParaRPr kumimoji="1" lang="ja-JP"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
        <p:nvSpPr>
          <p:cNvPr id="16" name="Text Box 6"/>
          <p:cNvSpPr txBox="1">
            <a:spLocks noChangeArrowheads="1"/>
          </p:cNvSpPr>
          <p:nvPr/>
        </p:nvSpPr>
        <p:spPr bwMode="auto">
          <a:xfrm>
            <a:off x="251520" y="5949280"/>
            <a:ext cx="4176464" cy="72008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pigment production</a:t>
            </a:r>
            <a:endParaRPr kumimoji="1" lang="ja-JP" altLang="en-US" sz="32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
        <p:nvSpPr>
          <p:cNvPr id="18" name="Text Box 6"/>
          <p:cNvSpPr txBox="1">
            <a:spLocks noChangeArrowheads="1"/>
          </p:cNvSpPr>
          <p:nvPr/>
        </p:nvSpPr>
        <p:spPr bwMode="auto">
          <a:xfrm>
            <a:off x="5436096" y="1844824"/>
            <a:ext cx="2520280" cy="50405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diazonium</a:t>
            </a:r>
            <a:endParaRPr kumimoji="1" lang="ja-JP"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
        <p:nvSpPr>
          <p:cNvPr id="19" name="Text Box 6"/>
          <p:cNvSpPr txBox="1">
            <a:spLocks noChangeArrowheads="1"/>
          </p:cNvSpPr>
          <p:nvPr/>
        </p:nvSpPr>
        <p:spPr bwMode="auto">
          <a:xfrm>
            <a:off x="611560" y="4149080"/>
            <a:ext cx="2520280" cy="50405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diazonium</a:t>
            </a:r>
            <a:endParaRPr kumimoji="1" lang="ja-JP"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
        <p:nvSpPr>
          <p:cNvPr id="20" name="円/楕円 19"/>
          <p:cNvSpPr/>
          <p:nvPr/>
        </p:nvSpPr>
        <p:spPr>
          <a:xfrm>
            <a:off x="3779912" y="2780928"/>
            <a:ext cx="2088232" cy="1238586"/>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Text Box 6"/>
          <p:cNvSpPr txBox="1">
            <a:spLocks noChangeArrowheads="1"/>
          </p:cNvSpPr>
          <p:nvPr/>
        </p:nvSpPr>
        <p:spPr bwMode="auto">
          <a:xfrm>
            <a:off x="6012160" y="2924944"/>
            <a:ext cx="2808312" cy="86409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Ｎ－</a:t>
            </a:r>
            <a:r>
              <a:rPr kumimoji="1" lang="en-US" altLang="ja-JP" sz="24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acetoacetyl</a:t>
            </a:r>
            <a:r>
              <a:rPr kumimoji="1" lang="en-US"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 aniline</a:t>
            </a:r>
            <a:endParaRPr kumimoji="1" lang="ja-JP" altLang="ja-JP" sz="24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nvGraphicFramePr>
        <p:xfrm>
          <a:off x="6477198" y="476678"/>
          <a:ext cx="2127250" cy="1457325"/>
        </p:xfrm>
        <a:graphic>
          <a:graphicData uri="http://schemas.openxmlformats.org/presentationml/2006/ole">
            <mc:AlternateContent xmlns:mc="http://schemas.openxmlformats.org/markup-compatibility/2006">
              <mc:Choice xmlns:v="urn:schemas-microsoft-com:vml" Requires="v">
                <p:oleObj name="CS ChemDraw Drawing" r:id="rId3" imgW="2127134" imgH="1456562" progId="ChemDraw.Document.6.0">
                  <p:embed/>
                </p:oleObj>
              </mc:Choice>
              <mc:Fallback>
                <p:oleObj name="CS ChemDraw Drawing" r:id="rId3" imgW="2127134" imgH="1456562" progId="ChemDraw.Document.6.0">
                  <p:embed/>
                  <p:pic>
                    <p:nvPicPr>
                      <p:cNvPr id="184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198" y="476678"/>
                        <a:ext cx="2127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6240217" y="2708920"/>
          <a:ext cx="2508250" cy="1457325"/>
        </p:xfrm>
        <a:graphic>
          <a:graphicData uri="http://schemas.openxmlformats.org/presentationml/2006/ole">
            <mc:AlternateContent xmlns:mc="http://schemas.openxmlformats.org/markup-compatibility/2006">
              <mc:Choice xmlns:v="urn:schemas-microsoft-com:vml" Requires="v">
                <p:oleObj name="CS ChemDraw Drawing" r:id="rId5" imgW="2508021" imgH="1456562" progId="ChemDraw.Document.6.0">
                  <p:embed/>
                </p:oleObj>
              </mc:Choice>
              <mc:Fallback>
                <p:oleObj name="CS ChemDraw Drawing" r:id="rId5" imgW="2508021" imgH="1456562" progId="ChemDraw.Document.6.0">
                  <p:embed/>
                  <p:pic>
                    <p:nvPicPr>
                      <p:cNvPr id="1843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217" y="2708920"/>
                        <a:ext cx="2508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6012160" y="4797158"/>
          <a:ext cx="2889250" cy="1457325"/>
        </p:xfrm>
        <a:graphic>
          <a:graphicData uri="http://schemas.openxmlformats.org/presentationml/2006/ole">
            <mc:AlternateContent xmlns:mc="http://schemas.openxmlformats.org/markup-compatibility/2006">
              <mc:Choice xmlns:v="urn:schemas-microsoft-com:vml" Requires="v">
                <p:oleObj name="CS ChemDraw Drawing" r:id="rId7" imgW="2888907" imgH="1456562" progId="ChemDraw.Document.6.0">
                  <p:embed/>
                </p:oleObj>
              </mc:Choice>
              <mc:Fallback>
                <p:oleObj name="CS ChemDraw Drawing" r:id="rId7" imgW="2888907" imgH="1456562" progId="ChemDraw.Document.6.0">
                  <p:embed/>
                  <p:pic>
                    <p:nvPicPr>
                      <p:cNvPr id="1843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4797158"/>
                        <a:ext cx="2889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467547" y="3212982"/>
          <a:ext cx="3090863" cy="1457325"/>
        </p:xfrm>
        <a:graphic>
          <a:graphicData uri="http://schemas.openxmlformats.org/presentationml/2006/ole">
            <mc:AlternateContent xmlns:mc="http://schemas.openxmlformats.org/markup-compatibility/2006">
              <mc:Choice xmlns:v="urn:schemas-microsoft-com:vml" Requires="v">
                <p:oleObj name="CS ChemDraw Drawing" r:id="rId9" imgW="3090283" imgH="1456562" progId="ChemDraw.Document.6.0">
                  <p:embed/>
                </p:oleObj>
              </mc:Choice>
              <mc:Fallback>
                <p:oleObj name="CS ChemDraw Drawing" r:id="rId9" imgW="3090283" imgH="1456562" progId="ChemDraw.Document.6.0">
                  <p:embed/>
                  <p:pic>
                    <p:nvPicPr>
                      <p:cNvPr id="1843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7" y="3212982"/>
                        <a:ext cx="309086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3"/>
          <p:cNvSpPr txBox="1">
            <a:spLocks noChangeArrowheads="1"/>
          </p:cNvSpPr>
          <p:nvPr/>
        </p:nvSpPr>
        <p:spPr bwMode="auto">
          <a:xfrm>
            <a:off x="4644008" y="2276872"/>
            <a:ext cx="1080120" cy="432048"/>
          </a:xfrm>
          <a:prstGeom prst="rect">
            <a:avLst/>
          </a:prstGeom>
          <a:solidFill>
            <a:srgbClr val="FFFFFF"/>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(CuCl</a:t>
            </a:r>
            <a:r>
              <a:rPr kumimoji="1" lang="en-US" altLang="ja-JP" sz="1600" b="1" i="0" u="none" strike="noStrike" kern="1200" cap="none" spc="0" normalizeH="0" baseline="-25000" noProof="0" dirty="0">
                <a:ln>
                  <a:noFill/>
                </a:ln>
                <a:solidFill>
                  <a:prstClr val="black"/>
                </a:solidFill>
                <a:effectLst/>
                <a:uLnTx/>
                <a:uFillTx/>
                <a:latin typeface="Century" pitchFamily="18" charset="0"/>
                <a:ea typeface="ＭＳ 明朝" pitchFamily="17" charset="-128"/>
                <a:cs typeface="ＭＳ Ｐゴシック" pitchFamily="50" charset="-128"/>
              </a:rPr>
              <a:t>2</a:t>
            </a:r>
            <a:r>
              <a:rPr kumimoji="1" lang="en-US" altLang="ja-JP" sz="16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a:t>
            </a:r>
            <a:endParaRPr kumimoji="1" lang="ja-JP" altLang="ja-JP" sz="1600" b="1"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cxnSp>
        <p:nvCxnSpPr>
          <p:cNvPr id="11" name="直線矢印コネクタ 10"/>
          <p:cNvCxnSpPr/>
          <p:nvPr/>
        </p:nvCxnSpPr>
        <p:spPr>
          <a:xfrm>
            <a:off x="3923928" y="1916832"/>
            <a:ext cx="2016224" cy="216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139954" y="1268760"/>
            <a:ext cx="2232248" cy="1588"/>
          </a:xfrm>
          <a:prstGeom prst="straightConnector1">
            <a:avLst/>
          </a:prstGeom>
          <a:ln w="177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3"/>
          <p:cNvSpPr txBox="1">
            <a:spLocks noChangeArrowheads="1"/>
          </p:cNvSpPr>
          <p:nvPr/>
        </p:nvSpPr>
        <p:spPr bwMode="auto">
          <a:xfrm>
            <a:off x="2051722" y="2348880"/>
            <a:ext cx="2304256" cy="432048"/>
          </a:xfrm>
          <a:prstGeom prst="rect">
            <a:avLst/>
          </a:prstGeom>
          <a:no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NaNO</a:t>
            </a:r>
            <a:r>
              <a:rPr kumimoji="1" lang="en-US" altLang="ja-JP" sz="1600" b="1" i="0" u="none" strike="noStrike" kern="1200" cap="none" spc="0" normalizeH="0" baseline="-25000" noProof="0" dirty="0">
                <a:ln>
                  <a:noFill/>
                </a:ln>
                <a:solidFill>
                  <a:prstClr val="black"/>
                </a:solidFill>
                <a:effectLst/>
                <a:uLnTx/>
                <a:uFillTx/>
                <a:latin typeface="Century" pitchFamily="18" charset="0"/>
                <a:ea typeface="ＭＳ 明朝" pitchFamily="17" charset="-128"/>
                <a:cs typeface="ＭＳ Ｐゴシック" pitchFamily="50" charset="-128"/>
              </a:rPr>
              <a:t>2</a:t>
            </a:r>
            <a:r>
              <a:rPr kumimoji="1" lang="en-US" altLang="ja-JP" sz="16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 HCl</a:t>
            </a:r>
            <a:endParaRPr kumimoji="1" lang="ja-JP" altLang="ja-JP" sz="1600" b="1"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cxnSp>
        <p:nvCxnSpPr>
          <p:cNvPr id="19" name="直線矢印コネクタ 18"/>
          <p:cNvCxnSpPr/>
          <p:nvPr/>
        </p:nvCxnSpPr>
        <p:spPr>
          <a:xfrm rot="5400000" flipH="1" flipV="1">
            <a:off x="1295636" y="2528900"/>
            <a:ext cx="936898"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439" name="Object 7"/>
          <p:cNvGraphicFramePr>
            <a:graphicFrameLocks noChangeAspect="1"/>
          </p:cNvGraphicFramePr>
          <p:nvPr/>
        </p:nvGraphicFramePr>
        <p:xfrm>
          <a:off x="433587" y="531521"/>
          <a:ext cx="3562350" cy="1457325"/>
        </p:xfrm>
        <a:graphic>
          <a:graphicData uri="http://schemas.openxmlformats.org/presentationml/2006/ole">
            <mc:AlternateContent xmlns:mc="http://schemas.openxmlformats.org/markup-compatibility/2006">
              <mc:Choice xmlns:v="urn:schemas-microsoft-com:vml" Requires="v">
                <p:oleObj name="CS ChemDraw Drawing" r:id="rId11" imgW="3562680" imgH="1456562" progId="ChemDraw.Document.6.0">
                  <p:embed/>
                </p:oleObj>
              </mc:Choice>
              <mc:Fallback>
                <p:oleObj name="CS ChemDraw Drawing" r:id="rId11" imgW="3562680" imgH="1456562" progId="ChemDraw.Document.6.0">
                  <p:embed/>
                  <p:pic>
                    <p:nvPicPr>
                      <p:cNvPr id="1843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587" y="531521"/>
                        <a:ext cx="35623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正方形/長方形 26"/>
          <p:cNvSpPr/>
          <p:nvPr/>
        </p:nvSpPr>
        <p:spPr>
          <a:xfrm>
            <a:off x="323528" y="5373216"/>
            <a:ext cx="392447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err="1">
                <a:ln>
                  <a:noFill/>
                </a:ln>
                <a:solidFill>
                  <a:prstClr val="black"/>
                </a:solidFill>
                <a:effectLst/>
                <a:uLnTx/>
                <a:uFillTx/>
                <a:latin typeface="ＭＳ Ｐゴシック"/>
                <a:ea typeface="ＭＳ Ｐゴシック" panose="020B0600070205080204" pitchFamily="50" charset="-128"/>
                <a:cs typeface="+mn-cs"/>
              </a:rPr>
              <a:t>Sandmeyer</a:t>
            </a:r>
            <a:r>
              <a:rPr kumimoji="1" lang="en-US" altLang="ja-JP" sz="2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reaction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Ar</a:t>
            </a:r>
            <a:r>
              <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a:t>
            </a:r>
            <a:r>
              <a:rPr kumimoji="1" lang="en-US" altLang="ja-JP" sz="2000" b="1"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 + </a:t>
            </a:r>
            <a:r>
              <a:rPr kumimoji="1" lang="en-US" altLang="ja-JP" sz="20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CuX</a:t>
            </a:r>
            <a:r>
              <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a:t>
            </a:r>
            <a:r>
              <a:rPr kumimoji="1" lang="en-US" altLang="ja-JP" sz="20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Ar</a:t>
            </a:r>
            <a:r>
              <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-X + Cu</a:t>
            </a:r>
            <a:r>
              <a:rPr kumimoji="1" lang="en-US" altLang="ja-JP" sz="2000" b="1"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N</a:t>
            </a:r>
            <a:r>
              <a:rPr kumimoji="1" lang="en-US" altLang="ja-JP" sz="2000" b="1"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29" name="テキスト ボックス 28"/>
          <p:cNvSpPr txBox="1">
            <a:spLocks noChangeArrowheads="1"/>
          </p:cNvSpPr>
          <p:nvPr/>
        </p:nvSpPr>
        <p:spPr bwMode="auto">
          <a:xfrm>
            <a:off x="6516218" y="1988840"/>
            <a:ext cx="2232248"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CB-52(25-25)</a:t>
            </a:r>
          </a:p>
        </p:txBody>
      </p:sp>
      <p:sp>
        <p:nvSpPr>
          <p:cNvPr id="30" name="テキスト ボックス 29"/>
          <p:cNvSpPr txBox="1">
            <a:spLocks noChangeArrowheads="1"/>
          </p:cNvSpPr>
          <p:nvPr/>
        </p:nvSpPr>
        <p:spPr bwMode="auto">
          <a:xfrm>
            <a:off x="6588224" y="4293096"/>
            <a:ext cx="231264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CB-101(245-25)</a:t>
            </a:r>
          </a:p>
        </p:txBody>
      </p:sp>
      <p:sp>
        <p:nvSpPr>
          <p:cNvPr id="31" name="テキスト ボックス 30"/>
          <p:cNvSpPr txBox="1">
            <a:spLocks noChangeArrowheads="1"/>
          </p:cNvSpPr>
          <p:nvPr/>
        </p:nvSpPr>
        <p:spPr bwMode="auto">
          <a:xfrm>
            <a:off x="6588224" y="6372036"/>
            <a:ext cx="246504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ysClr val="windowText" lastClr="000000"/>
                </a:solidFill>
                <a:effectLst/>
                <a:uLnTx/>
                <a:uFillTx/>
                <a:latin typeface="HGS創英角ﾎﾟｯﾌﾟ体" pitchFamily="50" charset="-128"/>
                <a:ea typeface="HGS創英角ﾎﾟｯﾌﾟ体" pitchFamily="50" charset="-128"/>
                <a:cs typeface="+mn-cs"/>
              </a:rPr>
              <a:t>CB-153(245-245)</a:t>
            </a:r>
          </a:p>
        </p:txBody>
      </p:sp>
      <p:sp>
        <p:nvSpPr>
          <p:cNvPr id="20" name="Text Box 6"/>
          <p:cNvSpPr txBox="1">
            <a:spLocks noChangeArrowheads="1"/>
          </p:cNvSpPr>
          <p:nvPr/>
        </p:nvSpPr>
        <p:spPr bwMode="auto">
          <a:xfrm>
            <a:off x="72008" y="4869160"/>
            <a:ext cx="399593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2,2’,5,5’- </a:t>
            </a:r>
            <a:r>
              <a:rPr kumimoji="1" lang="en-US" altLang="ja-JP" sz="18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tetrachloro</a:t>
            </a:r>
            <a:r>
              <a:rPr kumimoji="1" lang="en-US" altLang="ja-JP" sz="18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 </a:t>
            </a:r>
            <a:r>
              <a:rPr kumimoji="1" lang="en-US" altLang="ja-JP" sz="18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benzidine</a:t>
            </a:r>
            <a:endParaRPr kumimoji="1" lang="ja-JP" altLang="en-US" sz="18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8439"/>
                                        </p:tgtEl>
                                        <p:attrNameLst>
                                          <p:attrName>style.visibility</p:attrName>
                                        </p:attrNameLst>
                                      </p:cBhvr>
                                      <p:to>
                                        <p:strVal val="visible"/>
                                      </p:to>
                                    </p:set>
                                    <p:animEffect transition="in" filter="checkerboard(across)">
                                      <p:cBhvr>
                                        <p:cTn id="15" dur="500"/>
                                        <p:tgtEl>
                                          <p:spTgt spid="1843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par>
                                <p:cTn id="21" presetID="5" presetClass="entr" presetSubtype="10" fill="hold" nodeType="withEffect">
                                  <p:stCondLst>
                                    <p:cond delay="0"/>
                                  </p:stCondLst>
                                  <p:childTnLst>
                                    <p:set>
                                      <p:cBhvr>
                                        <p:cTn id="22" dur="1" fill="hold">
                                          <p:stCondLst>
                                            <p:cond delay="0"/>
                                          </p:stCondLst>
                                        </p:cTn>
                                        <p:tgtEl>
                                          <p:spTgt spid="18435"/>
                                        </p:tgtEl>
                                        <p:attrNameLst>
                                          <p:attrName>style.visibility</p:attrName>
                                        </p:attrNameLst>
                                      </p:cBhvr>
                                      <p:to>
                                        <p:strVal val="visible"/>
                                      </p:to>
                                    </p:set>
                                    <p:animEffect transition="in" filter="checkerboard(across)">
                                      <p:cBhvr>
                                        <p:cTn id="23" dur="500"/>
                                        <p:tgtEl>
                                          <p:spTgt spid="18435"/>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heckerboard(across)">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8436"/>
                                        </p:tgtEl>
                                        <p:attrNameLst>
                                          <p:attrName>style.visibility</p:attrName>
                                        </p:attrNameLst>
                                      </p:cBhvr>
                                      <p:to>
                                        <p:strVal val="visible"/>
                                      </p:to>
                                    </p:set>
                                    <p:animEffect transition="in" filter="checkerboard(across)">
                                      <p:cBhvr>
                                        <p:cTn id="44" dur="500"/>
                                        <p:tgtEl>
                                          <p:spTgt spid="1843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par>
                                <p:cTn id="48" presetID="5" presetClass="entr" presetSubtype="10" fill="hold" nodeType="withEffect">
                                  <p:stCondLst>
                                    <p:cond delay="0"/>
                                  </p:stCondLst>
                                  <p:childTnLst>
                                    <p:set>
                                      <p:cBhvr>
                                        <p:cTn id="49" dur="1" fill="hold">
                                          <p:stCondLst>
                                            <p:cond delay="0"/>
                                          </p:stCondLst>
                                        </p:cTn>
                                        <p:tgtEl>
                                          <p:spTgt spid="18437"/>
                                        </p:tgtEl>
                                        <p:attrNameLst>
                                          <p:attrName>style.visibility</p:attrName>
                                        </p:attrNameLst>
                                      </p:cBhvr>
                                      <p:to>
                                        <p:strVal val="visible"/>
                                      </p:to>
                                    </p:set>
                                    <p:animEffect transition="in" filter="checkerboard(across)">
                                      <p:cBhvr>
                                        <p:cTn id="50" dur="500"/>
                                        <p:tgtEl>
                                          <p:spTgt spid="1843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heckerboard(across)">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7"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632848" cy="476672"/>
          </a:xfrm>
        </p:spPr>
        <p:txBody>
          <a:bodyPr>
            <a:normAutofit fontScale="90000"/>
          </a:bodyPr>
          <a:lstStyle/>
          <a:p>
            <a:r>
              <a:rPr kumimoji="1" lang="ja-JP" altLang="en-US"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r>
              <a:rPr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Kanemi </a:t>
            </a:r>
            <a:r>
              <a:rPr lang="en-US" altLang="ja-JP" sz="3200" b="1" i="1" u="sng" dirty="0" err="1">
                <a:latin typeface="Times New Roman" panose="02020603050405020304" pitchFamily="18" charset="0"/>
                <a:ea typeface="游ゴシック Light" panose="020B0300000000000000" pitchFamily="50" charset="-128"/>
                <a:cs typeface="Times New Roman" panose="02020603050405020304" pitchFamily="18" charset="0"/>
              </a:rPr>
              <a:t>Yusho</a:t>
            </a:r>
            <a:r>
              <a:rPr kumimoji="1"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endParaRPr kumimoji="1" lang="ja-JP" altLang="en-US" sz="3200" b="1" i="1" u="sng" dirty="0">
              <a:solidFill>
                <a:srgbClr val="C00000"/>
              </a:solidFill>
              <a:latin typeface="Times New Roman" panose="02020603050405020304" pitchFamily="18" charset="0"/>
              <a:ea typeface="游ゴシック Light" panose="020B0300000000000000" pitchFamily="50" charset="-128"/>
              <a:cs typeface="Times New Roman" panose="02020603050405020304" pitchFamily="18" charset="0"/>
            </a:endParaRPr>
          </a:p>
        </p:txBody>
      </p:sp>
      <p:sp>
        <p:nvSpPr>
          <p:cNvPr id="3" name="コンテンツ プレースホルダー 2"/>
          <p:cNvSpPr>
            <a:spLocks noGrp="1"/>
          </p:cNvSpPr>
          <p:nvPr>
            <p:ph idx="1"/>
          </p:nvPr>
        </p:nvSpPr>
        <p:spPr>
          <a:xfrm>
            <a:off x="107504" y="548680"/>
            <a:ext cx="8784976" cy="6309320"/>
          </a:xfrm>
        </p:spPr>
        <p:txBody>
          <a:bodyPr>
            <a:noAutofit/>
          </a:bodyPr>
          <a:lstStyle/>
          <a:p>
            <a:r>
              <a:rPr lang="en-US" altLang="ja-JP" sz="3000" b="1" i="1" u="sng" dirty="0">
                <a:solidFill>
                  <a:schemeClr val="tx2"/>
                </a:solidFill>
                <a:latin typeface="Times New Roman" panose="02020603050405020304" pitchFamily="18" charset="0"/>
                <a:ea typeface="+mj-ea"/>
                <a:cs typeface="Times New Roman" panose="02020603050405020304" pitchFamily="18" charset="0"/>
              </a:rPr>
              <a:t>In the second and third generations after “Kanemi </a:t>
            </a:r>
            <a:r>
              <a:rPr lang="en-US" altLang="ja-JP" sz="3000" b="1" i="1" u="sng" dirty="0" err="1">
                <a:solidFill>
                  <a:schemeClr val="tx2"/>
                </a:solidFill>
                <a:latin typeface="Times New Roman" panose="02020603050405020304" pitchFamily="18" charset="0"/>
                <a:ea typeface="+mj-ea"/>
                <a:cs typeface="Times New Roman" panose="02020603050405020304" pitchFamily="18" charset="0"/>
              </a:rPr>
              <a:t>Yusho</a:t>
            </a:r>
            <a:r>
              <a:rPr lang="en-US" altLang="ja-JP" sz="3000" b="1" i="1" u="sng" dirty="0">
                <a:solidFill>
                  <a:schemeClr val="tx2"/>
                </a:solidFill>
                <a:latin typeface="Times New Roman" panose="02020603050405020304" pitchFamily="18" charset="0"/>
                <a:ea typeface="+mj-ea"/>
                <a:cs typeface="Times New Roman" panose="02020603050405020304" pitchFamily="18" charset="0"/>
              </a:rPr>
              <a:t>”,</a:t>
            </a:r>
            <a:r>
              <a:rPr lang="ja-JP" altLang="en-US" sz="3000" b="1" i="1" u="sng" dirty="0">
                <a:solidFill>
                  <a:schemeClr val="tx2"/>
                </a:solidFill>
                <a:latin typeface="Times New Roman" panose="02020603050405020304" pitchFamily="18" charset="0"/>
                <a:ea typeface="+mj-ea"/>
                <a:cs typeface="Times New Roman" panose="02020603050405020304" pitchFamily="18" charset="0"/>
              </a:rPr>
              <a:t> </a:t>
            </a:r>
            <a:r>
              <a:rPr lang="en-US" altLang="ja-JP" sz="3000" b="1" i="1" u="sng" dirty="0" err="1">
                <a:solidFill>
                  <a:schemeClr val="tx2"/>
                </a:solidFill>
                <a:latin typeface="Times New Roman" panose="02020603050405020304" pitchFamily="18" charset="0"/>
                <a:ea typeface="+mj-ea"/>
                <a:cs typeface="Times New Roman" panose="02020603050405020304" pitchFamily="18" charset="0"/>
              </a:rPr>
              <a:t>symptons</a:t>
            </a:r>
            <a:r>
              <a:rPr lang="en-US" altLang="ja-JP" sz="3000" b="1" i="1" u="sng" dirty="0">
                <a:solidFill>
                  <a:schemeClr val="tx2"/>
                </a:solidFill>
                <a:latin typeface="Times New Roman" panose="02020603050405020304" pitchFamily="18" charset="0"/>
                <a:ea typeface="+mj-ea"/>
                <a:cs typeface="Times New Roman" panose="02020603050405020304" pitchFamily="18" charset="0"/>
              </a:rPr>
              <a:t>  similar to those in the first generation also appeared with high incidences</a:t>
            </a:r>
            <a:r>
              <a:rPr lang="en-US" altLang="ja-JP" sz="3000" b="1" i="1" u="sng" dirty="0">
                <a:latin typeface="Times New Roman" panose="02020603050405020304" pitchFamily="18" charset="0"/>
                <a:ea typeface="+mj-ea"/>
                <a:cs typeface="Times New Roman" panose="02020603050405020304" pitchFamily="18" charset="0"/>
              </a:rPr>
              <a:t>. </a:t>
            </a:r>
          </a:p>
          <a:p>
            <a:pPr algn="just"/>
            <a:r>
              <a:rPr lang="en-US" altLang="ja-JP" sz="3000" b="1" dirty="0">
                <a:latin typeface="Times New Roman" panose="02020603050405020304" pitchFamily="18" charset="0"/>
                <a:ea typeface="+mj-ea"/>
                <a:cs typeface="Times New Roman" panose="02020603050405020304" pitchFamily="18" charset="0"/>
              </a:rPr>
              <a:t>“Research and Clinical Center for </a:t>
            </a:r>
            <a:r>
              <a:rPr lang="en-US" altLang="ja-JP" sz="3000" b="1" dirty="0" err="1">
                <a:latin typeface="Times New Roman" panose="02020603050405020304" pitchFamily="18" charset="0"/>
                <a:ea typeface="+mj-ea"/>
                <a:cs typeface="Times New Roman" panose="02020603050405020304" pitchFamily="18" charset="0"/>
              </a:rPr>
              <a:t>Yusho</a:t>
            </a:r>
            <a:r>
              <a:rPr lang="en-US" altLang="ja-JP" sz="3000" b="1" dirty="0">
                <a:latin typeface="Times New Roman" panose="02020603050405020304" pitchFamily="18" charset="0"/>
                <a:ea typeface="+mj-ea"/>
                <a:cs typeface="Times New Roman" panose="02020603050405020304" pitchFamily="18" charset="0"/>
              </a:rPr>
              <a:t> and Dioxin” </a:t>
            </a:r>
            <a:r>
              <a:rPr lang="en-US" altLang="ja-JP" sz="3000" dirty="0">
                <a:solidFill>
                  <a:schemeClr val="tx2"/>
                </a:solidFill>
                <a:latin typeface="Times New Roman" panose="02020603050405020304" pitchFamily="18" charset="0"/>
                <a:ea typeface="+mj-ea"/>
                <a:cs typeface="Times New Roman" panose="02020603050405020304" pitchFamily="18" charset="0"/>
              </a:rPr>
              <a:t>started generational analysis </a:t>
            </a:r>
            <a:r>
              <a:rPr lang="en-US" altLang="ja-JP" sz="3000" dirty="0">
                <a:latin typeface="Times New Roman" panose="02020603050405020304" pitchFamily="18" charset="0"/>
                <a:ea typeface="+mj-ea"/>
                <a:cs typeface="Times New Roman" panose="02020603050405020304" pitchFamily="18" charset="0"/>
              </a:rPr>
              <a:t>based on the interview to patients  (From 2021). </a:t>
            </a:r>
          </a:p>
          <a:p>
            <a:pPr algn="just"/>
            <a:r>
              <a:rPr lang="en-US" altLang="ja-JP" sz="3000" b="1" i="1" u="sng" dirty="0">
                <a:latin typeface="Times New Roman" panose="02020603050405020304" pitchFamily="18" charset="0"/>
                <a:ea typeface="+mj-ea"/>
                <a:cs typeface="Times New Roman" panose="02020603050405020304" pitchFamily="18" charset="0"/>
              </a:rPr>
              <a:t>It is very important to solve the generational problems of “Kanemi </a:t>
            </a:r>
            <a:r>
              <a:rPr lang="en-US" altLang="ja-JP" sz="3000" b="1" i="1" u="sng" dirty="0" err="1">
                <a:latin typeface="Times New Roman" panose="02020603050405020304" pitchFamily="18" charset="0"/>
                <a:ea typeface="+mj-ea"/>
                <a:cs typeface="Times New Roman" panose="02020603050405020304" pitchFamily="18" charset="0"/>
              </a:rPr>
              <a:t>Yusho</a:t>
            </a:r>
            <a:r>
              <a:rPr lang="en-US" altLang="ja-JP" sz="3000" b="1" i="1" u="sng" dirty="0">
                <a:latin typeface="Times New Roman" panose="02020603050405020304" pitchFamily="18" charset="0"/>
                <a:ea typeface="+mj-ea"/>
                <a:cs typeface="Times New Roman" panose="02020603050405020304" pitchFamily="18" charset="0"/>
              </a:rPr>
              <a:t>” occurring through </a:t>
            </a:r>
            <a:r>
              <a:rPr lang="en-US" altLang="ja-JP" sz="3000" b="1" i="1" u="sng" dirty="0">
                <a:solidFill>
                  <a:schemeClr val="tx2"/>
                </a:solidFill>
                <a:latin typeface="Times New Roman" panose="02020603050405020304" pitchFamily="18" charset="0"/>
                <a:ea typeface="+mj-ea"/>
                <a:cs typeface="Times New Roman" panose="02020603050405020304" pitchFamily="18" charset="0"/>
              </a:rPr>
              <a:t>TEI</a:t>
            </a:r>
            <a:r>
              <a:rPr lang="ja-JP" altLang="en-US" sz="3000" b="1" i="1" u="sng" dirty="0">
                <a:solidFill>
                  <a:schemeClr val="tx2"/>
                </a:solidFill>
                <a:latin typeface="Times New Roman" panose="02020603050405020304" pitchFamily="18" charset="0"/>
                <a:ea typeface="+mj-ea"/>
                <a:cs typeface="Times New Roman" panose="02020603050405020304" pitchFamily="18" charset="0"/>
              </a:rPr>
              <a:t>（</a:t>
            </a:r>
            <a:r>
              <a:rPr kumimoji="1" lang="en-US" altLang="ja-JP" sz="3000" b="1" i="1" u="sng" dirty="0">
                <a:solidFill>
                  <a:schemeClr val="tx2"/>
                </a:solidFill>
                <a:latin typeface="Times New Roman" panose="02020603050405020304" pitchFamily="18" charset="0"/>
                <a:cs typeface="Times New Roman" panose="02020603050405020304" pitchFamily="18" charset="0"/>
              </a:rPr>
              <a:t>Transgenerational</a:t>
            </a:r>
            <a:r>
              <a:rPr lang="ja-JP" altLang="en-US" sz="3000" b="1" i="1" u="sng" dirty="0">
                <a:solidFill>
                  <a:schemeClr val="tx2"/>
                </a:solidFill>
                <a:latin typeface="Times New Roman" panose="02020603050405020304" pitchFamily="18" charset="0"/>
                <a:cs typeface="Times New Roman" panose="02020603050405020304" pitchFamily="18" charset="0"/>
              </a:rPr>
              <a:t> </a:t>
            </a:r>
            <a:r>
              <a:rPr kumimoji="1" lang="en-US" altLang="ja-JP" sz="3000" b="1" i="1" u="sng" dirty="0">
                <a:solidFill>
                  <a:schemeClr val="tx2"/>
                </a:solidFill>
                <a:latin typeface="Times New Roman" panose="02020603050405020304" pitchFamily="18" charset="0"/>
                <a:cs typeface="Times New Roman" panose="02020603050405020304" pitchFamily="18" charset="0"/>
              </a:rPr>
              <a:t>epigenetic</a:t>
            </a:r>
            <a:r>
              <a:rPr lang="en-US" altLang="ja-JP" sz="3000" b="1" i="1" u="sng" dirty="0">
                <a:solidFill>
                  <a:schemeClr val="tx2"/>
                </a:solidFill>
                <a:latin typeface="Times New Roman" panose="02020603050405020304" pitchFamily="18" charset="0"/>
                <a:ea typeface="+mj-ea"/>
                <a:cs typeface="Times New Roman" panose="02020603050405020304" pitchFamily="18" charset="0"/>
              </a:rPr>
              <a:t> inheritance) </a:t>
            </a:r>
            <a:r>
              <a:rPr lang="en-US" altLang="ja-JP" sz="3000" b="1" i="1" u="sng" dirty="0">
                <a:latin typeface="Times New Roman" panose="02020603050405020304" pitchFamily="18" charset="0"/>
                <a:ea typeface="+mj-ea"/>
                <a:cs typeface="Times New Roman" panose="02020603050405020304" pitchFamily="18" charset="0"/>
              </a:rPr>
              <a:t>to treat and estimate the impact on future generations.</a:t>
            </a:r>
          </a:p>
          <a:p>
            <a:endParaRPr lang="en-US" altLang="ja-JP" sz="24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A40665-DEA3-2C89-9D6B-93FDAC2D70C3}"/>
              </a:ext>
            </a:extLst>
          </p:cNvPr>
          <p:cNvSpPr txBox="1"/>
          <p:nvPr/>
        </p:nvSpPr>
        <p:spPr>
          <a:xfrm>
            <a:off x="775987" y="5842861"/>
            <a:ext cx="7592025" cy="646331"/>
          </a:xfrm>
          <a:prstGeom prst="rect">
            <a:avLst/>
          </a:prstGeom>
          <a:noFill/>
        </p:spPr>
        <p:txBody>
          <a:bodyPr wrap="square" rtlCol="0">
            <a:spAutoFit/>
          </a:bodyPr>
          <a:lstStyle/>
          <a:p>
            <a:r>
              <a:rPr kumimoji="1" lang="en-US" altLang="ja-JP" dirty="0"/>
              <a:t>Shibuya et al, Epigenetic Inheritance Symposium 2023</a:t>
            </a:r>
          </a:p>
          <a:p>
            <a:r>
              <a:rPr kumimoji="1" lang="en-US" altLang="ja-JP" dirty="0"/>
              <a:t> Impact for Biology and Society , 23</a:t>
            </a:r>
            <a:r>
              <a:rPr kumimoji="1" lang="ja-JP" altLang="en-US" dirty="0"/>
              <a:t>－</a:t>
            </a:r>
            <a:r>
              <a:rPr kumimoji="1" lang="en-US" altLang="ja-JP" dirty="0"/>
              <a:t>25</a:t>
            </a:r>
            <a:r>
              <a:rPr kumimoji="1" lang="ja-JP" altLang="en-US" dirty="0"/>
              <a:t>　</a:t>
            </a:r>
            <a:r>
              <a:rPr kumimoji="1" lang="en-US" altLang="ja-JP" dirty="0"/>
              <a:t>Aug, ETH Zurich, Switzerland </a:t>
            </a:r>
            <a:endParaRPr kumimoji="1" lang="ja-JP" altLang="en-US" dirty="0"/>
          </a:p>
        </p:txBody>
      </p:sp>
    </p:spTree>
    <p:extLst>
      <p:ext uri="{BB962C8B-B14F-4D97-AF65-F5344CB8AC3E}">
        <p14:creationId xmlns:p14="http://schemas.microsoft.com/office/powerpoint/2010/main" val="3150671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123728" y="-27384"/>
            <a:ext cx="5256584" cy="6158755"/>
          </a:xfrm>
          <a:prstGeom prst="rect">
            <a:avLst/>
          </a:prstGeom>
          <a:noFill/>
          <a:ln w="9525">
            <a:noFill/>
            <a:miter lim="800000"/>
            <a:headEnd/>
            <a:tailEnd/>
          </a:ln>
        </p:spPr>
      </p:pic>
      <p:sp>
        <p:nvSpPr>
          <p:cNvPr id="24579" name="Rectangle 3"/>
          <p:cNvSpPr>
            <a:spLocks noChangeArrowheads="1"/>
          </p:cNvSpPr>
          <p:nvPr/>
        </p:nvSpPr>
        <p:spPr bwMode="auto">
          <a:xfrm>
            <a:off x="971600" y="5978412"/>
            <a:ext cx="748883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990975" algn="l"/>
              </a:tabLst>
              <a:defRPr/>
            </a:pPr>
            <a:r>
              <a:rPr kumimoji="1" lang="ja-JP" altLang="en-US"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　</a:t>
            </a:r>
            <a:r>
              <a:rPr kumimoji="1" lang="en-US" altLang="ja-JP"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PCB congeners in pigment</a:t>
            </a:r>
            <a:r>
              <a:rPr kumimoji="1" lang="ja-JP" altLang="en-US"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 </a:t>
            </a:r>
            <a:r>
              <a:rPr kumimoji="1" lang="en-US" altLang="ja-JP"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a:t>
            </a:r>
            <a:r>
              <a:rPr kumimoji="1" lang="en-US" altLang="ja-JP" sz="2400" b="1" i="0" u="none" strike="noStrike" kern="1200" cap="none" spc="0" normalizeH="0" baseline="0" noProof="0" dirty="0" err="1">
                <a:ln>
                  <a:noFill/>
                </a:ln>
                <a:solidFill>
                  <a:prstClr val="black"/>
                </a:solidFill>
                <a:effectLst/>
                <a:uLnTx/>
                <a:uFillTx/>
                <a:latin typeface="Century" pitchFamily="18" charset="0"/>
                <a:ea typeface="ＭＳ 明朝" pitchFamily="17" charset="-128"/>
                <a:cs typeface="Times New Roman" pitchFamily="18" charset="0"/>
              </a:rPr>
              <a:t>disazo</a:t>
            </a:r>
            <a:r>
              <a:rPr kumimoji="1" lang="en-US" altLang="ja-JP"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a:t>
            </a:r>
            <a:endParaRPr kumimoji="1" lang="ja-JP" altLang="en-US" sz="2400" b="1"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tab pos="3990975" algn="l"/>
              </a:tabLst>
              <a:defRPr/>
            </a:pPr>
            <a:r>
              <a:rPr kumimoji="1" lang="en-US" altLang="ja-JP" sz="2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permanent yellow lemon; PY81;</a:t>
            </a:r>
            <a:endParaRPr kumimoji="1" lang="en-US" altLang="ja-JP" sz="2400" b="1"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graphicFrame>
        <p:nvGraphicFramePr>
          <p:cNvPr id="76801" name="Object 1"/>
          <p:cNvGraphicFramePr>
            <a:graphicFrameLocks noChangeAspect="1"/>
          </p:cNvGraphicFramePr>
          <p:nvPr/>
        </p:nvGraphicFramePr>
        <p:xfrm>
          <a:off x="7020272" y="1844824"/>
          <a:ext cx="1583978" cy="1085144"/>
        </p:xfrm>
        <a:graphic>
          <a:graphicData uri="http://schemas.openxmlformats.org/presentationml/2006/ole">
            <mc:AlternateContent xmlns:mc="http://schemas.openxmlformats.org/markup-compatibility/2006">
              <mc:Choice xmlns:v="urn:schemas-microsoft-com:vml" Requires="v">
                <p:oleObj name="CS ChemDraw Drawing" r:id="rId4" imgW="2127134" imgH="1456562" progId="ChemDraw.Document.6.0">
                  <p:embed/>
                </p:oleObj>
              </mc:Choice>
              <mc:Fallback>
                <p:oleObj name="CS ChemDraw Drawing" r:id="rId4" imgW="2127134" imgH="1456562" progId="ChemDraw.Document.6.0">
                  <p:embed/>
                  <p:pic>
                    <p:nvPicPr>
                      <p:cNvPr id="7680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844824"/>
                        <a:ext cx="1583978" cy="10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2" name="Object 2"/>
          <p:cNvGraphicFramePr>
            <a:graphicFrameLocks noChangeAspect="1"/>
          </p:cNvGraphicFramePr>
          <p:nvPr/>
        </p:nvGraphicFramePr>
        <p:xfrm>
          <a:off x="6804248" y="3140968"/>
          <a:ext cx="1859031" cy="1080120"/>
        </p:xfrm>
        <a:graphic>
          <a:graphicData uri="http://schemas.openxmlformats.org/presentationml/2006/ole">
            <mc:AlternateContent xmlns:mc="http://schemas.openxmlformats.org/markup-compatibility/2006">
              <mc:Choice xmlns:v="urn:schemas-microsoft-com:vml" Requires="v">
                <p:oleObj name="CS ChemDraw Drawing" r:id="rId6" imgW="2508021" imgH="1456562" progId="ChemDraw.Document.6.0">
                  <p:embed/>
                </p:oleObj>
              </mc:Choice>
              <mc:Fallback>
                <p:oleObj name="CS ChemDraw Drawing" r:id="rId6" imgW="2508021" imgH="1456562" progId="ChemDraw.Document.6.0">
                  <p:embed/>
                  <p:pic>
                    <p:nvPicPr>
                      <p:cNvPr id="7680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3140968"/>
                        <a:ext cx="185903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6732240" y="4581128"/>
          <a:ext cx="2175986" cy="1097558"/>
        </p:xfrm>
        <a:graphic>
          <a:graphicData uri="http://schemas.openxmlformats.org/presentationml/2006/ole">
            <mc:AlternateContent xmlns:mc="http://schemas.openxmlformats.org/markup-compatibility/2006">
              <mc:Choice xmlns:v="urn:schemas-microsoft-com:vml" Requires="v">
                <p:oleObj name="CS ChemDraw Drawing" r:id="rId8" imgW="2888907" imgH="1456562" progId="ChemDraw.Document.6.0">
                  <p:embed/>
                </p:oleObj>
              </mc:Choice>
              <mc:Fallback>
                <p:oleObj name="CS ChemDraw Drawing" r:id="rId8" imgW="2888907" imgH="1456562" progId="ChemDraw.Document.6.0">
                  <p:embed/>
                  <p:pic>
                    <p:nvPicPr>
                      <p:cNvPr id="76803"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4581128"/>
                        <a:ext cx="2175986" cy="109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4" name="Object 4"/>
          <p:cNvGraphicFramePr>
            <a:graphicFrameLocks noChangeAspect="1"/>
          </p:cNvGraphicFramePr>
          <p:nvPr/>
        </p:nvGraphicFramePr>
        <p:xfrm>
          <a:off x="129625" y="1916832"/>
          <a:ext cx="2138119" cy="1008112"/>
        </p:xfrm>
        <a:graphic>
          <a:graphicData uri="http://schemas.openxmlformats.org/presentationml/2006/ole">
            <mc:AlternateContent xmlns:mc="http://schemas.openxmlformats.org/markup-compatibility/2006">
              <mc:Choice xmlns:v="urn:schemas-microsoft-com:vml" Requires="v">
                <p:oleObj name="CS ChemDraw Drawing" r:id="rId10" imgW="3090283" imgH="1456562" progId="ChemDraw.Document.6.0">
                  <p:embed/>
                </p:oleObj>
              </mc:Choice>
              <mc:Fallback>
                <p:oleObj name="CS ChemDraw Drawing" r:id="rId10" imgW="3090283" imgH="1456562" progId="ChemDraw.Document.6.0">
                  <p:embed/>
                  <p:pic>
                    <p:nvPicPr>
                      <p:cNvPr id="76804"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25" y="1916832"/>
                        <a:ext cx="213811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6"/>
          <p:cNvSpPr txBox="1">
            <a:spLocks noChangeArrowheads="1"/>
          </p:cNvSpPr>
          <p:nvPr/>
        </p:nvSpPr>
        <p:spPr bwMode="auto">
          <a:xfrm>
            <a:off x="0" y="2996952"/>
            <a:ext cx="2555776" cy="72008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2,2’,5,5 ’- </a:t>
            </a:r>
            <a:r>
              <a:rPr kumimoji="1" lang="en-US" altLang="ja-JP" sz="18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tetrachloro</a:t>
            </a:r>
            <a:r>
              <a:rPr kumimoji="1" lang="en-US" altLang="ja-JP" sz="18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 </a:t>
            </a:r>
            <a:r>
              <a:rPr kumimoji="1" lang="en-US" altLang="ja-JP" sz="1800" b="1" i="0" u="none" strike="noStrike" kern="1200" cap="none" spc="0" normalizeH="0" baseline="0" noProof="0" dirty="0" err="1">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rPr>
              <a:t>benzidine</a:t>
            </a:r>
            <a:endParaRPr kumimoji="1" lang="ja-JP" altLang="en-US" sz="1800" b="1"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a:solidFill>
                  <a:schemeClr val="accent3"/>
                </a:solidFill>
              </a:rPr>
              <a:t>- Organic Pigment </a:t>
            </a:r>
          </a:p>
          <a:p>
            <a:pPr algn="l" eaLnBrk="1" hangingPunct="1">
              <a:buFontTx/>
              <a:buChar char="-"/>
              <a:defRPr/>
            </a:pPr>
            <a:endParaRPr lang="en-US" altLang="ja-JP" b="1" dirty="0">
              <a:solidFill>
                <a:schemeClr val="accent3"/>
              </a:solidFill>
            </a:endParaRPr>
          </a:p>
        </p:txBody>
      </p:sp>
      <p:grpSp>
        <p:nvGrpSpPr>
          <p:cNvPr id="2" name="Group 2"/>
          <p:cNvGrpSpPr>
            <a:grpSpLocks/>
          </p:cNvGrpSpPr>
          <p:nvPr/>
        </p:nvGrpSpPr>
        <p:grpSpPr bwMode="auto">
          <a:xfrm>
            <a:off x="611188" y="908050"/>
            <a:ext cx="8064500" cy="5537200"/>
            <a:chOff x="1191" y="6010"/>
            <a:chExt cx="9720" cy="6480"/>
          </a:xfrm>
        </p:grpSpPr>
        <p:sp>
          <p:nvSpPr>
            <p:cNvPr id="1034" name="Rectangle 3"/>
            <p:cNvSpPr>
              <a:spLocks noChangeArrowheads="1"/>
            </p:cNvSpPr>
            <p:nvPr/>
          </p:nvSpPr>
          <p:spPr bwMode="auto">
            <a:xfrm>
              <a:off x="1191" y="6010"/>
              <a:ext cx="9720" cy="648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nvGrpSpPr>
            <p:cNvPr id="3" name="Group 4"/>
            <p:cNvGrpSpPr>
              <a:grpSpLocks/>
            </p:cNvGrpSpPr>
            <p:nvPr/>
          </p:nvGrpSpPr>
          <p:grpSpPr bwMode="auto">
            <a:xfrm>
              <a:off x="1191" y="6010"/>
              <a:ext cx="9436" cy="5940"/>
              <a:chOff x="1191" y="5728"/>
              <a:chExt cx="9436" cy="5940"/>
            </a:xfrm>
          </p:grpSpPr>
          <p:grpSp>
            <p:nvGrpSpPr>
              <p:cNvPr id="4" name="Group 5"/>
              <p:cNvGrpSpPr>
                <a:grpSpLocks/>
              </p:cNvGrpSpPr>
              <p:nvPr/>
            </p:nvGrpSpPr>
            <p:grpSpPr bwMode="auto">
              <a:xfrm>
                <a:off x="1191" y="5762"/>
                <a:ext cx="4320" cy="5906"/>
                <a:chOff x="1134" y="1321"/>
                <a:chExt cx="4320" cy="5906"/>
              </a:xfrm>
            </p:grpSpPr>
            <p:pic>
              <p:nvPicPr>
                <p:cNvPr id="1052" name="Picture 6"/>
                <p:cNvPicPr>
                  <a:picLocks noChangeAspect="1" noChangeArrowheads="1"/>
                </p:cNvPicPr>
                <p:nvPr/>
              </p:nvPicPr>
              <p:blipFill>
                <a:blip r:embed="rId3" cstate="print"/>
                <a:srcRect/>
                <a:stretch>
                  <a:fillRect/>
                </a:stretch>
              </p:blipFill>
              <p:spPr bwMode="auto">
                <a:xfrm>
                  <a:off x="1134" y="1321"/>
                  <a:ext cx="4175" cy="5906"/>
                </a:xfrm>
                <a:prstGeom prst="rect">
                  <a:avLst/>
                </a:prstGeom>
                <a:noFill/>
                <a:ln w="9525">
                  <a:noFill/>
                  <a:miter lim="800000"/>
                  <a:headEnd/>
                  <a:tailEnd/>
                </a:ln>
              </p:spPr>
            </p:pic>
            <p:sp>
              <p:nvSpPr>
                <p:cNvPr id="1053" name="Text Box 7"/>
                <p:cNvSpPr txBox="1">
                  <a:spLocks noChangeArrowheads="1"/>
                </p:cNvSpPr>
                <p:nvPr/>
              </p:nvSpPr>
              <p:spPr bwMode="auto">
                <a:xfrm>
                  <a:off x="4554" y="308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D2CB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54" name="Text Box 8"/>
                <p:cNvSpPr txBox="1">
                  <a:spLocks noChangeArrowheads="1"/>
                </p:cNvSpPr>
                <p:nvPr/>
              </p:nvSpPr>
              <p:spPr bwMode="auto">
                <a:xfrm>
                  <a:off x="4554" y="416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T3CB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55" name="Text Box 9"/>
                <p:cNvSpPr txBox="1">
                  <a:spLocks noChangeArrowheads="1"/>
                </p:cNvSpPr>
                <p:nvPr/>
              </p:nvSpPr>
              <p:spPr bwMode="auto">
                <a:xfrm>
                  <a:off x="4554" y="524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T4CB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56" name="Text Box 10"/>
                <p:cNvSpPr txBox="1">
                  <a:spLocks noChangeArrowheads="1"/>
                </p:cNvSpPr>
                <p:nvPr/>
              </p:nvSpPr>
              <p:spPr bwMode="auto">
                <a:xfrm>
                  <a:off x="3474" y="3087"/>
                  <a:ext cx="1080"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#11(3-3)</a:t>
                  </a:r>
                  <a:endParaRPr kumimoji="1" lang="en-US" altLang="ja-JP" sz="1000" b="1" i="0" u="sng"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57" name="Text Box 11"/>
                <p:cNvSpPr txBox="1">
                  <a:spLocks noChangeArrowheads="1"/>
                </p:cNvSpPr>
                <p:nvPr/>
              </p:nvSpPr>
              <p:spPr bwMode="auto">
                <a:xfrm>
                  <a:off x="3133" y="4167"/>
                  <a:ext cx="1421"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#35(34-3)</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58" name="Text Box 12"/>
                <p:cNvSpPr txBox="1">
                  <a:spLocks noChangeArrowheads="1"/>
                </p:cNvSpPr>
                <p:nvPr/>
              </p:nvSpPr>
              <p:spPr bwMode="auto">
                <a:xfrm>
                  <a:off x="1953" y="5067"/>
                  <a:ext cx="720"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#77</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95597" name="AutoShape 13"/>
                <p:cNvSpPr>
                  <a:spLocks noChangeArrowheads="1"/>
                </p:cNvSpPr>
                <p:nvPr/>
              </p:nvSpPr>
              <p:spPr bwMode="auto">
                <a:xfrm>
                  <a:off x="2755" y="1467"/>
                  <a:ext cx="1678" cy="49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alpha val="50000"/>
                    </a:srgbClr>
                  </a:outerShdw>
                </a:effec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Pigment-A</a:t>
                  </a: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060" name="Text Box 14"/>
                <p:cNvSpPr txBox="1">
                  <a:spLocks noChangeArrowheads="1"/>
                </p:cNvSpPr>
                <p:nvPr/>
              </p:nvSpPr>
              <p:spPr bwMode="auto">
                <a:xfrm>
                  <a:off x="4554" y="218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M1CB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61" name="Text Box 15"/>
                <p:cNvSpPr txBox="1">
                  <a:spLocks noChangeArrowheads="1"/>
                </p:cNvSpPr>
                <p:nvPr/>
              </p:nvSpPr>
              <p:spPr bwMode="auto">
                <a:xfrm>
                  <a:off x="4554" y="632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P5CB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62" name="Text Box 16"/>
                <p:cNvSpPr txBox="1">
                  <a:spLocks noChangeArrowheads="1"/>
                </p:cNvSpPr>
                <p:nvPr/>
              </p:nvSpPr>
              <p:spPr bwMode="auto">
                <a:xfrm>
                  <a:off x="1854" y="2187"/>
                  <a:ext cx="761"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(N.D.)</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63" name="Text Box 17"/>
                <p:cNvSpPr txBox="1">
                  <a:spLocks noChangeArrowheads="1"/>
                </p:cNvSpPr>
                <p:nvPr/>
              </p:nvSpPr>
              <p:spPr bwMode="auto">
                <a:xfrm>
                  <a:off x="3114" y="6327"/>
                  <a:ext cx="761"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(N.D.)</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aphicFrame>
              <p:nvGraphicFramePr>
                <p:cNvPr id="1029" name="Object 18"/>
                <p:cNvGraphicFramePr>
                  <a:graphicFrameLocks noChangeAspect="1"/>
                </p:cNvGraphicFramePr>
                <p:nvPr/>
              </p:nvGraphicFramePr>
              <p:xfrm>
                <a:off x="2573" y="3044"/>
                <a:ext cx="900" cy="617"/>
              </p:xfrm>
              <a:graphic>
                <a:graphicData uri="http://schemas.openxmlformats.org/presentationml/2006/ole">
                  <mc:AlternateContent xmlns:mc="http://schemas.openxmlformats.org/markup-compatibility/2006">
                    <mc:Choice xmlns:v="urn:schemas-microsoft-com:vml" Requires="v">
                      <p:oleObj name="CS ChemDraw Drawing" r:id="rId4" imgW="2135520" imgH="1464480" progId="ChemDraw.Document.6.0">
                        <p:embed/>
                      </p:oleObj>
                    </mc:Choice>
                    <mc:Fallback>
                      <p:oleObj name="CS ChemDraw Drawing" r:id="rId4" imgW="2135520" imgH="1464480" progId="ChemDraw.Document.6.0">
                        <p:embed/>
                        <p:pic>
                          <p:nvPicPr>
                            <p:cNvPr id="1029"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 y="3044"/>
                              <a:ext cx="900" cy="617"/>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030" name="Object 19"/>
                <p:cNvGraphicFramePr>
                  <a:graphicFrameLocks noChangeAspect="1"/>
                </p:cNvGraphicFramePr>
                <p:nvPr/>
              </p:nvGraphicFramePr>
              <p:xfrm>
                <a:off x="2048" y="4113"/>
                <a:ext cx="1060" cy="617"/>
              </p:xfrm>
              <a:graphic>
                <a:graphicData uri="http://schemas.openxmlformats.org/presentationml/2006/ole">
                  <mc:AlternateContent xmlns:mc="http://schemas.openxmlformats.org/markup-compatibility/2006">
                    <mc:Choice xmlns:v="urn:schemas-microsoft-com:vml" Requires="v">
                      <p:oleObj name="CS ChemDraw Drawing" r:id="rId6" imgW="2516040" imgH="1464480" progId="ChemDraw.Document.6.0">
                        <p:embed/>
                      </p:oleObj>
                    </mc:Choice>
                    <mc:Fallback>
                      <p:oleObj name="CS ChemDraw Drawing" r:id="rId6" imgW="2516040" imgH="1464480" progId="ChemDraw.Document.6.0">
                        <p:embed/>
                        <p:pic>
                          <p:nvPicPr>
                            <p:cNvPr id="103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8" y="4113"/>
                              <a:ext cx="1060" cy="617"/>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031" name="Object 20"/>
                <p:cNvGraphicFramePr>
                  <a:graphicFrameLocks noChangeAspect="1"/>
                </p:cNvGraphicFramePr>
                <p:nvPr/>
              </p:nvGraphicFramePr>
              <p:xfrm>
                <a:off x="2864" y="5148"/>
                <a:ext cx="1221" cy="617"/>
              </p:xfrm>
              <a:graphic>
                <a:graphicData uri="http://schemas.openxmlformats.org/presentationml/2006/ole">
                  <mc:AlternateContent xmlns:mc="http://schemas.openxmlformats.org/markup-compatibility/2006">
                    <mc:Choice xmlns:v="urn:schemas-microsoft-com:vml" Requires="v">
                      <p:oleObj name="CS ChemDraw Drawing" r:id="rId8" imgW="2897640" imgH="1464480" progId="ChemDraw.Document.6.0">
                        <p:embed/>
                      </p:oleObj>
                    </mc:Choice>
                    <mc:Fallback>
                      <p:oleObj name="CS ChemDraw Drawing" r:id="rId8" imgW="2897640" imgH="1464480" progId="ChemDraw.Document.6.0">
                        <p:embed/>
                        <p:pic>
                          <p:nvPicPr>
                            <p:cNvPr id="1031"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4" y="5148"/>
                              <a:ext cx="1221" cy="617"/>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1064" name="Text Box 21"/>
                <p:cNvSpPr txBox="1">
                  <a:spLocks noChangeArrowheads="1"/>
                </p:cNvSpPr>
                <p:nvPr/>
              </p:nvSpPr>
              <p:spPr bwMode="auto">
                <a:xfrm>
                  <a:off x="1770" y="5353"/>
                  <a:ext cx="1054"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(34-34)</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grpSp>
            <p:nvGrpSpPr>
              <p:cNvPr id="5" name="Group 22"/>
              <p:cNvGrpSpPr>
                <a:grpSpLocks/>
              </p:cNvGrpSpPr>
              <p:nvPr/>
            </p:nvGrpSpPr>
            <p:grpSpPr bwMode="auto">
              <a:xfrm>
                <a:off x="6231" y="5728"/>
                <a:ext cx="4396" cy="5940"/>
                <a:chOff x="6174" y="1287"/>
                <a:chExt cx="4396" cy="5940"/>
              </a:xfrm>
            </p:grpSpPr>
            <p:pic>
              <p:nvPicPr>
                <p:cNvPr id="1038" name="Picture 23"/>
                <p:cNvPicPr>
                  <a:picLocks noChangeAspect="1" noChangeArrowheads="1"/>
                </p:cNvPicPr>
                <p:nvPr/>
              </p:nvPicPr>
              <p:blipFill>
                <a:blip r:embed="rId10" cstate="print"/>
                <a:srcRect/>
                <a:stretch>
                  <a:fillRect/>
                </a:stretch>
              </p:blipFill>
              <p:spPr bwMode="auto">
                <a:xfrm>
                  <a:off x="6174" y="1287"/>
                  <a:ext cx="4200" cy="5940"/>
                </a:xfrm>
                <a:prstGeom prst="rect">
                  <a:avLst/>
                </a:prstGeom>
                <a:noFill/>
                <a:ln w="9525">
                  <a:noFill/>
                  <a:miter lim="800000"/>
                  <a:headEnd/>
                  <a:tailEnd/>
                </a:ln>
              </p:spPr>
            </p:pic>
            <p:sp>
              <p:nvSpPr>
                <p:cNvPr id="1039" name="Text Box 24"/>
                <p:cNvSpPr txBox="1">
                  <a:spLocks noChangeArrowheads="1"/>
                </p:cNvSpPr>
                <p:nvPr/>
              </p:nvSpPr>
              <p:spPr bwMode="auto">
                <a:xfrm>
                  <a:off x="9670" y="308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D2CB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0" name="Text Box 25"/>
                <p:cNvSpPr txBox="1">
                  <a:spLocks noChangeArrowheads="1"/>
                </p:cNvSpPr>
                <p:nvPr/>
              </p:nvSpPr>
              <p:spPr bwMode="auto">
                <a:xfrm>
                  <a:off x="9670" y="414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T3CB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1" name="Text Box 26"/>
                <p:cNvSpPr txBox="1">
                  <a:spLocks noChangeArrowheads="1"/>
                </p:cNvSpPr>
                <p:nvPr/>
              </p:nvSpPr>
              <p:spPr bwMode="auto">
                <a:xfrm>
                  <a:off x="9670" y="524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T4CB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2" name="Text Box 27"/>
                <p:cNvSpPr txBox="1">
                  <a:spLocks noChangeArrowheads="1"/>
                </p:cNvSpPr>
                <p:nvPr/>
              </p:nvSpPr>
              <p:spPr bwMode="auto">
                <a:xfrm>
                  <a:off x="9670" y="632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P5CB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3" name="Text Box 28"/>
                <p:cNvSpPr txBox="1">
                  <a:spLocks noChangeArrowheads="1"/>
                </p:cNvSpPr>
                <p:nvPr/>
              </p:nvSpPr>
              <p:spPr bwMode="auto">
                <a:xfrm>
                  <a:off x="8441" y="3076"/>
                  <a:ext cx="1225"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#11(3-3)</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4" name="Text Box 29"/>
                <p:cNvSpPr txBox="1">
                  <a:spLocks noChangeArrowheads="1"/>
                </p:cNvSpPr>
                <p:nvPr/>
              </p:nvSpPr>
              <p:spPr bwMode="auto">
                <a:xfrm>
                  <a:off x="8765" y="6133"/>
                  <a:ext cx="720"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#101</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5" name="Text Box 30"/>
                <p:cNvSpPr txBox="1">
                  <a:spLocks noChangeArrowheads="1"/>
                </p:cNvSpPr>
                <p:nvPr/>
              </p:nvSpPr>
              <p:spPr bwMode="auto">
                <a:xfrm>
                  <a:off x="7974" y="4167"/>
                  <a:ext cx="1440" cy="444"/>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a:t>
                  </a:r>
                  <a:r>
                    <a:rPr kumimoji="1" lang="ja-JP" altLang="en-US" sz="900" b="0" i="1"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ﾌﾗｸﾞﾒﾝﾄｲｵﾝ</a:t>
                  </a:r>
                  <a:r>
                    <a:rPr kumimoji="1" lang="en-US" altLang="ja-JP" sz="900" b="0" i="1"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6" name="Text Box 31"/>
                <p:cNvSpPr txBox="1">
                  <a:spLocks noChangeArrowheads="1"/>
                </p:cNvSpPr>
                <p:nvPr/>
              </p:nvSpPr>
              <p:spPr bwMode="auto">
                <a:xfrm>
                  <a:off x="8120" y="5081"/>
                  <a:ext cx="720"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#52</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95616" name="AutoShape 32"/>
                <p:cNvSpPr>
                  <a:spLocks noChangeArrowheads="1"/>
                </p:cNvSpPr>
                <p:nvPr/>
              </p:nvSpPr>
              <p:spPr bwMode="auto">
                <a:xfrm>
                  <a:off x="7791" y="1467"/>
                  <a:ext cx="1762" cy="49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alpha val="50000"/>
                    </a:srgbClr>
                  </a:outerShdw>
                </a:effec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Pigment-B</a:t>
                  </a: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048" name="Text Box 33"/>
                <p:cNvSpPr txBox="1">
                  <a:spLocks noChangeArrowheads="1"/>
                </p:cNvSpPr>
                <p:nvPr/>
              </p:nvSpPr>
              <p:spPr bwMode="auto">
                <a:xfrm>
                  <a:off x="9670" y="2187"/>
                  <a:ext cx="900" cy="360"/>
                </a:xfrm>
                <a:prstGeom prst="rect">
                  <a:avLst/>
                </a:prstGeom>
                <a:solidFill>
                  <a:srgbClr val="FFFFFF"/>
                </a:solidFill>
                <a:ln w="9525">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M1CB</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49" name="Text Box 34"/>
                <p:cNvSpPr txBox="1">
                  <a:spLocks noChangeArrowheads="1"/>
                </p:cNvSpPr>
                <p:nvPr/>
              </p:nvSpPr>
              <p:spPr bwMode="auto">
                <a:xfrm>
                  <a:off x="6894" y="2187"/>
                  <a:ext cx="761"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1" u="none"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(N.D.)</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aphicFrame>
              <p:nvGraphicFramePr>
                <p:cNvPr id="1026" name="Object 35"/>
                <p:cNvGraphicFramePr>
                  <a:graphicFrameLocks noChangeAspect="1"/>
                </p:cNvGraphicFramePr>
                <p:nvPr/>
              </p:nvGraphicFramePr>
              <p:xfrm>
                <a:off x="7605" y="3051"/>
                <a:ext cx="900" cy="617"/>
              </p:xfrm>
              <a:graphic>
                <a:graphicData uri="http://schemas.openxmlformats.org/presentationml/2006/ole">
                  <mc:AlternateContent xmlns:mc="http://schemas.openxmlformats.org/markup-compatibility/2006">
                    <mc:Choice xmlns:v="urn:schemas-microsoft-com:vml" Requires="v">
                      <p:oleObj name="CS ChemDraw Drawing" r:id="rId11" imgW="2135520" imgH="1464480" progId="ChemDraw.Document.6.0">
                        <p:embed/>
                      </p:oleObj>
                    </mc:Choice>
                    <mc:Fallback>
                      <p:oleObj name="CS ChemDraw Drawing" r:id="rId11" imgW="2135520" imgH="1464480" progId="ChemDraw.Document.6.0">
                        <p:embed/>
                        <p:pic>
                          <p:nvPicPr>
                            <p:cNvPr id="1026"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 y="3051"/>
                              <a:ext cx="900" cy="617"/>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027" name="Object 36"/>
                <p:cNvGraphicFramePr>
                  <a:graphicFrameLocks noChangeAspect="1"/>
                </p:cNvGraphicFramePr>
                <p:nvPr/>
              </p:nvGraphicFramePr>
              <p:xfrm>
                <a:off x="7169" y="5155"/>
                <a:ext cx="900" cy="617"/>
              </p:xfrm>
              <a:graphic>
                <a:graphicData uri="http://schemas.openxmlformats.org/presentationml/2006/ole">
                  <mc:AlternateContent xmlns:mc="http://schemas.openxmlformats.org/markup-compatibility/2006">
                    <mc:Choice xmlns:v="urn:schemas-microsoft-com:vml" Requires="v">
                      <p:oleObj name="CS ChemDraw Drawing" r:id="rId12" imgW="2135520" imgH="1464120" progId="ChemDraw.Document.6.0">
                        <p:embed/>
                      </p:oleObj>
                    </mc:Choice>
                    <mc:Fallback>
                      <p:oleObj name="CS ChemDraw Drawing" r:id="rId12" imgW="2135520" imgH="1464120" progId="ChemDraw.Document.6.0">
                        <p:embed/>
                        <p:pic>
                          <p:nvPicPr>
                            <p:cNvPr id="1027"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9" y="5155"/>
                              <a:ext cx="900" cy="617"/>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028" name="Object 37"/>
                <p:cNvGraphicFramePr>
                  <a:graphicFrameLocks noChangeAspect="1"/>
                </p:cNvGraphicFramePr>
                <p:nvPr/>
              </p:nvGraphicFramePr>
              <p:xfrm>
                <a:off x="7581" y="6173"/>
                <a:ext cx="1060" cy="617"/>
              </p:xfrm>
              <a:graphic>
                <a:graphicData uri="http://schemas.openxmlformats.org/presentationml/2006/ole">
                  <mc:AlternateContent xmlns:mc="http://schemas.openxmlformats.org/markup-compatibility/2006">
                    <mc:Choice xmlns:v="urn:schemas-microsoft-com:vml" Requires="v">
                      <p:oleObj name="CS ChemDraw Drawing" r:id="rId14" imgW="2516400" imgH="1464120" progId="ChemDraw.Document.6.0">
                        <p:embed/>
                      </p:oleObj>
                    </mc:Choice>
                    <mc:Fallback>
                      <p:oleObj name="CS ChemDraw Drawing" r:id="rId14" imgW="2516400" imgH="1464120" progId="ChemDraw.Document.6.0">
                        <p:embed/>
                        <p:pic>
                          <p:nvPicPr>
                            <p:cNvPr id="1028"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81" y="6173"/>
                              <a:ext cx="1060" cy="617"/>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1050" name="Text Box 38"/>
                <p:cNvSpPr txBox="1">
                  <a:spLocks noChangeArrowheads="1"/>
                </p:cNvSpPr>
                <p:nvPr/>
              </p:nvSpPr>
              <p:spPr bwMode="auto">
                <a:xfrm>
                  <a:off x="8075" y="5377"/>
                  <a:ext cx="1054"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(25-25)</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51" name="Text Box 39"/>
                <p:cNvSpPr txBox="1">
                  <a:spLocks noChangeArrowheads="1"/>
                </p:cNvSpPr>
                <p:nvPr/>
              </p:nvSpPr>
              <p:spPr bwMode="auto">
                <a:xfrm>
                  <a:off x="8667" y="6419"/>
                  <a:ext cx="1054" cy="360"/>
                </a:xfrm>
                <a:prstGeom prst="rect">
                  <a:avLst/>
                </a:prstGeom>
                <a:noFill/>
                <a:ln w="9525">
                  <a:no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1" i="0" u="sng" strike="noStrike" kern="1200" cap="none" spc="0" normalizeH="0" baseline="0" noProof="0">
                      <a:ln>
                        <a:noFill/>
                      </a:ln>
                      <a:solidFill>
                        <a:srgbClr val="000000"/>
                      </a:solidFill>
                      <a:effectLst/>
                      <a:uLnTx/>
                      <a:uFillTx/>
                      <a:latin typeface="Century" pitchFamily="18" charset="0"/>
                      <a:ea typeface="ＭＳ Ｐゴシック" panose="020B0600070205080204" pitchFamily="50" charset="-128"/>
                      <a:cs typeface="+mn-cs"/>
                    </a:rPr>
                    <a:t>(245-25)</a:t>
                  </a: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grpSp>
      </p:grpSp>
      <p:pic>
        <p:nvPicPr>
          <p:cNvPr id="41" name="Picture 4" descr="250px-3,3'-Dichlorobenzidine"/>
          <p:cNvPicPr>
            <a:picLocks noChangeAspect="1" noChangeArrowheads="1"/>
          </p:cNvPicPr>
          <p:nvPr/>
        </p:nvPicPr>
        <p:blipFill>
          <a:blip r:embed="rId16" cstate="print"/>
          <a:srcRect/>
          <a:stretch>
            <a:fillRect/>
          </a:stretch>
        </p:blipFill>
        <p:spPr bwMode="auto">
          <a:xfrm>
            <a:off x="1763688" y="5733256"/>
            <a:ext cx="2016222" cy="1008112"/>
          </a:xfrm>
          <a:prstGeom prst="rect">
            <a:avLst/>
          </a:prstGeom>
          <a:solidFill>
            <a:schemeClr val="accent3">
              <a:lumMod val="85000"/>
            </a:schemeClr>
          </a:solidFill>
          <a:ln w="9525">
            <a:noFill/>
            <a:miter lim="800000"/>
            <a:headEnd/>
            <a:tailEnd/>
          </a:ln>
        </p:spPr>
      </p:pic>
      <p:graphicFrame>
        <p:nvGraphicFramePr>
          <p:cNvPr id="4104" name="Object 8"/>
          <p:cNvGraphicFramePr>
            <a:graphicFrameLocks noChangeAspect="1"/>
          </p:cNvGraphicFramePr>
          <p:nvPr/>
        </p:nvGraphicFramePr>
        <p:xfrm>
          <a:off x="5652120" y="5720073"/>
          <a:ext cx="2166081" cy="1021296"/>
        </p:xfrm>
        <a:graphic>
          <a:graphicData uri="http://schemas.openxmlformats.org/presentationml/2006/ole">
            <mc:AlternateContent xmlns:mc="http://schemas.openxmlformats.org/markup-compatibility/2006">
              <mc:Choice xmlns:v="urn:schemas-microsoft-com:vml" Requires="v">
                <p:oleObj name="CS ChemDraw Drawing" r:id="rId17" imgW="3090283" imgH="1456562" progId="ChemDraw.Document.6.0">
                  <p:embed/>
                </p:oleObj>
              </mc:Choice>
              <mc:Fallback>
                <p:oleObj name="CS ChemDraw Drawing" r:id="rId17" imgW="3090283" imgH="1456562" progId="ChemDraw.Document.6.0">
                  <p:embed/>
                  <p:pic>
                    <p:nvPicPr>
                      <p:cNvPr id="4104"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2120" y="5720073"/>
                        <a:ext cx="2166081" cy="10212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773707" y="548680"/>
            <a:ext cx="73986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analysis of pigment(1)  : Pigment Orange 13</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1043608" y="1268760"/>
            <a:ext cx="1825371" cy="369332"/>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azo</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487662" y="1274599"/>
            <a:ext cx="4319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Company B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pyrazolone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ogange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(C.I. PO13)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2967562" y="1844824"/>
            <a:ext cx="2817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Total PCBs</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 mg/kg(ppm)</a:t>
            </a:r>
          </a:p>
        </p:txBody>
      </p:sp>
      <p:grpSp>
        <p:nvGrpSpPr>
          <p:cNvPr id="6" name="グループ化 5"/>
          <p:cNvGrpSpPr/>
          <p:nvPr/>
        </p:nvGrpSpPr>
        <p:grpSpPr>
          <a:xfrm>
            <a:off x="1239283" y="2364976"/>
            <a:ext cx="1417056" cy="1006863"/>
            <a:chOff x="3566647" y="956257"/>
            <a:chExt cx="1417056" cy="1006863"/>
          </a:xfrm>
        </p:grpSpPr>
        <p:grpSp>
          <p:nvGrpSpPr>
            <p:cNvPr id="7" name="グループ化 6"/>
            <p:cNvGrpSpPr/>
            <p:nvPr/>
          </p:nvGrpSpPr>
          <p:grpSpPr>
            <a:xfrm>
              <a:off x="3727909" y="1271163"/>
              <a:ext cx="424478" cy="384180"/>
              <a:chOff x="4432013" y="5157192"/>
              <a:chExt cx="716051" cy="648072"/>
            </a:xfrm>
          </p:grpSpPr>
          <p:sp>
            <p:nvSpPr>
              <p:cNvPr id="16" name="六角形 1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円/楕円 1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8" name="グループ化 7"/>
            <p:cNvGrpSpPr/>
            <p:nvPr/>
          </p:nvGrpSpPr>
          <p:grpSpPr>
            <a:xfrm>
              <a:off x="4378376" y="1271163"/>
              <a:ext cx="424478" cy="384180"/>
              <a:chOff x="4432013" y="5157192"/>
              <a:chExt cx="716051" cy="648072"/>
            </a:xfrm>
          </p:grpSpPr>
          <p:sp>
            <p:nvSpPr>
              <p:cNvPr id="14" name="六角形 1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円/楕円 1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9" name="直線コネクタ 8"/>
            <p:cNvCxnSpPr>
              <a:stCxn id="16" idx="0"/>
              <a:endCxn id="14"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566647" y="95625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4661179" y="165534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 name="直線コネクタ 12"/>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38547" y="2684457"/>
            <a:ext cx="15842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14mg/kg</a:t>
            </a:r>
          </a:p>
        </p:txBody>
      </p:sp>
      <p:grpSp>
        <p:nvGrpSpPr>
          <p:cNvPr id="20" name="グループ化 19"/>
          <p:cNvGrpSpPr/>
          <p:nvPr/>
        </p:nvGrpSpPr>
        <p:grpSpPr>
          <a:xfrm>
            <a:off x="1075201" y="3386057"/>
            <a:ext cx="1578318" cy="1006863"/>
            <a:chOff x="3336497" y="3162789"/>
            <a:chExt cx="1578318" cy="1006863"/>
          </a:xfrm>
        </p:grpSpPr>
        <p:grpSp>
          <p:nvGrpSpPr>
            <p:cNvPr id="22" name="グループ化 21"/>
            <p:cNvGrpSpPr/>
            <p:nvPr/>
          </p:nvGrpSpPr>
          <p:grpSpPr>
            <a:xfrm>
              <a:off x="3659021" y="3477695"/>
              <a:ext cx="424478" cy="384180"/>
              <a:chOff x="4432013" y="5157192"/>
              <a:chExt cx="716051" cy="648072"/>
            </a:xfrm>
          </p:grpSpPr>
          <p:sp>
            <p:nvSpPr>
              <p:cNvPr id="33" name="六角形 3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円/楕円 3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3" name="グループ化 22"/>
            <p:cNvGrpSpPr/>
            <p:nvPr/>
          </p:nvGrpSpPr>
          <p:grpSpPr>
            <a:xfrm>
              <a:off x="4309488" y="3477695"/>
              <a:ext cx="424478" cy="384180"/>
              <a:chOff x="4432013" y="5157192"/>
              <a:chExt cx="716051" cy="648072"/>
            </a:xfrm>
          </p:grpSpPr>
          <p:sp>
            <p:nvSpPr>
              <p:cNvPr id="31" name="六角形 3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円/楕円 3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24" name="直線コネクタ 23"/>
            <p:cNvCxnSpPr>
              <a:stCxn id="33" idx="0"/>
              <a:endCxn id="31" idx="3"/>
            </p:cNvCxnSpPr>
            <p:nvPr/>
          </p:nvCxnSpPr>
          <p:spPr>
            <a:xfrm>
              <a:off x="4083499" y="366978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714808" y="338905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497759" y="316278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4592291" y="386187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8" name="直線コネクタ 27"/>
            <p:cNvCxnSpPr/>
            <p:nvPr/>
          </p:nvCxnSpPr>
          <p:spPr>
            <a:xfrm flipV="1">
              <a:off x="3566890" y="366923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336497" y="351521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0" name="直線コネクタ 29"/>
            <p:cNvCxnSpPr/>
            <p:nvPr/>
          </p:nvCxnSpPr>
          <p:spPr>
            <a:xfrm flipH="1" flipV="1">
              <a:off x="4639357" y="385160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2958296" y="3700963"/>
            <a:ext cx="16419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2.2mg/kg</a:t>
            </a:r>
          </a:p>
        </p:txBody>
      </p:sp>
      <p:grpSp>
        <p:nvGrpSpPr>
          <p:cNvPr id="38" name="グループ化 37"/>
          <p:cNvGrpSpPr/>
          <p:nvPr/>
        </p:nvGrpSpPr>
        <p:grpSpPr>
          <a:xfrm>
            <a:off x="1064897" y="4441355"/>
            <a:ext cx="1779134" cy="1006863"/>
            <a:chOff x="4448940" y="4819675"/>
            <a:chExt cx="1779134" cy="1006863"/>
          </a:xfrm>
        </p:grpSpPr>
        <p:grpSp>
          <p:nvGrpSpPr>
            <p:cNvPr id="39" name="グループ化 38"/>
            <p:cNvGrpSpPr/>
            <p:nvPr/>
          </p:nvGrpSpPr>
          <p:grpSpPr>
            <a:xfrm>
              <a:off x="4771464" y="5134581"/>
              <a:ext cx="424478" cy="384180"/>
              <a:chOff x="4432013" y="5157192"/>
              <a:chExt cx="716051" cy="648072"/>
            </a:xfrm>
          </p:grpSpPr>
          <p:sp>
            <p:nvSpPr>
              <p:cNvPr id="52" name="六角形 5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円/楕円 5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0" name="グループ化 39"/>
            <p:cNvGrpSpPr/>
            <p:nvPr/>
          </p:nvGrpSpPr>
          <p:grpSpPr>
            <a:xfrm>
              <a:off x="5421931" y="5134581"/>
              <a:ext cx="424478" cy="384180"/>
              <a:chOff x="4432013" y="5157192"/>
              <a:chExt cx="716051" cy="648072"/>
            </a:xfrm>
          </p:grpSpPr>
          <p:sp>
            <p:nvSpPr>
              <p:cNvPr id="50" name="六角形 4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1" name="円/楕円 5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41" name="直線コネクタ 40"/>
            <p:cNvCxnSpPr>
              <a:stCxn id="52" idx="0"/>
              <a:endCxn id="50" idx="3"/>
            </p:cNvCxnSpPr>
            <p:nvPr/>
          </p:nvCxnSpPr>
          <p:spPr>
            <a:xfrm>
              <a:off x="5195942" y="5326670"/>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827251" y="5045942"/>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846409" y="5334647"/>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610202" y="481967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p:cNvSpPr txBox="1"/>
            <p:nvPr/>
          </p:nvSpPr>
          <p:spPr>
            <a:xfrm>
              <a:off x="5704734" y="551876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6" name="直線コネクタ 45"/>
            <p:cNvCxnSpPr/>
            <p:nvPr/>
          </p:nvCxnSpPr>
          <p:spPr>
            <a:xfrm flipV="1">
              <a:off x="4679333" y="53261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448940" y="517209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8" name="直線コネクタ 47"/>
            <p:cNvCxnSpPr/>
            <p:nvPr/>
          </p:nvCxnSpPr>
          <p:spPr>
            <a:xfrm flipH="1" flipV="1">
              <a:off x="5751800" y="5508488"/>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05550" y="518075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54" name="テキスト ボックス 53"/>
          <p:cNvSpPr txBox="1"/>
          <p:nvPr/>
        </p:nvSpPr>
        <p:spPr>
          <a:xfrm>
            <a:off x="2959807" y="4777005"/>
            <a:ext cx="1759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0.49mg/kg</a:t>
            </a:r>
          </a:p>
        </p:txBody>
      </p:sp>
      <p:sp>
        <p:nvSpPr>
          <p:cNvPr id="55" name="右中かっこ 54"/>
          <p:cNvSpPr/>
          <p:nvPr/>
        </p:nvSpPr>
        <p:spPr>
          <a:xfrm>
            <a:off x="4718815" y="2476749"/>
            <a:ext cx="576064" cy="3014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6" name="テキスト ボックス 55"/>
          <p:cNvSpPr txBox="1"/>
          <p:nvPr/>
        </p:nvSpPr>
        <p:spPr>
          <a:xfrm>
            <a:off x="5220072" y="2564904"/>
            <a:ext cx="3603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Only #11, #35, and #77 were found.</a:t>
            </a:r>
          </a:p>
        </p:txBody>
      </p:sp>
      <p:sp>
        <p:nvSpPr>
          <p:cNvPr id="57" name="テキスト ボックス 56"/>
          <p:cNvSpPr txBox="1"/>
          <p:nvPr/>
        </p:nvSpPr>
        <p:spPr>
          <a:xfrm>
            <a:off x="5529393" y="3125794"/>
            <a:ext cx="33123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#11</a:t>
            </a: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accounting for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over 80%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of the total PCBs.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9" name="直線矢印コネクタ 58"/>
          <p:cNvCxnSpPr/>
          <p:nvPr/>
        </p:nvCxnSpPr>
        <p:spPr>
          <a:xfrm>
            <a:off x="7227466" y="3693834"/>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 name="グループ化 60"/>
          <p:cNvGrpSpPr/>
          <p:nvPr/>
        </p:nvGrpSpPr>
        <p:grpSpPr>
          <a:xfrm>
            <a:off x="6169727" y="4572979"/>
            <a:ext cx="2130279" cy="1006863"/>
            <a:chOff x="6052978" y="4509120"/>
            <a:chExt cx="2130279" cy="1006863"/>
          </a:xfrm>
        </p:grpSpPr>
        <p:grpSp>
          <p:nvGrpSpPr>
            <p:cNvPr id="62" name="グループ化 61"/>
            <p:cNvGrpSpPr/>
            <p:nvPr/>
          </p:nvGrpSpPr>
          <p:grpSpPr>
            <a:xfrm>
              <a:off x="6575019" y="4824026"/>
              <a:ext cx="424478" cy="384180"/>
              <a:chOff x="4432013" y="5157192"/>
              <a:chExt cx="716051" cy="648072"/>
            </a:xfrm>
          </p:grpSpPr>
          <p:sp>
            <p:nvSpPr>
              <p:cNvPr id="75" name="六角形 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円/楕円 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63" name="グループ化 62"/>
            <p:cNvGrpSpPr/>
            <p:nvPr/>
          </p:nvGrpSpPr>
          <p:grpSpPr>
            <a:xfrm>
              <a:off x="7225486" y="4824026"/>
              <a:ext cx="424478" cy="384180"/>
              <a:chOff x="4432013" y="5157192"/>
              <a:chExt cx="716051" cy="648072"/>
            </a:xfrm>
          </p:grpSpPr>
          <p:sp>
            <p:nvSpPr>
              <p:cNvPr id="73" name="六角形 7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円/楕円 7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64" name="直線コネクタ 63"/>
            <p:cNvCxnSpPr>
              <a:stCxn id="75" idx="0"/>
              <a:endCxn id="73" idx="3"/>
            </p:cNvCxnSpPr>
            <p:nvPr/>
          </p:nvCxnSpPr>
          <p:spPr>
            <a:xfrm>
              <a:off x="6999497" y="501611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630806" y="473538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413757" y="450912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 name="テキスト ボックス 66"/>
            <p:cNvSpPr txBox="1"/>
            <p:nvPr/>
          </p:nvSpPr>
          <p:spPr>
            <a:xfrm>
              <a:off x="7508289" y="520820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8" name="直線コネクタ 67"/>
            <p:cNvCxnSpPr/>
            <p:nvPr/>
          </p:nvCxnSpPr>
          <p:spPr>
            <a:xfrm flipH="1" flipV="1">
              <a:off x="7555355" y="519793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flipV="1">
              <a:off x="7656395" y="501611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flipV="1">
              <a:off x="6444483" y="501673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710051" y="4862842"/>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6052978" y="4862842"/>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7" name="テキスト ボックス 76"/>
          <p:cNvSpPr txBox="1"/>
          <p:nvPr/>
        </p:nvSpPr>
        <p:spPr>
          <a:xfrm>
            <a:off x="6275552" y="5516382"/>
            <a:ext cx="18200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3,3’-dichlorobenzidine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 name="テキスト ボックス 78"/>
          <p:cNvSpPr txBox="1"/>
          <p:nvPr/>
        </p:nvSpPr>
        <p:spPr>
          <a:xfrm>
            <a:off x="939309" y="5631631"/>
            <a:ext cx="46210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#77 is a dioxin-like PCB(DL-PCB).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The dioxin concentration calculated using the TEF for this congener was 49pg-TEQ/g</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3572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899592" y="764704"/>
            <a:ext cx="1847814" cy="369332"/>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azo</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0" name="グループ化 9"/>
          <p:cNvGrpSpPr/>
          <p:nvPr/>
        </p:nvGrpSpPr>
        <p:grpSpPr>
          <a:xfrm>
            <a:off x="4045918" y="1871698"/>
            <a:ext cx="424478" cy="384180"/>
            <a:chOff x="4432013" y="5157192"/>
            <a:chExt cx="716051" cy="648072"/>
          </a:xfrm>
        </p:grpSpPr>
        <p:sp>
          <p:nvSpPr>
            <p:cNvPr id="23" name="六角形 2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円/楕円 2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1" name="グループ化 10"/>
          <p:cNvGrpSpPr/>
          <p:nvPr/>
        </p:nvGrpSpPr>
        <p:grpSpPr>
          <a:xfrm>
            <a:off x="4696385" y="1871698"/>
            <a:ext cx="424478" cy="384180"/>
            <a:chOff x="4432013" y="5157192"/>
            <a:chExt cx="716051" cy="648072"/>
          </a:xfrm>
        </p:grpSpPr>
        <p:sp>
          <p:nvSpPr>
            <p:cNvPr id="21" name="六角形 2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円/楕円 2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2" name="直線コネクタ 11"/>
          <p:cNvCxnSpPr>
            <a:stCxn id="23" idx="0"/>
            <a:endCxn id="21" idx="3"/>
          </p:cNvCxnSpPr>
          <p:nvPr/>
        </p:nvCxnSpPr>
        <p:spPr>
          <a:xfrm>
            <a:off x="4470396" y="2063787"/>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01705" y="178305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4656" y="155679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4979188" y="225587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 name="直線コネクタ 15"/>
          <p:cNvCxnSpPr/>
          <p:nvPr/>
        </p:nvCxnSpPr>
        <p:spPr>
          <a:xfrm flipH="1" flipV="1">
            <a:off x="5026254" y="224560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5127294" y="2063787"/>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3915382" y="2064402"/>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475383" y="1906079"/>
            <a:ext cx="5052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243582" y="1909898"/>
            <a:ext cx="5052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6" name="直線コネクタ 25"/>
          <p:cNvCxnSpPr/>
          <p:nvPr/>
        </p:nvCxnSpPr>
        <p:spPr>
          <a:xfrm flipH="1" flipV="1">
            <a:off x="3410115" y="206378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082327" y="1909896"/>
            <a:ext cx="3930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テキスト ボックス 27"/>
          <p:cNvSpPr txBox="1"/>
          <p:nvPr/>
        </p:nvSpPr>
        <p:spPr>
          <a:xfrm>
            <a:off x="5748849" y="1910514"/>
            <a:ext cx="3930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9" name="直線コネクタ 28"/>
          <p:cNvCxnSpPr/>
          <p:nvPr/>
        </p:nvCxnSpPr>
        <p:spPr>
          <a:xfrm flipH="1" flipV="1">
            <a:off x="5683581" y="206378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873126" y="1783059"/>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748849" y="1522401"/>
            <a:ext cx="3978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2" name="直線コネクタ 31"/>
          <p:cNvCxnSpPr/>
          <p:nvPr/>
        </p:nvCxnSpPr>
        <p:spPr>
          <a:xfrm flipV="1">
            <a:off x="5873126" y="1372127"/>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744039" y="1055677"/>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4" name="直線コネクタ 33"/>
          <p:cNvCxnSpPr/>
          <p:nvPr/>
        </p:nvCxnSpPr>
        <p:spPr>
          <a:xfrm flipH="1" flipV="1">
            <a:off x="6081447" y="206440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228467" y="1909025"/>
            <a:ext cx="6254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CONH</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6" name="直線コネクタ 35"/>
          <p:cNvCxnSpPr/>
          <p:nvPr/>
        </p:nvCxnSpPr>
        <p:spPr>
          <a:xfrm flipH="1" flipV="1">
            <a:off x="6788691" y="206440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6919227" y="1875391"/>
            <a:ext cx="424478" cy="384180"/>
            <a:chOff x="4432013" y="5157192"/>
            <a:chExt cx="716051" cy="648072"/>
          </a:xfrm>
        </p:grpSpPr>
        <p:sp>
          <p:nvSpPr>
            <p:cNvPr id="38" name="六角形 3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円/楕円 3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40" name="直線コネクタ 39"/>
          <p:cNvCxnSpPr/>
          <p:nvPr/>
        </p:nvCxnSpPr>
        <p:spPr>
          <a:xfrm flipH="1" flipV="1">
            <a:off x="6919227" y="1783059"/>
            <a:ext cx="88047" cy="10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7344004" y="2059039"/>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730654" y="1534478"/>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7445645" y="1905150"/>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5" name="直線コネクタ 44"/>
          <p:cNvCxnSpPr/>
          <p:nvPr/>
        </p:nvCxnSpPr>
        <p:spPr>
          <a:xfrm flipV="1">
            <a:off x="3211414" y="1781570"/>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087137" y="1520912"/>
            <a:ext cx="3978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7" name="直線コネクタ 46"/>
          <p:cNvCxnSpPr/>
          <p:nvPr/>
        </p:nvCxnSpPr>
        <p:spPr>
          <a:xfrm flipV="1">
            <a:off x="3211414" y="1370638"/>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082327" y="1054188"/>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9" name="直線コネクタ 48"/>
          <p:cNvCxnSpPr/>
          <p:nvPr/>
        </p:nvCxnSpPr>
        <p:spPr>
          <a:xfrm flipH="1" flipV="1">
            <a:off x="3021869" y="206285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96377" y="1913592"/>
            <a:ext cx="6270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HNOC</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1" name="直線コネクタ 50"/>
          <p:cNvCxnSpPr/>
          <p:nvPr/>
        </p:nvCxnSpPr>
        <p:spPr>
          <a:xfrm flipH="1" flipV="1">
            <a:off x="2331109" y="206748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1906631" y="1887054"/>
            <a:ext cx="424478" cy="384180"/>
            <a:chOff x="4432013" y="5157192"/>
            <a:chExt cx="716051" cy="648072"/>
          </a:xfrm>
        </p:grpSpPr>
        <p:sp>
          <p:nvSpPr>
            <p:cNvPr id="53" name="六角形 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円/楕円 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55" name="直線コネクタ 54"/>
          <p:cNvCxnSpPr/>
          <p:nvPr/>
        </p:nvCxnSpPr>
        <p:spPr>
          <a:xfrm flipH="1" flipV="1">
            <a:off x="1776095" y="207914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260964" y="1783059"/>
            <a:ext cx="70145" cy="102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296036" y="1608534"/>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1376171" y="1913593"/>
            <a:ext cx="444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62" name="テキスト ボックス 61"/>
          <p:cNvSpPr txBox="1"/>
          <p:nvPr/>
        </p:nvSpPr>
        <p:spPr>
          <a:xfrm>
            <a:off x="6039891" y="2409766"/>
            <a:ext cx="207140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Pigment yellow12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benzidine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yellow</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pSp>
        <p:nvGrpSpPr>
          <p:cNvPr id="63" name="グループ化 62"/>
          <p:cNvGrpSpPr/>
          <p:nvPr/>
        </p:nvGrpSpPr>
        <p:grpSpPr>
          <a:xfrm>
            <a:off x="1279836" y="3789040"/>
            <a:ext cx="2130279" cy="1006863"/>
            <a:chOff x="6052978" y="4509120"/>
            <a:chExt cx="2130279" cy="1006863"/>
          </a:xfrm>
        </p:grpSpPr>
        <p:grpSp>
          <p:nvGrpSpPr>
            <p:cNvPr id="64" name="グループ化 63"/>
            <p:cNvGrpSpPr/>
            <p:nvPr/>
          </p:nvGrpSpPr>
          <p:grpSpPr>
            <a:xfrm>
              <a:off x="6575019" y="4824026"/>
              <a:ext cx="424478" cy="384180"/>
              <a:chOff x="4432013" y="5157192"/>
              <a:chExt cx="716051" cy="648072"/>
            </a:xfrm>
          </p:grpSpPr>
          <p:sp>
            <p:nvSpPr>
              <p:cNvPr id="77" name="六角形 7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円/楕円 7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65" name="グループ化 64"/>
            <p:cNvGrpSpPr/>
            <p:nvPr/>
          </p:nvGrpSpPr>
          <p:grpSpPr>
            <a:xfrm>
              <a:off x="7225486" y="4824026"/>
              <a:ext cx="424478" cy="384180"/>
              <a:chOff x="4432013" y="5157192"/>
              <a:chExt cx="716051" cy="648072"/>
            </a:xfrm>
          </p:grpSpPr>
          <p:sp>
            <p:nvSpPr>
              <p:cNvPr id="75" name="六角形 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円/楕円 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66" name="直線コネクタ 65"/>
            <p:cNvCxnSpPr>
              <a:stCxn id="77" idx="0"/>
              <a:endCxn id="75" idx="3"/>
            </p:cNvCxnSpPr>
            <p:nvPr/>
          </p:nvCxnSpPr>
          <p:spPr>
            <a:xfrm>
              <a:off x="6999497" y="501611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630806" y="473538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413757" y="450912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 name="テキスト ボックス 68"/>
            <p:cNvSpPr txBox="1"/>
            <p:nvPr/>
          </p:nvSpPr>
          <p:spPr>
            <a:xfrm>
              <a:off x="7508289" y="520820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0" name="直線コネクタ 69"/>
            <p:cNvCxnSpPr/>
            <p:nvPr/>
          </p:nvCxnSpPr>
          <p:spPr>
            <a:xfrm flipH="1" flipV="1">
              <a:off x="7555355" y="519793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7656395" y="501611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flipV="1">
              <a:off x="6444483" y="501673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7710051" y="4862842"/>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6052978" y="4862842"/>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9" name="テキスト ボックス 78"/>
          <p:cNvSpPr txBox="1"/>
          <p:nvPr/>
        </p:nvSpPr>
        <p:spPr>
          <a:xfrm>
            <a:off x="1443746" y="4727950"/>
            <a:ext cx="18200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3,3’-dichlorobenzidine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 name="テキスト ボックス 79"/>
          <p:cNvSpPr txBox="1"/>
          <p:nvPr/>
        </p:nvSpPr>
        <p:spPr>
          <a:xfrm>
            <a:off x="1569747" y="3372730"/>
            <a:ext cx="14525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raw material</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1" name="直線矢印コネクタ 80"/>
          <p:cNvCxnSpPr/>
          <p:nvPr/>
        </p:nvCxnSpPr>
        <p:spPr>
          <a:xfrm>
            <a:off x="3732861" y="4337301"/>
            <a:ext cx="1703235" cy="278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5722005" y="3356992"/>
            <a:ext cx="1417056" cy="1006863"/>
            <a:chOff x="3566647" y="956257"/>
            <a:chExt cx="1417056" cy="1006863"/>
          </a:xfrm>
        </p:grpSpPr>
        <p:grpSp>
          <p:nvGrpSpPr>
            <p:cNvPr id="84" name="グループ化 83"/>
            <p:cNvGrpSpPr/>
            <p:nvPr/>
          </p:nvGrpSpPr>
          <p:grpSpPr>
            <a:xfrm>
              <a:off x="3727909" y="1271163"/>
              <a:ext cx="424478" cy="384180"/>
              <a:chOff x="4432013" y="5157192"/>
              <a:chExt cx="716051" cy="648072"/>
            </a:xfrm>
          </p:grpSpPr>
          <p:sp>
            <p:nvSpPr>
              <p:cNvPr id="93" name="六角形 9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4" name="円/楕円 9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85" name="グループ化 84"/>
            <p:cNvGrpSpPr/>
            <p:nvPr/>
          </p:nvGrpSpPr>
          <p:grpSpPr>
            <a:xfrm>
              <a:off x="4378376" y="1271163"/>
              <a:ext cx="424478" cy="384180"/>
              <a:chOff x="4432013" y="5157192"/>
              <a:chExt cx="716051" cy="648072"/>
            </a:xfrm>
          </p:grpSpPr>
          <p:sp>
            <p:nvSpPr>
              <p:cNvPr id="91" name="六角形 9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円/楕円 9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86" name="直線コネクタ 85"/>
            <p:cNvCxnSpPr>
              <a:stCxn id="93" idx="0"/>
              <a:endCxn id="91"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566647" y="95625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9" name="テキスト ボックス 88"/>
            <p:cNvSpPr txBox="1"/>
            <p:nvPr/>
          </p:nvSpPr>
          <p:spPr>
            <a:xfrm>
              <a:off x="4661179" y="165534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0" name="直線コネクタ 89"/>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p:cNvSpPr txBox="1"/>
          <p:nvPr/>
        </p:nvSpPr>
        <p:spPr>
          <a:xfrm>
            <a:off x="6228184" y="4221088"/>
            <a:ext cx="4571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96" name="グループ化 95"/>
          <p:cNvGrpSpPr/>
          <p:nvPr/>
        </p:nvGrpSpPr>
        <p:grpSpPr>
          <a:xfrm>
            <a:off x="5978742" y="5255447"/>
            <a:ext cx="1779134" cy="1197889"/>
            <a:chOff x="630338" y="3307359"/>
            <a:chExt cx="1779134" cy="1197889"/>
          </a:xfrm>
        </p:grpSpPr>
        <p:sp>
          <p:nvSpPr>
            <p:cNvPr id="97" name="テキスト ボックス 96"/>
            <p:cNvSpPr txBox="1"/>
            <p:nvPr/>
          </p:nvSpPr>
          <p:spPr>
            <a:xfrm>
              <a:off x="1256023" y="4197471"/>
              <a:ext cx="4571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#77</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98" name="グループ化 97"/>
            <p:cNvGrpSpPr/>
            <p:nvPr/>
          </p:nvGrpSpPr>
          <p:grpSpPr>
            <a:xfrm>
              <a:off x="630338" y="3307359"/>
              <a:ext cx="1779134" cy="1006863"/>
              <a:chOff x="4448940" y="4819675"/>
              <a:chExt cx="1779134" cy="1006863"/>
            </a:xfrm>
          </p:grpSpPr>
          <p:grpSp>
            <p:nvGrpSpPr>
              <p:cNvPr id="99" name="グループ化 98"/>
              <p:cNvGrpSpPr/>
              <p:nvPr/>
            </p:nvGrpSpPr>
            <p:grpSpPr>
              <a:xfrm>
                <a:off x="4771464" y="5134581"/>
                <a:ext cx="424478" cy="384180"/>
                <a:chOff x="4432013" y="5157192"/>
                <a:chExt cx="716051" cy="648072"/>
              </a:xfrm>
            </p:grpSpPr>
            <p:sp>
              <p:nvSpPr>
                <p:cNvPr id="112" name="六角形 11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 name="円/楕円 11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0" name="グループ化 99"/>
              <p:cNvGrpSpPr/>
              <p:nvPr/>
            </p:nvGrpSpPr>
            <p:grpSpPr>
              <a:xfrm>
                <a:off x="5421931" y="5134581"/>
                <a:ext cx="424478" cy="384180"/>
                <a:chOff x="4432013" y="5157192"/>
                <a:chExt cx="716051" cy="648072"/>
              </a:xfrm>
            </p:grpSpPr>
            <p:sp>
              <p:nvSpPr>
                <p:cNvPr id="110" name="六角形 10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1" name="円/楕円 11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01" name="直線コネクタ 100"/>
              <p:cNvCxnSpPr>
                <a:stCxn id="112" idx="0"/>
                <a:endCxn id="110" idx="3"/>
              </p:cNvCxnSpPr>
              <p:nvPr/>
            </p:nvCxnSpPr>
            <p:spPr>
              <a:xfrm>
                <a:off x="5195942" y="5326670"/>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4827251" y="5045942"/>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5846409" y="5334647"/>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610202" y="481967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5" name="テキスト ボックス 104"/>
              <p:cNvSpPr txBox="1"/>
              <p:nvPr/>
            </p:nvSpPr>
            <p:spPr>
              <a:xfrm>
                <a:off x="5704734" y="551876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6" name="直線コネクタ 105"/>
              <p:cNvCxnSpPr/>
              <p:nvPr/>
            </p:nvCxnSpPr>
            <p:spPr>
              <a:xfrm flipV="1">
                <a:off x="4679333" y="53261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448940" y="517209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8" name="直線コネクタ 107"/>
              <p:cNvCxnSpPr/>
              <p:nvPr/>
            </p:nvCxnSpPr>
            <p:spPr>
              <a:xfrm flipH="1" flipV="1">
                <a:off x="5751800" y="5508488"/>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5905550" y="518075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grpSp>
        <p:nvGrpSpPr>
          <p:cNvPr id="114" name="グループ化 113"/>
          <p:cNvGrpSpPr/>
          <p:nvPr/>
        </p:nvGrpSpPr>
        <p:grpSpPr>
          <a:xfrm>
            <a:off x="4139952" y="5236521"/>
            <a:ext cx="1578318" cy="1187787"/>
            <a:chOff x="772903" y="1493889"/>
            <a:chExt cx="1578318" cy="1187787"/>
          </a:xfrm>
        </p:grpSpPr>
        <p:grpSp>
          <p:nvGrpSpPr>
            <p:cNvPr id="115" name="グループ化 114"/>
            <p:cNvGrpSpPr/>
            <p:nvPr/>
          </p:nvGrpSpPr>
          <p:grpSpPr>
            <a:xfrm>
              <a:off x="772903" y="1493889"/>
              <a:ext cx="1578318" cy="1006863"/>
              <a:chOff x="3336497" y="3162789"/>
              <a:chExt cx="1578318" cy="1006863"/>
            </a:xfrm>
          </p:grpSpPr>
          <p:grpSp>
            <p:nvGrpSpPr>
              <p:cNvPr id="117" name="グループ化 116"/>
              <p:cNvGrpSpPr/>
              <p:nvPr/>
            </p:nvGrpSpPr>
            <p:grpSpPr>
              <a:xfrm>
                <a:off x="3659021" y="3477695"/>
                <a:ext cx="424478" cy="384180"/>
                <a:chOff x="4432013" y="5157192"/>
                <a:chExt cx="716051" cy="648072"/>
              </a:xfrm>
            </p:grpSpPr>
            <p:sp>
              <p:nvSpPr>
                <p:cNvPr id="128" name="六角形 12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9" name="円/楕円 12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18" name="グループ化 117"/>
              <p:cNvGrpSpPr/>
              <p:nvPr/>
            </p:nvGrpSpPr>
            <p:grpSpPr>
              <a:xfrm>
                <a:off x="4309488" y="3477695"/>
                <a:ext cx="424478" cy="384180"/>
                <a:chOff x="4432013" y="5157192"/>
                <a:chExt cx="716051" cy="648072"/>
              </a:xfrm>
            </p:grpSpPr>
            <p:sp>
              <p:nvSpPr>
                <p:cNvPr id="126" name="六角形 12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7" name="円/楕円 12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19" name="直線コネクタ 118"/>
              <p:cNvCxnSpPr>
                <a:stCxn id="128" idx="0"/>
                <a:endCxn id="126" idx="3"/>
              </p:cNvCxnSpPr>
              <p:nvPr/>
            </p:nvCxnSpPr>
            <p:spPr>
              <a:xfrm>
                <a:off x="4083499" y="366978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714808" y="338905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3497759" y="316278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2" name="テキスト ボックス 121"/>
              <p:cNvSpPr txBox="1"/>
              <p:nvPr/>
            </p:nvSpPr>
            <p:spPr>
              <a:xfrm>
                <a:off x="4592291" y="386187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3" name="直線コネクタ 122"/>
              <p:cNvCxnSpPr/>
              <p:nvPr/>
            </p:nvCxnSpPr>
            <p:spPr>
              <a:xfrm flipV="1">
                <a:off x="3566890" y="366923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3336497" y="351521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5" name="直線コネクタ 124"/>
              <p:cNvCxnSpPr/>
              <p:nvPr/>
            </p:nvCxnSpPr>
            <p:spPr>
              <a:xfrm flipH="1" flipV="1">
                <a:off x="4639357" y="385160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テキスト ボックス 115"/>
            <p:cNvSpPr txBox="1"/>
            <p:nvPr/>
          </p:nvSpPr>
          <p:spPr>
            <a:xfrm>
              <a:off x="1394802" y="2373899"/>
              <a:ext cx="4571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cxnSp>
        <p:nvCxnSpPr>
          <p:cNvPr id="170" name="直線矢印コネクタ 169"/>
          <p:cNvCxnSpPr/>
          <p:nvPr/>
        </p:nvCxnSpPr>
        <p:spPr>
          <a:xfrm>
            <a:off x="3707904" y="4509120"/>
            <a:ext cx="2016224" cy="7920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887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773707" y="548680"/>
            <a:ext cx="746646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analysis of pigment(2)  : Pigment Yellow 81</a:t>
            </a:r>
            <a:endPar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1043608" y="1268760"/>
            <a:ext cx="1825371" cy="369332"/>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azo</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487662" y="1274599"/>
            <a:ext cx="40899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Company B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benzidine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yellow (C.I. PY81)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2967562" y="1844824"/>
            <a:ext cx="288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Total PCBs</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740mg/kg(ppm)</a:t>
            </a:r>
          </a:p>
        </p:txBody>
      </p:sp>
      <p:grpSp>
        <p:nvGrpSpPr>
          <p:cNvPr id="6" name="グループ化 5"/>
          <p:cNvGrpSpPr/>
          <p:nvPr/>
        </p:nvGrpSpPr>
        <p:grpSpPr>
          <a:xfrm>
            <a:off x="1239283" y="2211087"/>
            <a:ext cx="1417056" cy="1006863"/>
            <a:chOff x="3566647" y="956257"/>
            <a:chExt cx="1417056" cy="1006863"/>
          </a:xfrm>
        </p:grpSpPr>
        <p:grpSp>
          <p:nvGrpSpPr>
            <p:cNvPr id="7" name="グループ化 6"/>
            <p:cNvGrpSpPr/>
            <p:nvPr/>
          </p:nvGrpSpPr>
          <p:grpSpPr>
            <a:xfrm>
              <a:off x="3727909" y="1271163"/>
              <a:ext cx="424478" cy="384180"/>
              <a:chOff x="4432013" y="5157192"/>
              <a:chExt cx="716051" cy="648072"/>
            </a:xfrm>
          </p:grpSpPr>
          <p:sp>
            <p:nvSpPr>
              <p:cNvPr id="16" name="六角形 1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円/楕円 1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8" name="グループ化 7"/>
            <p:cNvGrpSpPr/>
            <p:nvPr/>
          </p:nvGrpSpPr>
          <p:grpSpPr>
            <a:xfrm>
              <a:off x="4378376" y="1271163"/>
              <a:ext cx="424478" cy="384180"/>
              <a:chOff x="4432013" y="5157192"/>
              <a:chExt cx="716051" cy="648072"/>
            </a:xfrm>
          </p:grpSpPr>
          <p:sp>
            <p:nvSpPr>
              <p:cNvPr id="14" name="六角形 1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円/楕円 1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9" name="直線コネクタ 8"/>
            <p:cNvCxnSpPr>
              <a:stCxn id="16" idx="0"/>
              <a:endCxn id="14"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566647" y="95625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4661179" y="165534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 name="直線コネクタ 12"/>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38547" y="2530568"/>
            <a:ext cx="1759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0.53mg/kg</a:t>
            </a:r>
          </a:p>
        </p:txBody>
      </p:sp>
      <p:sp>
        <p:nvSpPr>
          <p:cNvPr id="33" name="テキスト ボックス 32"/>
          <p:cNvSpPr txBox="1"/>
          <p:nvPr/>
        </p:nvSpPr>
        <p:spPr>
          <a:xfrm>
            <a:off x="2958296" y="3547074"/>
            <a:ext cx="1701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730mg/kg</a:t>
            </a:r>
          </a:p>
        </p:txBody>
      </p:sp>
      <p:sp>
        <p:nvSpPr>
          <p:cNvPr id="50" name="テキスト ボックス 49"/>
          <p:cNvSpPr txBox="1"/>
          <p:nvPr/>
        </p:nvSpPr>
        <p:spPr>
          <a:xfrm>
            <a:off x="2959807" y="4623116"/>
            <a:ext cx="17861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Tr</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(major)</a:t>
            </a:r>
          </a:p>
        </p:txBody>
      </p:sp>
      <p:sp>
        <p:nvSpPr>
          <p:cNvPr id="51" name="右中かっこ 50"/>
          <p:cNvSpPr/>
          <p:nvPr/>
        </p:nvSpPr>
        <p:spPr>
          <a:xfrm>
            <a:off x="4718815" y="2322859"/>
            <a:ext cx="576064" cy="40485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3" name="テキスト ボックス 52"/>
          <p:cNvSpPr txBox="1"/>
          <p:nvPr/>
        </p:nvSpPr>
        <p:spPr>
          <a:xfrm>
            <a:off x="5292080" y="2780928"/>
            <a:ext cx="35244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#52</a:t>
            </a:r>
            <a:r>
              <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FF0000"/>
                </a:solidFill>
                <a:effectLst/>
                <a:uLnTx/>
                <a:uFillTx/>
                <a:latin typeface="Arial Black" pitchFamily="34" charset="0"/>
                <a:ea typeface="ＭＳ Ｐゴシック" panose="020B0600070205080204" pitchFamily="50" charset="-128"/>
                <a:cs typeface="+mn-cs"/>
              </a:rPr>
              <a:t>&gt;99% </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of total PCBs.</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cxnSp>
        <p:nvCxnSpPr>
          <p:cNvPr id="54" name="直線矢印コネクタ 53"/>
          <p:cNvCxnSpPr/>
          <p:nvPr/>
        </p:nvCxnSpPr>
        <p:spPr>
          <a:xfrm>
            <a:off x="7202275" y="3310194"/>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1239283" y="3270263"/>
            <a:ext cx="1417056" cy="1011007"/>
            <a:chOff x="1845407" y="5450587"/>
            <a:chExt cx="1417056" cy="1011007"/>
          </a:xfrm>
        </p:grpSpPr>
        <p:grpSp>
          <p:nvGrpSpPr>
            <p:cNvPr id="77" name="グループ化 76"/>
            <p:cNvGrpSpPr/>
            <p:nvPr/>
          </p:nvGrpSpPr>
          <p:grpSpPr>
            <a:xfrm>
              <a:off x="2006669" y="5769637"/>
              <a:ext cx="424478" cy="384180"/>
              <a:chOff x="4432013" y="5157192"/>
              <a:chExt cx="716051" cy="648072"/>
            </a:xfrm>
          </p:grpSpPr>
          <p:sp>
            <p:nvSpPr>
              <p:cNvPr id="90" name="六角形 8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1" name="円/楕円 9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8" name="グループ化 77"/>
            <p:cNvGrpSpPr/>
            <p:nvPr/>
          </p:nvGrpSpPr>
          <p:grpSpPr>
            <a:xfrm>
              <a:off x="2657136" y="5769637"/>
              <a:ext cx="424478" cy="384180"/>
              <a:chOff x="4432013" y="5157192"/>
              <a:chExt cx="716051" cy="648072"/>
            </a:xfrm>
          </p:grpSpPr>
          <p:sp>
            <p:nvSpPr>
              <p:cNvPr id="88" name="六角形 8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円/楕円 8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79" name="直線コネクタ 78"/>
            <p:cNvCxnSpPr>
              <a:stCxn id="90" idx="0"/>
              <a:endCxn id="88" idx="3"/>
            </p:cNvCxnSpPr>
            <p:nvPr/>
          </p:nvCxnSpPr>
          <p:spPr>
            <a:xfrm>
              <a:off x="2431147" y="596172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062456" y="568099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1845407" y="545473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 name="テキスト ボックス 81"/>
            <p:cNvSpPr txBox="1"/>
            <p:nvPr/>
          </p:nvSpPr>
          <p:spPr>
            <a:xfrm>
              <a:off x="2939939" y="615381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3" name="直線コネクタ 82"/>
            <p:cNvCxnSpPr/>
            <p:nvPr/>
          </p:nvCxnSpPr>
          <p:spPr>
            <a:xfrm flipH="1" flipV="1">
              <a:off x="2987005" y="614354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flipV="1">
              <a:off x="2678186" y="565103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2346365" y="616900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2334338" y="613431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 name="テキスト ボックス 86"/>
            <p:cNvSpPr txBox="1"/>
            <p:nvPr/>
          </p:nvSpPr>
          <p:spPr>
            <a:xfrm>
              <a:off x="2468694" y="545058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12" name="グループ化 111"/>
          <p:cNvGrpSpPr/>
          <p:nvPr/>
        </p:nvGrpSpPr>
        <p:grpSpPr>
          <a:xfrm>
            <a:off x="6151732" y="4202247"/>
            <a:ext cx="2130279" cy="1006863"/>
            <a:chOff x="2644320" y="4770038"/>
            <a:chExt cx="2130279" cy="1006863"/>
          </a:xfrm>
        </p:grpSpPr>
        <p:grpSp>
          <p:nvGrpSpPr>
            <p:cNvPr id="113" name="グループ化 112"/>
            <p:cNvGrpSpPr/>
            <p:nvPr/>
          </p:nvGrpSpPr>
          <p:grpSpPr>
            <a:xfrm>
              <a:off x="3166361" y="5084944"/>
              <a:ext cx="424478" cy="384180"/>
              <a:chOff x="4432013" y="5157192"/>
              <a:chExt cx="716051" cy="648072"/>
            </a:xfrm>
          </p:grpSpPr>
          <p:sp>
            <p:nvSpPr>
              <p:cNvPr id="130" name="六角形 12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1" name="円/楕円 13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14" name="グループ化 113"/>
            <p:cNvGrpSpPr/>
            <p:nvPr/>
          </p:nvGrpSpPr>
          <p:grpSpPr>
            <a:xfrm>
              <a:off x="3816828" y="5084944"/>
              <a:ext cx="424478" cy="384180"/>
              <a:chOff x="4432013" y="5157192"/>
              <a:chExt cx="716051" cy="648072"/>
            </a:xfrm>
          </p:grpSpPr>
          <p:sp>
            <p:nvSpPr>
              <p:cNvPr id="128" name="六角形 12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9" name="円/楕円 12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15" name="直線コネクタ 114"/>
            <p:cNvCxnSpPr>
              <a:stCxn id="130" idx="0"/>
              <a:endCxn id="128" idx="3"/>
            </p:cNvCxnSpPr>
            <p:nvPr/>
          </p:nvCxnSpPr>
          <p:spPr>
            <a:xfrm>
              <a:off x="3590839" y="5277033"/>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222148" y="4996305"/>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3005099" y="477003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8" name="テキスト ボックス 117"/>
            <p:cNvSpPr txBox="1"/>
            <p:nvPr/>
          </p:nvSpPr>
          <p:spPr>
            <a:xfrm>
              <a:off x="4099631" y="5469124"/>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19" name="直線コネクタ 118"/>
            <p:cNvCxnSpPr/>
            <p:nvPr/>
          </p:nvCxnSpPr>
          <p:spPr>
            <a:xfrm flipH="1" flipV="1">
              <a:off x="4146697"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flipV="1">
              <a:off x="4247737" y="527703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035825" y="5277648"/>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301393" y="5123760"/>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123" name="テキスト ボックス 122"/>
            <p:cNvSpPr txBox="1"/>
            <p:nvPr/>
          </p:nvSpPr>
          <p:spPr>
            <a:xfrm>
              <a:off x="2644320" y="5123760"/>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4" name="直線コネクタ 123"/>
            <p:cNvCxnSpPr/>
            <p:nvPr/>
          </p:nvCxnSpPr>
          <p:spPr>
            <a:xfrm flipH="1" flipV="1">
              <a:off x="3515686"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flipV="1">
              <a:off x="3844289" y="496028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3494304" y="5469124"/>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7" name="テキスト ボックス 126"/>
            <p:cNvSpPr txBox="1"/>
            <p:nvPr/>
          </p:nvSpPr>
          <p:spPr>
            <a:xfrm>
              <a:off x="3585138" y="477716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32" name="テキスト ボックス 131"/>
          <p:cNvSpPr txBox="1"/>
          <p:nvPr/>
        </p:nvSpPr>
        <p:spPr>
          <a:xfrm>
            <a:off x="5796136" y="5353471"/>
            <a:ext cx="30457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2,2’,5,5’-tetrachlorobenzidine</a:t>
            </a:r>
            <a:endParaRPr kumimoji="1" lang="ja-JP" altLang="en-US"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grpSp>
        <p:nvGrpSpPr>
          <p:cNvPr id="92" name="グループ化 91"/>
          <p:cNvGrpSpPr/>
          <p:nvPr/>
        </p:nvGrpSpPr>
        <p:grpSpPr>
          <a:xfrm>
            <a:off x="1105114" y="4367914"/>
            <a:ext cx="1674567" cy="1026853"/>
            <a:chOff x="4534664" y="4932177"/>
            <a:chExt cx="1674567" cy="1026853"/>
          </a:xfrm>
        </p:grpSpPr>
        <p:grpSp>
          <p:nvGrpSpPr>
            <p:cNvPr id="94" name="グループ化 93"/>
            <p:cNvGrpSpPr/>
            <p:nvPr/>
          </p:nvGrpSpPr>
          <p:grpSpPr>
            <a:xfrm>
              <a:off x="4953437" y="5251227"/>
              <a:ext cx="424478" cy="384180"/>
              <a:chOff x="4432013" y="5157192"/>
              <a:chExt cx="716051" cy="648072"/>
            </a:xfrm>
          </p:grpSpPr>
          <p:sp>
            <p:nvSpPr>
              <p:cNvPr id="147" name="六角形 14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8" name="円/楕円 14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33" name="グループ化 132"/>
            <p:cNvGrpSpPr/>
            <p:nvPr/>
          </p:nvGrpSpPr>
          <p:grpSpPr>
            <a:xfrm>
              <a:off x="5603904" y="5251227"/>
              <a:ext cx="424478" cy="384180"/>
              <a:chOff x="4432013" y="5157192"/>
              <a:chExt cx="716051" cy="648072"/>
            </a:xfrm>
          </p:grpSpPr>
          <p:sp>
            <p:nvSpPr>
              <p:cNvPr id="145" name="六角形 14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6" name="円/楕円 14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34" name="直線コネクタ 133"/>
            <p:cNvCxnSpPr>
              <a:stCxn id="147" idx="0"/>
              <a:endCxn id="145" idx="3"/>
            </p:cNvCxnSpPr>
            <p:nvPr/>
          </p:nvCxnSpPr>
          <p:spPr>
            <a:xfrm>
              <a:off x="5377915" y="544331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5009224" y="516258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4792175" y="493632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7" name="テキスト ボックス 136"/>
            <p:cNvSpPr txBox="1"/>
            <p:nvPr/>
          </p:nvSpPr>
          <p:spPr>
            <a:xfrm>
              <a:off x="5886707" y="563540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8" name="直線コネクタ 137"/>
            <p:cNvCxnSpPr/>
            <p:nvPr/>
          </p:nvCxnSpPr>
          <p:spPr>
            <a:xfrm flipH="1" flipV="1">
              <a:off x="5933773" y="562513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H="1" flipV="1">
              <a:off x="5624954" y="513262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flipV="1">
              <a:off x="5293133" y="565059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5286002" y="565125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2" name="テキスト ボックス 141"/>
            <p:cNvSpPr txBox="1"/>
            <p:nvPr/>
          </p:nvSpPr>
          <p:spPr>
            <a:xfrm>
              <a:off x="5415462" y="493217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3" name="直線コネクタ 142"/>
            <p:cNvCxnSpPr/>
            <p:nvPr/>
          </p:nvCxnSpPr>
          <p:spPr>
            <a:xfrm flipH="1">
              <a:off x="4784432" y="5443317"/>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4534664" y="528942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49" name="グループ化 148"/>
          <p:cNvGrpSpPr/>
          <p:nvPr/>
        </p:nvGrpSpPr>
        <p:grpSpPr>
          <a:xfrm>
            <a:off x="998112" y="5437993"/>
            <a:ext cx="1916362" cy="1026853"/>
            <a:chOff x="6465423" y="4900946"/>
            <a:chExt cx="1916362" cy="1026853"/>
          </a:xfrm>
        </p:grpSpPr>
        <p:grpSp>
          <p:nvGrpSpPr>
            <p:cNvPr id="150" name="グループ化 149"/>
            <p:cNvGrpSpPr/>
            <p:nvPr/>
          </p:nvGrpSpPr>
          <p:grpSpPr>
            <a:xfrm>
              <a:off x="6884196" y="5219996"/>
              <a:ext cx="424478" cy="384180"/>
              <a:chOff x="4432013" y="5157192"/>
              <a:chExt cx="716051" cy="648072"/>
            </a:xfrm>
          </p:grpSpPr>
          <p:sp>
            <p:nvSpPr>
              <p:cNvPr id="167" name="六角形 16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円/楕円 16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51" name="グループ化 150"/>
            <p:cNvGrpSpPr/>
            <p:nvPr/>
          </p:nvGrpSpPr>
          <p:grpSpPr>
            <a:xfrm>
              <a:off x="7534663" y="5219996"/>
              <a:ext cx="424478" cy="384180"/>
              <a:chOff x="4432013" y="5157192"/>
              <a:chExt cx="716051" cy="648072"/>
            </a:xfrm>
          </p:grpSpPr>
          <p:sp>
            <p:nvSpPr>
              <p:cNvPr id="165" name="六角形 16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6" name="円/楕円 16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52" name="直線コネクタ 151"/>
            <p:cNvCxnSpPr>
              <a:stCxn id="167" idx="0"/>
              <a:endCxn id="165" idx="3"/>
            </p:cNvCxnSpPr>
            <p:nvPr/>
          </p:nvCxnSpPr>
          <p:spPr>
            <a:xfrm>
              <a:off x="7308674" y="541208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6939983" y="513135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6722934" y="490509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5" name="テキスト ボックス 154"/>
            <p:cNvSpPr txBox="1"/>
            <p:nvPr/>
          </p:nvSpPr>
          <p:spPr>
            <a:xfrm>
              <a:off x="7817466" y="560417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56" name="直線コネクタ 155"/>
            <p:cNvCxnSpPr/>
            <p:nvPr/>
          </p:nvCxnSpPr>
          <p:spPr>
            <a:xfrm flipH="1" flipV="1">
              <a:off x="7864532" y="559390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H="1" flipV="1">
              <a:off x="7555713" y="510139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H="1" flipV="1">
              <a:off x="7223892" y="5619359"/>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7216761" y="562002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テキスト ボックス 159"/>
            <p:cNvSpPr txBox="1"/>
            <p:nvPr/>
          </p:nvSpPr>
          <p:spPr>
            <a:xfrm>
              <a:off x="7346221" y="490094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1" name="直線コネクタ 160"/>
            <p:cNvCxnSpPr/>
            <p:nvPr/>
          </p:nvCxnSpPr>
          <p:spPr>
            <a:xfrm flipH="1">
              <a:off x="6715191" y="5412086"/>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6465423" y="525819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3" name="直線コネクタ 162"/>
            <p:cNvCxnSpPr/>
            <p:nvPr/>
          </p:nvCxnSpPr>
          <p:spPr>
            <a:xfrm flipH="1">
              <a:off x="7956889" y="5415858"/>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8059261" y="525288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69" name="テキスト ボックス 168"/>
          <p:cNvSpPr txBox="1"/>
          <p:nvPr/>
        </p:nvSpPr>
        <p:spPr>
          <a:xfrm>
            <a:off x="2967562" y="5752371"/>
            <a:ext cx="17861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Tr</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(major)</a:t>
            </a:r>
          </a:p>
        </p:txBody>
      </p:sp>
      <p:sp>
        <p:nvSpPr>
          <p:cNvPr id="100" name="円/楕円 99"/>
          <p:cNvSpPr/>
          <p:nvPr/>
        </p:nvSpPr>
        <p:spPr>
          <a:xfrm>
            <a:off x="395536" y="3212976"/>
            <a:ext cx="4608512" cy="110483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56157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899592" y="764704"/>
            <a:ext cx="1847814" cy="369332"/>
          </a:xfrm>
          <a:prstGeom prst="rect">
            <a:avLst/>
          </a:prstGeom>
          <a:solidFill>
            <a:srgbClr val="FFCC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azo</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 name="テキスト ボックス 68"/>
          <p:cNvSpPr txBox="1"/>
          <p:nvPr/>
        </p:nvSpPr>
        <p:spPr>
          <a:xfrm>
            <a:off x="1569747" y="3372730"/>
            <a:ext cx="14525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raw material</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0" name="直線矢印コネクタ 69"/>
          <p:cNvCxnSpPr/>
          <p:nvPr/>
        </p:nvCxnSpPr>
        <p:spPr>
          <a:xfrm flipV="1">
            <a:off x="3715965" y="4293096"/>
            <a:ext cx="1792139" cy="521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9" name="グループ化 118"/>
          <p:cNvGrpSpPr/>
          <p:nvPr/>
        </p:nvGrpSpPr>
        <p:grpSpPr>
          <a:xfrm>
            <a:off x="1191621" y="3887284"/>
            <a:ext cx="2130279" cy="1006863"/>
            <a:chOff x="2644320" y="4770038"/>
            <a:chExt cx="2130279" cy="1006863"/>
          </a:xfrm>
        </p:grpSpPr>
        <p:grpSp>
          <p:nvGrpSpPr>
            <p:cNvPr id="120" name="グループ化 119"/>
            <p:cNvGrpSpPr/>
            <p:nvPr/>
          </p:nvGrpSpPr>
          <p:grpSpPr>
            <a:xfrm>
              <a:off x="3166361" y="5084944"/>
              <a:ext cx="424478" cy="384180"/>
              <a:chOff x="4432013" y="5157192"/>
              <a:chExt cx="716051" cy="648072"/>
            </a:xfrm>
          </p:grpSpPr>
          <p:sp>
            <p:nvSpPr>
              <p:cNvPr id="137" name="六角形 13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円/楕円 13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21" name="グループ化 120"/>
            <p:cNvGrpSpPr/>
            <p:nvPr/>
          </p:nvGrpSpPr>
          <p:grpSpPr>
            <a:xfrm>
              <a:off x="3816828" y="5084944"/>
              <a:ext cx="424478" cy="384180"/>
              <a:chOff x="4432013" y="5157192"/>
              <a:chExt cx="716051" cy="648072"/>
            </a:xfrm>
          </p:grpSpPr>
          <p:sp>
            <p:nvSpPr>
              <p:cNvPr id="135" name="六角形 13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6" name="円/楕円 13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22" name="直線コネクタ 121"/>
            <p:cNvCxnSpPr>
              <a:stCxn id="137" idx="0"/>
              <a:endCxn id="135" idx="3"/>
            </p:cNvCxnSpPr>
            <p:nvPr/>
          </p:nvCxnSpPr>
          <p:spPr>
            <a:xfrm>
              <a:off x="3590839" y="5277033"/>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222148" y="4996305"/>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3005099" y="477003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テキスト ボックス 124"/>
            <p:cNvSpPr txBox="1"/>
            <p:nvPr/>
          </p:nvSpPr>
          <p:spPr>
            <a:xfrm>
              <a:off x="4099631" y="5469124"/>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6" name="直線コネクタ 125"/>
            <p:cNvCxnSpPr/>
            <p:nvPr/>
          </p:nvCxnSpPr>
          <p:spPr>
            <a:xfrm flipH="1" flipV="1">
              <a:off x="4146697"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H="1" flipV="1">
              <a:off x="4247737" y="527703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flipV="1">
              <a:off x="3035825" y="5277648"/>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4301393" y="5123760"/>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130" name="テキスト ボックス 129"/>
            <p:cNvSpPr txBox="1"/>
            <p:nvPr/>
          </p:nvSpPr>
          <p:spPr>
            <a:xfrm>
              <a:off x="2644320" y="5123760"/>
              <a:ext cx="473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en-US" altLang="ja-JP"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rPr>
                <a:t>2</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1" name="直線コネクタ 130"/>
            <p:cNvCxnSpPr/>
            <p:nvPr/>
          </p:nvCxnSpPr>
          <p:spPr>
            <a:xfrm flipH="1" flipV="1">
              <a:off x="3515686"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3844289" y="496028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3494304" y="5469124"/>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4" name="テキスト ボックス 133"/>
            <p:cNvSpPr txBox="1"/>
            <p:nvPr/>
          </p:nvSpPr>
          <p:spPr>
            <a:xfrm>
              <a:off x="3585138" y="477716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39" name="テキスト ボックス 138"/>
          <p:cNvSpPr txBox="1"/>
          <p:nvPr/>
        </p:nvSpPr>
        <p:spPr>
          <a:xfrm>
            <a:off x="1111732" y="4819397"/>
            <a:ext cx="23379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2,2’,5,5’-tetrachlorobenzidine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41" name="グループ化 140"/>
          <p:cNvGrpSpPr/>
          <p:nvPr/>
        </p:nvGrpSpPr>
        <p:grpSpPr>
          <a:xfrm>
            <a:off x="5718278" y="3572023"/>
            <a:ext cx="1417056" cy="1011007"/>
            <a:chOff x="1845407" y="5450587"/>
            <a:chExt cx="1417056" cy="1011007"/>
          </a:xfrm>
        </p:grpSpPr>
        <p:grpSp>
          <p:nvGrpSpPr>
            <p:cNvPr id="143" name="グループ化 142"/>
            <p:cNvGrpSpPr/>
            <p:nvPr/>
          </p:nvGrpSpPr>
          <p:grpSpPr>
            <a:xfrm>
              <a:off x="2006669" y="5769637"/>
              <a:ext cx="424478" cy="384180"/>
              <a:chOff x="4432013" y="5157192"/>
              <a:chExt cx="716051" cy="648072"/>
            </a:xfrm>
          </p:grpSpPr>
          <p:sp>
            <p:nvSpPr>
              <p:cNvPr id="156" name="六角形 15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7" name="円/楕円 15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44" name="グループ化 143"/>
            <p:cNvGrpSpPr/>
            <p:nvPr/>
          </p:nvGrpSpPr>
          <p:grpSpPr>
            <a:xfrm>
              <a:off x="2657136" y="5769637"/>
              <a:ext cx="424478" cy="384180"/>
              <a:chOff x="4432013" y="5157192"/>
              <a:chExt cx="716051" cy="648072"/>
            </a:xfrm>
          </p:grpSpPr>
          <p:sp>
            <p:nvSpPr>
              <p:cNvPr id="154" name="六角形 15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5" name="円/楕円 15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45" name="直線コネクタ 144"/>
            <p:cNvCxnSpPr>
              <a:stCxn id="156" idx="0"/>
              <a:endCxn id="154" idx="3"/>
            </p:cNvCxnSpPr>
            <p:nvPr/>
          </p:nvCxnSpPr>
          <p:spPr>
            <a:xfrm>
              <a:off x="2431147" y="596172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2062456" y="568099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1845407" y="545473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8" name="テキスト ボックス 147"/>
            <p:cNvSpPr txBox="1"/>
            <p:nvPr/>
          </p:nvSpPr>
          <p:spPr>
            <a:xfrm>
              <a:off x="2939939" y="615381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9" name="直線コネクタ 148"/>
            <p:cNvCxnSpPr/>
            <p:nvPr/>
          </p:nvCxnSpPr>
          <p:spPr>
            <a:xfrm flipH="1" flipV="1">
              <a:off x="2987005" y="614354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H="1" flipV="1">
              <a:off x="2678186" y="565103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flipV="1">
              <a:off x="2346365" y="616900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2334338" y="613431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3" name="テキスト ボックス 152"/>
            <p:cNvSpPr txBox="1"/>
            <p:nvPr/>
          </p:nvSpPr>
          <p:spPr>
            <a:xfrm>
              <a:off x="2468694" y="545058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42" name="テキスト ボックス 141"/>
          <p:cNvSpPr txBox="1"/>
          <p:nvPr/>
        </p:nvSpPr>
        <p:spPr>
          <a:xfrm>
            <a:off x="6197442" y="4531346"/>
            <a:ext cx="4571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#52</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62" name="グループ化 161"/>
          <p:cNvGrpSpPr/>
          <p:nvPr/>
        </p:nvGrpSpPr>
        <p:grpSpPr>
          <a:xfrm>
            <a:off x="1376171" y="1054188"/>
            <a:ext cx="6735121" cy="2001909"/>
            <a:chOff x="1376171" y="1054188"/>
            <a:chExt cx="6735121" cy="2001909"/>
          </a:xfrm>
        </p:grpSpPr>
        <p:grpSp>
          <p:nvGrpSpPr>
            <p:cNvPr id="4" name="グループ化 3"/>
            <p:cNvGrpSpPr/>
            <p:nvPr/>
          </p:nvGrpSpPr>
          <p:grpSpPr>
            <a:xfrm>
              <a:off x="4045918" y="1871698"/>
              <a:ext cx="424478" cy="384180"/>
              <a:chOff x="4432013" y="5157192"/>
              <a:chExt cx="716051" cy="648072"/>
            </a:xfrm>
          </p:grpSpPr>
          <p:sp>
            <p:nvSpPr>
              <p:cNvPr id="49" name="六角形 4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円/楕円 4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 name="グループ化 4"/>
            <p:cNvGrpSpPr/>
            <p:nvPr/>
          </p:nvGrpSpPr>
          <p:grpSpPr>
            <a:xfrm>
              <a:off x="4696385" y="1871698"/>
              <a:ext cx="424478" cy="384180"/>
              <a:chOff x="4432013" y="5157192"/>
              <a:chExt cx="716051" cy="648072"/>
            </a:xfrm>
          </p:grpSpPr>
          <p:sp>
            <p:nvSpPr>
              <p:cNvPr id="47" name="六角形 4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円/楕円 4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6" name="直線コネクタ 5"/>
            <p:cNvCxnSpPr>
              <a:stCxn id="49" idx="0"/>
              <a:endCxn id="47" idx="3"/>
            </p:cNvCxnSpPr>
            <p:nvPr/>
          </p:nvCxnSpPr>
          <p:spPr>
            <a:xfrm>
              <a:off x="4470396" y="2063787"/>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101705" y="178305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884656" y="155679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4979188" y="225587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 name="直線コネクタ 9"/>
            <p:cNvCxnSpPr/>
            <p:nvPr/>
          </p:nvCxnSpPr>
          <p:spPr>
            <a:xfrm flipH="1" flipV="1">
              <a:off x="5026254" y="224560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5127294" y="2063787"/>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3915382" y="2064402"/>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475383" y="1906079"/>
              <a:ext cx="5052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5243582" y="1909898"/>
              <a:ext cx="5052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N=N</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5" name="直線コネクタ 14"/>
            <p:cNvCxnSpPr/>
            <p:nvPr/>
          </p:nvCxnSpPr>
          <p:spPr>
            <a:xfrm flipH="1" flipV="1">
              <a:off x="3410115" y="206378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082327" y="1909896"/>
              <a:ext cx="3930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5748849" y="1910514"/>
              <a:ext cx="3930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a:xfrm flipH="1" flipV="1">
              <a:off x="5683581" y="206378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73126" y="1783059"/>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748849" y="1522401"/>
              <a:ext cx="3978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1" name="直線コネクタ 20"/>
            <p:cNvCxnSpPr/>
            <p:nvPr/>
          </p:nvCxnSpPr>
          <p:spPr>
            <a:xfrm flipV="1">
              <a:off x="5873126" y="1372127"/>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744039" y="1055677"/>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3" name="直線コネクタ 22"/>
            <p:cNvCxnSpPr/>
            <p:nvPr/>
          </p:nvCxnSpPr>
          <p:spPr>
            <a:xfrm flipH="1" flipV="1">
              <a:off x="6081447" y="206440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228467" y="1909025"/>
              <a:ext cx="6254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CONH</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5" name="直線コネクタ 24"/>
            <p:cNvCxnSpPr/>
            <p:nvPr/>
          </p:nvCxnSpPr>
          <p:spPr>
            <a:xfrm flipH="1" flipV="1">
              <a:off x="6788691" y="206440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6919227" y="1875391"/>
              <a:ext cx="424478" cy="384180"/>
              <a:chOff x="4432013" y="5157192"/>
              <a:chExt cx="716051" cy="648072"/>
            </a:xfrm>
          </p:grpSpPr>
          <p:sp>
            <p:nvSpPr>
              <p:cNvPr id="45" name="六角形 4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円/楕円 4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27" name="直線コネクタ 26"/>
            <p:cNvCxnSpPr/>
            <p:nvPr/>
          </p:nvCxnSpPr>
          <p:spPr>
            <a:xfrm flipH="1" flipV="1">
              <a:off x="6919227" y="1783059"/>
              <a:ext cx="88047" cy="10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7344004" y="2059039"/>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730654" y="1534478"/>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7445645" y="1905150"/>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1" name="直線コネクタ 30"/>
            <p:cNvCxnSpPr/>
            <p:nvPr/>
          </p:nvCxnSpPr>
          <p:spPr>
            <a:xfrm flipV="1">
              <a:off x="3211414" y="1781570"/>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087137" y="1520912"/>
              <a:ext cx="3978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3" name="直線コネクタ 32"/>
            <p:cNvCxnSpPr/>
            <p:nvPr/>
          </p:nvCxnSpPr>
          <p:spPr>
            <a:xfrm flipV="1">
              <a:off x="3211414" y="1370638"/>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082327" y="1054188"/>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5" name="直線コネクタ 34"/>
            <p:cNvCxnSpPr/>
            <p:nvPr/>
          </p:nvCxnSpPr>
          <p:spPr>
            <a:xfrm flipH="1" flipV="1">
              <a:off x="3021869" y="206285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396377" y="1913592"/>
              <a:ext cx="6270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HNOC</a:t>
              </a:r>
              <a:endParaRPr kumimoji="1" lang="ja-JP" altLang="en-US" sz="14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7" name="直線コネクタ 36"/>
            <p:cNvCxnSpPr/>
            <p:nvPr/>
          </p:nvCxnSpPr>
          <p:spPr>
            <a:xfrm flipH="1" flipV="1">
              <a:off x="2331109" y="206748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1906631" y="1887054"/>
              <a:ext cx="424478" cy="384180"/>
              <a:chOff x="4432013" y="5157192"/>
              <a:chExt cx="716051" cy="648072"/>
            </a:xfrm>
          </p:grpSpPr>
          <p:sp>
            <p:nvSpPr>
              <p:cNvPr id="43" name="六角形 4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円/楕円 4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39" name="直線コネクタ 38"/>
            <p:cNvCxnSpPr/>
            <p:nvPr/>
          </p:nvCxnSpPr>
          <p:spPr>
            <a:xfrm flipH="1" flipV="1">
              <a:off x="1776095" y="207914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260964" y="1783059"/>
              <a:ext cx="70145" cy="102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296036" y="1608534"/>
              <a:ext cx="46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テキスト ボックス 41"/>
            <p:cNvSpPr txBox="1"/>
            <p:nvPr/>
          </p:nvSpPr>
          <p:spPr>
            <a:xfrm>
              <a:off x="1376171" y="1913593"/>
              <a:ext cx="444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a:t>
              </a:r>
              <a:endParaRPr kumimoji="1" lang="ja-JP" altLang="en-US" sz="900" b="0" i="0" u="none" strike="noStrike" kern="1200" cap="none" spc="0" normalizeH="0" baseline="-25000" noProof="0" dirty="0">
                <a:ln>
                  <a:noFill/>
                </a:ln>
                <a:solidFill>
                  <a:prstClr val="black"/>
                </a:solidFill>
                <a:effectLst/>
                <a:uLnTx/>
                <a:uFillTx/>
                <a:latin typeface="Calibri"/>
                <a:ea typeface="ＭＳ Ｐゴシック" panose="020B0600070205080204" pitchFamily="50" charset="-128"/>
                <a:cs typeface="+mn-cs"/>
              </a:endParaRPr>
            </a:p>
          </p:txBody>
        </p:sp>
        <p:sp>
          <p:nvSpPr>
            <p:cNvPr id="51" name="テキスト ボックス 50"/>
            <p:cNvSpPr txBox="1"/>
            <p:nvPr/>
          </p:nvSpPr>
          <p:spPr>
            <a:xfrm>
              <a:off x="6039891" y="2409766"/>
              <a:ext cx="207140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Pigment yellow81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benzidine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yellow</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158" name="直線コネクタ 157"/>
            <p:cNvCxnSpPr/>
            <p:nvPr/>
          </p:nvCxnSpPr>
          <p:spPr>
            <a:xfrm flipH="1" flipV="1">
              <a:off x="4376962" y="226437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flipV="1">
              <a:off x="4721059" y="177092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p:cNvSpPr txBox="1"/>
            <p:nvPr/>
          </p:nvSpPr>
          <p:spPr>
            <a:xfrm>
              <a:off x="4477604" y="156612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1" name="テキスト ボックス 160"/>
            <p:cNvSpPr txBox="1"/>
            <p:nvPr/>
          </p:nvSpPr>
          <p:spPr>
            <a:xfrm>
              <a:off x="4373402" y="226437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202" name="グループ化 201"/>
          <p:cNvGrpSpPr/>
          <p:nvPr/>
        </p:nvGrpSpPr>
        <p:grpSpPr>
          <a:xfrm>
            <a:off x="4625671" y="5134345"/>
            <a:ext cx="1674567" cy="1026853"/>
            <a:chOff x="4534664" y="4932177"/>
            <a:chExt cx="1674567" cy="1026853"/>
          </a:xfrm>
        </p:grpSpPr>
        <p:grpSp>
          <p:nvGrpSpPr>
            <p:cNvPr id="164" name="グループ化 163"/>
            <p:cNvGrpSpPr/>
            <p:nvPr/>
          </p:nvGrpSpPr>
          <p:grpSpPr>
            <a:xfrm>
              <a:off x="4953437" y="5251227"/>
              <a:ext cx="424478" cy="384180"/>
              <a:chOff x="4432013" y="5157192"/>
              <a:chExt cx="716051" cy="648072"/>
            </a:xfrm>
          </p:grpSpPr>
          <p:sp>
            <p:nvSpPr>
              <p:cNvPr id="177" name="六角形 17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 name="円/楕円 17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65" name="グループ化 164"/>
            <p:cNvGrpSpPr/>
            <p:nvPr/>
          </p:nvGrpSpPr>
          <p:grpSpPr>
            <a:xfrm>
              <a:off x="5603904" y="5251227"/>
              <a:ext cx="424478" cy="384180"/>
              <a:chOff x="4432013" y="5157192"/>
              <a:chExt cx="716051" cy="648072"/>
            </a:xfrm>
          </p:grpSpPr>
          <p:sp>
            <p:nvSpPr>
              <p:cNvPr id="175" name="六角形 1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6" name="円/楕円 1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66" name="直線コネクタ 165"/>
            <p:cNvCxnSpPr>
              <a:stCxn id="177" idx="0"/>
              <a:endCxn id="175" idx="3"/>
            </p:cNvCxnSpPr>
            <p:nvPr/>
          </p:nvCxnSpPr>
          <p:spPr>
            <a:xfrm>
              <a:off x="5377915" y="544331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5009224" y="516258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4792175" y="493632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9" name="テキスト ボックス 168"/>
            <p:cNvSpPr txBox="1"/>
            <p:nvPr/>
          </p:nvSpPr>
          <p:spPr>
            <a:xfrm>
              <a:off x="5886707" y="563540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0" name="直線コネクタ 169"/>
            <p:cNvCxnSpPr/>
            <p:nvPr/>
          </p:nvCxnSpPr>
          <p:spPr>
            <a:xfrm flipH="1" flipV="1">
              <a:off x="5933773" y="562513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5624954" y="513262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H="1" flipV="1">
              <a:off x="5293133" y="565059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5286002" y="565125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4" name="テキスト ボックス 173"/>
            <p:cNvSpPr txBox="1"/>
            <p:nvPr/>
          </p:nvSpPr>
          <p:spPr>
            <a:xfrm>
              <a:off x="5415462" y="493217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9" name="直線コネクタ 178"/>
            <p:cNvCxnSpPr/>
            <p:nvPr/>
          </p:nvCxnSpPr>
          <p:spPr>
            <a:xfrm flipH="1">
              <a:off x="4784432" y="5443317"/>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4534664" y="528942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201" name="グループ化 200"/>
          <p:cNvGrpSpPr/>
          <p:nvPr/>
        </p:nvGrpSpPr>
        <p:grpSpPr>
          <a:xfrm>
            <a:off x="6667329" y="5094302"/>
            <a:ext cx="1916362" cy="1026853"/>
            <a:chOff x="6465423" y="4900946"/>
            <a:chExt cx="1916362" cy="1026853"/>
          </a:xfrm>
        </p:grpSpPr>
        <p:grpSp>
          <p:nvGrpSpPr>
            <p:cNvPr id="182" name="グループ化 181"/>
            <p:cNvGrpSpPr/>
            <p:nvPr/>
          </p:nvGrpSpPr>
          <p:grpSpPr>
            <a:xfrm>
              <a:off x="6884196" y="5219996"/>
              <a:ext cx="424478" cy="384180"/>
              <a:chOff x="4432013" y="5157192"/>
              <a:chExt cx="716051" cy="648072"/>
            </a:xfrm>
          </p:grpSpPr>
          <p:sp>
            <p:nvSpPr>
              <p:cNvPr id="183" name="六角形 18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4" name="円/楕円 18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85" name="グループ化 184"/>
            <p:cNvGrpSpPr/>
            <p:nvPr/>
          </p:nvGrpSpPr>
          <p:grpSpPr>
            <a:xfrm>
              <a:off x="7534663" y="5219996"/>
              <a:ext cx="424478" cy="384180"/>
              <a:chOff x="4432013" y="5157192"/>
              <a:chExt cx="716051" cy="648072"/>
            </a:xfrm>
          </p:grpSpPr>
          <p:sp>
            <p:nvSpPr>
              <p:cNvPr id="186" name="六角形 18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7" name="円/楕円 18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88" name="直線コネクタ 187"/>
            <p:cNvCxnSpPr>
              <a:stCxn id="183" idx="0"/>
              <a:endCxn id="186" idx="3"/>
            </p:cNvCxnSpPr>
            <p:nvPr/>
          </p:nvCxnSpPr>
          <p:spPr>
            <a:xfrm>
              <a:off x="7308674" y="541208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6939983" y="513135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6722934" y="490509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1" name="テキスト ボックス 190"/>
            <p:cNvSpPr txBox="1"/>
            <p:nvPr/>
          </p:nvSpPr>
          <p:spPr>
            <a:xfrm>
              <a:off x="7817466" y="560417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92" name="直線コネクタ 191"/>
            <p:cNvCxnSpPr/>
            <p:nvPr/>
          </p:nvCxnSpPr>
          <p:spPr>
            <a:xfrm flipH="1" flipV="1">
              <a:off x="7864532" y="559390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flipH="1" flipV="1">
              <a:off x="7555713" y="510139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flipV="1">
              <a:off x="7223892" y="5619359"/>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7216761" y="562002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6" name="テキスト ボックス 195"/>
            <p:cNvSpPr txBox="1"/>
            <p:nvPr/>
          </p:nvSpPr>
          <p:spPr>
            <a:xfrm>
              <a:off x="7346221" y="490094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97" name="直線コネクタ 196"/>
            <p:cNvCxnSpPr/>
            <p:nvPr/>
          </p:nvCxnSpPr>
          <p:spPr>
            <a:xfrm flipH="1">
              <a:off x="6715191" y="5412086"/>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6465423" y="525819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99" name="直線コネクタ 198"/>
            <p:cNvCxnSpPr/>
            <p:nvPr/>
          </p:nvCxnSpPr>
          <p:spPr>
            <a:xfrm flipH="1">
              <a:off x="7956889" y="5415858"/>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テキスト ボックス 199"/>
            <p:cNvSpPr txBox="1"/>
            <p:nvPr/>
          </p:nvSpPr>
          <p:spPr>
            <a:xfrm>
              <a:off x="8059261" y="525288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03" name="テキスト ボックス 202"/>
          <p:cNvSpPr txBox="1"/>
          <p:nvPr/>
        </p:nvSpPr>
        <p:spPr>
          <a:xfrm>
            <a:off x="7447383" y="6105308"/>
            <a:ext cx="5485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#153</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4" name="テキスト ボックス 203"/>
          <p:cNvSpPr txBox="1"/>
          <p:nvPr/>
        </p:nvSpPr>
        <p:spPr>
          <a:xfrm>
            <a:off x="5312023" y="6105307"/>
            <a:ext cx="5485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07" name="直線矢印コネクタ 206"/>
          <p:cNvCxnSpPr/>
          <p:nvPr/>
        </p:nvCxnSpPr>
        <p:spPr>
          <a:xfrm>
            <a:off x="3851920" y="4797152"/>
            <a:ext cx="792088" cy="5760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3707904" y="4509120"/>
            <a:ext cx="2952328"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767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a:solidFill>
                  <a:schemeClr val="accent3"/>
                </a:solidFill>
              </a:rPr>
              <a:t>Results</a:t>
            </a:r>
          </a:p>
        </p:txBody>
      </p:sp>
      <p:sp>
        <p:nvSpPr>
          <p:cNvPr id="41" name="正方形/長方形 40"/>
          <p:cNvSpPr/>
          <p:nvPr/>
        </p:nvSpPr>
        <p:spPr>
          <a:xfrm>
            <a:off x="0" y="2420888"/>
            <a:ext cx="9144000" cy="2308324"/>
          </a:xfrm>
          <a:prstGeom prst="rect">
            <a:avLst/>
          </a:prstGeom>
          <a:solidFill>
            <a:srgbClr val="002060">
              <a:alpha val="9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FFF"/>
                </a:solidFill>
                <a:effectLst/>
                <a:uLnTx/>
                <a:uFillTx/>
                <a:latin typeface="Arial Black" pitchFamily="34" charset="0"/>
                <a:ea typeface="ＭＳ Ｐゴシック" panose="020B0600070205080204" pitchFamily="50" charset="-128"/>
                <a:cs typeface="+mn-cs"/>
              </a:rPr>
              <a:t>PCB congener profiles of </a:t>
            </a:r>
            <a:r>
              <a:rPr kumimoji="1" lang="en-US" altLang="ja-JP" sz="4000" b="1" i="0" u="none" strike="noStrike" kern="1200" cap="none" spc="0" normalizeH="0" baseline="0" noProof="0" dirty="0" err="1">
                <a:ln>
                  <a:noFill/>
                </a:ln>
                <a:solidFill>
                  <a:srgbClr val="FFFFFF"/>
                </a:solidFill>
                <a:effectLst/>
                <a:uLnTx/>
                <a:uFillTx/>
                <a:latin typeface="Arial Black" pitchFamily="34" charset="0"/>
                <a:ea typeface="ＭＳ Ｐゴシック" panose="020B0600070205080204" pitchFamily="50" charset="-128"/>
                <a:cs typeface="+mn-cs"/>
              </a:rPr>
              <a:t>phthalocyanine</a:t>
            </a:r>
            <a:r>
              <a:rPr kumimoji="1" lang="en-US" altLang="ja-JP" sz="4000" b="1" i="0" u="none" strike="noStrike" kern="1200" cap="none" spc="0" normalizeH="0" baseline="0" noProof="0" dirty="0">
                <a:ln>
                  <a:noFill/>
                </a:ln>
                <a:solidFill>
                  <a:srgbClr val="FFFFFF"/>
                </a:solidFill>
                <a:effectLst/>
                <a:uLnTx/>
                <a:uFillTx/>
                <a:latin typeface="Arial Black" pitchFamily="34" charset="0"/>
                <a:ea typeface="ＭＳ Ｐゴシック" panose="020B0600070205080204" pitchFamily="50" charset="-128"/>
                <a:cs typeface="+mn-cs"/>
              </a:rPr>
              <a:t> pigment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1" lang="en-US" altLang="ja-JP" sz="3200"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nvGraphicFramePr>
        <p:xfrm>
          <a:off x="467544" y="0"/>
          <a:ext cx="7992888" cy="70294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51520" y="6396335"/>
            <a:ext cx="8521372" cy="461665"/>
          </a:xfrm>
          <a:prstGeom prst="rect">
            <a:avLst/>
          </a:prstGeom>
          <a:solidFill>
            <a:schemeClr val="tx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Arial Black" pitchFamily="34" charset="0"/>
                <a:ea typeface="ＭＳ Ｐゴシック" panose="020B0600070205080204" pitchFamily="50" charset="-128"/>
                <a:cs typeface="+mn-cs"/>
              </a:rPr>
              <a:t>PCB congener profiles of </a:t>
            </a:r>
            <a:r>
              <a:rPr kumimoji="1" lang="en-US" altLang="ja-JP" sz="2400" b="1" i="0" u="none" strike="noStrike" kern="1200" cap="none" spc="0" normalizeH="0" baseline="0" noProof="0" dirty="0" err="1">
                <a:ln>
                  <a:noFill/>
                </a:ln>
                <a:solidFill>
                  <a:prstClr val="white"/>
                </a:solidFill>
                <a:effectLst/>
                <a:uLnTx/>
                <a:uFillTx/>
                <a:latin typeface="Arial Black" pitchFamily="34" charset="0"/>
                <a:ea typeface="ＭＳ Ｐゴシック" panose="020B0600070205080204" pitchFamily="50" charset="-128"/>
                <a:cs typeface="+mn-cs"/>
              </a:rPr>
              <a:t>phthalocyanine</a:t>
            </a:r>
            <a:r>
              <a:rPr kumimoji="1" lang="en-US" altLang="ja-JP" sz="2400" b="1" i="0" u="none" strike="noStrike" kern="1200" cap="none" spc="0" normalizeH="0" baseline="0" noProof="0" dirty="0">
                <a:ln>
                  <a:noFill/>
                </a:ln>
                <a:solidFill>
                  <a:prstClr val="white"/>
                </a:solidFill>
                <a:effectLst/>
                <a:uLnTx/>
                <a:uFillTx/>
                <a:latin typeface="Arial Black" pitchFamily="34" charset="0"/>
                <a:ea typeface="ＭＳ Ｐゴシック" panose="020B0600070205080204" pitchFamily="50" charset="-128"/>
                <a:cs typeface="+mn-cs"/>
              </a:rPr>
              <a:t> pigment</a:t>
            </a:r>
          </a:p>
        </p:txBody>
      </p:sp>
      <p:sp>
        <p:nvSpPr>
          <p:cNvPr id="6" name="テキスト ボックス 5"/>
          <p:cNvSpPr txBox="1"/>
          <p:nvPr/>
        </p:nvSpPr>
        <p:spPr>
          <a:xfrm>
            <a:off x="0" y="116632"/>
            <a:ext cx="3844386" cy="369332"/>
          </a:xfrm>
          <a:prstGeom prst="rect">
            <a:avLst/>
          </a:prstGeom>
          <a:solidFill>
            <a:srgbClr val="CCFFCC"/>
          </a:solidFill>
          <a:ln>
            <a:solidFill>
              <a:srgbClr val="CCFFCC"/>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9" name="正方形/長方形 8"/>
          <p:cNvSpPr/>
          <p:nvPr/>
        </p:nvSpPr>
        <p:spPr>
          <a:xfrm>
            <a:off x="4139952" y="0"/>
            <a:ext cx="2476062" cy="400110"/>
          </a:xfrm>
          <a:prstGeom prst="rect">
            <a:avLst/>
          </a:prstGeom>
          <a:solidFill>
            <a:srgbClr val="CC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pigment green 7</a:t>
            </a:r>
          </a:p>
        </p:txBody>
      </p:sp>
      <p:sp>
        <p:nvSpPr>
          <p:cNvPr id="10" name="正方形/長方形 9"/>
          <p:cNvSpPr/>
          <p:nvPr/>
        </p:nvSpPr>
        <p:spPr>
          <a:xfrm>
            <a:off x="6550586" y="2060848"/>
            <a:ext cx="2438489" cy="400110"/>
          </a:xfrm>
          <a:prstGeom prst="rect">
            <a:avLst/>
          </a:prstGeom>
          <a:solidFill>
            <a:srgbClr val="99CCFF"/>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pigment blue 15</a:t>
            </a:r>
          </a:p>
        </p:txBody>
      </p:sp>
      <p:sp>
        <p:nvSpPr>
          <p:cNvPr id="11" name="右中かっこ 10"/>
          <p:cNvSpPr/>
          <p:nvPr/>
        </p:nvSpPr>
        <p:spPr>
          <a:xfrm rot="16200000">
            <a:off x="4860032" y="-459433"/>
            <a:ext cx="288032" cy="2304256"/>
          </a:xfrm>
          <a:prstGeom prst="rightBrace">
            <a:avLst/>
          </a:prstGeom>
          <a:ln w="63500" cmpd="sng"/>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右中かっこ 11"/>
          <p:cNvSpPr/>
          <p:nvPr/>
        </p:nvSpPr>
        <p:spPr>
          <a:xfrm rot="16484985">
            <a:off x="6697031" y="2710675"/>
            <a:ext cx="467434" cy="504056"/>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8060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773707" y="548680"/>
            <a:ext cx="59266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Example of analysis of pigment(3)</a:t>
            </a:r>
            <a:endPar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4096603" y="1274599"/>
            <a:ext cx="44694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Company B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green (C.I. PG7)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2967562" y="1844824"/>
            <a:ext cx="29395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Total PCBs</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0.43mg/kg(ppm)</a:t>
            </a:r>
          </a:p>
        </p:txBody>
      </p:sp>
      <p:sp>
        <p:nvSpPr>
          <p:cNvPr id="18" name="テキスト ボックス 17"/>
          <p:cNvSpPr txBox="1"/>
          <p:nvPr/>
        </p:nvSpPr>
        <p:spPr>
          <a:xfrm>
            <a:off x="2938547" y="2684457"/>
            <a:ext cx="1876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0.42mg/kg</a:t>
            </a:r>
          </a:p>
        </p:txBody>
      </p:sp>
      <p:sp>
        <p:nvSpPr>
          <p:cNvPr id="19" name="テキスト ボックス 18"/>
          <p:cNvSpPr txBox="1"/>
          <p:nvPr/>
        </p:nvSpPr>
        <p:spPr>
          <a:xfrm>
            <a:off x="2958296" y="3700963"/>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#208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0.0048mg/kg</a:t>
            </a:r>
          </a:p>
        </p:txBody>
      </p:sp>
      <p:sp>
        <p:nvSpPr>
          <p:cNvPr id="20" name="テキスト ボックス 19"/>
          <p:cNvSpPr txBox="1"/>
          <p:nvPr/>
        </p:nvSpPr>
        <p:spPr>
          <a:xfrm>
            <a:off x="1131711" y="4669471"/>
            <a:ext cx="1983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#202,#206,#208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Tr</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右中かっこ 20"/>
          <p:cNvSpPr/>
          <p:nvPr/>
        </p:nvSpPr>
        <p:spPr>
          <a:xfrm>
            <a:off x="4718815" y="2476749"/>
            <a:ext cx="576064" cy="3014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5529392" y="2753987"/>
            <a:ext cx="34350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accounting for over 99% of the total PCBs.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4" name="直線矢印コネクタ 23"/>
          <p:cNvCxnSpPr/>
          <p:nvPr/>
        </p:nvCxnSpPr>
        <p:spPr>
          <a:xfrm>
            <a:off x="7227466" y="3322027"/>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294879" y="5146193"/>
            <a:ext cx="16819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Pentachlorobenzene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 name="テキスト ボックス 81"/>
          <p:cNvSpPr txBox="1"/>
          <p:nvPr/>
        </p:nvSpPr>
        <p:spPr>
          <a:xfrm>
            <a:off x="904305" y="1274599"/>
            <a:ext cx="2953373" cy="369332"/>
          </a:xfrm>
          <a:prstGeom prst="rect">
            <a:avLst/>
          </a:prstGeom>
          <a:solidFill>
            <a:srgbClr val="CCFFCC"/>
          </a:solidFill>
          <a:ln>
            <a:solidFill>
              <a:srgbClr val="CCFFCC"/>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83" name="グループ化 82"/>
          <p:cNvGrpSpPr/>
          <p:nvPr/>
        </p:nvGrpSpPr>
        <p:grpSpPr>
          <a:xfrm>
            <a:off x="1131711" y="2348880"/>
            <a:ext cx="1779134" cy="1059136"/>
            <a:chOff x="5292307" y="4808167"/>
            <a:chExt cx="1779134" cy="1059136"/>
          </a:xfrm>
        </p:grpSpPr>
        <p:grpSp>
          <p:nvGrpSpPr>
            <p:cNvPr id="84" name="グループ化 83"/>
            <p:cNvGrpSpPr/>
            <p:nvPr/>
          </p:nvGrpSpPr>
          <p:grpSpPr>
            <a:xfrm>
              <a:off x="5614831" y="5132755"/>
              <a:ext cx="424478" cy="384180"/>
              <a:chOff x="4432013" y="5157192"/>
              <a:chExt cx="716051" cy="648072"/>
            </a:xfrm>
          </p:grpSpPr>
          <p:sp>
            <p:nvSpPr>
              <p:cNvPr id="110" name="六角形 10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1" name="円/楕円 11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85" name="グループ化 84"/>
            <p:cNvGrpSpPr/>
            <p:nvPr/>
          </p:nvGrpSpPr>
          <p:grpSpPr>
            <a:xfrm>
              <a:off x="6265298" y="5132755"/>
              <a:ext cx="424478" cy="384180"/>
              <a:chOff x="4432013" y="5157192"/>
              <a:chExt cx="716051" cy="648072"/>
            </a:xfrm>
          </p:grpSpPr>
          <p:sp>
            <p:nvSpPr>
              <p:cNvPr id="108" name="六角形 10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円/楕円 10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86" name="直線コネクタ 85"/>
            <p:cNvCxnSpPr>
              <a:stCxn id="110" idx="0"/>
              <a:endCxn id="108" idx="3"/>
            </p:cNvCxnSpPr>
            <p:nvPr/>
          </p:nvCxnSpPr>
          <p:spPr>
            <a:xfrm>
              <a:off x="6039309" y="532484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670618" y="504411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6689776" y="53328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453569" y="481784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 name="テキスト ボックス 89"/>
            <p:cNvSpPr txBox="1"/>
            <p:nvPr/>
          </p:nvSpPr>
          <p:spPr>
            <a:xfrm>
              <a:off x="6546489" y="555952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1" name="直線コネクタ 90"/>
            <p:cNvCxnSpPr/>
            <p:nvPr/>
          </p:nvCxnSpPr>
          <p:spPr>
            <a:xfrm flipV="1">
              <a:off x="5522700" y="532429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5292307" y="517027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3" name="直線コネクタ 92"/>
            <p:cNvCxnSpPr/>
            <p:nvPr/>
          </p:nvCxnSpPr>
          <p:spPr>
            <a:xfrm flipH="1" flipV="1">
              <a:off x="6595167" y="550666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748917" y="517893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5" name="直線コネクタ 94"/>
            <p:cNvCxnSpPr/>
            <p:nvPr/>
          </p:nvCxnSpPr>
          <p:spPr>
            <a:xfrm flipV="1">
              <a:off x="5936315" y="503526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849699" y="481784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7" name="テキスト ボックス 96"/>
            <p:cNvSpPr txBox="1"/>
            <p:nvPr/>
          </p:nvSpPr>
          <p:spPr>
            <a:xfrm>
              <a:off x="6546489" y="482150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8" name="直線コネクタ 97"/>
            <p:cNvCxnSpPr/>
            <p:nvPr/>
          </p:nvCxnSpPr>
          <p:spPr>
            <a:xfrm flipV="1">
              <a:off x="6595167" y="5023965"/>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651381"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flipV="1">
              <a:off x="5936315" y="551693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5866735" y="555781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2" name="テキスト ボックス 101"/>
            <p:cNvSpPr txBox="1"/>
            <p:nvPr/>
          </p:nvSpPr>
          <p:spPr>
            <a:xfrm>
              <a:off x="5453790" y="555803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3" name="直線コネクタ 102"/>
            <p:cNvCxnSpPr/>
            <p:nvPr/>
          </p:nvCxnSpPr>
          <p:spPr>
            <a:xfrm flipV="1">
              <a:off x="6298298"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6099898" y="555599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6" name="直線コネクタ 105"/>
            <p:cNvCxnSpPr/>
            <p:nvPr/>
          </p:nvCxnSpPr>
          <p:spPr>
            <a:xfrm>
              <a:off x="6324046" y="503526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6137036" y="480816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14" name="グループ化 113"/>
          <p:cNvGrpSpPr/>
          <p:nvPr/>
        </p:nvGrpSpPr>
        <p:grpSpPr>
          <a:xfrm>
            <a:off x="1106521" y="3344688"/>
            <a:ext cx="1779134" cy="1049455"/>
            <a:chOff x="6070849" y="4145243"/>
            <a:chExt cx="1779134" cy="1049455"/>
          </a:xfrm>
        </p:grpSpPr>
        <p:grpSp>
          <p:nvGrpSpPr>
            <p:cNvPr id="116" name="グループ化 115"/>
            <p:cNvGrpSpPr/>
            <p:nvPr/>
          </p:nvGrpSpPr>
          <p:grpSpPr>
            <a:xfrm>
              <a:off x="6393373" y="4460150"/>
              <a:ext cx="424478" cy="384180"/>
              <a:chOff x="4432013" y="5157192"/>
              <a:chExt cx="716051" cy="648072"/>
            </a:xfrm>
          </p:grpSpPr>
          <p:sp>
            <p:nvSpPr>
              <p:cNvPr id="139" name="六角形 13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0" name="円/楕円 13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17" name="グループ化 116"/>
            <p:cNvGrpSpPr/>
            <p:nvPr/>
          </p:nvGrpSpPr>
          <p:grpSpPr>
            <a:xfrm>
              <a:off x="7043840" y="4460150"/>
              <a:ext cx="424478" cy="384180"/>
              <a:chOff x="4432013" y="5157192"/>
              <a:chExt cx="716051" cy="648072"/>
            </a:xfrm>
          </p:grpSpPr>
          <p:sp>
            <p:nvSpPr>
              <p:cNvPr id="137" name="六角形 13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円/楕円 13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18" name="直線コネクタ 117"/>
            <p:cNvCxnSpPr>
              <a:stCxn id="139" idx="0"/>
              <a:endCxn id="137" idx="3"/>
            </p:cNvCxnSpPr>
            <p:nvPr/>
          </p:nvCxnSpPr>
          <p:spPr>
            <a:xfrm>
              <a:off x="6817851" y="4652239"/>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449160" y="4371511"/>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7468318" y="4660216"/>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6232111" y="4145244"/>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2" name="テキスト ボックス 121"/>
            <p:cNvSpPr txBox="1"/>
            <p:nvPr/>
          </p:nvSpPr>
          <p:spPr>
            <a:xfrm>
              <a:off x="7325031" y="488692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3" name="直線コネクタ 122"/>
            <p:cNvCxnSpPr/>
            <p:nvPr/>
          </p:nvCxnSpPr>
          <p:spPr>
            <a:xfrm flipV="1">
              <a:off x="6301242" y="4651690"/>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6070849" y="449766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5" name="直線コネクタ 124"/>
            <p:cNvCxnSpPr/>
            <p:nvPr/>
          </p:nvCxnSpPr>
          <p:spPr>
            <a:xfrm flipH="1" flipV="1">
              <a:off x="7373709" y="4834057"/>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7527459" y="450632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7" name="直線コネクタ 126"/>
            <p:cNvCxnSpPr/>
            <p:nvPr/>
          </p:nvCxnSpPr>
          <p:spPr>
            <a:xfrm flipV="1">
              <a:off x="6714857" y="436266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6628241" y="414524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9" name="テキスト ボックス 128"/>
            <p:cNvSpPr txBox="1"/>
            <p:nvPr/>
          </p:nvSpPr>
          <p:spPr>
            <a:xfrm>
              <a:off x="7325031" y="414889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0" name="直線コネクタ 129"/>
            <p:cNvCxnSpPr/>
            <p:nvPr/>
          </p:nvCxnSpPr>
          <p:spPr>
            <a:xfrm flipV="1">
              <a:off x="7373709" y="4351360"/>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429923"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714857" y="484433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6645277" y="488520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4" name="テキスト ボックス 133"/>
            <p:cNvSpPr txBox="1"/>
            <p:nvPr/>
          </p:nvSpPr>
          <p:spPr>
            <a:xfrm>
              <a:off x="6232332" y="488543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5" name="直線コネクタ 134"/>
            <p:cNvCxnSpPr/>
            <p:nvPr/>
          </p:nvCxnSpPr>
          <p:spPr>
            <a:xfrm flipV="1">
              <a:off x="7076840"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6878440" y="488339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41" name="グループ化 140"/>
          <p:cNvGrpSpPr/>
          <p:nvPr/>
        </p:nvGrpSpPr>
        <p:grpSpPr>
          <a:xfrm>
            <a:off x="5554403" y="4102727"/>
            <a:ext cx="1174727" cy="1016679"/>
            <a:chOff x="7556825" y="1684507"/>
            <a:chExt cx="1174727" cy="1016679"/>
          </a:xfrm>
        </p:grpSpPr>
        <p:grpSp>
          <p:nvGrpSpPr>
            <p:cNvPr id="142" name="グループ化 141"/>
            <p:cNvGrpSpPr/>
            <p:nvPr/>
          </p:nvGrpSpPr>
          <p:grpSpPr>
            <a:xfrm>
              <a:off x="7885762" y="2009229"/>
              <a:ext cx="424478" cy="384180"/>
              <a:chOff x="4432013" y="5157192"/>
              <a:chExt cx="716051" cy="648072"/>
            </a:xfrm>
          </p:grpSpPr>
          <p:sp>
            <p:nvSpPr>
              <p:cNvPr id="153" name="六角形 1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4" name="円/楕円 1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43" name="直線コネクタ 142"/>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718087" y="168450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5" name="テキスト ボックス 144"/>
            <p:cNvSpPr txBox="1"/>
            <p:nvPr/>
          </p:nvSpPr>
          <p:spPr>
            <a:xfrm>
              <a:off x="8195882"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6" name="直線コネクタ 145"/>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7556825" y="203692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8" name="直線コネクタ 147"/>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7693787"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2" name="テキスト ボックス 151"/>
            <p:cNvSpPr txBox="1"/>
            <p:nvPr/>
          </p:nvSpPr>
          <p:spPr>
            <a:xfrm>
              <a:off x="8409028" y="203706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55" name="グループ化 154"/>
          <p:cNvGrpSpPr/>
          <p:nvPr/>
        </p:nvGrpSpPr>
        <p:grpSpPr>
          <a:xfrm>
            <a:off x="7379161" y="4102727"/>
            <a:ext cx="1174727" cy="1022310"/>
            <a:chOff x="7556825" y="1678876"/>
            <a:chExt cx="1174727" cy="1022310"/>
          </a:xfrm>
        </p:grpSpPr>
        <p:grpSp>
          <p:nvGrpSpPr>
            <p:cNvPr id="156" name="グループ化 155"/>
            <p:cNvGrpSpPr/>
            <p:nvPr/>
          </p:nvGrpSpPr>
          <p:grpSpPr>
            <a:xfrm>
              <a:off x="7885762" y="2009229"/>
              <a:ext cx="424478" cy="384180"/>
              <a:chOff x="4432013" y="5157192"/>
              <a:chExt cx="716051" cy="648072"/>
            </a:xfrm>
          </p:grpSpPr>
          <p:sp>
            <p:nvSpPr>
              <p:cNvPr id="169" name="六角形 16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0" name="円/楕円 16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57" name="直線コネクタ 156"/>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テキスト ボックス 157"/>
            <p:cNvSpPr txBox="1"/>
            <p:nvPr/>
          </p:nvSpPr>
          <p:spPr>
            <a:xfrm>
              <a:off x="7718087" y="168450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9" name="テキスト ボックス 158"/>
            <p:cNvSpPr txBox="1"/>
            <p:nvPr/>
          </p:nvSpPr>
          <p:spPr>
            <a:xfrm>
              <a:off x="8195882"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0" name="直線コネクタ 159"/>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7556825" y="203692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2" name="直線コネクタ 161"/>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8232034" y="1875177"/>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7693787"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テキスト ボックス 166"/>
            <p:cNvSpPr txBox="1"/>
            <p:nvPr/>
          </p:nvSpPr>
          <p:spPr>
            <a:xfrm>
              <a:off x="8185538" y="167887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8" name="テキスト ボックス 167"/>
            <p:cNvSpPr txBox="1"/>
            <p:nvPr/>
          </p:nvSpPr>
          <p:spPr>
            <a:xfrm>
              <a:off x="8409028" y="203706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71" name="テキスト ボックス 170"/>
          <p:cNvSpPr txBox="1"/>
          <p:nvPr/>
        </p:nvSpPr>
        <p:spPr>
          <a:xfrm>
            <a:off x="7144052" y="5146193"/>
            <a:ext cx="16257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Hexachlorobenzene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4498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テキスト ボックス 7"/>
          <p:cNvSpPr txBox="1"/>
          <p:nvPr/>
        </p:nvSpPr>
        <p:spPr>
          <a:xfrm>
            <a:off x="179512" y="188640"/>
            <a:ext cx="3844386" cy="369332"/>
          </a:xfrm>
          <a:prstGeom prst="rect">
            <a:avLst/>
          </a:prstGeom>
          <a:solidFill>
            <a:srgbClr val="CCFFCC"/>
          </a:solidFill>
          <a:ln>
            <a:solidFill>
              <a:srgbClr val="CCFFCC"/>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-type pigment</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pic>
        <p:nvPicPr>
          <p:cNvPr id="4098" name="Picture 2" descr="http://upload.wikimedia.org/wikipedia/commons/b/bd/Phthalocyanine_Green_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61046"/>
            <a:ext cx="2804798" cy="2714138"/>
          </a:xfrm>
          <a:prstGeom prst="rect">
            <a:avLst/>
          </a:prstGeom>
          <a:noFill/>
          <a:extLst>
            <a:ext uri="{909E8E84-426E-40DD-AFC4-6F175D3DCCD1}">
              <a14:hiddenFill xmlns:a14="http://schemas.microsoft.com/office/drawing/2010/main">
                <a:solidFill>
                  <a:srgbClr val="FFFFFF"/>
                </a:solidFill>
              </a14:hiddenFill>
            </a:ext>
          </a:extLst>
        </p:spPr>
      </p:pic>
      <p:sp>
        <p:nvSpPr>
          <p:cNvPr id="113" name="テキスト ボックス 112"/>
          <p:cNvSpPr txBox="1"/>
          <p:nvPr/>
        </p:nvSpPr>
        <p:spPr>
          <a:xfrm>
            <a:off x="3419872" y="1425505"/>
            <a:ext cx="30243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phthalic</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anhydride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urea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copper chloride</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115" name="テキスト ボックス 114"/>
          <p:cNvSpPr txBox="1"/>
          <p:nvPr/>
        </p:nvSpPr>
        <p:spPr>
          <a:xfrm>
            <a:off x="3707904" y="836712"/>
            <a:ext cx="23762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raw material</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cxnSp>
        <p:nvCxnSpPr>
          <p:cNvPr id="116" name="直線矢印コネクタ 115"/>
          <p:cNvCxnSpPr/>
          <p:nvPr/>
        </p:nvCxnSpPr>
        <p:spPr>
          <a:xfrm>
            <a:off x="4817279" y="2360202"/>
            <a:ext cx="0" cy="566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0" y="4404491"/>
            <a:ext cx="32758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pigment green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green)</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117" name="正方形/長方形 116"/>
          <p:cNvSpPr/>
          <p:nvPr/>
        </p:nvSpPr>
        <p:spPr>
          <a:xfrm>
            <a:off x="3131840" y="3025828"/>
            <a:ext cx="31683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pigment blue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blue)</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cxnSp>
        <p:nvCxnSpPr>
          <p:cNvPr id="121" name="直線矢印コネクタ 120"/>
          <p:cNvCxnSpPr/>
          <p:nvPr/>
        </p:nvCxnSpPr>
        <p:spPr>
          <a:xfrm>
            <a:off x="4817279" y="3781177"/>
            <a:ext cx="0" cy="566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900102" y="3796165"/>
            <a:ext cx="13671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chlorination</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3" name="正方形/長方形 122"/>
          <p:cNvSpPr/>
          <p:nvPr/>
        </p:nvSpPr>
        <p:spPr>
          <a:xfrm>
            <a:off x="3990906" y="4362838"/>
            <a:ext cx="224439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pigment green 7</a:t>
            </a:r>
          </a:p>
        </p:txBody>
      </p:sp>
      <p:sp>
        <p:nvSpPr>
          <p:cNvPr id="125" name="左カーブ矢印 124"/>
          <p:cNvSpPr/>
          <p:nvPr/>
        </p:nvSpPr>
        <p:spPr>
          <a:xfrm>
            <a:off x="6194873" y="3174505"/>
            <a:ext cx="360040" cy="1553151"/>
          </a:xfrm>
          <a:prstGeom prst="curvedLef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4" name="テキスト ボックス 123"/>
          <p:cNvSpPr txBox="1"/>
          <p:nvPr/>
        </p:nvSpPr>
        <p:spPr>
          <a:xfrm>
            <a:off x="6732240" y="764704"/>
            <a:ext cx="16836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By-product</a:t>
            </a:r>
          </a:p>
        </p:txBody>
      </p:sp>
      <p:grpSp>
        <p:nvGrpSpPr>
          <p:cNvPr id="126" name="グループ化 125"/>
          <p:cNvGrpSpPr/>
          <p:nvPr/>
        </p:nvGrpSpPr>
        <p:grpSpPr>
          <a:xfrm>
            <a:off x="5245771" y="5006090"/>
            <a:ext cx="1779134" cy="1288267"/>
            <a:chOff x="5292307" y="4808167"/>
            <a:chExt cx="1779134" cy="1288267"/>
          </a:xfrm>
        </p:grpSpPr>
        <p:grpSp>
          <p:nvGrpSpPr>
            <p:cNvPr id="130" name="グループ化 129"/>
            <p:cNvGrpSpPr/>
            <p:nvPr/>
          </p:nvGrpSpPr>
          <p:grpSpPr>
            <a:xfrm>
              <a:off x="5614831" y="5132755"/>
              <a:ext cx="424478" cy="384180"/>
              <a:chOff x="4432013" y="5157192"/>
              <a:chExt cx="716051" cy="648072"/>
            </a:xfrm>
          </p:grpSpPr>
          <p:sp>
            <p:nvSpPr>
              <p:cNvPr id="153" name="六角形 1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4" name="円/楕円 1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31" name="グループ化 130"/>
            <p:cNvGrpSpPr/>
            <p:nvPr/>
          </p:nvGrpSpPr>
          <p:grpSpPr>
            <a:xfrm>
              <a:off x="6265298" y="5132755"/>
              <a:ext cx="424478" cy="384180"/>
              <a:chOff x="4432013" y="5157192"/>
              <a:chExt cx="716051" cy="648072"/>
            </a:xfrm>
          </p:grpSpPr>
          <p:sp>
            <p:nvSpPr>
              <p:cNvPr id="151" name="六角形 15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円/楕円 15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32" name="直線コネクタ 131"/>
            <p:cNvCxnSpPr>
              <a:stCxn id="153" idx="0"/>
              <a:endCxn id="151" idx="3"/>
            </p:cNvCxnSpPr>
            <p:nvPr/>
          </p:nvCxnSpPr>
          <p:spPr>
            <a:xfrm>
              <a:off x="6039309" y="532484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5670618" y="504411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V="1">
              <a:off x="6689776" y="53328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5453569" y="481784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6" name="テキスト ボックス 135"/>
            <p:cNvSpPr txBox="1"/>
            <p:nvPr/>
          </p:nvSpPr>
          <p:spPr>
            <a:xfrm>
              <a:off x="6546489" y="555952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7" name="直線コネクタ 136"/>
            <p:cNvCxnSpPr/>
            <p:nvPr/>
          </p:nvCxnSpPr>
          <p:spPr>
            <a:xfrm flipV="1">
              <a:off x="5522700" y="532429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5292307" y="517027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9" name="直線コネクタ 138"/>
            <p:cNvCxnSpPr/>
            <p:nvPr/>
          </p:nvCxnSpPr>
          <p:spPr>
            <a:xfrm flipH="1" flipV="1">
              <a:off x="6595167" y="550666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6748917" y="517893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1" name="直線コネクタ 140"/>
            <p:cNvCxnSpPr/>
            <p:nvPr/>
          </p:nvCxnSpPr>
          <p:spPr>
            <a:xfrm flipV="1">
              <a:off x="5936315" y="503526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5849699" y="481784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3" name="テキスト ボックス 142"/>
            <p:cNvSpPr txBox="1"/>
            <p:nvPr/>
          </p:nvSpPr>
          <p:spPr>
            <a:xfrm>
              <a:off x="6546489" y="482150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4" name="直線コネクタ 143"/>
            <p:cNvCxnSpPr/>
            <p:nvPr/>
          </p:nvCxnSpPr>
          <p:spPr>
            <a:xfrm flipV="1">
              <a:off x="6595167" y="5023965"/>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V="1">
              <a:off x="5651381"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flipV="1">
              <a:off x="5936315" y="551693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5866735" y="5557810"/>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8" name="テキスト ボックス 147"/>
            <p:cNvSpPr txBox="1"/>
            <p:nvPr/>
          </p:nvSpPr>
          <p:spPr>
            <a:xfrm>
              <a:off x="5453790" y="555803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9" name="直線コネクタ 148"/>
            <p:cNvCxnSpPr/>
            <p:nvPr/>
          </p:nvCxnSpPr>
          <p:spPr>
            <a:xfrm flipV="1">
              <a:off x="6298298"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6099898" y="555599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9" name="テキスト ボックス 128"/>
            <p:cNvSpPr txBox="1"/>
            <p:nvPr/>
          </p:nvSpPr>
          <p:spPr>
            <a:xfrm>
              <a:off x="5882410" y="5788657"/>
              <a:ext cx="6639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#209</a:t>
              </a:r>
              <a:endParaRPr kumimoji="1" lang="ja-JP" altLang="en-US"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cxnSp>
          <p:nvCxnSpPr>
            <p:cNvPr id="155" name="直線コネクタ 154"/>
            <p:cNvCxnSpPr/>
            <p:nvPr/>
          </p:nvCxnSpPr>
          <p:spPr>
            <a:xfrm>
              <a:off x="6324046" y="503526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6137036" y="480816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58" name="グループ化 157"/>
          <p:cNvGrpSpPr/>
          <p:nvPr/>
        </p:nvGrpSpPr>
        <p:grpSpPr>
          <a:xfrm>
            <a:off x="7106505" y="5020961"/>
            <a:ext cx="1779134" cy="1278586"/>
            <a:chOff x="6070849" y="4145243"/>
            <a:chExt cx="1779134" cy="1278586"/>
          </a:xfrm>
        </p:grpSpPr>
        <p:grpSp>
          <p:nvGrpSpPr>
            <p:cNvPr id="159" name="グループ化 158"/>
            <p:cNvGrpSpPr/>
            <p:nvPr/>
          </p:nvGrpSpPr>
          <p:grpSpPr>
            <a:xfrm>
              <a:off x="6070849" y="4145243"/>
              <a:ext cx="1779134" cy="1049455"/>
              <a:chOff x="6070849" y="4145243"/>
              <a:chExt cx="1779134" cy="1049455"/>
            </a:xfrm>
          </p:grpSpPr>
          <p:grpSp>
            <p:nvGrpSpPr>
              <p:cNvPr id="161" name="グループ化 160"/>
              <p:cNvGrpSpPr/>
              <p:nvPr/>
            </p:nvGrpSpPr>
            <p:grpSpPr>
              <a:xfrm>
                <a:off x="6393373" y="4460150"/>
                <a:ext cx="424478" cy="384180"/>
                <a:chOff x="4432013" y="5157192"/>
                <a:chExt cx="716051" cy="648072"/>
              </a:xfrm>
            </p:grpSpPr>
            <p:sp>
              <p:nvSpPr>
                <p:cNvPr id="184" name="六角形 18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5" name="円/楕円 18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62" name="グループ化 161"/>
              <p:cNvGrpSpPr/>
              <p:nvPr/>
            </p:nvGrpSpPr>
            <p:grpSpPr>
              <a:xfrm>
                <a:off x="7043840" y="4460150"/>
                <a:ext cx="424478" cy="384180"/>
                <a:chOff x="4432013" y="5157192"/>
                <a:chExt cx="716051" cy="648072"/>
              </a:xfrm>
            </p:grpSpPr>
            <p:sp>
              <p:nvSpPr>
                <p:cNvPr id="182" name="六角形 18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3" name="円/楕円 18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63" name="直線コネクタ 162"/>
              <p:cNvCxnSpPr>
                <a:stCxn id="184" idx="0"/>
                <a:endCxn id="182" idx="3"/>
              </p:cNvCxnSpPr>
              <p:nvPr/>
            </p:nvCxnSpPr>
            <p:spPr>
              <a:xfrm>
                <a:off x="6817851" y="4652239"/>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6449160" y="4371511"/>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7468318" y="4660216"/>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6232111" y="4145244"/>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テキスト ボックス 166"/>
              <p:cNvSpPr txBox="1"/>
              <p:nvPr/>
            </p:nvSpPr>
            <p:spPr>
              <a:xfrm>
                <a:off x="7325031" y="4886921"/>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8" name="直線コネクタ 167"/>
              <p:cNvCxnSpPr/>
              <p:nvPr/>
            </p:nvCxnSpPr>
            <p:spPr>
              <a:xfrm flipV="1">
                <a:off x="6301242" y="4651690"/>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070849" y="449766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0" name="直線コネクタ 169"/>
              <p:cNvCxnSpPr/>
              <p:nvPr/>
            </p:nvCxnSpPr>
            <p:spPr>
              <a:xfrm flipH="1" flipV="1">
                <a:off x="7373709" y="4834057"/>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7527459" y="450632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2" name="直線コネクタ 171"/>
              <p:cNvCxnSpPr/>
              <p:nvPr/>
            </p:nvCxnSpPr>
            <p:spPr>
              <a:xfrm flipV="1">
                <a:off x="6714857" y="436266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6628241" y="4145243"/>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4" name="テキスト ボックス 173"/>
              <p:cNvSpPr txBox="1"/>
              <p:nvPr/>
            </p:nvSpPr>
            <p:spPr>
              <a:xfrm>
                <a:off x="7325031" y="4148898"/>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5" name="直線コネクタ 174"/>
              <p:cNvCxnSpPr/>
              <p:nvPr/>
            </p:nvCxnSpPr>
            <p:spPr>
              <a:xfrm flipV="1">
                <a:off x="7373709" y="4351360"/>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6429923"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flipV="1">
                <a:off x="6714857" y="484433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645277" y="488520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9" name="テキスト ボックス 178"/>
              <p:cNvSpPr txBox="1"/>
              <p:nvPr/>
            </p:nvSpPr>
            <p:spPr>
              <a:xfrm>
                <a:off x="6232332" y="488543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80" name="直線コネクタ 179"/>
              <p:cNvCxnSpPr/>
              <p:nvPr/>
            </p:nvCxnSpPr>
            <p:spPr>
              <a:xfrm flipV="1">
                <a:off x="7076840"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878440" y="4883392"/>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60" name="テキスト ボックス 159"/>
            <p:cNvSpPr txBox="1"/>
            <p:nvPr/>
          </p:nvSpPr>
          <p:spPr>
            <a:xfrm>
              <a:off x="6660952" y="5116052"/>
              <a:ext cx="6639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#208</a:t>
              </a:r>
              <a:endParaRPr kumimoji="1" lang="ja-JP" altLang="en-US"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grpSp>
      <p:grpSp>
        <p:nvGrpSpPr>
          <p:cNvPr id="4107" name="グループ化 4106"/>
          <p:cNvGrpSpPr/>
          <p:nvPr/>
        </p:nvGrpSpPr>
        <p:grpSpPr>
          <a:xfrm>
            <a:off x="7215810" y="3018841"/>
            <a:ext cx="1174727" cy="1022310"/>
            <a:chOff x="7556825" y="1678876"/>
            <a:chExt cx="1174727" cy="1022310"/>
          </a:xfrm>
        </p:grpSpPr>
        <p:grpSp>
          <p:nvGrpSpPr>
            <p:cNvPr id="190" name="グループ化 189"/>
            <p:cNvGrpSpPr/>
            <p:nvPr/>
          </p:nvGrpSpPr>
          <p:grpSpPr>
            <a:xfrm>
              <a:off x="7885762" y="2009229"/>
              <a:ext cx="424478" cy="384180"/>
              <a:chOff x="4432013" y="5157192"/>
              <a:chExt cx="716051" cy="648072"/>
            </a:xfrm>
          </p:grpSpPr>
          <p:sp>
            <p:nvSpPr>
              <p:cNvPr id="201" name="六角形 20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2" name="円/楕円 20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93" name="直線コネクタ 192"/>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7718087" y="168450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5" name="テキスト ボックス 194"/>
            <p:cNvSpPr txBox="1"/>
            <p:nvPr/>
          </p:nvSpPr>
          <p:spPr>
            <a:xfrm>
              <a:off x="8195882"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96" name="直線コネクタ 195"/>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7556825" y="203692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98" name="直線コネクタ 197"/>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8232034" y="1875177"/>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テキスト ボックス 216"/>
            <p:cNvSpPr txBox="1"/>
            <p:nvPr/>
          </p:nvSpPr>
          <p:spPr>
            <a:xfrm>
              <a:off x="7693787"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8" name="テキスト ボックス 217"/>
            <p:cNvSpPr txBox="1"/>
            <p:nvPr/>
          </p:nvSpPr>
          <p:spPr>
            <a:xfrm>
              <a:off x="8185538" y="1678876"/>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9" name="テキスト ボックス 218"/>
            <p:cNvSpPr txBox="1"/>
            <p:nvPr/>
          </p:nvSpPr>
          <p:spPr>
            <a:xfrm>
              <a:off x="8409028" y="203706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89" name="グループ化 88"/>
          <p:cNvGrpSpPr/>
          <p:nvPr/>
        </p:nvGrpSpPr>
        <p:grpSpPr>
          <a:xfrm>
            <a:off x="7162888" y="1123945"/>
            <a:ext cx="1174727" cy="1016679"/>
            <a:chOff x="7556825" y="1684507"/>
            <a:chExt cx="1174727" cy="1016679"/>
          </a:xfrm>
        </p:grpSpPr>
        <p:grpSp>
          <p:nvGrpSpPr>
            <p:cNvPr id="90" name="グループ化 89"/>
            <p:cNvGrpSpPr/>
            <p:nvPr/>
          </p:nvGrpSpPr>
          <p:grpSpPr>
            <a:xfrm>
              <a:off x="7885762" y="2009229"/>
              <a:ext cx="424478" cy="384180"/>
              <a:chOff x="4432013" y="5157192"/>
              <a:chExt cx="716051" cy="648072"/>
            </a:xfrm>
          </p:grpSpPr>
          <p:sp>
            <p:nvSpPr>
              <p:cNvPr id="103" name="六角形 10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4" name="円/楕円 10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91" name="直線コネクタ 90"/>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7718087" y="1684507"/>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3" name="テキスト ボックス 92"/>
            <p:cNvSpPr txBox="1"/>
            <p:nvPr/>
          </p:nvSpPr>
          <p:spPr>
            <a:xfrm>
              <a:off x="8195882"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4" name="直線コネクタ 93"/>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7556825" y="203692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96" name="直線コネクタ 95"/>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7693787" y="2393409"/>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2" name="テキスト ボックス 101"/>
            <p:cNvSpPr txBox="1"/>
            <p:nvPr/>
          </p:nvSpPr>
          <p:spPr>
            <a:xfrm>
              <a:off x="8409028" y="2037065"/>
              <a:ext cx="3225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05" name="正方形/長方形 104"/>
          <p:cNvSpPr/>
          <p:nvPr/>
        </p:nvSpPr>
        <p:spPr>
          <a:xfrm>
            <a:off x="7308304" y="2132856"/>
            <a:ext cx="80842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PeCBz</a:t>
            </a:r>
            <a:endParaRPr kumimoji="1" lang="en-US" altLang="ja-JP"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 name="正方形/長方形 1"/>
          <p:cNvSpPr/>
          <p:nvPr/>
        </p:nvSpPr>
        <p:spPr>
          <a:xfrm>
            <a:off x="5652120" y="6433591"/>
            <a:ext cx="31943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highly chlorinated PCBs</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3" name="正方形/長方形 2"/>
          <p:cNvSpPr/>
          <p:nvPr/>
        </p:nvSpPr>
        <p:spPr>
          <a:xfrm>
            <a:off x="4943483" y="4035159"/>
            <a:ext cx="3273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Symbol" pitchFamily="18" charset="2"/>
                <a:ea typeface="ＭＳ Ｐゴシック" panose="020B0600070205080204" pitchFamily="50" charset="-128"/>
                <a:cs typeface="+mn-cs"/>
              </a:rPr>
              <a:t>D</a:t>
            </a:r>
            <a:endParaRPr kumimoji="1" lang="ja-JP" altLang="en-US" sz="1800" b="1" i="0" u="none" strike="noStrike" kern="1200" cap="none" spc="0" normalizeH="0" baseline="0" noProof="0" dirty="0">
              <a:ln>
                <a:noFill/>
              </a:ln>
              <a:solidFill>
                <a:prstClr val="black"/>
              </a:solidFill>
              <a:effectLst/>
              <a:uLnTx/>
              <a:uFillTx/>
              <a:latin typeface="Symbol" pitchFamily="18" charset="2"/>
              <a:ea typeface="ＭＳ Ｐゴシック" panose="020B0600070205080204" pitchFamily="50" charset="-128"/>
              <a:cs typeface="+mn-cs"/>
            </a:endParaRPr>
          </a:p>
        </p:txBody>
      </p:sp>
      <p:sp>
        <p:nvSpPr>
          <p:cNvPr id="108" name="正方形/長方形 107"/>
          <p:cNvSpPr/>
          <p:nvPr/>
        </p:nvSpPr>
        <p:spPr>
          <a:xfrm>
            <a:off x="7308304" y="4077072"/>
            <a:ext cx="6126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HCB</a:t>
            </a:r>
          </a:p>
        </p:txBody>
      </p:sp>
    </p:spTree>
    <p:extLst>
      <p:ext uri="{BB962C8B-B14F-4D97-AF65-F5344CB8AC3E}">
        <p14:creationId xmlns:p14="http://schemas.microsoft.com/office/powerpoint/2010/main" val="347201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27393" t="26319" r="28586" b="6783"/>
          <a:stretch>
            <a:fillRect/>
          </a:stretch>
        </p:blipFill>
        <p:spPr>
          <a:xfrm>
            <a:off x="1116712" y="792121"/>
            <a:ext cx="7276340" cy="5112568"/>
          </a:xfrm>
          <a:prstGeom prst="rect">
            <a:avLst/>
          </a:prstGeom>
        </p:spPr>
      </p:pic>
      <p:sp>
        <p:nvSpPr>
          <p:cNvPr id="2" name="テキスト ボックス 1"/>
          <p:cNvSpPr txBox="1"/>
          <p:nvPr/>
        </p:nvSpPr>
        <p:spPr>
          <a:xfrm>
            <a:off x="1164078" y="2901167"/>
            <a:ext cx="3672408" cy="369332"/>
          </a:xfrm>
          <a:prstGeom prst="rect">
            <a:avLst/>
          </a:prstGeom>
          <a:solidFill>
            <a:schemeClr val="bg1"/>
          </a:solidFill>
        </p:spPr>
        <p:txBody>
          <a:bodyPr wrap="square" rtlCol="0">
            <a:spAutoFit/>
          </a:bodyPr>
          <a:lstStyle/>
          <a:p>
            <a:r>
              <a:rPr lang="en-US" altLang="ja-JP" b="0" i="0" dirty="0">
                <a:solidFill>
                  <a:srgbClr val="000000"/>
                </a:solidFill>
                <a:effectLst/>
                <a:latin typeface="Times New Roman" panose="02020603050405020304" pitchFamily="18" charset="0"/>
                <a:cs typeface="Times New Roman" panose="02020603050405020304" pitchFamily="18" charset="0"/>
              </a:rPr>
              <a:t>Meibomian gland hypersecretion</a:t>
            </a:r>
            <a:endParaRPr kumimoji="1" lang="ja-JP" altLang="en-US"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5245576" y="2702073"/>
            <a:ext cx="3579400" cy="646332"/>
          </a:xfrm>
          <a:prstGeom prst="rect">
            <a:avLst/>
          </a:prstGeom>
          <a:solidFill>
            <a:schemeClr val="bg1"/>
          </a:solidFill>
        </p:spPr>
        <p:txBody>
          <a:bodyPr wrap="square">
            <a:spAutoFit/>
          </a:bodyPr>
          <a:lstStyle/>
          <a:p>
            <a:r>
              <a:rPr lang="en-US" altLang="ja-JP" dirty="0">
                <a:solidFill>
                  <a:srgbClr val="000000"/>
                </a:solidFill>
                <a:latin typeface="Times New Roman" panose="02020603050405020304" pitchFamily="18" charset="0"/>
                <a:cs typeface="Times New Roman" panose="02020603050405020304" pitchFamily="18" charset="0"/>
              </a:rPr>
              <a:t>C</a:t>
            </a:r>
            <a:r>
              <a:rPr lang="en-US" altLang="ja-JP" b="0" i="0" dirty="0">
                <a:solidFill>
                  <a:srgbClr val="000000"/>
                </a:solidFill>
                <a:effectLst/>
                <a:latin typeface="Times New Roman" panose="02020603050405020304" pitchFamily="18" charset="0"/>
                <a:cs typeface="Times New Roman" panose="02020603050405020304" pitchFamily="18" charset="0"/>
              </a:rPr>
              <a:t>hlorine acne, black </a:t>
            </a:r>
            <a:r>
              <a:rPr lang="en-US" altLang="ja-JP" b="0" i="0" dirty="0" err="1">
                <a:effectLst/>
                <a:latin typeface="Times New Roman" panose="02020603050405020304" pitchFamily="18" charset="0"/>
                <a:cs typeface="Times New Roman" panose="02020603050405020304" pitchFamily="18" charset="0"/>
              </a:rPr>
              <a:t>comedo</a:t>
            </a:r>
            <a:r>
              <a:rPr lang="en-US" altLang="ja-JP" dirty="0" err="1">
                <a:latin typeface="Times New Roman" panose="02020603050405020304" pitchFamily="18" charset="0"/>
                <a:cs typeface="Times New Roman" panose="02020603050405020304" pitchFamily="18" charset="0"/>
              </a:rPr>
              <a:t>nes</a:t>
            </a:r>
            <a:endParaRPr lang="en-US" altLang="ja-JP" b="0" i="0" dirty="0">
              <a:effectLst/>
              <a:latin typeface="Times New Roman" panose="02020603050405020304" pitchFamily="18" charset="0"/>
              <a:cs typeface="Times New Roman" panose="02020603050405020304" pitchFamily="18" charset="0"/>
            </a:endParaRPr>
          </a:p>
          <a:p>
            <a:endParaRPr lang="ja-JP" altLang="en-US" dirty="0"/>
          </a:p>
        </p:txBody>
      </p:sp>
      <p:sp>
        <p:nvSpPr>
          <p:cNvPr id="8" name="テキスト ボックス 7"/>
          <p:cNvSpPr txBox="1"/>
          <p:nvPr/>
        </p:nvSpPr>
        <p:spPr>
          <a:xfrm>
            <a:off x="1691680" y="5649428"/>
            <a:ext cx="2321024" cy="369332"/>
          </a:xfrm>
          <a:prstGeom prst="rect">
            <a:avLst/>
          </a:prstGeom>
          <a:solidFill>
            <a:schemeClr val="bg1"/>
          </a:solidFill>
        </p:spPr>
        <p:txBody>
          <a:bodyPr wrap="square">
            <a:spAutoFit/>
          </a:bodyPr>
          <a:lstStyle/>
          <a:p>
            <a:r>
              <a:rPr lang="en-US" altLang="ja-JP" b="0" i="0" dirty="0">
                <a:solidFill>
                  <a:srgbClr val="000000"/>
                </a:solidFill>
                <a:effectLst/>
                <a:latin typeface="Times New Roman" panose="02020603050405020304" pitchFamily="18" charset="0"/>
                <a:cs typeface="Times New Roman" panose="02020603050405020304" pitchFamily="18" charset="0"/>
              </a:rPr>
              <a:t>Chlorine acne, cyst</a:t>
            </a:r>
            <a:endParaRPr lang="ja-JP" altLang="en-US"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6113236" y="5592393"/>
            <a:ext cx="1844080" cy="369332"/>
          </a:xfrm>
          <a:prstGeom prst="rect">
            <a:avLst/>
          </a:prstGeom>
          <a:solidFill>
            <a:schemeClr val="bg1"/>
          </a:solidFill>
        </p:spPr>
        <p:txBody>
          <a:bodyPr wrap="square">
            <a:spAutoFit/>
          </a:bodyPr>
          <a:lstStyle/>
          <a:p>
            <a:r>
              <a:rPr lang="en-US" altLang="ja-JP" dirty="0">
                <a:solidFill>
                  <a:srgbClr val="000000"/>
                </a:solidFill>
                <a:latin typeface="Times New Roman" panose="02020603050405020304" pitchFamily="18" charset="0"/>
                <a:cs typeface="Times New Roman" panose="02020603050405020304" pitchFamily="18" charset="0"/>
              </a:rPr>
              <a:t>P</a:t>
            </a:r>
            <a:r>
              <a:rPr lang="en-US" altLang="ja-JP" b="0" i="0" dirty="0">
                <a:solidFill>
                  <a:srgbClr val="000000"/>
                </a:solidFill>
                <a:effectLst/>
                <a:latin typeface="Times New Roman" panose="02020603050405020304" pitchFamily="18" charset="0"/>
                <a:cs typeface="Times New Roman" panose="02020603050405020304" pitchFamily="18" charset="0"/>
              </a:rPr>
              <a:t>igmentation</a:t>
            </a:r>
            <a:endParaRPr lang="ja-JP" altLang="en-US"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1259632" y="103390"/>
            <a:ext cx="6480720" cy="461665"/>
          </a:xfrm>
          <a:prstGeom prst="rect">
            <a:avLst/>
          </a:prstGeom>
          <a:noFill/>
        </p:spPr>
        <p:txBody>
          <a:bodyPr wrap="square" rtlCol="0">
            <a:spAutoFit/>
          </a:bodyPr>
          <a:lstStyle/>
          <a:p>
            <a:r>
              <a:rPr kumimoji="1" lang="en-US" altLang="ja-JP" sz="2400" b="1" i="1" u="sng" dirty="0">
                <a:latin typeface="Times New Roman" panose="02020603050405020304" pitchFamily="18" charset="0"/>
                <a:cs typeface="Times New Roman" panose="02020603050405020304" pitchFamily="18" charset="0"/>
              </a:rPr>
              <a:t>Symptoms of “Kanemi </a:t>
            </a:r>
            <a:r>
              <a:rPr kumimoji="1" lang="en-US" altLang="ja-JP" sz="2400" b="1" i="1" u="sng" dirty="0" err="1">
                <a:latin typeface="Times New Roman" panose="02020603050405020304" pitchFamily="18" charset="0"/>
                <a:cs typeface="Times New Roman" panose="02020603050405020304" pitchFamily="18" charset="0"/>
              </a:rPr>
              <a:t>Yusho</a:t>
            </a:r>
            <a:r>
              <a:rPr kumimoji="1" lang="en-US" altLang="ja-JP" sz="2400" b="1" i="1" u="sng" dirty="0">
                <a:latin typeface="Times New Roman" panose="02020603050405020304" pitchFamily="18" charset="0"/>
                <a:cs typeface="Times New Roman" panose="02020603050405020304" pitchFamily="18" charset="0"/>
              </a:rPr>
              <a:t>” (F0 generation) </a:t>
            </a:r>
            <a:endParaRPr kumimoji="1" lang="ja-JP" altLang="en-US" sz="2400" b="1" i="1" u="sng"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971600" y="6171224"/>
            <a:ext cx="7853376" cy="646331"/>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(Guidance for Kanemi </a:t>
            </a:r>
            <a:r>
              <a:rPr kumimoji="1" lang="en-US" altLang="ja-JP" dirty="0" err="1">
                <a:latin typeface="Times New Roman" panose="02020603050405020304" pitchFamily="18" charset="0"/>
                <a:cs typeface="Times New Roman" panose="02020603050405020304" pitchFamily="18" charset="0"/>
              </a:rPr>
              <a:t>Yusho</a:t>
            </a:r>
            <a:r>
              <a:rPr kumimoji="1" lang="en-US" altLang="ja-JP" dirty="0">
                <a:latin typeface="Times New Roman" panose="02020603050405020304" pitchFamily="18" charset="0"/>
                <a:cs typeface="Times New Roman" panose="02020603050405020304" pitchFamily="18" charset="0"/>
              </a:rPr>
              <a:t> ― </a:t>
            </a:r>
            <a:r>
              <a:rPr kumimoji="1" lang="en-US" altLang="ja-JP" dirty="0">
                <a:solidFill>
                  <a:srgbClr val="FF0000"/>
                </a:solidFill>
                <a:latin typeface="Times New Roman" panose="02020603050405020304" pitchFamily="18" charset="0"/>
                <a:cs typeface="Times New Roman" panose="02020603050405020304" pitchFamily="18" charset="0"/>
              </a:rPr>
              <a:t>Symptoms and treatment </a:t>
            </a:r>
            <a:r>
              <a:rPr kumimoji="1" lang="en-US" altLang="ja-JP" dirty="0">
                <a:latin typeface="Times New Roman" panose="02020603050405020304" pitchFamily="18" charset="0"/>
                <a:cs typeface="Times New Roman" panose="02020603050405020304" pitchFamily="18" charset="0"/>
              </a:rPr>
              <a:t>;</a:t>
            </a:r>
          </a:p>
          <a:p>
            <a:r>
              <a:rPr kumimoji="1" lang="en-US" altLang="ja-JP" dirty="0">
                <a:latin typeface="Times New Roman" panose="02020603050405020304" pitchFamily="18" charset="0"/>
                <a:cs typeface="Times New Roman" panose="02020603050405020304" pitchFamily="18" charset="0"/>
              </a:rPr>
              <a:t>                      Research and Clinical Center for </a:t>
            </a:r>
            <a:r>
              <a:rPr kumimoji="1" lang="en-US" altLang="ja-JP" dirty="0" err="1">
                <a:latin typeface="Times New Roman" panose="02020603050405020304" pitchFamily="18" charset="0"/>
                <a:cs typeface="Times New Roman" panose="02020603050405020304" pitchFamily="18" charset="0"/>
              </a:rPr>
              <a:t>Yusho</a:t>
            </a:r>
            <a:r>
              <a:rPr kumimoji="1" lang="en-US" altLang="ja-JP" dirty="0">
                <a:latin typeface="Times New Roman" panose="02020603050405020304" pitchFamily="18" charset="0"/>
                <a:cs typeface="Times New Roman" panose="02020603050405020304" pitchFamily="18" charset="0"/>
              </a:rPr>
              <a:t> and Dioxin (2020)</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86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79487" y="6021288"/>
            <a:ext cx="3618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Congener pattern</a:t>
            </a:r>
            <a:endParaRPr kumimoji="1" lang="ja-JP" altLang="en-US" sz="2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graphicFrame>
        <p:nvGraphicFramePr>
          <p:cNvPr id="14" name="グラフ 13"/>
          <p:cNvGraphicFramePr>
            <a:graphicFrameLocks/>
          </p:cNvGraphicFramePr>
          <p:nvPr/>
        </p:nvGraphicFramePr>
        <p:xfrm>
          <a:off x="827584" y="188640"/>
          <a:ext cx="7543800" cy="135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nvGraphicFramePr>
        <p:xfrm>
          <a:off x="827584" y="1556792"/>
          <a:ext cx="7534275" cy="13620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a:graphicFrameLocks/>
          </p:cNvGraphicFramePr>
          <p:nvPr/>
        </p:nvGraphicFramePr>
        <p:xfrm>
          <a:off x="827584" y="2924944"/>
          <a:ext cx="7534275" cy="12961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a:graphicFrameLocks/>
          </p:cNvGraphicFramePr>
          <p:nvPr/>
        </p:nvGraphicFramePr>
        <p:xfrm>
          <a:off x="899592" y="4149080"/>
          <a:ext cx="7543800" cy="1876426"/>
        </p:xfrm>
        <a:graphic>
          <a:graphicData uri="http://schemas.openxmlformats.org/drawingml/2006/chart">
            <c:chart xmlns:c="http://schemas.openxmlformats.org/drawingml/2006/chart" xmlns:r="http://schemas.openxmlformats.org/officeDocument/2006/relationships" r:id="rId6"/>
          </a:graphicData>
        </a:graphic>
      </p:graphicFrame>
      <p:sp>
        <p:nvSpPr>
          <p:cNvPr id="2" name="正方形/長方形 1"/>
          <p:cNvSpPr/>
          <p:nvPr/>
        </p:nvSpPr>
        <p:spPr>
          <a:xfrm>
            <a:off x="6444208" y="692696"/>
            <a:ext cx="242072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Pigment yellow81</a:t>
            </a:r>
          </a:p>
        </p:txBody>
      </p:sp>
      <p:sp>
        <p:nvSpPr>
          <p:cNvPr id="18" name="正方形/長方形 17"/>
          <p:cNvSpPr/>
          <p:nvPr/>
        </p:nvSpPr>
        <p:spPr>
          <a:xfrm>
            <a:off x="6131394" y="2060848"/>
            <a:ext cx="263181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pyrazolone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ogange</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19" name="正方形/長方形 18"/>
          <p:cNvSpPr/>
          <p:nvPr/>
        </p:nvSpPr>
        <p:spPr>
          <a:xfrm>
            <a:off x="4716016" y="3356992"/>
            <a:ext cx="2916119"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Black" pitchFamily="34" charset="0"/>
                <a:ea typeface="ＭＳ Ｐゴシック" panose="020B0600070205080204" pitchFamily="50" charset="-128"/>
                <a:cs typeface="+mn-cs"/>
              </a:rPr>
              <a:t>phthalocyanine</a:t>
            </a: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 green</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0" name="正方形/長方形 19"/>
          <p:cNvSpPr/>
          <p:nvPr/>
        </p:nvSpPr>
        <p:spPr>
          <a:xfrm>
            <a:off x="6372200" y="4653136"/>
            <a:ext cx="101034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KC400</a:t>
            </a:r>
            <a:endParaRPr kumimoji="1" lang="ja-JP" altLang="en-US" sz="18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graphicFrame>
        <p:nvGraphicFramePr>
          <p:cNvPr id="9218" name="Object 2"/>
          <p:cNvGraphicFramePr>
            <a:graphicFrameLocks noChangeAspect="1"/>
          </p:cNvGraphicFramePr>
          <p:nvPr/>
        </p:nvGraphicFramePr>
        <p:xfrm>
          <a:off x="2411760" y="296113"/>
          <a:ext cx="720080" cy="493522"/>
        </p:xfrm>
        <a:graphic>
          <a:graphicData uri="http://schemas.openxmlformats.org/presentationml/2006/ole">
            <mc:AlternateContent xmlns:mc="http://schemas.openxmlformats.org/markup-compatibility/2006">
              <mc:Choice xmlns:v="urn:schemas-microsoft-com:vml" Requires="v">
                <p:oleObj name="CS ChemDraw Drawing" r:id="rId7" imgW="2127134" imgH="1456562" progId="ChemDraw.Document.6.0">
                  <p:embed/>
                </p:oleObj>
              </mc:Choice>
              <mc:Fallback>
                <p:oleObj name="CS ChemDraw Drawing" r:id="rId7" imgW="2127134" imgH="1456562" progId="ChemDraw.Document.6.0">
                  <p:embed/>
                  <p:pic>
                    <p:nvPicPr>
                      <p:cNvPr id="92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296113"/>
                        <a:ext cx="720080" cy="49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3995936" y="655554"/>
          <a:ext cx="792796" cy="460377"/>
        </p:xfrm>
        <a:graphic>
          <a:graphicData uri="http://schemas.openxmlformats.org/presentationml/2006/ole">
            <mc:AlternateContent xmlns:mc="http://schemas.openxmlformats.org/markup-compatibility/2006">
              <mc:Choice xmlns:v="urn:schemas-microsoft-com:vml" Requires="v">
                <p:oleObj name="CS ChemDraw Drawing" r:id="rId9" imgW="2508021" imgH="1456562" progId="ChemDraw.Document.6.0">
                  <p:embed/>
                </p:oleObj>
              </mc:Choice>
              <mc:Fallback>
                <p:oleObj name="CS ChemDraw Drawing" r:id="rId9" imgW="2508021" imgH="1456562" progId="ChemDraw.Document.6.0">
                  <p:embed/>
                  <p:pic>
                    <p:nvPicPr>
                      <p:cNvPr id="921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655554"/>
                        <a:ext cx="792796" cy="46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5364088" y="692696"/>
          <a:ext cx="870001" cy="438811"/>
        </p:xfrm>
        <a:graphic>
          <a:graphicData uri="http://schemas.openxmlformats.org/presentationml/2006/ole">
            <mc:AlternateContent xmlns:mc="http://schemas.openxmlformats.org/markup-compatibility/2006">
              <mc:Choice xmlns:v="urn:schemas-microsoft-com:vml" Requires="v">
                <p:oleObj name="CS ChemDraw Drawing" r:id="rId11" imgW="2888907" imgH="1456562" progId="ChemDraw.Document.6.0">
                  <p:embed/>
                </p:oleObj>
              </mc:Choice>
              <mc:Fallback>
                <p:oleObj name="CS ChemDraw Drawing" r:id="rId11" imgW="2888907" imgH="1456562" progId="ChemDraw.Document.6.0">
                  <p:embed/>
                  <p:pic>
                    <p:nvPicPr>
                      <p:cNvPr id="922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088" y="692696"/>
                        <a:ext cx="870001" cy="43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18"/>
          <p:cNvGraphicFramePr>
            <a:graphicFrameLocks noChangeAspect="1"/>
          </p:cNvGraphicFramePr>
          <p:nvPr/>
        </p:nvGraphicFramePr>
        <p:xfrm>
          <a:off x="1619672" y="1533618"/>
          <a:ext cx="746713" cy="527230"/>
        </p:xfrm>
        <a:graphic>
          <a:graphicData uri="http://schemas.openxmlformats.org/presentationml/2006/ole">
            <mc:AlternateContent xmlns:mc="http://schemas.openxmlformats.org/markup-compatibility/2006">
              <mc:Choice xmlns:v="urn:schemas-microsoft-com:vml" Requires="v">
                <p:oleObj name="CS ChemDraw Drawing" r:id="rId13" imgW="2135520" imgH="1464480" progId="ChemDraw.Document.6.0">
                  <p:embed/>
                </p:oleObj>
              </mc:Choice>
              <mc:Fallback>
                <p:oleObj name="CS ChemDraw Drawing" r:id="rId13" imgW="2135520" imgH="1464480" progId="ChemDraw.Document.6.0">
                  <p:embed/>
                  <p:pic>
                    <p:nvPicPr>
                      <p:cNvPr id="21"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672" y="1533618"/>
                        <a:ext cx="746713" cy="527230"/>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22" name="Object 19"/>
          <p:cNvGraphicFramePr>
            <a:graphicFrameLocks noChangeAspect="1"/>
          </p:cNvGraphicFramePr>
          <p:nvPr/>
        </p:nvGraphicFramePr>
        <p:xfrm>
          <a:off x="2267744" y="2132856"/>
          <a:ext cx="879462" cy="527230"/>
        </p:xfrm>
        <a:graphic>
          <a:graphicData uri="http://schemas.openxmlformats.org/presentationml/2006/ole">
            <mc:AlternateContent xmlns:mc="http://schemas.openxmlformats.org/markup-compatibility/2006">
              <mc:Choice xmlns:v="urn:schemas-microsoft-com:vml" Requires="v">
                <p:oleObj name="CS ChemDraw Drawing" r:id="rId15" imgW="2516040" imgH="1464480" progId="ChemDraw.Document.6.0">
                  <p:embed/>
                </p:oleObj>
              </mc:Choice>
              <mc:Fallback>
                <p:oleObj name="CS ChemDraw Drawing" r:id="rId15" imgW="2516040" imgH="1464480" progId="ChemDraw.Document.6.0">
                  <p:embed/>
                  <p:pic>
                    <p:nvPicPr>
                      <p:cNvPr id="22"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7744" y="2132856"/>
                        <a:ext cx="879462" cy="527230"/>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23" name="Object 20"/>
          <p:cNvGraphicFramePr>
            <a:graphicFrameLocks noChangeAspect="1"/>
          </p:cNvGraphicFramePr>
          <p:nvPr/>
        </p:nvGraphicFramePr>
        <p:xfrm>
          <a:off x="3347864" y="2253698"/>
          <a:ext cx="1013041" cy="527230"/>
        </p:xfrm>
        <a:graphic>
          <a:graphicData uri="http://schemas.openxmlformats.org/presentationml/2006/ole">
            <mc:AlternateContent xmlns:mc="http://schemas.openxmlformats.org/markup-compatibility/2006">
              <mc:Choice xmlns:v="urn:schemas-microsoft-com:vml" Requires="v">
                <p:oleObj name="CS ChemDraw Drawing" r:id="rId17" imgW="2897640" imgH="1464480" progId="ChemDraw.Document.6.0">
                  <p:embed/>
                </p:oleObj>
              </mc:Choice>
              <mc:Fallback>
                <p:oleObj name="CS ChemDraw Drawing" r:id="rId17" imgW="2897640" imgH="1464480" progId="ChemDraw.Document.6.0">
                  <p:embed/>
                  <p:pic>
                    <p:nvPicPr>
                      <p:cNvPr id="23"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47864" y="2253698"/>
                        <a:ext cx="1013041" cy="527230"/>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24" name="正方形/長方形 23"/>
          <p:cNvSpPr/>
          <p:nvPr/>
        </p:nvSpPr>
        <p:spPr>
          <a:xfrm>
            <a:off x="1691680" y="1988840"/>
            <a:ext cx="593432"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#11</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5" name="正方形/長方形 24"/>
          <p:cNvSpPr/>
          <p:nvPr/>
        </p:nvSpPr>
        <p:spPr>
          <a:xfrm>
            <a:off x="2538408" y="1844824"/>
            <a:ext cx="593432"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#35</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6" name="正方形/長方形 25"/>
          <p:cNvSpPr/>
          <p:nvPr/>
        </p:nvSpPr>
        <p:spPr>
          <a:xfrm>
            <a:off x="3546520" y="1916832"/>
            <a:ext cx="593432"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#77</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7" name="正方形/長方形 26"/>
          <p:cNvSpPr/>
          <p:nvPr/>
        </p:nvSpPr>
        <p:spPr>
          <a:xfrm>
            <a:off x="2555776" y="764704"/>
            <a:ext cx="593432"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#52</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8" name="正方形/長方形 27"/>
          <p:cNvSpPr/>
          <p:nvPr/>
        </p:nvSpPr>
        <p:spPr>
          <a:xfrm>
            <a:off x="7722984" y="2802414"/>
            <a:ext cx="729687"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#209</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29" name="正方形/長方形 28"/>
          <p:cNvSpPr/>
          <p:nvPr/>
        </p:nvSpPr>
        <p:spPr>
          <a:xfrm>
            <a:off x="4211960" y="1124744"/>
            <a:ext cx="729687"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#101</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
        <p:nvSpPr>
          <p:cNvPr id="30" name="正方形/長方形 29"/>
          <p:cNvSpPr/>
          <p:nvPr/>
        </p:nvSpPr>
        <p:spPr>
          <a:xfrm>
            <a:off x="5498497" y="1196752"/>
            <a:ext cx="729687"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#153</a:t>
            </a:r>
            <a:endParaRPr kumimoji="1" lang="ja-JP" altLang="en-US" sz="1600" b="0"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67735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666881"/>
            <a:ext cx="9144000" cy="3785652"/>
          </a:xfrm>
        </p:spPr>
        <p:txBody>
          <a:bodyPr/>
          <a:lstStyle/>
          <a:p>
            <a:pPr algn="ctr"/>
            <a:r>
              <a:rPr lang="en-US" altLang="ja-JP" sz="4800" b="1" dirty="0">
                <a:latin typeface="Times New Roman" panose="02020603050405020304" pitchFamily="18" charset="0"/>
                <a:ea typeface="ＭＳ 明朝" panose="02020609040205080304" pitchFamily="17" charset="-128"/>
              </a:rPr>
              <a:t>The differences are also observed in the optical isomers. The r- and s- of chiral PCBs (</a:t>
            </a:r>
            <a:r>
              <a:rPr lang="en-US" altLang="ja-JP" sz="4800" b="1" dirty="0" err="1">
                <a:latin typeface="Times New Roman" panose="02020603050405020304" pitchFamily="18" charset="0"/>
                <a:ea typeface="ＭＳ 明朝" panose="02020609040205080304" pitchFamily="17" charset="-128"/>
              </a:rPr>
              <a:t>atropisomer</a:t>
            </a:r>
            <a:r>
              <a:rPr lang="en-US" altLang="ja-JP" sz="4800" b="1" dirty="0">
                <a:latin typeface="Times New Roman" panose="02020603050405020304" pitchFamily="18" charset="0"/>
                <a:ea typeface="ＭＳ 明朝" panose="02020609040205080304" pitchFamily="17" charset="-128"/>
              </a:rPr>
              <a:t>) also show significant differences in toxicity.</a:t>
            </a:r>
          </a:p>
        </p:txBody>
      </p:sp>
    </p:spTree>
    <p:extLst>
      <p:ext uri="{BB962C8B-B14F-4D97-AF65-F5344CB8AC3E}">
        <p14:creationId xmlns:p14="http://schemas.microsoft.com/office/powerpoint/2010/main" val="3466065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928218"/>
            <a:ext cx="9144000" cy="4524315"/>
          </a:xfrm>
        </p:spPr>
        <p:txBody>
          <a:bodyPr/>
          <a:lstStyle/>
          <a:p>
            <a:pPr algn="ctr"/>
            <a:r>
              <a:rPr lang="en-US" altLang="ja-JP" sz="4800" b="1" dirty="0">
                <a:latin typeface="Times New Roman" panose="02020603050405020304" pitchFamily="18" charset="0"/>
                <a:ea typeface="ＭＳ 明朝" panose="02020609040205080304" pitchFamily="17" charset="-128"/>
              </a:rPr>
              <a:t>This difference in toxicity is observed as a difference in the magnitude of the reaction with enzymes and the interaction with receptors.</a:t>
            </a:r>
            <a:br>
              <a:rPr lang="en-US" altLang="ja-JP" sz="4800" b="1" dirty="0">
                <a:latin typeface="Times New Roman" panose="02020603050405020304" pitchFamily="18" charset="0"/>
                <a:ea typeface="ＭＳ 明朝" panose="02020609040205080304" pitchFamily="17" charset="-128"/>
              </a:rPr>
            </a:br>
            <a:endParaRPr lang="en-US" altLang="ja-JP" sz="4800" b="1"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409697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166842"/>
            <a:ext cx="9144000" cy="5262979"/>
          </a:xfrm>
        </p:spPr>
        <p:txBody>
          <a:bodyPr/>
          <a:lstStyle/>
          <a:p>
            <a:pPr algn="ctr"/>
            <a:r>
              <a:rPr lang="en-US" altLang="ja-JP" sz="4800" b="1" dirty="0">
                <a:latin typeface="Times New Roman" panose="02020603050405020304" pitchFamily="18" charset="0"/>
                <a:cs typeface="Times New Roman" panose="02020603050405020304" pitchFamily="18" charset="0"/>
              </a:rPr>
              <a:t>The interaction with RYR, which is responsible for Ca channeling in the hippocampus of the brain, causes a large difference between the r- and s-PCB</a:t>
            </a:r>
            <a:br>
              <a:rPr lang="en-US" altLang="ja-JP" sz="1400" dirty="0"/>
            </a:br>
            <a:br>
              <a:rPr lang="ja-JP" altLang="en-US" sz="4800" b="1" dirty="0">
                <a:latin typeface="Times New Roman" panose="02020603050405020304" pitchFamily="18" charset="0"/>
                <a:ea typeface="ＭＳ 明朝" panose="02020609040205080304" pitchFamily="17" charset="-128"/>
              </a:rPr>
            </a:br>
            <a:endParaRPr lang="en-US" altLang="ja-JP" sz="4800" b="1"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3445640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58846"/>
            <a:ext cx="9144000" cy="6740307"/>
          </a:xfrm>
        </p:spPr>
        <p:txBody>
          <a:bodyPr/>
          <a:lstStyle/>
          <a:p>
            <a:pPr algn="ctr"/>
            <a:r>
              <a:rPr lang="en-US" altLang="ja-JP" sz="4800" b="1" dirty="0">
                <a:latin typeface="Times New Roman" panose="02020603050405020304" pitchFamily="18" charset="0"/>
                <a:cs typeface="Times New Roman" panose="02020603050405020304" pitchFamily="18" charset="0"/>
              </a:rPr>
              <a:t>Enantiomers by chiral recognition separation column</a:t>
            </a:r>
            <a:br>
              <a:rPr lang="en-US" altLang="ja-JP" sz="4800" b="1" dirty="0">
                <a:latin typeface="Times New Roman" panose="02020603050405020304" pitchFamily="18" charset="0"/>
                <a:cs typeface="Times New Roman" panose="02020603050405020304" pitchFamily="18" charset="0"/>
              </a:rPr>
            </a:br>
            <a:br>
              <a:rPr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Actual measurement of the specific rotatory degree</a:t>
            </a:r>
            <a:br>
              <a:rPr lang="en-US" altLang="ja-JP" sz="4800" b="1" dirty="0">
                <a:latin typeface="Times New Roman" panose="02020603050405020304" pitchFamily="18" charset="0"/>
                <a:cs typeface="Times New Roman" panose="02020603050405020304" pitchFamily="18" charset="0"/>
              </a:rPr>
            </a:br>
            <a:br>
              <a:rPr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Confirmation of the specific rotatory degree by quantum chemical calculation</a:t>
            </a:r>
            <a:endParaRPr lang="en-US" altLang="ja-JP" sz="4800" b="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 name="矢印: 下 1">
            <a:extLst>
              <a:ext uri="{FF2B5EF4-FFF2-40B4-BE49-F238E27FC236}">
                <a16:creationId xmlns:a16="http://schemas.microsoft.com/office/drawing/2014/main" id="{9DB80CB0-9F69-3BCC-D387-976D7D57F0F4}"/>
              </a:ext>
            </a:extLst>
          </p:cNvPr>
          <p:cNvSpPr/>
          <p:nvPr/>
        </p:nvSpPr>
        <p:spPr bwMode="auto">
          <a:xfrm>
            <a:off x="4060556" y="1844298"/>
            <a:ext cx="511444" cy="65092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3" name="矢印: 下 2">
            <a:extLst>
              <a:ext uri="{FF2B5EF4-FFF2-40B4-BE49-F238E27FC236}">
                <a16:creationId xmlns:a16="http://schemas.microsoft.com/office/drawing/2014/main" id="{9901B354-204D-E602-C249-A84C55CD4AC2}"/>
              </a:ext>
            </a:extLst>
          </p:cNvPr>
          <p:cNvSpPr/>
          <p:nvPr/>
        </p:nvSpPr>
        <p:spPr bwMode="auto">
          <a:xfrm>
            <a:off x="4119968" y="3887489"/>
            <a:ext cx="511444" cy="65092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398409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12516"/>
            <a:ext cx="9144000" cy="6186309"/>
          </a:xfrm>
        </p:spPr>
        <p:txBody>
          <a:bodyPr/>
          <a:lstStyle/>
          <a:p>
            <a:pPr algn="ctr"/>
            <a:r>
              <a:rPr lang="en-US" altLang="ja-JP" b="1" dirty="0">
                <a:latin typeface="Times New Roman" panose="02020603050405020304" pitchFamily="18" charset="0"/>
                <a:cs typeface="Times New Roman" panose="02020603050405020304" pitchFamily="18" charset="0"/>
              </a:rPr>
              <a:t>Assignment of the absolute configuration of each fraction</a:t>
            </a:r>
            <a:br>
              <a:rPr lang="en-US" altLang="ja-JP" b="1" dirty="0">
                <a:latin typeface="Times New Roman" panose="02020603050405020304" pitchFamily="18" charset="0"/>
                <a:cs typeface="Times New Roman" panose="02020603050405020304" pitchFamily="18" charset="0"/>
              </a:rPr>
            </a:b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Assessment of the chiral separation</a:t>
            </a:r>
            <a:br>
              <a:rPr lang="en-US" altLang="ja-JP" b="1" dirty="0">
                <a:latin typeface="Times New Roman" panose="02020603050405020304" pitchFamily="18" charset="0"/>
                <a:cs typeface="Times New Roman" panose="02020603050405020304" pitchFamily="18" charset="0"/>
              </a:rPr>
            </a:b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Metabolic experiment toxicity </a:t>
            </a:r>
            <a:br>
              <a:rPr lang="en-US" altLang="ja-JP" b="1" dirty="0">
                <a:latin typeface="Times New Roman" panose="02020603050405020304" pitchFamily="18" charset="0"/>
                <a:cs typeface="Times New Roman" panose="02020603050405020304" pitchFamily="18" charset="0"/>
              </a:rPr>
            </a:b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Correspondence between actual measurement calculation result</a:t>
            </a:r>
            <a:endParaRPr lang="en-US" altLang="ja-JP" b="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 name="矢印: 下 1">
            <a:extLst>
              <a:ext uri="{FF2B5EF4-FFF2-40B4-BE49-F238E27FC236}">
                <a16:creationId xmlns:a16="http://schemas.microsoft.com/office/drawing/2014/main" id="{2BE1B811-7201-1D21-2BB0-A0928DE6CFB0}"/>
              </a:ext>
            </a:extLst>
          </p:cNvPr>
          <p:cNvSpPr/>
          <p:nvPr/>
        </p:nvSpPr>
        <p:spPr bwMode="auto">
          <a:xfrm>
            <a:off x="4215542" y="1844298"/>
            <a:ext cx="511444" cy="65092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3" name="矢印: 下 2">
            <a:extLst>
              <a:ext uri="{FF2B5EF4-FFF2-40B4-BE49-F238E27FC236}">
                <a16:creationId xmlns:a16="http://schemas.microsoft.com/office/drawing/2014/main" id="{2DD1A955-855C-5BE7-283E-B5954126792C}"/>
              </a:ext>
            </a:extLst>
          </p:cNvPr>
          <p:cNvSpPr/>
          <p:nvPr/>
        </p:nvSpPr>
        <p:spPr bwMode="auto">
          <a:xfrm>
            <a:off x="4197458" y="3097079"/>
            <a:ext cx="511444" cy="65092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4" name="矢印: 下 3">
            <a:extLst>
              <a:ext uri="{FF2B5EF4-FFF2-40B4-BE49-F238E27FC236}">
                <a16:creationId xmlns:a16="http://schemas.microsoft.com/office/drawing/2014/main" id="{840FA816-187F-BD90-27EB-8CE8755C1FBD}"/>
              </a:ext>
            </a:extLst>
          </p:cNvPr>
          <p:cNvSpPr/>
          <p:nvPr/>
        </p:nvSpPr>
        <p:spPr bwMode="auto">
          <a:xfrm>
            <a:off x="4246533" y="4386019"/>
            <a:ext cx="511444" cy="65092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000409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239446"/>
            <a:ext cx="9144000" cy="830997"/>
          </a:xfrm>
        </p:spPr>
        <p:txBody>
          <a:bodyPr/>
          <a:lstStyle/>
          <a:p>
            <a:pPr algn="ctr"/>
            <a:r>
              <a:rPr lang="en-US" altLang="ja-JP" sz="4800" b="1" dirty="0">
                <a:latin typeface="Times New Roman" panose="02020603050405020304" pitchFamily="18" charset="0"/>
                <a:ea typeface="ＭＳ 明朝" panose="02020609040205080304" pitchFamily="17" charset="-128"/>
              </a:rPr>
              <a:t>Chiral PCBs</a:t>
            </a:r>
          </a:p>
        </p:txBody>
      </p:sp>
    </p:spTree>
    <p:extLst>
      <p:ext uri="{BB962C8B-B14F-4D97-AF65-F5344CB8AC3E}">
        <p14:creationId xmlns:p14="http://schemas.microsoft.com/office/powerpoint/2010/main" val="3389844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ECFF">
            <a:alpha val="29803"/>
          </a:srgbClr>
        </a:solidFill>
        <a:effectLst/>
      </p:bgPr>
    </p:bg>
    <p:spTree>
      <p:nvGrpSpPr>
        <p:cNvPr id="1" name=""/>
        <p:cNvGrpSpPr/>
        <p:nvPr/>
      </p:nvGrpSpPr>
      <p:grpSpPr>
        <a:xfrm>
          <a:off x="0" y="0"/>
          <a:ext cx="0" cy="0"/>
          <a:chOff x="0" y="0"/>
          <a:chExt cx="0" cy="0"/>
        </a:xfrm>
      </p:grpSpPr>
      <p:grpSp>
        <p:nvGrpSpPr>
          <p:cNvPr id="193538" name="Group 6"/>
          <p:cNvGrpSpPr>
            <a:grpSpLocks/>
          </p:cNvGrpSpPr>
          <p:nvPr/>
        </p:nvGrpSpPr>
        <p:grpSpPr bwMode="auto">
          <a:xfrm>
            <a:off x="287338" y="96838"/>
            <a:ext cx="8821737" cy="6500812"/>
            <a:chOff x="288032" y="97468"/>
            <a:chExt cx="8820472" cy="6499884"/>
          </a:xfrm>
        </p:grpSpPr>
        <p:sp>
          <p:nvSpPr>
            <p:cNvPr id="193539" name="TextBox 2"/>
            <p:cNvSpPr txBox="1">
              <a:spLocks noChangeArrowheads="1"/>
            </p:cNvSpPr>
            <p:nvPr/>
          </p:nvSpPr>
          <p:spPr bwMode="auto">
            <a:xfrm>
              <a:off x="5076056" y="1602666"/>
              <a:ext cx="38884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ja-JP" sz="1800" b="0" i="0" u="none" strike="noStrike" kern="1200" cap="none" spc="0" normalizeH="0" baseline="0" noProof="0">
                  <a:ln>
                    <a:noFill/>
                  </a:ln>
                  <a:solidFill>
                    <a:srgbClr val="000000"/>
                  </a:solidFill>
                  <a:effectLst/>
                  <a:uLnTx/>
                  <a:uFillTx/>
                  <a:latin typeface="Franklin Gothic Medium" panose="020B0603020102020204" pitchFamily="34" charset="0"/>
                  <a:ea typeface="ＭＳ Ｐゴシック" panose="020B0600070205080204" pitchFamily="50" charset="-128"/>
                  <a:cs typeface="+mn-cs"/>
                </a:rPr>
                <a:t>Toda, M., Matsumura, C., Tsurukawa, M., Okuno, T., Nakano, T., Inoue, Y., Mori, T. 2012. Absolute configuration of atropisomeric PCB 183 enantiomerically enriched in human samples. </a:t>
              </a:r>
              <a:r>
                <a:rPr kumimoji="0" lang="en-CA" altLang="ja-JP" sz="1800" b="0" i="1" u="none" strike="noStrike" kern="1200" cap="none" spc="0" normalizeH="0" baseline="0" noProof="0">
                  <a:ln>
                    <a:noFill/>
                  </a:ln>
                  <a:solidFill>
                    <a:srgbClr val="000000"/>
                  </a:solidFill>
                  <a:effectLst/>
                  <a:uLnTx/>
                  <a:uFillTx/>
                  <a:latin typeface="Franklin Gothic Medium" panose="020B0603020102020204" pitchFamily="34" charset="0"/>
                  <a:ea typeface="ＭＳ Ｐゴシック" panose="020B0600070205080204" pitchFamily="50" charset="-128"/>
                  <a:cs typeface="+mn-cs"/>
                </a:rPr>
                <a:t>J. Phys. Chem. A</a:t>
              </a:r>
              <a:r>
                <a:rPr kumimoji="0" lang="en-CA" altLang="ja-JP" sz="1800" b="0" i="0" u="none" strike="noStrike" kern="1200" cap="none" spc="0" normalizeH="0" baseline="0" noProof="0">
                  <a:ln>
                    <a:noFill/>
                  </a:ln>
                  <a:solidFill>
                    <a:srgbClr val="000000"/>
                  </a:solidFill>
                  <a:effectLst/>
                  <a:uLnTx/>
                  <a:uFillTx/>
                  <a:latin typeface="Franklin Gothic Medium" panose="020B0603020102020204" pitchFamily="34" charset="0"/>
                  <a:ea typeface="ＭＳ Ｐゴシック" panose="020B0600070205080204" pitchFamily="50" charset="-128"/>
                  <a:cs typeface="+mn-cs"/>
                </a:rPr>
                <a:t>., in press.</a:t>
              </a:r>
            </a:p>
          </p:txBody>
        </p:sp>
        <p:sp>
          <p:nvSpPr>
            <p:cNvPr id="193540" name="Text Box 185"/>
            <p:cNvSpPr txBox="1">
              <a:spLocks noChangeArrowheads="1"/>
            </p:cNvSpPr>
            <p:nvPr/>
          </p:nvSpPr>
          <p:spPr bwMode="auto">
            <a:xfrm>
              <a:off x="288032" y="4781470"/>
              <a:ext cx="88204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defTabSz="215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21590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2159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2159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2159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2159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2159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2159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2159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215900" rtl="0" eaLnBrk="1" fontAlgn="base" latinLnBrk="0" hangingPunct="1">
                <a:lnSpc>
                  <a:spcPct val="100000"/>
                </a:lnSpc>
                <a:spcBef>
                  <a:spcPct val="0"/>
                </a:spcBef>
                <a:spcAft>
                  <a:spcPts val="1200"/>
                </a:spcAft>
                <a:buClr>
                  <a:srgbClr val="C00000"/>
                </a:buClr>
                <a:buSzTx/>
                <a:buFont typeface="Wingdings" panose="05000000000000000000" pitchFamily="2" charset="2"/>
                <a:buChar char="Ø"/>
                <a:tabLst/>
                <a:defRPr/>
              </a:pPr>
              <a:r>
                <a:rPr kumimoji="0" lang="en-US" altLang="ja-JP" sz="2300" b="0" i="0" u="none" strike="noStrike" kern="1200" cap="none" spc="0" normalizeH="0" baseline="0" noProof="0">
                  <a:ln>
                    <a:noFill/>
                  </a:ln>
                  <a:solidFill>
                    <a:srgbClr val="0000CC"/>
                  </a:solidFill>
                  <a:effectLst/>
                  <a:uLnTx/>
                  <a:uFillTx/>
                  <a:latin typeface="Franklin Gothic Medium" panose="020B0603020102020204" pitchFamily="34" charset="0"/>
                  <a:ea typeface="ＭＳ Ｐゴシック" panose="020B0600070205080204" pitchFamily="50" charset="-128"/>
                  <a:cs typeface="+mn-cs"/>
                </a:rPr>
                <a:t>19 PCB congeners contain 3 or 4 ortho-	substituted chlorines and 	have high energy barriers that prevent rotation of the two rings.</a:t>
              </a:r>
            </a:p>
            <a:p>
              <a:pPr marL="0" marR="0" lvl="0" indent="0" algn="l" defTabSz="215900" rtl="0" eaLnBrk="1" fontAlgn="base" latinLnBrk="0" hangingPunct="1">
                <a:lnSpc>
                  <a:spcPct val="100000"/>
                </a:lnSpc>
                <a:spcBef>
                  <a:spcPct val="0"/>
                </a:spcBef>
                <a:spcAft>
                  <a:spcPts val="1200"/>
                </a:spcAft>
                <a:buClr>
                  <a:srgbClr val="C00000"/>
                </a:buClr>
                <a:buSzTx/>
                <a:buFont typeface="Wingdings" panose="05000000000000000000" pitchFamily="2" charset="2"/>
                <a:buChar char="Ø"/>
                <a:tabLst/>
                <a:defRPr/>
              </a:pPr>
              <a:r>
                <a:rPr kumimoji="0" lang="en-US" altLang="ja-JP" sz="2300" b="0" i="0" u="none" strike="noStrike" kern="1200" cap="none" spc="0" normalizeH="0" baseline="0" noProof="0">
                  <a:ln>
                    <a:noFill/>
                  </a:ln>
                  <a:solidFill>
                    <a:srgbClr val="0000CC"/>
                  </a:solidFill>
                  <a:effectLst/>
                  <a:uLnTx/>
                  <a:uFillTx/>
                  <a:latin typeface="Franklin Gothic Medium" panose="020B0603020102020204" pitchFamily="34" charset="0"/>
                  <a:ea typeface="ＭＳ Ｐゴシック" panose="020B0600070205080204" pitchFamily="50" charset="-128"/>
                  <a:cs typeface="+mn-cs"/>
                </a:rPr>
                <a:t>Technically called atropisomers instead of enantiomers.</a:t>
              </a:r>
            </a:p>
            <a:p>
              <a:pPr marL="0" marR="0" lvl="0" indent="0" algn="l" defTabSz="215900" rtl="0" eaLnBrk="1" fontAlgn="base" latinLnBrk="0" hangingPunct="1">
                <a:lnSpc>
                  <a:spcPct val="100000"/>
                </a:lnSpc>
                <a:spcBef>
                  <a:spcPct val="0"/>
                </a:spcBef>
                <a:spcAft>
                  <a:spcPts val="1200"/>
                </a:spcAft>
                <a:buClr>
                  <a:srgbClr val="C00000"/>
                </a:buClr>
                <a:buSzTx/>
                <a:buFont typeface="Wingdings" panose="05000000000000000000" pitchFamily="2" charset="2"/>
                <a:buChar char="Ø"/>
                <a:tabLst/>
                <a:defRPr/>
              </a:pPr>
              <a:r>
                <a:rPr kumimoji="0" lang="en-US" altLang="ja-JP" sz="2300" b="0" i="0" u="none" strike="noStrike" kern="1200" cap="none" spc="0" normalizeH="0" baseline="0" noProof="0">
                  <a:ln>
                    <a:noFill/>
                  </a:ln>
                  <a:solidFill>
                    <a:srgbClr val="0000CC"/>
                  </a:solidFill>
                  <a:effectLst/>
                  <a:uLnTx/>
                  <a:uFillTx/>
                  <a:latin typeface="Franklin Gothic Medium" panose="020B0603020102020204" pitchFamily="34" charset="0"/>
                  <a:ea typeface="ＭＳ Ｐゴシック" panose="020B0600070205080204" pitchFamily="50" charset="-128"/>
                  <a:cs typeface="+mn-cs"/>
                </a:rPr>
                <a:t>Selective metabolism in humans, wildlife, soils, sediments.</a:t>
              </a:r>
              <a:endParaRPr kumimoji="0" lang="en-CA" altLang="ja-JP" sz="2300" b="0" i="0" u="none" strike="noStrike" kern="1200" cap="none" spc="0" normalizeH="0" baseline="0" noProof="0">
                <a:ln>
                  <a:noFill/>
                </a:ln>
                <a:solidFill>
                  <a:srgbClr val="0000CC"/>
                </a:solidFill>
                <a:effectLst/>
                <a:uLnTx/>
                <a:uFillTx/>
                <a:latin typeface="Franklin Gothic Medium" panose="020B0603020102020204" pitchFamily="34" charset="0"/>
                <a:ea typeface="ＭＳ Ｐゴシック" panose="020B0600070205080204" pitchFamily="50" charset="-128"/>
                <a:cs typeface="+mn-cs"/>
              </a:endParaRPr>
            </a:p>
          </p:txBody>
        </p:sp>
        <p:pic>
          <p:nvPicPr>
            <p:cNvPr id="193541" name="Picture 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83880"/>
              <a:ext cx="4221480" cy="382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2" name="TextBox 5"/>
            <p:cNvSpPr txBox="1">
              <a:spLocks noChangeArrowheads="1"/>
            </p:cNvSpPr>
            <p:nvPr/>
          </p:nvSpPr>
          <p:spPr bwMode="auto">
            <a:xfrm>
              <a:off x="3347864" y="97468"/>
              <a:ext cx="1970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ja-JP" sz="2800" b="0" i="0" u="none" strike="noStrike" kern="1200" cap="none" spc="0" normalizeH="0" baseline="0" noProof="0">
                  <a:ln>
                    <a:noFill/>
                  </a:ln>
                  <a:solidFill>
                    <a:srgbClr val="0000CC"/>
                  </a:solidFill>
                  <a:effectLst/>
                  <a:uLnTx/>
                  <a:uFillTx/>
                  <a:latin typeface="Franklin Gothic Medium" panose="020B0603020102020204" pitchFamily="34" charset="0"/>
                  <a:ea typeface="ＭＳ Ｐゴシック" panose="020B0600070205080204" pitchFamily="50" charset="-128"/>
                  <a:cs typeface="+mn-cs"/>
                </a:rPr>
                <a:t>Chiral PCBs</a:t>
              </a:r>
            </a:p>
          </p:txBody>
        </p:sp>
      </p:grpSp>
    </p:spTree>
    <p:extLst>
      <p:ext uri="{BB962C8B-B14F-4D97-AF65-F5344CB8AC3E}">
        <p14:creationId xmlns:p14="http://schemas.microsoft.com/office/powerpoint/2010/main" val="78200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正方形/長方形 6"/>
          <p:cNvSpPr>
            <a:spLocks noChangeArrowheads="1"/>
          </p:cNvSpPr>
          <p:nvPr/>
        </p:nvSpPr>
        <p:spPr bwMode="auto">
          <a:xfrm>
            <a:off x="971550" y="566102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Toda, Matsumura, Tsurukawa, Okuno, Nakano, Inoue, Mori, Journal of Physical Chemistry A. DOI: http://dx.doi.org/10.1021/jp306363n</a:t>
            </a:r>
          </a:p>
        </p:txBody>
      </p:sp>
      <p:sp>
        <p:nvSpPr>
          <p:cNvPr id="15" name="角丸四角形 14"/>
          <p:cNvSpPr/>
          <p:nvPr/>
        </p:nvSpPr>
        <p:spPr>
          <a:xfrm>
            <a:off x="468313" y="333375"/>
            <a:ext cx="8424862" cy="6119813"/>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4804" name="図 4" descr="Fig-jp306363n_ページ_2_画像_0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84188"/>
            <a:ext cx="67246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5" name="AutoShape 3"/>
          <p:cNvSpPr>
            <a:spLocks noChangeAspect="1" noChangeArrowheads="1"/>
          </p:cNvSpPr>
          <p:nvPr/>
        </p:nvSpPr>
        <p:spPr bwMode="auto">
          <a:xfrm>
            <a:off x="-2341563" y="692150"/>
            <a:ext cx="8515351"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04254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4950"/>
            <a:ext cx="453548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7"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700213"/>
            <a:ext cx="45354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187700"/>
            <a:ext cx="453548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1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699000"/>
            <a:ext cx="453548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5"/>
          <p:cNvGraphicFramePr>
            <a:graphicFrameLocks noGrp="1"/>
          </p:cNvGraphicFramePr>
          <p:nvPr/>
        </p:nvGraphicFramePr>
        <p:xfrm>
          <a:off x="4859338" y="476250"/>
          <a:ext cx="3816349" cy="5545140"/>
        </p:xfrm>
        <a:graphic>
          <a:graphicData uri="http://schemas.openxmlformats.org/drawingml/2006/table">
            <a:tbl>
              <a:tblPr>
                <a:effectLst/>
              </a:tblPr>
              <a:tblGrid>
                <a:gridCol w="1406023">
                  <a:extLst>
                    <a:ext uri="{9D8B030D-6E8A-4147-A177-3AD203B41FA5}">
                      <a16:colId xmlns:a16="http://schemas.microsoft.com/office/drawing/2014/main" val="20000"/>
                    </a:ext>
                  </a:extLst>
                </a:gridCol>
                <a:gridCol w="1205163">
                  <a:extLst>
                    <a:ext uri="{9D8B030D-6E8A-4147-A177-3AD203B41FA5}">
                      <a16:colId xmlns:a16="http://schemas.microsoft.com/office/drawing/2014/main" val="20001"/>
                    </a:ext>
                  </a:extLst>
                </a:gridCol>
                <a:gridCol w="1205163">
                  <a:extLst>
                    <a:ext uri="{9D8B030D-6E8A-4147-A177-3AD203B41FA5}">
                      <a16:colId xmlns:a16="http://schemas.microsoft.com/office/drawing/2014/main" val="20002"/>
                    </a:ext>
                  </a:extLst>
                </a:gridCol>
              </a:tblGrid>
              <a:tr h="554514">
                <a:tc>
                  <a:txBody>
                    <a:bodyPr/>
                    <a:lstStyle/>
                    <a:p>
                      <a:pPr algn="ctr">
                        <a:spcAft>
                          <a:spcPts val="0"/>
                        </a:spcAft>
                      </a:pPr>
                      <a:r>
                        <a:rPr lang="en-US" sz="1600" b="1" kern="0" dirty="0">
                          <a:latin typeface="Arial" pitchFamily="34" charset="0"/>
                          <a:ea typeface="ＭＳ Ｐゴシック"/>
                          <a:cs typeface="Arial" pitchFamily="34" charset="0"/>
                        </a:rPr>
                        <a:t>PCB-139</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6">
                        <a:lumMod val="20000"/>
                        <a:lumOff val="8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1</a:t>
                      </a:r>
                      <a:r>
                        <a:rPr lang="ja-JP" sz="1600" b="1" kern="0" dirty="0" err="1">
                          <a:latin typeface="Arial" pitchFamily="34" charset="0"/>
                          <a:ea typeface="ＭＳ Ｐゴシック"/>
                          <a:cs typeface="Arial" pitchFamily="34" charset="0"/>
                        </a:rPr>
                        <a:t>ｍ</a:t>
                      </a:r>
                      <a:r>
                        <a:rPr lang="en-US" sz="1600" b="1" kern="0" dirty="0">
                          <a:latin typeface="Arial" pitchFamily="34" charset="0"/>
                          <a:ea typeface="ＭＳ Ｐゴシック"/>
                          <a:cs typeface="Arial" pitchFamily="34" charset="0"/>
                        </a:rPr>
                        <a:t>L/min</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6">
                        <a:lumMod val="20000"/>
                        <a:lumOff val="80000"/>
                      </a:schemeClr>
                    </a:solidFill>
                  </a:tcPr>
                </a:tc>
                <a:tc>
                  <a:txBody>
                    <a:bodyPr/>
                    <a:lstStyle/>
                    <a:p>
                      <a:pPr algn="ctr">
                        <a:spcAft>
                          <a:spcPts val="0"/>
                        </a:spcAft>
                      </a:pPr>
                      <a:r>
                        <a:rPr lang="en-US" altLang="ja-JP" sz="1600" b="1" kern="0" dirty="0">
                          <a:latin typeface="Arial" pitchFamily="34" charset="0"/>
                          <a:ea typeface="ＭＳ Ｐゴシック"/>
                          <a:cs typeface="Arial" pitchFamily="34" charset="0"/>
                        </a:rPr>
                        <a:t>40cm</a:t>
                      </a:r>
                      <a:endParaRPr lang="en-US" sz="1600" b="1" kern="0" dirty="0">
                        <a:latin typeface="Arial" pitchFamily="34" charset="0"/>
                        <a:ea typeface="ＭＳ Ｐゴシック"/>
                        <a:cs typeface="Arial" pitchFamily="34" charset="0"/>
                      </a:endParaRPr>
                    </a:p>
                  </a:txBody>
                  <a:tcPr marL="62864" marR="62864" marT="0"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r h="554514">
                <a:tc>
                  <a:txBody>
                    <a:bodyPr/>
                    <a:lstStyle/>
                    <a:p>
                      <a:pPr algn="ctr">
                        <a:spcAft>
                          <a:spcPts val="0"/>
                        </a:spcAft>
                      </a:pPr>
                      <a:r>
                        <a:rPr lang="ja-JP" sz="1600" b="1" kern="0">
                          <a:latin typeface="Arial" pitchFamily="34" charset="0"/>
                          <a:ea typeface="ＭＳ Ｐゴシック"/>
                          <a:cs typeface="Arial" pitchFamily="34" charset="0"/>
                        </a:rPr>
                        <a:t>カラム温度</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dirty="0">
                          <a:latin typeface="Arial" pitchFamily="34" charset="0"/>
                          <a:ea typeface="ＭＳ Ｐゴシック"/>
                          <a:cs typeface="Arial" pitchFamily="34" charset="0"/>
                        </a:rPr>
                        <a:t>RT-1</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a:latin typeface="Arial" pitchFamily="34" charset="0"/>
                          <a:ea typeface="ＭＳ Ｐゴシック"/>
                          <a:cs typeface="Arial" pitchFamily="34" charset="0"/>
                        </a:rPr>
                        <a:t>RT-2</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extLst>
                  <a:ext uri="{0D108BD9-81ED-4DB2-BD59-A6C34878D82A}">
                    <a16:rowId xmlns:a16="http://schemas.microsoft.com/office/drawing/2014/main" val="10001"/>
                  </a:ext>
                </a:extLst>
              </a:tr>
              <a:tr h="554514">
                <a:tc>
                  <a:txBody>
                    <a:bodyPr/>
                    <a:lstStyle/>
                    <a:p>
                      <a:pPr algn="ctr">
                        <a:spcAft>
                          <a:spcPts val="0"/>
                        </a:spcAft>
                      </a:pPr>
                      <a:r>
                        <a:rPr lang="en-US" sz="1600" b="1" kern="0" dirty="0">
                          <a:latin typeface="Arial" pitchFamily="34" charset="0"/>
                          <a:ea typeface="ＭＳ Ｐゴシック"/>
                          <a:cs typeface="Arial" pitchFamily="34" charset="0"/>
                        </a:rPr>
                        <a:t>10C</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9.522</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10.696</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2"/>
                  </a:ext>
                </a:extLst>
              </a:tr>
              <a:tr h="554514">
                <a:tc>
                  <a:txBody>
                    <a:bodyPr/>
                    <a:lstStyle/>
                    <a:p>
                      <a:pPr algn="ctr">
                        <a:spcAft>
                          <a:spcPts val="0"/>
                        </a:spcAft>
                      </a:pPr>
                      <a:r>
                        <a:rPr lang="en-US" sz="1600" b="1" kern="0">
                          <a:latin typeface="Arial" pitchFamily="34" charset="0"/>
                          <a:ea typeface="ＭＳ Ｐゴシック"/>
                          <a:cs typeface="Arial" pitchFamily="34" charset="0"/>
                        </a:rPr>
                        <a:t>15C</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a:latin typeface="Arial" pitchFamily="34" charset="0"/>
                          <a:ea typeface="ＭＳ Ｐゴシック"/>
                          <a:cs typeface="Arial" pitchFamily="34" charset="0"/>
                        </a:rPr>
                        <a:t>9.065</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dirty="0">
                          <a:latin typeface="Arial" pitchFamily="34" charset="0"/>
                          <a:ea typeface="ＭＳ Ｐゴシック"/>
                          <a:cs typeface="Arial" pitchFamily="34" charset="0"/>
                        </a:rPr>
                        <a:t>10.079</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tcPr>
                </a:tc>
                <a:extLst>
                  <a:ext uri="{0D108BD9-81ED-4DB2-BD59-A6C34878D82A}">
                    <a16:rowId xmlns:a16="http://schemas.microsoft.com/office/drawing/2014/main" val="10003"/>
                  </a:ext>
                </a:extLst>
              </a:tr>
              <a:tr h="554514">
                <a:tc>
                  <a:txBody>
                    <a:bodyPr/>
                    <a:lstStyle/>
                    <a:p>
                      <a:pPr algn="ctr">
                        <a:spcAft>
                          <a:spcPts val="0"/>
                        </a:spcAft>
                      </a:pPr>
                      <a:r>
                        <a:rPr lang="en-US" sz="1600" b="1" kern="0" dirty="0">
                          <a:latin typeface="Arial" pitchFamily="34" charset="0"/>
                          <a:ea typeface="ＭＳ Ｐゴシック"/>
                          <a:cs typeface="Arial" pitchFamily="34" charset="0"/>
                        </a:rPr>
                        <a:t>20C</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8.701</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9.58</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4"/>
                  </a:ext>
                </a:extLst>
              </a:tr>
              <a:tr h="554514">
                <a:tc>
                  <a:txBody>
                    <a:bodyPr/>
                    <a:lstStyle/>
                    <a:p>
                      <a:pPr algn="ctr">
                        <a:spcAft>
                          <a:spcPts val="0"/>
                        </a:spcAft>
                      </a:pPr>
                      <a:r>
                        <a:rPr lang="en-US" sz="1600" b="1" kern="0" dirty="0">
                          <a:latin typeface="Arial" pitchFamily="34" charset="0"/>
                          <a:ea typeface="ＭＳ Ｐゴシック"/>
                          <a:cs typeface="Arial" pitchFamily="34" charset="0"/>
                        </a:rPr>
                        <a:t>25C</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a:latin typeface="Arial" pitchFamily="34" charset="0"/>
                          <a:ea typeface="ＭＳ Ｐゴシック"/>
                          <a:cs typeface="Arial" pitchFamily="34" charset="0"/>
                        </a:rPr>
                        <a:t>8.367</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dirty="0">
                          <a:latin typeface="Arial" pitchFamily="34" charset="0"/>
                          <a:ea typeface="ＭＳ Ｐゴシック"/>
                          <a:cs typeface="Arial" pitchFamily="34" charset="0"/>
                        </a:rPr>
                        <a:t>9.142</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tcPr>
                </a:tc>
                <a:extLst>
                  <a:ext uri="{0D108BD9-81ED-4DB2-BD59-A6C34878D82A}">
                    <a16:rowId xmlns:a16="http://schemas.microsoft.com/office/drawing/2014/main" val="10005"/>
                  </a:ext>
                </a:extLst>
              </a:tr>
              <a:tr h="554514">
                <a:tc>
                  <a:txBody>
                    <a:bodyPr/>
                    <a:lstStyle/>
                    <a:p>
                      <a:pPr algn="ctr">
                        <a:spcAft>
                          <a:spcPts val="0"/>
                        </a:spcAft>
                      </a:pPr>
                      <a:r>
                        <a:rPr lang="en-US" sz="1600" b="1" kern="0" dirty="0">
                          <a:latin typeface="Arial" pitchFamily="34" charset="0"/>
                          <a:ea typeface="ＭＳ Ｐゴシック"/>
                          <a:cs typeface="Arial" pitchFamily="34" charset="0"/>
                        </a:rPr>
                        <a:t>30C</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8.023</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8.699</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6"/>
                  </a:ext>
                </a:extLst>
              </a:tr>
              <a:tr h="554514">
                <a:tc>
                  <a:txBody>
                    <a:bodyPr/>
                    <a:lstStyle/>
                    <a:p>
                      <a:pPr algn="ctr">
                        <a:spcAft>
                          <a:spcPts val="0"/>
                        </a:spcAft>
                      </a:pPr>
                      <a:r>
                        <a:rPr lang="en-US" sz="1600" b="1" kern="0">
                          <a:latin typeface="Arial" pitchFamily="34" charset="0"/>
                          <a:ea typeface="ＭＳ Ｐゴシック"/>
                          <a:cs typeface="Arial" pitchFamily="34" charset="0"/>
                        </a:rPr>
                        <a:t>35C</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a:latin typeface="Arial" pitchFamily="34" charset="0"/>
                          <a:ea typeface="ＭＳ Ｐゴシック"/>
                          <a:cs typeface="Arial" pitchFamily="34" charset="0"/>
                        </a:rPr>
                        <a:t>7.679</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dirty="0">
                          <a:latin typeface="Arial" pitchFamily="34" charset="0"/>
                          <a:ea typeface="ＭＳ Ｐゴシック"/>
                          <a:cs typeface="Arial" pitchFamily="34" charset="0"/>
                        </a:rPr>
                        <a:t>8.271</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tcPr>
                </a:tc>
                <a:extLst>
                  <a:ext uri="{0D108BD9-81ED-4DB2-BD59-A6C34878D82A}">
                    <a16:rowId xmlns:a16="http://schemas.microsoft.com/office/drawing/2014/main" val="10007"/>
                  </a:ext>
                </a:extLst>
              </a:tr>
              <a:tr h="554514">
                <a:tc>
                  <a:txBody>
                    <a:bodyPr/>
                    <a:lstStyle/>
                    <a:p>
                      <a:pPr algn="ctr">
                        <a:spcAft>
                          <a:spcPts val="0"/>
                        </a:spcAft>
                      </a:pPr>
                      <a:r>
                        <a:rPr lang="en-US" sz="1600" b="1" kern="0" dirty="0">
                          <a:latin typeface="Arial" pitchFamily="34" charset="0"/>
                          <a:ea typeface="ＭＳ Ｐゴシック"/>
                          <a:cs typeface="Arial" pitchFamily="34" charset="0"/>
                        </a:rPr>
                        <a:t>38C</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7.56</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tc>
                  <a:txBody>
                    <a:bodyPr/>
                    <a:lstStyle/>
                    <a:p>
                      <a:pPr algn="ctr">
                        <a:spcAft>
                          <a:spcPts val="0"/>
                        </a:spcAft>
                      </a:pPr>
                      <a:r>
                        <a:rPr lang="en-US" sz="1600" b="1" kern="0" dirty="0">
                          <a:latin typeface="Arial" pitchFamily="34" charset="0"/>
                          <a:ea typeface="ＭＳ Ｐゴシック"/>
                          <a:cs typeface="Arial" pitchFamily="34" charset="0"/>
                        </a:rPr>
                        <a:t>8.11</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8"/>
                  </a:ext>
                </a:extLst>
              </a:tr>
              <a:tr h="554514">
                <a:tc>
                  <a:txBody>
                    <a:bodyPr/>
                    <a:lstStyle/>
                    <a:p>
                      <a:pPr algn="ctr">
                        <a:spcAft>
                          <a:spcPts val="0"/>
                        </a:spcAft>
                      </a:pPr>
                      <a:r>
                        <a:rPr lang="en-US" sz="1600" b="1" kern="0">
                          <a:latin typeface="Arial" pitchFamily="34" charset="0"/>
                          <a:ea typeface="ＭＳ Ｐゴシック"/>
                          <a:cs typeface="Arial" pitchFamily="34" charset="0"/>
                        </a:rPr>
                        <a:t>40C</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a:latin typeface="Arial" pitchFamily="34" charset="0"/>
                          <a:ea typeface="ＭＳ Ｐゴシック"/>
                          <a:cs typeface="Arial" pitchFamily="34" charset="0"/>
                        </a:rPr>
                        <a:t>7.401</a:t>
                      </a:r>
                      <a:endParaRPr lang="ja-JP" sz="1600" b="1" kern="100">
                        <a:latin typeface="Arial" pitchFamily="34" charset="0"/>
                        <a:ea typeface="ＭＳ 明朝"/>
                        <a:cs typeface="Arial" pitchFamily="34" charset="0"/>
                      </a:endParaRPr>
                    </a:p>
                  </a:txBody>
                  <a:tcPr marL="62864" marR="62864" marT="0" marB="0" anchor="ctr">
                    <a:lnL>
                      <a:noFill/>
                    </a:lnL>
                    <a:lnR>
                      <a:noFill/>
                    </a:lnR>
                    <a:lnT>
                      <a:noFill/>
                    </a:lnT>
                    <a:lnB>
                      <a:noFill/>
                    </a:lnB>
                  </a:tcPr>
                </a:tc>
                <a:tc>
                  <a:txBody>
                    <a:bodyPr/>
                    <a:lstStyle/>
                    <a:p>
                      <a:pPr algn="ctr">
                        <a:spcAft>
                          <a:spcPts val="0"/>
                        </a:spcAft>
                      </a:pPr>
                      <a:r>
                        <a:rPr lang="en-US" sz="1600" b="1" kern="0" dirty="0">
                          <a:latin typeface="Arial" pitchFamily="34" charset="0"/>
                          <a:ea typeface="ＭＳ Ｐゴシック"/>
                          <a:cs typeface="Arial" pitchFamily="34" charset="0"/>
                        </a:rPr>
                        <a:t>7.924</a:t>
                      </a:r>
                      <a:endParaRPr lang="ja-JP" sz="1600" b="1" kern="100" dirty="0">
                        <a:latin typeface="Arial" pitchFamily="34" charset="0"/>
                        <a:ea typeface="ＭＳ 明朝"/>
                        <a:cs typeface="Arial" pitchFamily="34" charset="0"/>
                      </a:endParaRPr>
                    </a:p>
                  </a:txBody>
                  <a:tcPr marL="62864" marR="62864"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205862" name="正方形/長方形 7"/>
          <p:cNvSpPr>
            <a:spLocks noChangeArrowheads="1"/>
          </p:cNvSpPr>
          <p:nvPr/>
        </p:nvSpPr>
        <p:spPr bwMode="auto">
          <a:xfrm>
            <a:off x="3492500" y="549275"/>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05863" name="正方形/長方形 8"/>
          <p:cNvSpPr>
            <a:spLocks noChangeArrowheads="1"/>
          </p:cNvSpPr>
          <p:nvPr/>
        </p:nvSpPr>
        <p:spPr bwMode="auto">
          <a:xfrm>
            <a:off x="3492500" y="205105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05864" name="正方形/長方形 9"/>
          <p:cNvSpPr>
            <a:spLocks noChangeArrowheads="1"/>
          </p:cNvSpPr>
          <p:nvPr/>
        </p:nvSpPr>
        <p:spPr bwMode="auto">
          <a:xfrm>
            <a:off x="3492500" y="3573463"/>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05865" name="正方形/長方形 10"/>
          <p:cNvSpPr>
            <a:spLocks noChangeArrowheads="1"/>
          </p:cNvSpPr>
          <p:nvPr/>
        </p:nvSpPr>
        <p:spPr bwMode="auto">
          <a:xfrm>
            <a:off x="3492500" y="4868863"/>
            <a:ext cx="100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2" name="角丸四角形 11"/>
          <p:cNvSpPr/>
          <p:nvPr/>
        </p:nvSpPr>
        <p:spPr>
          <a:xfrm>
            <a:off x="4643438" y="188913"/>
            <a:ext cx="4249737" cy="5976937"/>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5867" name="AutoShape 3"/>
          <p:cNvSpPr>
            <a:spLocks noChangeAspect="1" noChangeArrowheads="1"/>
          </p:cNvSpPr>
          <p:nvPr/>
        </p:nvSpPr>
        <p:spPr bwMode="auto">
          <a:xfrm>
            <a:off x="0" y="260350"/>
            <a:ext cx="85153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Rectangle 1">
            <a:extLst>
              <a:ext uri="{FF2B5EF4-FFF2-40B4-BE49-F238E27FC236}">
                <a16:creationId xmlns:a16="http://schemas.microsoft.com/office/drawing/2014/main" id="{069B56F3-A1A8-B378-A399-0A1BA29BF1A1}"/>
              </a:ext>
            </a:extLst>
          </p:cNvPr>
          <p:cNvSpPr>
            <a:spLocks noChangeArrowheads="1"/>
          </p:cNvSpPr>
          <p:nvPr/>
        </p:nvSpPr>
        <p:spPr bwMode="auto">
          <a:xfrm>
            <a:off x="1087176" y="6388562"/>
            <a:ext cx="7112523"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100" b="0" i="0" u="none" strike="noStrike" cap="none" normalizeH="0" baseline="0" dirty="0">
                <a:ln>
                  <a:noFill/>
                </a:ln>
                <a:solidFill>
                  <a:srgbClr val="202124"/>
                </a:solidFill>
                <a:effectLst/>
                <a:latin typeface="Arial Unicode MS"/>
                <a:ea typeface="inherit"/>
              </a:rPr>
              <a:t>HPLC column temperature and chiral separation (PCB-139)</a:t>
            </a:r>
            <a:r>
              <a:rPr kumimoji="0" lang="ja-JP" altLang="ja-JP" sz="600" b="0" i="0" u="none" strike="noStrike" cap="none" normalizeH="0" baseline="0" dirty="0">
                <a:ln>
                  <a:noFill/>
                </a:ln>
                <a:solidFill>
                  <a:schemeClr val="tx1"/>
                </a:solidFill>
                <a:effectLst/>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513388"/>
            <a:ext cx="9144000" cy="3046988"/>
          </a:xfrm>
        </p:spPr>
        <p:txBody>
          <a:bodyPr/>
          <a:lstStyle/>
          <a:p>
            <a:pPr algn="ctr"/>
            <a:r>
              <a:rPr lang="en-US" altLang="ja-JP" sz="4800" b="1" dirty="0">
                <a:latin typeface="Times New Roman" panose="02020603050405020304" pitchFamily="18" charset="0"/>
                <a:ea typeface="ＭＳ 明朝" panose="02020609040205080304" pitchFamily="17" charset="-128"/>
              </a:rPr>
              <a:t>Time trend of PCB level in ambient air</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(log scale)</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(1974-2000)</a:t>
            </a:r>
          </a:p>
        </p:txBody>
      </p:sp>
    </p:spTree>
    <p:extLst>
      <p:ext uri="{BB962C8B-B14F-4D97-AF65-F5344CB8AC3E}">
        <p14:creationId xmlns:p14="http://schemas.microsoft.com/office/powerpoint/2010/main" val="2306385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正方形/長方形 6"/>
          <p:cNvSpPr>
            <a:spLocks noChangeArrowheads="1"/>
          </p:cNvSpPr>
          <p:nvPr/>
        </p:nvSpPr>
        <p:spPr bwMode="auto">
          <a:xfrm>
            <a:off x="971550" y="566102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Toda, Matsumura, Tsurukawa, Okuno, Nakano, Inoue, Mori, Journal of Physical Chemistry A. DOI: http://dx.doi.org/10.1021/jp306363n</a:t>
            </a:r>
          </a:p>
        </p:txBody>
      </p:sp>
      <p:sp>
        <p:nvSpPr>
          <p:cNvPr id="15" name="角丸四角形 14"/>
          <p:cNvSpPr/>
          <p:nvPr/>
        </p:nvSpPr>
        <p:spPr>
          <a:xfrm>
            <a:off x="468313" y="333375"/>
            <a:ext cx="8424862" cy="6119813"/>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7876" name="図 5" descr="Fig-jp306363n_ページ_3_画像_0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76250"/>
            <a:ext cx="65119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7" name="図 5" descr="Fig-jp306363n_ページ_3_画像_0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997200"/>
            <a:ext cx="6840537"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0" y="1926768"/>
            <a:ext cx="9144000" cy="2954655"/>
          </a:xfrm>
          <a:prstGeom prst="rect">
            <a:avLst/>
          </a:prstGeom>
          <a:solidFill>
            <a:schemeClr val="tx2">
              <a:lumMod val="60000"/>
              <a:lumOff val="40000"/>
            </a:schemeClr>
          </a:solidFill>
        </p:spPr>
        <p:txBody>
          <a:bodyPr wrap="square">
            <a:spAutoFit/>
          </a:bodyPr>
          <a:lstStyle/>
          <a:p>
            <a:pPr lvl="0" defTabSz="914400" fontAlgn="base">
              <a:spcBef>
                <a:spcPct val="0"/>
              </a:spcBef>
              <a:spcAft>
                <a:spcPct val="0"/>
              </a:spcAft>
              <a:defRPr/>
            </a:pPr>
            <a:r>
              <a:rPr kumimoji="1" lang="en-US" altLang="ja-JP" sz="2800" b="1" dirty="0">
                <a:solidFill>
                  <a:prstClr val="white"/>
                </a:solidFill>
                <a:latin typeface="Arial" panose="020B0604020202020204" pitchFamily="34" charset="0"/>
                <a:ea typeface="ＭＳ Ｐゴシック" charset="-128"/>
                <a:cs typeface="Arial" pitchFamily="34" charset="0"/>
              </a:rPr>
              <a:t>Experimental data and theoretical chemical calculations were integrated and analyzed to enable specific optical rotation measurements of each enantiomer. We confirmed that the experimental and calculated results of the circular dichroism spectrum and specific optical rotation agree well.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61391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863272"/>
            <a:ext cx="9144000" cy="3046988"/>
          </a:xfrm>
        </p:spPr>
        <p:txBody>
          <a:bodyPr/>
          <a:lstStyle/>
          <a:p>
            <a:pPr algn="ctr"/>
            <a:r>
              <a:rPr lang="en-US" altLang="ja-JP" sz="4800" b="1" dirty="0">
                <a:latin typeface="Times New Roman" panose="02020603050405020304" pitchFamily="18" charset="0"/>
                <a:ea typeface="ＭＳ 明朝" panose="02020609040205080304" pitchFamily="17" charset="-128"/>
              </a:rPr>
              <a:t>Enantioselective</a:t>
            </a:r>
            <a:r>
              <a:rPr lang="ja-JP" altLang="en-US" sz="4800" b="1" dirty="0">
                <a:latin typeface="Times New Roman" panose="02020603050405020304" pitchFamily="18" charset="0"/>
                <a:ea typeface="ＭＳ 明朝" panose="02020609040205080304" pitchFamily="17" charset="-128"/>
              </a:rPr>
              <a:t> </a:t>
            </a:r>
            <a:r>
              <a:rPr lang="en-US" altLang="ja-JP" sz="4800" b="1" dirty="0">
                <a:latin typeface="Times New Roman" panose="02020603050405020304" pitchFamily="18" charset="0"/>
                <a:ea typeface="ＭＳ 明朝" panose="02020609040205080304" pitchFamily="17" charset="-128"/>
              </a:rPr>
              <a:t>oxidation</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by cytochrome P450</a:t>
            </a:r>
            <a:r>
              <a:rPr lang="ja-JP" altLang="en-US" sz="4800" b="1" dirty="0">
                <a:latin typeface="Times New Roman" panose="02020603050405020304" pitchFamily="18" charset="0"/>
                <a:ea typeface="ＭＳ 明朝" panose="02020609040205080304" pitchFamily="17" charset="-128"/>
              </a:rPr>
              <a:t> </a:t>
            </a:r>
            <a:br>
              <a:rPr lang="en-US" altLang="ja-JP" sz="4800" b="1" dirty="0">
                <a:latin typeface="Times New Roman" panose="02020603050405020304" pitchFamily="18" charset="0"/>
                <a:ea typeface="ＭＳ 明朝" panose="02020609040205080304" pitchFamily="17" charset="-128"/>
              </a:rPr>
            </a:br>
            <a:endParaRPr lang="en-US" altLang="ja-JP" sz="4800" b="1"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01678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64" y="857250"/>
            <a:ext cx="7521274" cy="5143500"/>
          </a:xfrm>
          <a:prstGeom prst="rect">
            <a:avLst/>
          </a:prstGeom>
        </p:spPr>
      </p:pic>
    </p:spTree>
    <p:extLst>
      <p:ext uri="{BB962C8B-B14F-4D97-AF65-F5344CB8AC3E}">
        <p14:creationId xmlns:p14="http://schemas.microsoft.com/office/powerpoint/2010/main" val="594582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27561" y="1224397"/>
            <a:ext cx="8019019" cy="4481945"/>
          </a:xfrm>
          <a:prstGeom prst="rect">
            <a:avLst/>
          </a:prstGeom>
        </p:spPr>
      </p:pic>
      <p:sp>
        <p:nvSpPr>
          <p:cNvPr id="5" name="テキスト ボックス 4"/>
          <p:cNvSpPr txBox="1"/>
          <p:nvPr/>
        </p:nvSpPr>
        <p:spPr>
          <a:xfrm>
            <a:off x="0" y="247412"/>
            <a:ext cx="91439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Changes in enantiomer fraction (EF) value of PCB 95 after 3h treatment </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楕円 1">
            <a:extLst>
              <a:ext uri="{FF2B5EF4-FFF2-40B4-BE49-F238E27FC236}">
                <a16:creationId xmlns:a16="http://schemas.microsoft.com/office/drawing/2014/main" id="{58546F75-23D7-9D81-B4E5-194E9BC6EB28}"/>
              </a:ext>
            </a:extLst>
          </p:cNvPr>
          <p:cNvSpPr/>
          <p:nvPr/>
        </p:nvSpPr>
        <p:spPr>
          <a:xfrm rot="1092277">
            <a:off x="3271895" y="4207902"/>
            <a:ext cx="393546" cy="14978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楕円 5">
            <a:extLst>
              <a:ext uri="{FF2B5EF4-FFF2-40B4-BE49-F238E27FC236}">
                <a16:creationId xmlns:a16="http://schemas.microsoft.com/office/drawing/2014/main" id="{9C8F3841-5E34-2A04-BA72-54E14B70E722}"/>
              </a:ext>
            </a:extLst>
          </p:cNvPr>
          <p:cNvSpPr/>
          <p:nvPr/>
        </p:nvSpPr>
        <p:spPr>
          <a:xfrm rot="1092277">
            <a:off x="7645167" y="4326185"/>
            <a:ext cx="341078" cy="14978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34D0D8C4-0395-371B-B556-A41A636F14D5}"/>
              </a:ext>
            </a:extLst>
          </p:cNvPr>
          <p:cNvSpPr/>
          <p:nvPr/>
        </p:nvSpPr>
        <p:spPr>
          <a:xfrm rot="1092277">
            <a:off x="7181055" y="4360302"/>
            <a:ext cx="393546" cy="14978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77D3745A-7B9D-927E-13C5-75E8E16C34E9}"/>
              </a:ext>
            </a:extLst>
          </p:cNvPr>
          <p:cNvSpPr txBox="1"/>
          <p:nvPr/>
        </p:nvSpPr>
        <p:spPr>
          <a:xfrm>
            <a:off x="0" y="6051312"/>
            <a:ext cx="9143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Nagayoshi</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et al, ESPR, (2017)</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3362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954786"/>
            <a:ext cx="9144000" cy="3785652"/>
          </a:xfrm>
        </p:spPr>
        <p:txBody>
          <a:bodyPr/>
          <a:lstStyle/>
          <a:p>
            <a:pPr algn="ctr"/>
            <a:r>
              <a:rPr lang="en-US" altLang="ja-JP" sz="4800" b="1" dirty="0">
                <a:latin typeface="Times New Roman" panose="02020603050405020304" pitchFamily="18" charset="0"/>
                <a:ea typeface="ＭＳ 明朝" panose="02020609040205080304" pitchFamily="17" charset="-128"/>
              </a:rPr>
              <a:t>Enantioselective</a:t>
            </a:r>
            <a:r>
              <a:rPr lang="ja-JP" altLang="en-US" sz="4800" b="1" dirty="0">
                <a:latin typeface="Times New Roman" panose="02020603050405020304" pitchFamily="18" charset="0"/>
                <a:ea typeface="ＭＳ 明朝" panose="02020609040205080304" pitchFamily="17" charset="-128"/>
              </a:rPr>
              <a:t> </a:t>
            </a:r>
            <a:r>
              <a:rPr lang="en-US" altLang="ja-JP" sz="4800" b="1" dirty="0">
                <a:latin typeface="Times New Roman" panose="02020603050405020304" pitchFamily="18" charset="0"/>
                <a:ea typeface="ＭＳ 明朝" panose="02020609040205080304" pitchFamily="17" charset="-128"/>
              </a:rPr>
              <a:t>toxicity : PCB 95</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Ryanodine Receptors (</a:t>
            </a:r>
            <a:r>
              <a:rPr lang="en-US" altLang="ja-JP" sz="4800" b="1" dirty="0" err="1">
                <a:latin typeface="Times New Roman" panose="02020603050405020304" pitchFamily="18" charset="0"/>
                <a:ea typeface="ＭＳ 明朝" panose="02020609040205080304" pitchFamily="17" charset="-128"/>
              </a:rPr>
              <a:t>RyRs</a:t>
            </a:r>
            <a:r>
              <a:rPr lang="en-US" altLang="ja-JP" sz="4800" b="1" dirty="0">
                <a:latin typeface="Times New Roman" panose="02020603050405020304" pitchFamily="18" charset="0"/>
                <a:ea typeface="ＭＳ 明朝" panose="02020609040205080304" pitchFamily="17" charset="-128"/>
              </a:rPr>
              <a:t>)</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Hippocampal Neuronal Networks</a:t>
            </a:r>
          </a:p>
        </p:txBody>
      </p:sp>
    </p:spTree>
    <p:extLst>
      <p:ext uri="{BB962C8B-B14F-4D97-AF65-F5344CB8AC3E}">
        <p14:creationId xmlns:p14="http://schemas.microsoft.com/office/powerpoint/2010/main" val="956757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057"/>
            <a:ext cx="9144000" cy="4913886"/>
          </a:xfrm>
          <a:prstGeom prst="rect">
            <a:avLst/>
          </a:prstGeom>
        </p:spPr>
      </p:pic>
    </p:spTree>
    <p:extLst>
      <p:ext uri="{BB962C8B-B14F-4D97-AF65-F5344CB8AC3E}">
        <p14:creationId xmlns:p14="http://schemas.microsoft.com/office/powerpoint/2010/main" val="3252064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01" y="1173480"/>
            <a:ext cx="7763773" cy="4114800"/>
          </a:xfrm>
          <a:prstGeom prst="rect">
            <a:avLst/>
          </a:prstGeom>
        </p:spPr>
      </p:pic>
    </p:spTree>
    <p:extLst>
      <p:ext uri="{BB962C8B-B14F-4D97-AF65-F5344CB8AC3E}">
        <p14:creationId xmlns:p14="http://schemas.microsoft.com/office/powerpoint/2010/main" val="2367813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534536"/>
            <a:ext cx="9144000" cy="1569660"/>
          </a:xfrm>
        </p:spPr>
        <p:txBody>
          <a:bodyPr/>
          <a:lstStyle/>
          <a:p>
            <a:pPr algn="ctr"/>
            <a:r>
              <a:rPr lang="en-US" altLang="ja-JP" sz="4800" b="1" dirty="0">
                <a:latin typeface="Times New Roman" panose="02020603050405020304" pitchFamily="18" charset="0"/>
                <a:ea typeface="ＭＳ 明朝" panose="02020609040205080304" pitchFamily="17" charset="-128"/>
              </a:rPr>
              <a:t>Specific rotation of chiral PCB and computational chemistry</a:t>
            </a:r>
          </a:p>
        </p:txBody>
      </p:sp>
    </p:spTree>
    <p:extLst>
      <p:ext uri="{BB962C8B-B14F-4D97-AF65-F5344CB8AC3E}">
        <p14:creationId xmlns:p14="http://schemas.microsoft.com/office/powerpoint/2010/main" val="705486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AAFF3D0-EABC-BBFB-4126-3C9C9A197ADB}"/>
              </a:ext>
            </a:extLst>
          </p:cNvPr>
          <p:cNvGraphicFramePr>
            <a:graphicFrameLocks noGrp="1"/>
          </p:cNvGraphicFramePr>
          <p:nvPr/>
        </p:nvGraphicFramePr>
        <p:xfrm>
          <a:off x="628650" y="3642308"/>
          <a:ext cx="7886705" cy="1751796"/>
        </p:xfrm>
        <a:graphic>
          <a:graphicData uri="http://schemas.openxmlformats.org/drawingml/2006/table">
            <a:tbl>
              <a:tblPr>
                <a:tableStyleId>{5C22544A-7EE6-4342-B048-85BDC9FD1C3A}</a:tableStyleId>
              </a:tblPr>
              <a:tblGrid>
                <a:gridCol w="983076">
                  <a:extLst>
                    <a:ext uri="{9D8B030D-6E8A-4147-A177-3AD203B41FA5}">
                      <a16:colId xmlns:a16="http://schemas.microsoft.com/office/drawing/2014/main" val="445664765"/>
                    </a:ext>
                  </a:extLst>
                </a:gridCol>
                <a:gridCol w="519153">
                  <a:extLst>
                    <a:ext uri="{9D8B030D-6E8A-4147-A177-3AD203B41FA5}">
                      <a16:colId xmlns:a16="http://schemas.microsoft.com/office/drawing/2014/main" val="3276245509"/>
                    </a:ext>
                  </a:extLst>
                </a:gridCol>
                <a:gridCol w="519153">
                  <a:extLst>
                    <a:ext uri="{9D8B030D-6E8A-4147-A177-3AD203B41FA5}">
                      <a16:colId xmlns:a16="http://schemas.microsoft.com/office/drawing/2014/main" val="1244827823"/>
                    </a:ext>
                  </a:extLst>
                </a:gridCol>
                <a:gridCol w="519153">
                  <a:extLst>
                    <a:ext uri="{9D8B030D-6E8A-4147-A177-3AD203B41FA5}">
                      <a16:colId xmlns:a16="http://schemas.microsoft.com/office/drawing/2014/main" val="3525346587"/>
                    </a:ext>
                  </a:extLst>
                </a:gridCol>
                <a:gridCol w="519153">
                  <a:extLst>
                    <a:ext uri="{9D8B030D-6E8A-4147-A177-3AD203B41FA5}">
                      <a16:colId xmlns:a16="http://schemas.microsoft.com/office/drawing/2014/main" val="1542602817"/>
                    </a:ext>
                  </a:extLst>
                </a:gridCol>
                <a:gridCol w="519153">
                  <a:extLst>
                    <a:ext uri="{9D8B030D-6E8A-4147-A177-3AD203B41FA5}">
                      <a16:colId xmlns:a16="http://schemas.microsoft.com/office/drawing/2014/main" val="715546614"/>
                    </a:ext>
                  </a:extLst>
                </a:gridCol>
                <a:gridCol w="596473">
                  <a:extLst>
                    <a:ext uri="{9D8B030D-6E8A-4147-A177-3AD203B41FA5}">
                      <a16:colId xmlns:a16="http://schemas.microsoft.com/office/drawing/2014/main" val="3015825781"/>
                    </a:ext>
                  </a:extLst>
                </a:gridCol>
                <a:gridCol w="596473">
                  <a:extLst>
                    <a:ext uri="{9D8B030D-6E8A-4147-A177-3AD203B41FA5}">
                      <a16:colId xmlns:a16="http://schemas.microsoft.com/office/drawing/2014/main" val="2487135902"/>
                    </a:ext>
                  </a:extLst>
                </a:gridCol>
                <a:gridCol w="519153">
                  <a:extLst>
                    <a:ext uri="{9D8B030D-6E8A-4147-A177-3AD203B41FA5}">
                      <a16:colId xmlns:a16="http://schemas.microsoft.com/office/drawing/2014/main" val="503121293"/>
                    </a:ext>
                  </a:extLst>
                </a:gridCol>
                <a:gridCol w="519153">
                  <a:extLst>
                    <a:ext uri="{9D8B030D-6E8A-4147-A177-3AD203B41FA5}">
                      <a16:colId xmlns:a16="http://schemas.microsoft.com/office/drawing/2014/main" val="156503199"/>
                    </a:ext>
                  </a:extLst>
                </a:gridCol>
                <a:gridCol w="519153">
                  <a:extLst>
                    <a:ext uri="{9D8B030D-6E8A-4147-A177-3AD203B41FA5}">
                      <a16:colId xmlns:a16="http://schemas.microsoft.com/office/drawing/2014/main" val="3573374166"/>
                    </a:ext>
                  </a:extLst>
                </a:gridCol>
                <a:gridCol w="519153">
                  <a:extLst>
                    <a:ext uri="{9D8B030D-6E8A-4147-A177-3AD203B41FA5}">
                      <a16:colId xmlns:a16="http://schemas.microsoft.com/office/drawing/2014/main" val="3569643222"/>
                    </a:ext>
                  </a:extLst>
                </a:gridCol>
                <a:gridCol w="519153">
                  <a:extLst>
                    <a:ext uri="{9D8B030D-6E8A-4147-A177-3AD203B41FA5}">
                      <a16:colId xmlns:a16="http://schemas.microsoft.com/office/drawing/2014/main" val="3648900867"/>
                    </a:ext>
                  </a:extLst>
                </a:gridCol>
                <a:gridCol w="519153">
                  <a:extLst>
                    <a:ext uri="{9D8B030D-6E8A-4147-A177-3AD203B41FA5}">
                      <a16:colId xmlns:a16="http://schemas.microsoft.com/office/drawing/2014/main" val="369756673"/>
                    </a:ext>
                  </a:extLst>
                </a:gridCol>
              </a:tblGrid>
              <a:tr h="143595">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236-236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ja-JP" altLang="en-US" sz="700" u="none" strike="noStrike">
                          <a:effectLst/>
                        </a:rPr>
                        <a:t> </a:t>
                      </a:r>
                      <a:r>
                        <a:rPr lang="en-US" altLang="ja-JP" sz="700" u="none" strike="noStrike">
                          <a:effectLst/>
                        </a:rPr>
                        <a:t>2346-2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236-24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236-23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2346-23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2345-236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234-236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235-236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236-25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236-245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2346-245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2346-25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2284213121"/>
                  </a:ext>
                </a:extLst>
              </a:tr>
              <a:tr h="143595">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sz="700" u="none" strike="noStrike">
                          <a:effectLst/>
                        </a:rPr>
                        <a:t>PCB136</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PCB88</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PCB45</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PCB91</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PCB84</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PCB131</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PCB174</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PCB132</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PCB135</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PCB95</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PCB149</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PCB183</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sz="700" u="none" strike="noStrike">
                          <a:effectLst/>
                        </a:rPr>
                        <a:t>PCB144</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2521179173"/>
                  </a:ext>
                </a:extLst>
              </a:tr>
              <a:tr h="143595">
                <a:tc>
                  <a:txBody>
                    <a:bodyPr/>
                    <a:lstStyle/>
                    <a:p>
                      <a:pPr algn="l" fontAlgn="ctr"/>
                      <a:r>
                        <a:rPr lang="en-US" sz="700" u="none" strike="noStrike">
                          <a:effectLst/>
                        </a:rPr>
                        <a:t>dipole polarizability aR</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222.3550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210.3370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193.8865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211.3800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208.6502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225.4404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240.6577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225.0905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225.3504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210.1290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226.6060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243.8259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226.8724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1904748757"/>
                  </a:ext>
                </a:extLst>
              </a:tr>
              <a:tr h="143595">
                <a:tc>
                  <a:txBody>
                    <a:bodyPr/>
                    <a:lstStyle/>
                    <a:p>
                      <a:pPr algn="l" fontAlgn="ctr"/>
                      <a:r>
                        <a:rPr lang="en-US" sz="700" u="none" strike="noStrike">
                          <a:effectLst/>
                        </a:rPr>
                        <a:t>dipole polarizability aS</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222.3567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210.3372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193.8781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211.3810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208.6502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225.4106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240.6599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225.0865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225.3492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210.1437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226.6118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243.8059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226.8745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957668698"/>
                  </a:ext>
                </a:extLst>
              </a:tr>
              <a:tr h="143595">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2941910463"/>
                  </a:ext>
                </a:extLst>
              </a:tr>
              <a:tr h="143595">
                <a:tc>
                  <a:txBody>
                    <a:bodyPr/>
                    <a:lstStyle/>
                    <a:p>
                      <a:pPr algn="l" fontAlgn="ctr"/>
                      <a:r>
                        <a:rPr lang="en-US" sz="700" u="none" strike="noStrike">
                          <a:effectLst/>
                        </a:rPr>
                        <a:t>rotatory dispersion aR</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-0.2599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-0.2047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-0.1833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-0.2882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-0.5733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-0.5007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-0.0653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-0.4707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-0.1238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0.1641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0.1342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0.0983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0.1325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4160802523"/>
                  </a:ext>
                </a:extLst>
              </a:tr>
              <a:tr h="143595">
                <a:tc>
                  <a:txBody>
                    <a:bodyPr/>
                    <a:lstStyle/>
                    <a:p>
                      <a:pPr algn="l" fontAlgn="ctr"/>
                      <a:r>
                        <a:rPr lang="en-US" sz="700" u="none" strike="noStrike">
                          <a:effectLst/>
                        </a:rPr>
                        <a:t>rotatory dispersion aS</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0.3517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0.2358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0.2709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0.2624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0.5720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0.5246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0.1990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0.5617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0.2449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-0.1486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-0.1292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-0.0713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-0.0904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3907322181"/>
                  </a:ext>
                </a:extLst>
              </a:tr>
              <a:tr h="143595">
                <a:tc>
                  <a:txBody>
                    <a:bodyPr/>
                    <a:lstStyle/>
                    <a:p>
                      <a:pPr algn="l"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2812159838"/>
                  </a:ext>
                </a:extLst>
              </a:tr>
              <a:tr h="143595">
                <a:tc>
                  <a:txBody>
                    <a:bodyPr/>
                    <a:lstStyle/>
                    <a:p>
                      <a:pPr algn="l" fontAlgn="ctr"/>
                      <a:r>
                        <a:rPr lang="en-US" sz="700" u="none" strike="noStrike">
                          <a:effectLst/>
                        </a:rPr>
                        <a:t>specific rotation aR</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-27.8752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-24.2703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-24.2990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-34.1829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-67.9927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-53.7062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-6.3926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-50.4882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-13.2776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19.4659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14.3945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9.6224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14.2169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991098481"/>
                  </a:ext>
                </a:extLst>
              </a:tr>
              <a:tr h="143595">
                <a:tc>
                  <a:txBody>
                    <a:bodyPr/>
                    <a:lstStyle/>
                    <a:p>
                      <a:pPr algn="l" fontAlgn="ctr"/>
                      <a:r>
                        <a:rPr lang="en-US" sz="700" u="none" strike="noStrike">
                          <a:effectLst/>
                        </a:rPr>
                        <a:t>specific rotation aS</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ctr" fontAlgn="b"/>
                      <a:r>
                        <a:rPr lang="en-US" altLang="ja-JP" sz="700" u="none" strike="noStrike">
                          <a:effectLst/>
                        </a:rPr>
                        <a:t>37.7314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27.9655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35.9124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31.1223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67.8322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56.2733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19.4868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60.2542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26.2738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-17.6193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-13.8636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-6.9822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tc>
                  <a:txBody>
                    <a:bodyPr/>
                    <a:lstStyle/>
                    <a:p>
                      <a:pPr algn="ctr" fontAlgn="b"/>
                      <a:r>
                        <a:rPr lang="en-US" altLang="ja-JP" sz="700" u="none" strike="noStrike">
                          <a:effectLst/>
                        </a:rPr>
                        <a:t>-9.6920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b"/>
                </a:tc>
                <a:extLst>
                  <a:ext uri="{0D108BD9-81ED-4DB2-BD59-A6C34878D82A}">
                    <a16:rowId xmlns:a16="http://schemas.microsoft.com/office/drawing/2014/main" val="3782786465"/>
                  </a:ext>
                </a:extLst>
              </a:tr>
              <a:tr h="151327">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extLst>
                  <a:ext uri="{0D108BD9-81ED-4DB2-BD59-A6C34878D82A}">
                    <a16:rowId xmlns:a16="http://schemas.microsoft.com/office/drawing/2014/main" val="3753889109"/>
                  </a:ext>
                </a:extLst>
              </a:tr>
              <a:tr h="151327">
                <a:tc gridSpan="3">
                  <a:txBody>
                    <a:bodyPr/>
                    <a:lstStyle/>
                    <a:p>
                      <a:pPr algn="l" fontAlgn="ctr"/>
                      <a:r>
                        <a:rPr lang="en-US" sz="700" u="none" strike="noStrike">
                          <a:effectLst/>
                        </a:rPr>
                        <a:t> specific rotation [alpha] in deg*[dm(g/cc)]^(-1)</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523" marR="5523" marT="5523" marB="0" anchor="ctr"/>
                </a:tc>
                <a:extLst>
                  <a:ext uri="{0D108BD9-81ED-4DB2-BD59-A6C34878D82A}">
                    <a16:rowId xmlns:a16="http://schemas.microsoft.com/office/drawing/2014/main" val="2258423340"/>
                  </a:ext>
                </a:extLst>
              </a:tr>
            </a:tbl>
          </a:graphicData>
        </a:graphic>
      </p:graphicFrame>
      <p:sp>
        <p:nvSpPr>
          <p:cNvPr id="4" name="四角形: 角を丸くする 3">
            <a:extLst>
              <a:ext uri="{FF2B5EF4-FFF2-40B4-BE49-F238E27FC236}">
                <a16:creationId xmlns:a16="http://schemas.microsoft.com/office/drawing/2014/main" id="{AA4BA72B-B463-B106-9ADB-F55D39202A9B}"/>
              </a:ext>
            </a:extLst>
          </p:cNvPr>
          <p:cNvSpPr/>
          <p:nvPr/>
        </p:nvSpPr>
        <p:spPr>
          <a:xfrm>
            <a:off x="6481823" y="3240911"/>
            <a:ext cx="2210764" cy="2546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81560B1-347D-1243-0AA2-21E0C48608EB}"/>
              </a:ext>
            </a:extLst>
          </p:cNvPr>
          <p:cNvSpPr txBox="1"/>
          <p:nvPr/>
        </p:nvSpPr>
        <p:spPr>
          <a:xfrm>
            <a:off x="6635190" y="3240546"/>
            <a:ext cx="184230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aR</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aS</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9D957DBF-2DD3-BF19-1306-CB127F9EF8B0}"/>
              </a:ext>
            </a:extLst>
          </p:cNvPr>
          <p:cNvSpPr/>
          <p:nvPr/>
        </p:nvSpPr>
        <p:spPr>
          <a:xfrm>
            <a:off x="1587658" y="3208116"/>
            <a:ext cx="4813142" cy="3493626"/>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3AB5E3D-0A6D-7C78-4B23-66A73A96CABB}"/>
              </a:ext>
            </a:extLst>
          </p:cNvPr>
          <p:cNvSpPr txBox="1"/>
          <p:nvPr/>
        </p:nvSpPr>
        <p:spPr>
          <a:xfrm>
            <a:off x="3073077" y="3228079"/>
            <a:ext cx="184230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aR</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aS</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F51A06FA-6513-3A1D-1890-D28D9391D0A2}"/>
              </a:ext>
            </a:extLst>
          </p:cNvPr>
          <p:cNvPicPr>
            <a:picLocks noChangeAspect="1"/>
          </p:cNvPicPr>
          <p:nvPr/>
        </p:nvPicPr>
        <p:blipFill>
          <a:blip r:embed="rId2"/>
          <a:stretch>
            <a:fillRect/>
          </a:stretch>
        </p:blipFill>
        <p:spPr>
          <a:xfrm>
            <a:off x="1312712" y="251786"/>
            <a:ext cx="4584589" cy="2755631"/>
          </a:xfrm>
          <a:prstGeom prst="rect">
            <a:avLst/>
          </a:prstGeom>
        </p:spPr>
      </p:pic>
      <p:sp>
        <p:nvSpPr>
          <p:cNvPr id="10" name="四角形: 角を丸くする 9">
            <a:extLst>
              <a:ext uri="{FF2B5EF4-FFF2-40B4-BE49-F238E27FC236}">
                <a16:creationId xmlns:a16="http://schemas.microsoft.com/office/drawing/2014/main" id="{8FE82E4D-E785-BBA5-5769-45FC6D35FB2A}"/>
              </a:ext>
            </a:extLst>
          </p:cNvPr>
          <p:cNvSpPr/>
          <p:nvPr/>
        </p:nvSpPr>
        <p:spPr>
          <a:xfrm>
            <a:off x="4780343" y="289368"/>
            <a:ext cx="941978" cy="10539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3F8DE86B-C1C3-FC36-3906-F86470B786B8}"/>
              </a:ext>
            </a:extLst>
          </p:cNvPr>
          <p:cNvGrpSpPr/>
          <p:nvPr/>
        </p:nvGrpSpPr>
        <p:grpSpPr>
          <a:xfrm>
            <a:off x="6053559" y="545939"/>
            <a:ext cx="2791428" cy="2546431"/>
            <a:chOff x="6053559" y="545939"/>
            <a:chExt cx="2791428" cy="2546431"/>
          </a:xfrm>
        </p:grpSpPr>
        <p:pic>
          <p:nvPicPr>
            <p:cNvPr id="9" name="図 8">
              <a:extLst>
                <a:ext uri="{FF2B5EF4-FFF2-40B4-BE49-F238E27FC236}">
                  <a16:creationId xmlns:a16="http://schemas.microsoft.com/office/drawing/2014/main" id="{37ADFAA8-5F0C-C572-83DD-28E56672AFA4}"/>
                </a:ext>
              </a:extLst>
            </p:cNvPr>
            <p:cNvPicPr>
              <a:picLocks noChangeAspect="1"/>
            </p:cNvPicPr>
            <p:nvPr/>
          </p:nvPicPr>
          <p:blipFill rotWithShape="1">
            <a:blip r:embed="rId3"/>
            <a:srcRect l="29946" t="23523" r="44014" b="24966"/>
            <a:stretch/>
          </p:blipFill>
          <p:spPr>
            <a:xfrm>
              <a:off x="7574209" y="1152189"/>
              <a:ext cx="1118378" cy="1414041"/>
            </a:xfrm>
            <a:prstGeom prst="rect">
              <a:avLst/>
            </a:prstGeom>
          </p:spPr>
        </p:pic>
        <p:pic>
          <p:nvPicPr>
            <p:cNvPr id="11" name="図 10">
              <a:extLst>
                <a:ext uri="{FF2B5EF4-FFF2-40B4-BE49-F238E27FC236}">
                  <a16:creationId xmlns:a16="http://schemas.microsoft.com/office/drawing/2014/main" id="{B03358F4-6D26-2269-0E95-785C0578C5D4}"/>
                </a:ext>
              </a:extLst>
            </p:cNvPr>
            <p:cNvPicPr>
              <a:picLocks noChangeAspect="1"/>
            </p:cNvPicPr>
            <p:nvPr/>
          </p:nvPicPr>
          <p:blipFill rotWithShape="1">
            <a:blip r:embed="rId4"/>
            <a:srcRect l="29647" t="25825" r="46533" b="24967"/>
            <a:stretch/>
          </p:blipFill>
          <p:spPr>
            <a:xfrm>
              <a:off x="6264972" y="1152189"/>
              <a:ext cx="1070903" cy="1414041"/>
            </a:xfrm>
            <a:prstGeom prst="rect">
              <a:avLst/>
            </a:prstGeom>
          </p:spPr>
        </p:pic>
        <p:sp>
          <p:nvSpPr>
            <p:cNvPr id="13" name="四角形: 角を丸くする 12">
              <a:extLst>
                <a:ext uri="{FF2B5EF4-FFF2-40B4-BE49-F238E27FC236}">
                  <a16:creationId xmlns:a16="http://schemas.microsoft.com/office/drawing/2014/main" id="{E606EF63-F646-9946-0D00-F288BB7D8033}"/>
                </a:ext>
              </a:extLst>
            </p:cNvPr>
            <p:cNvSpPr/>
            <p:nvPr/>
          </p:nvSpPr>
          <p:spPr>
            <a:xfrm>
              <a:off x="6053559" y="545939"/>
              <a:ext cx="2791428" cy="2546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aphicFrame>
        <p:nvGraphicFramePr>
          <p:cNvPr id="8" name="表 7">
            <a:extLst>
              <a:ext uri="{FF2B5EF4-FFF2-40B4-BE49-F238E27FC236}">
                <a16:creationId xmlns:a16="http://schemas.microsoft.com/office/drawing/2014/main" id="{58CD836F-3196-647E-8C64-18866EC86CAB}"/>
              </a:ext>
            </a:extLst>
          </p:cNvPr>
          <p:cNvGraphicFramePr>
            <a:graphicFrameLocks noGrp="1"/>
          </p:cNvGraphicFramePr>
          <p:nvPr/>
        </p:nvGraphicFramePr>
        <p:xfrm>
          <a:off x="2602378" y="5207505"/>
          <a:ext cx="3581400" cy="1333500"/>
        </p:xfrm>
        <a:graphic>
          <a:graphicData uri="http://schemas.openxmlformats.org/drawingml/2006/table">
            <a:tbl>
              <a:tblPr>
                <a:tableStyleId>{5C22544A-7EE6-4342-B048-85BDC9FD1C3A}</a:tableStyleId>
              </a:tblPr>
              <a:tblGrid>
                <a:gridCol w="596900">
                  <a:extLst>
                    <a:ext uri="{9D8B030D-6E8A-4147-A177-3AD203B41FA5}">
                      <a16:colId xmlns:a16="http://schemas.microsoft.com/office/drawing/2014/main" val="523532069"/>
                    </a:ext>
                  </a:extLst>
                </a:gridCol>
                <a:gridCol w="596900">
                  <a:extLst>
                    <a:ext uri="{9D8B030D-6E8A-4147-A177-3AD203B41FA5}">
                      <a16:colId xmlns:a16="http://schemas.microsoft.com/office/drawing/2014/main" val="4083693124"/>
                    </a:ext>
                  </a:extLst>
                </a:gridCol>
                <a:gridCol w="596900">
                  <a:extLst>
                    <a:ext uri="{9D8B030D-6E8A-4147-A177-3AD203B41FA5}">
                      <a16:colId xmlns:a16="http://schemas.microsoft.com/office/drawing/2014/main" val="240955970"/>
                    </a:ext>
                  </a:extLst>
                </a:gridCol>
                <a:gridCol w="596900">
                  <a:extLst>
                    <a:ext uri="{9D8B030D-6E8A-4147-A177-3AD203B41FA5}">
                      <a16:colId xmlns:a16="http://schemas.microsoft.com/office/drawing/2014/main" val="3146241882"/>
                    </a:ext>
                  </a:extLst>
                </a:gridCol>
                <a:gridCol w="596900">
                  <a:extLst>
                    <a:ext uri="{9D8B030D-6E8A-4147-A177-3AD203B41FA5}">
                      <a16:colId xmlns:a16="http://schemas.microsoft.com/office/drawing/2014/main" val="261932238"/>
                    </a:ext>
                  </a:extLst>
                </a:gridCol>
                <a:gridCol w="596900">
                  <a:extLst>
                    <a:ext uri="{9D8B030D-6E8A-4147-A177-3AD203B41FA5}">
                      <a16:colId xmlns:a16="http://schemas.microsoft.com/office/drawing/2014/main" val="649723468"/>
                    </a:ext>
                  </a:extLst>
                </a:gridCol>
              </a:tblGrid>
              <a:tr h="133350">
                <a:tc>
                  <a:txBody>
                    <a:bodyPr/>
                    <a:lstStyle/>
                    <a:p>
                      <a:pPr algn="ctr" fontAlgn="ctr"/>
                      <a:r>
                        <a:rPr lang="en-US" altLang="ja-JP" sz="600" u="none" strike="noStrike" baseline="0">
                          <a:effectLst/>
                        </a:rPr>
                        <a:t>2346-24</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altLang="ja-JP" sz="600" u="none" strike="noStrike" baseline="0">
                          <a:effectLst/>
                        </a:rPr>
                        <a:t>2346-234</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ja-JP" altLang="en-US" sz="600" u="none" strike="noStrike" baseline="0">
                          <a:effectLst/>
                        </a:rPr>
                        <a:t> </a:t>
                      </a:r>
                      <a:r>
                        <a:rPr lang="en-US" altLang="ja-JP" sz="600" u="none" strike="noStrike" baseline="0">
                          <a:effectLst/>
                        </a:rPr>
                        <a:t>2346-235</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altLang="ja-JP" sz="600" u="none" strike="noStrike" baseline="0">
                          <a:effectLst/>
                        </a:rPr>
                        <a:t>2346-234</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altLang="ja-JP" sz="600" u="none" strike="noStrike" baseline="0">
                          <a:effectLst/>
                        </a:rPr>
                        <a:t>2346-2346</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ctr" fontAlgn="ctr"/>
                      <a:r>
                        <a:rPr lang="en-US" altLang="ja-JP" sz="600" u="none" strike="noStrike" baseline="0">
                          <a:effectLst/>
                        </a:rPr>
                        <a:t>2345-2346</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extLst>
                  <a:ext uri="{0D108BD9-81ED-4DB2-BD59-A6C34878D82A}">
                    <a16:rowId xmlns:a16="http://schemas.microsoft.com/office/drawing/2014/main" val="2838411219"/>
                  </a:ext>
                </a:extLst>
              </a:tr>
              <a:tr h="133350">
                <a:tc>
                  <a:txBody>
                    <a:bodyPr/>
                    <a:lstStyle/>
                    <a:p>
                      <a:pPr algn="ctr" fontAlgn="ctr"/>
                      <a:r>
                        <a:rPr lang="en-US" sz="600" u="none" strike="noStrike" baseline="0">
                          <a:effectLst/>
                        </a:rPr>
                        <a:t>PCB139</a:t>
                      </a:r>
                      <a:endParaRPr 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sz="600" u="none" strike="noStrike" baseline="0">
                          <a:effectLst/>
                        </a:rPr>
                        <a:t>PCB171</a:t>
                      </a:r>
                      <a:endParaRPr 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sz="600" u="none" strike="noStrike" baseline="0">
                          <a:effectLst/>
                        </a:rPr>
                        <a:t>PCB175</a:t>
                      </a:r>
                      <a:endParaRPr 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sz="600" u="none" strike="noStrike" baseline="0">
                          <a:effectLst/>
                        </a:rPr>
                        <a:t>PCB176</a:t>
                      </a:r>
                      <a:endParaRPr 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l" fontAlgn="ctr"/>
                      <a:r>
                        <a:rPr lang="en-US" sz="600" u="none" strike="noStrike" baseline="0">
                          <a:effectLst/>
                        </a:rPr>
                        <a:t>PCB197</a:t>
                      </a:r>
                      <a:endParaRPr 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ctr" fontAlgn="ctr"/>
                      <a:r>
                        <a:rPr lang="en-US" sz="600" u="none" strike="noStrike" baseline="0">
                          <a:effectLst/>
                        </a:rPr>
                        <a:t>PCB196</a:t>
                      </a:r>
                      <a:endParaRPr 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extLst>
                  <a:ext uri="{0D108BD9-81ED-4DB2-BD59-A6C34878D82A}">
                    <a16:rowId xmlns:a16="http://schemas.microsoft.com/office/drawing/2014/main" val="383062276"/>
                  </a:ext>
                </a:extLst>
              </a:tr>
              <a:tr h="133350">
                <a:tc>
                  <a:txBody>
                    <a:bodyPr/>
                    <a:lstStyle/>
                    <a:p>
                      <a:pPr algn="ctr" fontAlgn="b"/>
                      <a:r>
                        <a:rPr lang="en-US" altLang="ja-JP" sz="600" u="none" strike="noStrike" baseline="0">
                          <a:effectLst/>
                        </a:rPr>
                        <a:t>228.3205</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242.3123</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242.4190</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239.2310</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256.4995</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258.0849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3338574635"/>
                  </a:ext>
                </a:extLst>
              </a:tr>
              <a:tr h="133350">
                <a:tc>
                  <a:txBody>
                    <a:bodyPr/>
                    <a:lstStyle/>
                    <a:p>
                      <a:pPr algn="ctr" fontAlgn="b"/>
                      <a:r>
                        <a:rPr lang="en-US" altLang="ja-JP" sz="600" u="none" strike="noStrike" baseline="0">
                          <a:effectLst/>
                        </a:rPr>
                        <a:t>228.3043</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242.3119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242.3827</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239.1816</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256.4589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258.0921</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437775244"/>
                  </a:ext>
                </a:extLst>
              </a:tr>
              <a:tr h="133350">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l" fontAlgn="ctr"/>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2237577559"/>
                  </a:ext>
                </a:extLst>
              </a:tr>
              <a:tr h="133350">
                <a:tc>
                  <a:txBody>
                    <a:bodyPr/>
                    <a:lstStyle/>
                    <a:p>
                      <a:pPr algn="ctr" fontAlgn="b"/>
                      <a:r>
                        <a:rPr lang="en-US" altLang="ja-JP" sz="600" u="none" strike="noStrike" baseline="0">
                          <a:effectLst/>
                        </a:rPr>
                        <a:t>-0.2113</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-0.4145</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-0.1289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-0.2518</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-0.2446</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-0.0739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3471191661"/>
                  </a:ext>
                </a:extLst>
              </a:tr>
              <a:tr h="133350">
                <a:tc>
                  <a:txBody>
                    <a:bodyPr/>
                    <a:lstStyle/>
                    <a:p>
                      <a:pPr algn="ctr" fontAlgn="b"/>
                      <a:r>
                        <a:rPr lang="en-US" altLang="ja-JP" sz="600" u="none" strike="noStrike" baseline="0">
                          <a:effectLst/>
                        </a:rPr>
                        <a:t>0.2291</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0.4471</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0.1659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0.2667</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dirty="0">
                          <a:effectLst/>
                        </a:rPr>
                        <a:t>0.2047</a:t>
                      </a:r>
                      <a:endParaRPr lang="en-US" altLang="ja-JP" sz="600" b="0" i="0" u="none" strike="noStrike" baseline="0"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0.1632</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1066355832"/>
                  </a:ext>
                </a:extLst>
              </a:tr>
              <a:tr h="133350">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l" fontAlgn="ctr"/>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endParaRPr lang="ja-JP" altLang="en-US"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3182488366"/>
                  </a:ext>
                </a:extLst>
              </a:tr>
              <a:tr h="133350">
                <a:tc>
                  <a:txBody>
                    <a:bodyPr/>
                    <a:lstStyle/>
                    <a:p>
                      <a:pPr algn="ctr" fontAlgn="b"/>
                      <a:r>
                        <a:rPr lang="en-US" altLang="ja-JP" sz="600" u="none" strike="noStrike" baseline="0">
                          <a:effectLst/>
                        </a:rPr>
                        <a:t>-22.6629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-40.5870</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-12.6243</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-24.6538</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-22.0369</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-6.6565</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3294175173"/>
                  </a:ext>
                </a:extLst>
              </a:tr>
              <a:tr h="133350">
                <a:tc>
                  <a:txBody>
                    <a:bodyPr/>
                    <a:lstStyle/>
                    <a:p>
                      <a:pPr algn="ctr" fontAlgn="b"/>
                      <a:r>
                        <a:rPr lang="en-US" altLang="ja-JP" sz="600" u="none" strike="noStrike" baseline="0">
                          <a:effectLst/>
                        </a:rPr>
                        <a:t>24.5791</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43.7838</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16.2498</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26.1116</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a:effectLst/>
                        </a:rPr>
                        <a:t>18.4366</a:t>
                      </a:r>
                      <a:endParaRPr lang="en-US" altLang="ja-JP" sz="600" b="0" i="0" u="none" strike="noStrike" baseline="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tc>
                  <a:txBody>
                    <a:bodyPr/>
                    <a:lstStyle/>
                    <a:p>
                      <a:pPr algn="ctr" fontAlgn="b"/>
                      <a:r>
                        <a:rPr lang="en-US" altLang="ja-JP" sz="600" u="none" strike="noStrike" baseline="0" dirty="0">
                          <a:effectLst/>
                        </a:rPr>
                        <a:t>14.6994</a:t>
                      </a:r>
                      <a:endParaRPr lang="en-US" altLang="ja-JP" sz="600" b="0" i="0" u="none" strike="noStrike" baseline="0"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b"/>
                </a:tc>
                <a:extLst>
                  <a:ext uri="{0D108BD9-81ED-4DB2-BD59-A6C34878D82A}">
                    <a16:rowId xmlns:a16="http://schemas.microsoft.com/office/drawing/2014/main" val="2841397191"/>
                  </a:ext>
                </a:extLst>
              </a:tr>
            </a:tbl>
          </a:graphicData>
        </a:graphic>
      </p:graphicFrame>
      <p:sp>
        <p:nvSpPr>
          <p:cNvPr id="14" name="四角形: 角を丸くする 13">
            <a:extLst>
              <a:ext uri="{FF2B5EF4-FFF2-40B4-BE49-F238E27FC236}">
                <a16:creationId xmlns:a16="http://schemas.microsoft.com/office/drawing/2014/main" id="{EC67D30E-FB9A-CAA7-66B0-95A8222AB557}"/>
              </a:ext>
            </a:extLst>
          </p:cNvPr>
          <p:cNvSpPr/>
          <p:nvPr/>
        </p:nvSpPr>
        <p:spPr>
          <a:xfrm>
            <a:off x="2025571" y="1097108"/>
            <a:ext cx="2791428" cy="17377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49615945-D5CF-4EF3-BB17-960BF1D3B5E8}"/>
              </a:ext>
            </a:extLst>
          </p:cNvPr>
          <p:cNvSpPr txBox="1"/>
          <p:nvPr/>
        </p:nvSpPr>
        <p:spPr>
          <a:xfrm>
            <a:off x="6600987" y="697021"/>
            <a:ext cx="61094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25-</a:t>
            </a:r>
          </a:p>
        </p:txBody>
      </p:sp>
      <p:sp>
        <p:nvSpPr>
          <p:cNvPr id="18" name="テキスト ボックス 17">
            <a:extLst>
              <a:ext uri="{FF2B5EF4-FFF2-40B4-BE49-F238E27FC236}">
                <a16:creationId xmlns:a16="http://schemas.microsoft.com/office/drawing/2014/main" id="{6DDB3ED2-84BC-666F-ADFB-DF42F8FDE46C}"/>
              </a:ext>
            </a:extLst>
          </p:cNvPr>
          <p:cNvSpPr txBox="1"/>
          <p:nvPr/>
        </p:nvSpPr>
        <p:spPr>
          <a:xfrm>
            <a:off x="7764141" y="679636"/>
            <a:ext cx="7502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245-</a:t>
            </a:r>
          </a:p>
        </p:txBody>
      </p:sp>
    </p:spTree>
    <p:extLst>
      <p:ext uri="{BB962C8B-B14F-4D97-AF65-F5344CB8AC3E}">
        <p14:creationId xmlns:p14="http://schemas.microsoft.com/office/powerpoint/2010/main" val="1871008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F320F6A8-C280-ABCB-7945-F7A1215352E4}"/>
              </a:ext>
            </a:extLst>
          </p:cNvPr>
          <p:cNvGrpSpPr/>
          <p:nvPr/>
        </p:nvGrpSpPr>
        <p:grpSpPr>
          <a:xfrm>
            <a:off x="100779" y="83928"/>
            <a:ext cx="8942439" cy="6444457"/>
            <a:chOff x="139700" y="134143"/>
            <a:chExt cx="8942439" cy="6444457"/>
          </a:xfrm>
        </p:grpSpPr>
        <p:graphicFrame>
          <p:nvGraphicFramePr>
            <p:cNvPr id="4" name="グラフ 3">
              <a:extLst>
                <a:ext uri="{FF2B5EF4-FFF2-40B4-BE49-F238E27FC236}">
                  <a16:creationId xmlns:a16="http://schemas.microsoft.com/office/drawing/2014/main" id="{9884A073-1E47-CE6C-2B56-EDA2708158A6}"/>
                </a:ext>
              </a:extLst>
            </p:cNvPr>
            <p:cNvGraphicFramePr/>
            <p:nvPr/>
          </p:nvGraphicFramePr>
          <p:xfrm>
            <a:off x="139700" y="134143"/>
            <a:ext cx="8942439" cy="644445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グループ化 4">
              <a:extLst>
                <a:ext uri="{FF2B5EF4-FFF2-40B4-BE49-F238E27FC236}">
                  <a16:creationId xmlns:a16="http://schemas.microsoft.com/office/drawing/2014/main" id="{8E515B45-9D93-6C66-A72E-AFC223B84DF3}"/>
                </a:ext>
              </a:extLst>
            </p:cNvPr>
            <p:cNvGrpSpPr/>
            <p:nvPr/>
          </p:nvGrpSpPr>
          <p:grpSpPr>
            <a:xfrm>
              <a:off x="4699001" y="372842"/>
              <a:ext cx="1501774" cy="1370233"/>
              <a:chOff x="0" y="0"/>
              <a:chExt cx="2791428" cy="2546431"/>
            </a:xfrm>
          </p:grpSpPr>
          <p:pic>
            <p:nvPicPr>
              <p:cNvPr id="6" name="図 5">
                <a:extLst>
                  <a:ext uri="{FF2B5EF4-FFF2-40B4-BE49-F238E27FC236}">
                    <a16:creationId xmlns:a16="http://schemas.microsoft.com/office/drawing/2014/main" id="{18B63E65-3878-5F6A-C7C9-71EF449D24E2}"/>
                  </a:ext>
                </a:extLst>
              </p:cNvPr>
              <p:cNvPicPr>
                <a:picLocks noChangeAspect="1"/>
              </p:cNvPicPr>
              <p:nvPr/>
            </p:nvPicPr>
            <p:blipFill rotWithShape="1">
              <a:blip r:embed="rId4"/>
              <a:srcRect l="29946" t="23523" r="44014" b="24966"/>
              <a:stretch/>
            </p:blipFill>
            <p:spPr>
              <a:xfrm>
                <a:off x="1520650" y="606250"/>
                <a:ext cx="1118378" cy="1414041"/>
              </a:xfrm>
              <a:prstGeom prst="rect">
                <a:avLst/>
              </a:prstGeom>
            </p:spPr>
          </p:pic>
          <p:pic>
            <p:nvPicPr>
              <p:cNvPr id="7" name="図 6">
                <a:extLst>
                  <a:ext uri="{FF2B5EF4-FFF2-40B4-BE49-F238E27FC236}">
                    <a16:creationId xmlns:a16="http://schemas.microsoft.com/office/drawing/2014/main" id="{30DE24A8-5E78-67E3-FCF3-B68EEE2BF1B2}"/>
                  </a:ext>
                </a:extLst>
              </p:cNvPr>
              <p:cNvPicPr>
                <a:picLocks noChangeAspect="1"/>
              </p:cNvPicPr>
              <p:nvPr/>
            </p:nvPicPr>
            <p:blipFill rotWithShape="1">
              <a:blip r:embed="rId5"/>
              <a:srcRect l="29647" t="25825" r="46533" b="24967"/>
              <a:stretch/>
            </p:blipFill>
            <p:spPr>
              <a:xfrm>
                <a:off x="211413" y="606250"/>
                <a:ext cx="1070903" cy="1414041"/>
              </a:xfrm>
              <a:prstGeom prst="rect">
                <a:avLst/>
              </a:prstGeom>
            </p:spPr>
          </p:pic>
          <p:sp>
            <p:nvSpPr>
              <p:cNvPr id="8" name="四角形: 角を丸くする 7">
                <a:extLst>
                  <a:ext uri="{FF2B5EF4-FFF2-40B4-BE49-F238E27FC236}">
                    <a16:creationId xmlns:a16="http://schemas.microsoft.com/office/drawing/2014/main" id="{DB72053A-F53F-01C8-02B3-C64C15ABB61B}"/>
                  </a:ext>
                </a:extLst>
              </p:cNvPr>
              <p:cNvSpPr/>
              <p:nvPr/>
            </p:nvSpPr>
            <p:spPr>
              <a:xfrm>
                <a:off x="0" y="0"/>
                <a:ext cx="2791428" cy="2546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9" name="四角形: 角を丸くする 8">
              <a:extLst>
                <a:ext uri="{FF2B5EF4-FFF2-40B4-BE49-F238E27FC236}">
                  <a16:creationId xmlns:a16="http://schemas.microsoft.com/office/drawing/2014/main" id="{BBBEACEF-A764-6FEF-897B-EB5D75FB13AF}"/>
                </a:ext>
              </a:extLst>
            </p:cNvPr>
            <p:cNvSpPr/>
            <p:nvPr/>
          </p:nvSpPr>
          <p:spPr>
            <a:xfrm>
              <a:off x="6337300" y="355600"/>
              <a:ext cx="2667000" cy="13423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F5C287A0-3B6B-F57D-EAE7-C6141E3DC67B}"/>
                </a:ext>
              </a:extLst>
            </p:cNvPr>
            <p:cNvSpPr txBox="1"/>
            <p:nvPr/>
          </p:nvSpPr>
          <p:spPr>
            <a:xfrm>
              <a:off x="2842298" y="795939"/>
              <a:ext cx="160270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aR</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2" name="テキスト ボックス 11">
              <a:extLst>
                <a:ext uri="{FF2B5EF4-FFF2-40B4-BE49-F238E27FC236}">
                  <a16:creationId xmlns:a16="http://schemas.microsoft.com/office/drawing/2014/main" id="{DEFDF437-054B-AC87-5C3E-6D25583509C2}"/>
                </a:ext>
              </a:extLst>
            </p:cNvPr>
            <p:cNvSpPr txBox="1"/>
            <p:nvPr/>
          </p:nvSpPr>
          <p:spPr>
            <a:xfrm>
              <a:off x="5016593" y="4191000"/>
              <a:ext cx="160270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aR</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3" name="四角形: 角を丸くする 12">
              <a:extLst>
                <a:ext uri="{FF2B5EF4-FFF2-40B4-BE49-F238E27FC236}">
                  <a16:creationId xmlns:a16="http://schemas.microsoft.com/office/drawing/2014/main" id="{4A4B974A-9EB6-B8FF-E1F9-25A2B7365E3D}"/>
                </a:ext>
              </a:extLst>
            </p:cNvPr>
            <p:cNvSpPr/>
            <p:nvPr/>
          </p:nvSpPr>
          <p:spPr>
            <a:xfrm>
              <a:off x="723900" y="1919400"/>
              <a:ext cx="8191500" cy="3922600"/>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51EE895C-CDBE-5970-AB2C-3D5CAFEE58A1}"/>
                </a:ext>
              </a:extLst>
            </p:cNvPr>
            <p:cNvSpPr/>
            <p:nvPr/>
          </p:nvSpPr>
          <p:spPr>
            <a:xfrm>
              <a:off x="2842298" y="699064"/>
              <a:ext cx="1399501" cy="6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四角形: 角を丸くする 14">
              <a:extLst>
                <a:ext uri="{FF2B5EF4-FFF2-40B4-BE49-F238E27FC236}">
                  <a16:creationId xmlns:a16="http://schemas.microsoft.com/office/drawing/2014/main" id="{C30C2571-09C0-B0F4-6ED0-D54B6E50B96E}"/>
                </a:ext>
              </a:extLst>
            </p:cNvPr>
            <p:cNvSpPr/>
            <p:nvPr/>
          </p:nvSpPr>
          <p:spPr>
            <a:xfrm>
              <a:off x="5207000" y="4191000"/>
              <a:ext cx="1193800" cy="558800"/>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D70E669F-94E2-DC67-E33D-221CFD7DE28B}"/>
                </a:ext>
              </a:extLst>
            </p:cNvPr>
            <p:cNvSpPr txBox="1"/>
            <p:nvPr/>
          </p:nvSpPr>
          <p:spPr>
            <a:xfrm>
              <a:off x="723900" y="6087986"/>
              <a:ext cx="77470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specific rotation [alpha] in deg</a:t>
              </a:r>
              <a:r>
                <a:rPr kumimoji="0" lang="ja-JP" altLang="en-US" sz="1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[dm(g/cc)]</a:t>
              </a:r>
              <a:r>
                <a:rPr kumimoji="0" lang="en-US" altLang="ja-JP" sz="1600" b="0" i="0" u="none" strike="noStrike" kern="1200" cap="none" spc="0" normalizeH="0" baseline="5000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0" lang="ja-JP" altLang="ja-JP" sz="1800" b="0" i="0" u="none" strike="noStrike" kern="100" cap="none" spc="0" normalizeH="0" baseline="5000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 name="テキスト ボックス 2">
            <a:extLst>
              <a:ext uri="{FF2B5EF4-FFF2-40B4-BE49-F238E27FC236}">
                <a16:creationId xmlns:a16="http://schemas.microsoft.com/office/drawing/2014/main" id="{078FE8AD-EC56-EB79-BAA2-885507936947}"/>
              </a:ext>
            </a:extLst>
          </p:cNvPr>
          <p:cNvSpPr txBox="1"/>
          <p:nvPr/>
        </p:nvSpPr>
        <p:spPr>
          <a:xfrm>
            <a:off x="4795338" y="291907"/>
            <a:ext cx="61094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25-</a:t>
            </a:r>
          </a:p>
        </p:txBody>
      </p:sp>
      <p:sp>
        <p:nvSpPr>
          <p:cNvPr id="16" name="テキスト ボックス 15">
            <a:extLst>
              <a:ext uri="{FF2B5EF4-FFF2-40B4-BE49-F238E27FC236}">
                <a16:creationId xmlns:a16="http://schemas.microsoft.com/office/drawing/2014/main" id="{520A4C26-C13C-18F8-01D4-A312C0B2B967}"/>
              </a:ext>
            </a:extLst>
          </p:cNvPr>
          <p:cNvSpPr txBox="1"/>
          <p:nvPr/>
        </p:nvSpPr>
        <p:spPr>
          <a:xfrm>
            <a:off x="5503342" y="281999"/>
            <a:ext cx="7502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245-</a:t>
            </a:r>
          </a:p>
        </p:txBody>
      </p:sp>
      <p:cxnSp>
        <p:nvCxnSpPr>
          <p:cNvPr id="20" name="直線コネクタ 19">
            <a:extLst>
              <a:ext uri="{FF2B5EF4-FFF2-40B4-BE49-F238E27FC236}">
                <a16:creationId xmlns:a16="http://schemas.microsoft.com/office/drawing/2014/main" id="{14832270-A4DB-5C3C-2FE8-35B244EB3950}"/>
              </a:ext>
            </a:extLst>
          </p:cNvPr>
          <p:cNvCxnSpPr/>
          <p:nvPr/>
        </p:nvCxnSpPr>
        <p:spPr>
          <a:xfrm>
            <a:off x="567159" y="1743076"/>
            <a:ext cx="834824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622BE69-2F4F-7CF7-2677-A9D77AFD6B6E}"/>
              </a:ext>
            </a:extLst>
          </p:cNvPr>
          <p:cNvSpPr txBox="1"/>
          <p:nvPr/>
        </p:nvSpPr>
        <p:spPr>
          <a:xfrm>
            <a:off x="6361879" y="1183735"/>
            <a:ext cx="82701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#183</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8FC9FD9F-889C-B550-1275-19642E977485}"/>
              </a:ext>
            </a:extLst>
          </p:cNvPr>
          <p:cNvSpPr txBox="1"/>
          <p:nvPr/>
        </p:nvSpPr>
        <p:spPr>
          <a:xfrm>
            <a:off x="7453139" y="439673"/>
            <a:ext cx="97884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#149</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C3918A8C-44F6-E9CB-2803-BBD34F9B7F09}"/>
              </a:ext>
            </a:extLst>
          </p:cNvPr>
          <p:cNvSpPr txBox="1"/>
          <p:nvPr/>
        </p:nvSpPr>
        <p:spPr>
          <a:xfrm>
            <a:off x="7204604" y="1383790"/>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#144</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2DF2F248-C28A-6B18-7886-6236F32A57DD}"/>
              </a:ext>
            </a:extLst>
          </p:cNvPr>
          <p:cNvSpPr txBox="1"/>
          <p:nvPr/>
        </p:nvSpPr>
        <p:spPr>
          <a:xfrm>
            <a:off x="8255169" y="1183732"/>
            <a:ext cx="61094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#95</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C884862C-2DFD-819D-E857-F4E215BFE9B0}"/>
              </a:ext>
            </a:extLst>
          </p:cNvPr>
          <p:cNvSpPr txBox="1"/>
          <p:nvPr/>
        </p:nvSpPr>
        <p:spPr>
          <a:xfrm>
            <a:off x="684980" y="5388943"/>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#84</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55A98ED-45AA-0FD1-CA59-09208053AFB7}"/>
              </a:ext>
            </a:extLst>
          </p:cNvPr>
          <p:cNvSpPr txBox="1"/>
          <p:nvPr/>
        </p:nvSpPr>
        <p:spPr>
          <a:xfrm>
            <a:off x="1108318" y="4838609"/>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#131</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1822E40D-2B6A-3F40-158E-24E2745FA1B9}"/>
              </a:ext>
            </a:extLst>
          </p:cNvPr>
          <p:cNvSpPr txBox="1"/>
          <p:nvPr/>
        </p:nvSpPr>
        <p:spPr>
          <a:xfrm>
            <a:off x="1174401" y="3709223"/>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#132</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10F9F0EA-C9D7-99FF-1DA8-56F74FABE343}"/>
              </a:ext>
            </a:extLst>
          </p:cNvPr>
          <p:cNvSpPr txBox="1"/>
          <p:nvPr/>
        </p:nvSpPr>
        <p:spPr>
          <a:xfrm>
            <a:off x="1973652" y="3978438"/>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#176</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64DE7F99-E0AC-78F1-202E-BC2DC5CC14F9}"/>
              </a:ext>
            </a:extLst>
          </p:cNvPr>
          <p:cNvSpPr txBox="1"/>
          <p:nvPr/>
        </p:nvSpPr>
        <p:spPr>
          <a:xfrm>
            <a:off x="2396985" y="3550184"/>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#91</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8A3CE29D-E74A-A376-4F88-EFAFB90A1078}"/>
              </a:ext>
            </a:extLst>
          </p:cNvPr>
          <p:cNvSpPr txBox="1"/>
          <p:nvPr/>
        </p:nvSpPr>
        <p:spPr>
          <a:xfrm>
            <a:off x="2463073" y="2813584"/>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#136</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16E23DE7-E8B0-85B0-F2E3-EEBF2C6F42F8}"/>
              </a:ext>
            </a:extLst>
          </p:cNvPr>
          <p:cNvSpPr txBox="1"/>
          <p:nvPr/>
        </p:nvSpPr>
        <p:spPr>
          <a:xfrm>
            <a:off x="2886406" y="2204527"/>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#171</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5DC969CB-ECFF-EB98-F7B5-378E8FB47592}"/>
              </a:ext>
            </a:extLst>
          </p:cNvPr>
          <p:cNvSpPr txBox="1"/>
          <p:nvPr/>
        </p:nvSpPr>
        <p:spPr>
          <a:xfrm>
            <a:off x="3816496" y="2095131"/>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#88</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CC77B151-B830-C124-E730-A20F64E993C2}"/>
              </a:ext>
            </a:extLst>
          </p:cNvPr>
          <p:cNvSpPr txBox="1"/>
          <p:nvPr/>
        </p:nvSpPr>
        <p:spPr>
          <a:xfrm>
            <a:off x="3593157" y="3429000"/>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#45</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5FC23B53-841D-F2C6-8952-6C580CE40471}"/>
              </a:ext>
            </a:extLst>
          </p:cNvPr>
          <p:cNvSpPr txBox="1"/>
          <p:nvPr/>
        </p:nvSpPr>
        <p:spPr>
          <a:xfrm>
            <a:off x="4343197" y="3413599"/>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#139</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8B2B21D0-AFE1-CC4A-D958-F012CB293092}"/>
              </a:ext>
            </a:extLst>
          </p:cNvPr>
          <p:cNvSpPr txBox="1"/>
          <p:nvPr/>
        </p:nvSpPr>
        <p:spPr>
          <a:xfrm>
            <a:off x="4860539" y="2974734"/>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#197</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EF08085D-B3B2-769B-9B07-26369DB60FA5}"/>
              </a:ext>
            </a:extLst>
          </p:cNvPr>
          <p:cNvSpPr txBox="1"/>
          <p:nvPr/>
        </p:nvSpPr>
        <p:spPr>
          <a:xfrm>
            <a:off x="5000454" y="2410808"/>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#135</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1D9C26C7-1255-CF7B-D8F2-0F795EB51460}"/>
              </a:ext>
            </a:extLst>
          </p:cNvPr>
          <p:cNvSpPr txBox="1"/>
          <p:nvPr/>
        </p:nvSpPr>
        <p:spPr>
          <a:xfrm>
            <a:off x="5796546" y="2644812"/>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#175</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22C05B15-1361-C797-D243-0F9C940EAE5C}"/>
              </a:ext>
            </a:extLst>
          </p:cNvPr>
          <p:cNvSpPr txBox="1"/>
          <p:nvPr/>
        </p:nvSpPr>
        <p:spPr>
          <a:xfrm>
            <a:off x="6963718" y="2644601"/>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#196</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608062F3-B794-9ED3-306F-01997E3F53C9}"/>
              </a:ext>
            </a:extLst>
          </p:cNvPr>
          <p:cNvSpPr txBox="1"/>
          <p:nvPr/>
        </p:nvSpPr>
        <p:spPr>
          <a:xfrm>
            <a:off x="7704425" y="1947716"/>
            <a:ext cx="97884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Calibri" panose="020F0502020204030204"/>
                <a:ea typeface="游ゴシック" panose="020B0400000000000000" pitchFamily="50" charset="-128"/>
              </a:rPr>
              <a:t>#174</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3165DE10-8961-29D8-A0F5-1715059E3148}"/>
              </a:ext>
            </a:extLst>
          </p:cNvPr>
          <p:cNvPicPr>
            <a:picLocks noChangeAspect="1"/>
          </p:cNvPicPr>
          <p:nvPr/>
        </p:nvPicPr>
        <p:blipFill>
          <a:blip r:embed="rId6"/>
          <a:stretch>
            <a:fillRect/>
          </a:stretch>
        </p:blipFill>
        <p:spPr>
          <a:xfrm>
            <a:off x="1105048" y="5971325"/>
            <a:ext cx="618215" cy="724006"/>
          </a:xfrm>
          <a:prstGeom prst="rect">
            <a:avLst/>
          </a:prstGeom>
        </p:spPr>
      </p:pic>
      <p:sp>
        <p:nvSpPr>
          <p:cNvPr id="21" name="四角形: 角を丸くする 20">
            <a:extLst>
              <a:ext uri="{FF2B5EF4-FFF2-40B4-BE49-F238E27FC236}">
                <a16:creationId xmlns:a16="http://schemas.microsoft.com/office/drawing/2014/main" id="{263FBEB0-C757-3FA7-362F-7EAD924688B7}"/>
              </a:ext>
            </a:extLst>
          </p:cNvPr>
          <p:cNvSpPr/>
          <p:nvPr/>
        </p:nvSpPr>
        <p:spPr>
          <a:xfrm>
            <a:off x="712021" y="4483865"/>
            <a:ext cx="1375140" cy="2290208"/>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62E76E66-F687-65AF-448D-BD2F8F83A6A3}"/>
              </a:ext>
            </a:extLst>
          </p:cNvPr>
          <p:cNvSpPr txBox="1"/>
          <p:nvPr/>
        </p:nvSpPr>
        <p:spPr>
          <a:xfrm>
            <a:off x="603063" y="6073439"/>
            <a:ext cx="61094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23-</a:t>
            </a:r>
          </a:p>
        </p:txBody>
      </p:sp>
    </p:spTree>
    <p:extLst>
      <p:ext uri="{BB962C8B-B14F-4D97-AF65-F5344CB8AC3E}">
        <p14:creationId xmlns:p14="http://schemas.microsoft.com/office/powerpoint/2010/main" val="183458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ChangeArrowheads="1"/>
          </p:cNvSpPr>
          <p:nvPr/>
        </p:nvSpPr>
        <p:spPr bwMode="auto">
          <a:xfrm>
            <a:off x="395288" y="5792788"/>
            <a:ext cx="8353425" cy="731837"/>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Time trend of PCB level in air</a:t>
            </a:r>
            <a:endParaRPr kumimoji="1" lang="ja-JP"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18788" name="Rectangle 4"/>
          <p:cNvSpPr>
            <a:spLocks noChangeArrowheads="1"/>
          </p:cNvSpPr>
          <p:nvPr/>
        </p:nvSpPr>
        <p:spPr bwMode="auto">
          <a:xfrm>
            <a:off x="2417737" y="692150"/>
            <a:ext cx="6257952" cy="720725"/>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PCB level of ambient air</a:t>
            </a:r>
            <a:r>
              <a:rPr kumimoji="1" lang="ja-JP"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ng/m</a:t>
            </a:r>
            <a:r>
              <a:rPr kumimoji="1" lang="en-US" altLang="ja-JP" sz="3200" b="1" i="0" u="none" strike="noStrike" kern="1200" cap="none" spc="0" normalizeH="0" baseline="3000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3</a:t>
            </a:r>
            <a:r>
              <a:rPr kumimoji="1" lang="ja-JP"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a:t>
            </a:r>
          </a:p>
        </p:txBody>
      </p:sp>
      <p:sp>
        <p:nvSpPr>
          <p:cNvPr id="118789" name="Line 5"/>
          <p:cNvSpPr>
            <a:spLocks noChangeShapeType="1"/>
          </p:cNvSpPr>
          <p:nvPr/>
        </p:nvSpPr>
        <p:spPr bwMode="auto">
          <a:xfrm flipV="1">
            <a:off x="1763713" y="2781300"/>
            <a:ext cx="0" cy="1152525"/>
          </a:xfrm>
          <a:prstGeom prst="line">
            <a:avLst/>
          </a:prstGeom>
          <a:noFill/>
          <a:ln w="762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790" name="Rectangle 6"/>
          <p:cNvSpPr>
            <a:spLocks noChangeArrowheads="1"/>
          </p:cNvSpPr>
          <p:nvPr/>
        </p:nvSpPr>
        <p:spPr bwMode="auto">
          <a:xfrm>
            <a:off x="539749" y="4076700"/>
            <a:ext cx="3923757" cy="720723"/>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lvl="0" algn="ctr" defTabSz="914400" eaLnBrk="0" fontAlgn="base" hangingPunct="0">
              <a:spcBef>
                <a:spcPct val="0"/>
              </a:spcBef>
              <a:spcAft>
                <a:spcPct val="0"/>
              </a:spcAft>
              <a:defRPr/>
            </a:pPr>
            <a:r>
              <a:rPr kumimoji="1" lang="en-US" altLang="ja-JP" sz="2400" b="1" dirty="0">
                <a:solidFill>
                  <a:srgbClr val="FFFFFF"/>
                </a:solidFill>
                <a:latin typeface="Arial" panose="020B0604020202020204" pitchFamily="34" charset="0"/>
                <a:ea typeface="ＭＳ Ｐゴシック" panose="020B0600070205080204" pitchFamily="50" charset="-128"/>
              </a:rPr>
              <a:t>Prohibition of manufacture</a:t>
            </a:r>
          </a:p>
          <a:p>
            <a:pPr lvl="0" algn="ctr" defTabSz="914400" eaLnBrk="0" fontAlgn="base" hangingPunct="0">
              <a:spcBef>
                <a:spcPct val="0"/>
              </a:spcBef>
              <a:spcAft>
                <a:spcPct val="0"/>
              </a:spcAft>
              <a:defRPr/>
            </a:pPr>
            <a:r>
              <a:rPr kumimoji="1" lang="en-US" altLang="ja-JP" sz="2400" b="1" dirty="0">
                <a:solidFill>
                  <a:srgbClr val="FFFFFF"/>
                </a:solidFill>
                <a:latin typeface="Arial" panose="020B0604020202020204" pitchFamily="34" charset="0"/>
                <a:ea typeface="ＭＳ Ｐゴシック" panose="020B0600070205080204" pitchFamily="50" charset="-128"/>
              </a:rPr>
              <a:t> and use (1972)</a:t>
            </a:r>
            <a:endParaRPr kumimoji="1"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 name="Rectangle 2">
            <a:extLst>
              <a:ext uri="{FF2B5EF4-FFF2-40B4-BE49-F238E27FC236}">
                <a16:creationId xmlns:a16="http://schemas.microsoft.com/office/drawing/2014/main" id="{027076DC-76DD-7AFE-186B-B9B5D1055C6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2210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ppt_x"/>
                                          </p:val>
                                        </p:tav>
                                        <p:tav tm="100000">
                                          <p:val>
                                            <p:strVal val="#ppt_x"/>
                                          </p:val>
                                        </p:tav>
                                      </p:tavLst>
                                    </p:anim>
                                    <p:anim calcmode="lin" valueType="num">
                                      <p:cBhvr additive="base">
                                        <p:cTn id="8" dur="500" fill="hold"/>
                                        <p:tgtEl>
                                          <p:spTgt spid="1187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8790"/>
                                        </p:tgtEl>
                                        <p:attrNameLst>
                                          <p:attrName>style.visibility</p:attrName>
                                        </p:attrNameLst>
                                      </p:cBhvr>
                                      <p:to>
                                        <p:strVal val="visible"/>
                                      </p:to>
                                    </p:set>
                                    <p:anim calcmode="lin" valueType="num">
                                      <p:cBhvr additive="base">
                                        <p:cTn id="11" dur="500" fill="hold"/>
                                        <p:tgtEl>
                                          <p:spTgt spid="118790"/>
                                        </p:tgtEl>
                                        <p:attrNameLst>
                                          <p:attrName>ppt_x</p:attrName>
                                        </p:attrNameLst>
                                      </p:cBhvr>
                                      <p:tavLst>
                                        <p:tav tm="0">
                                          <p:val>
                                            <p:strVal val="#ppt_x"/>
                                          </p:val>
                                        </p:tav>
                                        <p:tav tm="100000">
                                          <p:val>
                                            <p:strVal val="#ppt_x"/>
                                          </p:val>
                                        </p:tav>
                                      </p:tavLst>
                                    </p:anim>
                                    <p:anim calcmode="lin" valueType="num">
                                      <p:cBhvr additive="base">
                                        <p:cTn id="12" dur="500" fill="hold"/>
                                        <p:tgtEl>
                                          <p:spTgt spid="118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534536"/>
            <a:ext cx="9144000" cy="1569660"/>
          </a:xfrm>
        </p:spPr>
        <p:txBody>
          <a:bodyPr/>
          <a:lstStyle/>
          <a:p>
            <a:pPr algn="ctr"/>
            <a:r>
              <a:rPr lang="en-US" altLang="ja-JP" sz="4800" b="1" dirty="0">
                <a:solidFill>
                  <a:schemeClr val="bg1"/>
                </a:solidFill>
                <a:latin typeface="Times New Roman" panose="02020603050405020304" pitchFamily="18" charset="0"/>
                <a:ea typeface="ＭＳ 明朝" panose="02020609040205080304" pitchFamily="17" charset="-128"/>
              </a:rPr>
              <a:t>2,5- / 2,4,5- : </a:t>
            </a:r>
            <a:r>
              <a:rPr lang="en-US" altLang="ja-JP" sz="4800" b="1" dirty="0" err="1">
                <a:solidFill>
                  <a:schemeClr val="bg1"/>
                </a:solidFill>
                <a:latin typeface="Times New Roman" panose="02020603050405020304" pitchFamily="18" charset="0"/>
                <a:ea typeface="ＭＳ 明朝" panose="02020609040205080304" pitchFamily="17" charset="-128"/>
              </a:rPr>
              <a:t>aR</a:t>
            </a:r>
            <a:r>
              <a:rPr lang="en-US" altLang="ja-JP" sz="4800" b="1" dirty="0">
                <a:solidFill>
                  <a:schemeClr val="bg1"/>
                </a:solidFill>
                <a:latin typeface="Times New Roman" panose="02020603050405020304" pitchFamily="18" charset="0"/>
                <a:ea typeface="ＭＳ 明朝" panose="02020609040205080304" pitchFamily="17" charset="-128"/>
              </a:rPr>
              <a:t>-(+)</a:t>
            </a:r>
            <a:br>
              <a:rPr lang="en-US" altLang="ja-JP" sz="4800" b="1" dirty="0">
                <a:solidFill>
                  <a:schemeClr val="bg1"/>
                </a:solidFill>
                <a:latin typeface="Times New Roman" panose="02020603050405020304" pitchFamily="18" charset="0"/>
                <a:ea typeface="ＭＳ 明朝" panose="02020609040205080304" pitchFamily="17" charset="-128"/>
              </a:rPr>
            </a:br>
            <a:r>
              <a:rPr lang="en-US" altLang="ja-JP" sz="4800" b="1" dirty="0">
                <a:solidFill>
                  <a:schemeClr val="bg1"/>
                </a:solidFill>
                <a:latin typeface="Times New Roman" panose="02020603050405020304" pitchFamily="18" charset="0"/>
                <a:ea typeface="ＭＳ 明朝" panose="02020609040205080304" pitchFamily="17" charset="-128"/>
              </a:rPr>
              <a:t>2,3- : </a:t>
            </a:r>
            <a:r>
              <a:rPr lang="en-US" altLang="ja-JP" sz="4800" b="1" dirty="0" err="1">
                <a:solidFill>
                  <a:schemeClr val="bg1"/>
                </a:solidFill>
                <a:latin typeface="Times New Roman" panose="02020603050405020304" pitchFamily="18" charset="0"/>
                <a:ea typeface="ＭＳ 明朝" panose="02020609040205080304" pitchFamily="17" charset="-128"/>
              </a:rPr>
              <a:t>aR</a:t>
            </a:r>
            <a:r>
              <a:rPr lang="en-US" altLang="ja-JP" sz="4800" b="1" dirty="0">
                <a:solidFill>
                  <a:schemeClr val="bg1"/>
                </a:solidFill>
                <a:latin typeface="Times New Roman" panose="02020603050405020304" pitchFamily="18" charset="0"/>
                <a:ea typeface="ＭＳ 明朝" panose="02020609040205080304" pitchFamily="17" charset="-128"/>
              </a:rPr>
              <a:t>-(-)</a:t>
            </a:r>
          </a:p>
        </p:txBody>
      </p:sp>
      <p:sp>
        <p:nvSpPr>
          <p:cNvPr id="8" name="テキスト ボックス 7">
            <a:extLst>
              <a:ext uri="{FF2B5EF4-FFF2-40B4-BE49-F238E27FC236}">
                <a16:creationId xmlns:a16="http://schemas.microsoft.com/office/drawing/2014/main" id="{3F75F825-E89E-DE01-3B87-A6A2BB0200A9}"/>
              </a:ext>
            </a:extLst>
          </p:cNvPr>
          <p:cNvSpPr txBox="1"/>
          <p:nvPr/>
        </p:nvSpPr>
        <p:spPr>
          <a:xfrm>
            <a:off x="800100" y="4559471"/>
            <a:ext cx="128235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2,3-</a:t>
            </a:r>
          </a:p>
        </p:txBody>
      </p:sp>
      <p:sp>
        <p:nvSpPr>
          <p:cNvPr id="10" name="テキスト ボックス 9">
            <a:extLst>
              <a:ext uri="{FF2B5EF4-FFF2-40B4-BE49-F238E27FC236}">
                <a16:creationId xmlns:a16="http://schemas.microsoft.com/office/drawing/2014/main" id="{8E991103-6D52-399D-10FB-0AFA17B81192}"/>
              </a:ext>
            </a:extLst>
          </p:cNvPr>
          <p:cNvSpPr txBox="1"/>
          <p:nvPr/>
        </p:nvSpPr>
        <p:spPr>
          <a:xfrm>
            <a:off x="637227" y="5191973"/>
            <a:ext cx="1887710" cy="523220"/>
          </a:xfrm>
          <a:prstGeom prst="rect">
            <a:avLst/>
          </a:prstGeom>
          <a:noFill/>
        </p:spPr>
        <p:txBody>
          <a:bodyPr wrap="square">
            <a:spAutoFit/>
          </a:bodyPr>
          <a:lstStyle/>
          <a:p>
            <a:r>
              <a:rPr lang="en-US" altLang="ja-JP" sz="2800" dirty="0">
                <a:solidFill>
                  <a:schemeClr val="bg1"/>
                </a:solidFill>
              </a:rPr>
              <a:t>#84, #131</a:t>
            </a:r>
          </a:p>
        </p:txBody>
      </p:sp>
      <p:sp>
        <p:nvSpPr>
          <p:cNvPr id="12" name="テキスト ボックス 11">
            <a:extLst>
              <a:ext uri="{FF2B5EF4-FFF2-40B4-BE49-F238E27FC236}">
                <a16:creationId xmlns:a16="http://schemas.microsoft.com/office/drawing/2014/main" id="{A3DB0902-F01E-FAA7-C2EE-35E00C5D746B}"/>
              </a:ext>
            </a:extLst>
          </p:cNvPr>
          <p:cNvSpPr txBox="1"/>
          <p:nvPr/>
        </p:nvSpPr>
        <p:spPr>
          <a:xfrm>
            <a:off x="6560638" y="4648007"/>
            <a:ext cx="6109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2,5-</a:t>
            </a:r>
          </a:p>
        </p:txBody>
      </p:sp>
      <p:sp>
        <p:nvSpPr>
          <p:cNvPr id="13" name="テキスト ボックス 12">
            <a:extLst>
              <a:ext uri="{FF2B5EF4-FFF2-40B4-BE49-F238E27FC236}">
                <a16:creationId xmlns:a16="http://schemas.microsoft.com/office/drawing/2014/main" id="{AD3EFAF7-0FCD-93F3-0779-08E169AEA857}"/>
              </a:ext>
            </a:extLst>
          </p:cNvPr>
          <p:cNvSpPr txBox="1"/>
          <p:nvPr/>
        </p:nvSpPr>
        <p:spPr>
          <a:xfrm>
            <a:off x="7268642" y="4638099"/>
            <a:ext cx="107525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2,4,5-</a:t>
            </a:r>
          </a:p>
        </p:txBody>
      </p:sp>
      <p:sp>
        <p:nvSpPr>
          <p:cNvPr id="14" name="テキスト ボックス 13">
            <a:extLst>
              <a:ext uri="{FF2B5EF4-FFF2-40B4-BE49-F238E27FC236}">
                <a16:creationId xmlns:a16="http://schemas.microsoft.com/office/drawing/2014/main" id="{57CDD8EB-3BFA-655E-1D47-C0881B7E96D7}"/>
              </a:ext>
            </a:extLst>
          </p:cNvPr>
          <p:cNvSpPr txBox="1"/>
          <p:nvPr/>
        </p:nvSpPr>
        <p:spPr>
          <a:xfrm>
            <a:off x="5495182" y="5151470"/>
            <a:ext cx="3352800" cy="461665"/>
          </a:xfrm>
          <a:prstGeom prst="rect">
            <a:avLst/>
          </a:prstGeom>
          <a:noFill/>
        </p:spPr>
        <p:txBody>
          <a:bodyPr wrap="square">
            <a:spAutoFit/>
          </a:bodyPr>
          <a:lstStyle/>
          <a:p>
            <a:r>
              <a:rPr lang="en-US" altLang="ja-JP" sz="2400" dirty="0">
                <a:solidFill>
                  <a:schemeClr val="bg1"/>
                </a:solidFill>
              </a:rPr>
              <a:t>#183, #144, #149, #95</a:t>
            </a:r>
          </a:p>
        </p:txBody>
      </p:sp>
      <p:sp>
        <p:nvSpPr>
          <p:cNvPr id="15" name="Rectangle 2">
            <a:extLst>
              <a:ext uri="{FF2B5EF4-FFF2-40B4-BE49-F238E27FC236}">
                <a16:creationId xmlns:a16="http://schemas.microsoft.com/office/drawing/2014/main" id="{9D75E1B9-DAB7-C6D1-D628-D51122A657D4}"/>
              </a:ext>
            </a:extLst>
          </p:cNvPr>
          <p:cNvSpPr txBox="1">
            <a:spLocks noChangeArrowheads="1"/>
          </p:cNvSpPr>
          <p:nvPr/>
        </p:nvSpPr>
        <p:spPr bwMode="auto">
          <a:xfrm>
            <a:off x="0" y="574726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defTabSz="914400"/>
            <a:r>
              <a:rPr lang="en-US" altLang="ja-JP" sz="4800" b="1" dirty="0" err="1">
                <a:solidFill>
                  <a:schemeClr val="bg1"/>
                </a:solidFill>
                <a:latin typeface="Times New Roman" panose="02020603050405020304" pitchFamily="18" charset="0"/>
                <a:ea typeface="ＭＳ 明朝" panose="02020609040205080304" pitchFamily="17" charset="-128"/>
              </a:rPr>
              <a:t>aR</a:t>
            </a:r>
            <a:r>
              <a:rPr lang="en-US" altLang="ja-JP" sz="4800" b="1" dirty="0">
                <a:solidFill>
                  <a:schemeClr val="bg1"/>
                </a:solidFill>
                <a:latin typeface="Times New Roman" panose="02020603050405020304" pitchFamily="18" charset="0"/>
                <a:ea typeface="ＭＳ 明朝" panose="02020609040205080304" pitchFamily="17" charset="-128"/>
              </a:rPr>
              <a:t>-(-)                              </a:t>
            </a:r>
            <a:r>
              <a:rPr lang="en-US" altLang="ja-JP" sz="4800" b="1" dirty="0" err="1">
                <a:solidFill>
                  <a:schemeClr val="bg1"/>
                </a:solidFill>
                <a:latin typeface="Times New Roman" panose="02020603050405020304" pitchFamily="18" charset="0"/>
                <a:ea typeface="ＭＳ 明朝" panose="02020609040205080304" pitchFamily="17" charset="-128"/>
              </a:rPr>
              <a:t>aR</a:t>
            </a:r>
            <a:r>
              <a:rPr lang="en-US" altLang="ja-JP" sz="4800" b="1" dirty="0">
                <a:solidFill>
                  <a:schemeClr val="bg1"/>
                </a:solidFill>
                <a:latin typeface="Times New Roman" panose="02020603050405020304" pitchFamily="18" charset="0"/>
                <a:ea typeface="ＭＳ 明朝" panose="02020609040205080304" pitchFamily="17" charset="-128"/>
              </a:rPr>
              <a:t>-(+)</a:t>
            </a:r>
          </a:p>
        </p:txBody>
      </p:sp>
      <p:sp>
        <p:nvSpPr>
          <p:cNvPr id="16" name="Rectangle 2">
            <a:extLst>
              <a:ext uri="{FF2B5EF4-FFF2-40B4-BE49-F238E27FC236}">
                <a16:creationId xmlns:a16="http://schemas.microsoft.com/office/drawing/2014/main" id="{5FFF1967-E586-30A9-2897-B7A695C7E2FE}"/>
              </a:ext>
            </a:extLst>
          </p:cNvPr>
          <p:cNvSpPr txBox="1">
            <a:spLocks noChangeArrowheads="1"/>
          </p:cNvSpPr>
          <p:nvPr/>
        </p:nvSpPr>
        <p:spPr bwMode="auto">
          <a:xfrm>
            <a:off x="2179512" y="5006872"/>
            <a:ext cx="347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defTabSz="914400"/>
            <a:r>
              <a:rPr lang="en-US" altLang="ja-JP" sz="4800" b="1" dirty="0">
                <a:solidFill>
                  <a:schemeClr val="bg1"/>
                </a:solidFill>
                <a:latin typeface="Times New Roman" panose="02020603050405020304" pitchFamily="18" charset="0"/>
                <a:ea typeface="ＭＳ 明朝" panose="02020609040205080304" pitchFamily="17" charset="-128"/>
              </a:rPr>
              <a:t>&lt;&lt;&lt;&lt;&lt;&lt;&lt;&lt;</a:t>
            </a:r>
          </a:p>
        </p:txBody>
      </p:sp>
      <p:sp>
        <p:nvSpPr>
          <p:cNvPr id="18" name="テキスト ボックス 17">
            <a:extLst>
              <a:ext uri="{FF2B5EF4-FFF2-40B4-BE49-F238E27FC236}">
                <a16:creationId xmlns:a16="http://schemas.microsoft.com/office/drawing/2014/main" id="{7C458807-08DA-C003-0F86-F9972E92B4F7}"/>
              </a:ext>
            </a:extLst>
          </p:cNvPr>
          <p:cNvSpPr txBox="1"/>
          <p:nvPr/>
        </p:nvSpPr>
        <p:spPr>
          <a:xfrm>
            <a:off x="1988638" y="1424809"/>
            <a:ext cx="4572000" cy="523220"/>
          </a:xfrm>
          <a:prstGeom prst="rect">
            <a:avLst/>
          </a:prstGeom>
          <a:noFill/>
        </p:spPr>
        <p:txBody>
          <a:bodyPr wrap="square">
            <a:spAutoFit/>
          </a:bodyPr>
          <a:lstStyle/>
          <a:p>
            <a:r>
              <a:rPr kumimoji="0" lang="en-US" altLang="ja-JP" sz="280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specific rotation </a:t>
            </a:r>
            <a:endParaRPr lang="ja-JP" altLang="en-US" sz="2800" b="1" dirty="0"/>
          </a:p>
        </p:txBody>
      </p:sp>
    </p:spTree>
    <p:extLst>
      <p:ext uri="{BB962C8B-B14F-4D97-AF65-F5344CB8AC3E}">
        <p14:creationId xmlns:p14="http://schemas.microsoft.com/office/powerpoint/2010/main" val="871576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258407"/>
            <a:ext cx="9144000" cy="4524315"/>
          </a:xfrm>
        </p:spPr>
        <p:txBody>
          <a:bodyPr/>
          <a:lstStyle/>
          <a:p>
            <a:pPr algn="ct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Finally. </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Message for the Future</a:t>
            </a: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from old </a:t>
            </a:r>
            <a:r>
              <a:rPr lang="en-US" altLang="ja-JP" sz="4800" b="1" dirty="0" err="1">
                <a:latin typeface="Times New Roman" panose="02020603050405020304" pitchFamily="18" charset="0"/>
                <a:ea typeface="ＭＳ 明朝" panose="02020609040205080304" pitchFamily="17" charset="-128"/>
              </a:rPr>
              <a:t>reseracher</a:t>
            </a:r>
            <a:endParaRPr lang="en-US" altLang="ja-JP" sz="4800" b="1"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200265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632848" cy="476672"/>
          </a:xfrm>
        </p:spPr>
        <p:txBody>
          <a:bodyPr>
            <a:normAutofit fontScale="90000"/>
          </a:bodyPr>
          <a:lstStyle/>
          <a:p>
            <a:r>
              <a:rPr kumimoji="1" lang="ja-JP" altLang="en-US"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r>
              <a:rPr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Kanemi </a:t>
            </a:r>
            <a:r>
              <a:rPr lang="en-US" altLang="ja-JP" sz="3200" b="1" i="1" u="sng" dirty="0" err="1">
                <a:latin typeface="Times New Roman" panose="02020603050405020304" pitchFamily="18" charset="0"/>
                <a:ea typeface="游ゴシック Light" panose="020B0300000000000000" pitchFamily="50" charset="-128"/>
                <a:cs typeface="Times New Roman" panose="02020603050405020304" pitchFamily="18" charset="0"/>
              </a:rPr>
              <a:t>Yusho</a:t>
            </a:r>
            <a:r>
              <a:rPr kumimoji="1"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endParaRPr kumimoji="1" lang="ja-JP" altLang="en-US" sz="3200" b="1" i="1" u="sng" dirty="0">
              <a:solidFill>
                <a:srgbClr val="C00000"/>
              </a:solidFill>
              <a:latin typeface="Times New Roman" panose="02020603050405020304" pitchFamily="18" charset="0"/>
              <a:ea typeface="游ゴシック Light" panose="020B0300000000000000" pitchFamily="50" charset="-128"/>
              <a:cs typeface="Times New Roman" panose="02020603050405020304" pitchFamily="18" charset="0"/>
            </a:endParaRPr>
          </a:p>
        </p:txBody>
      </p:sp>
      <p:sp>
        <p:nvSpPr>
          <p:cNvPr id="3" name="コンテンツ プレースホルダー 2"/>
          <p:cNvSpPr>
            <a:spLocks noGrp="1"/>
          </p:cNvSpPr>
          <p:nvPr>
            <p:ph idx="1"/>
          </p:nvPr>
        </p:nvSpPr>
        <p:spPr>
          <a:xfrm>
            <a:off x="107504" y="548680"/>
            <a:ext cx="8784976" cy="6309320"/>
          </a:xfrm>
        </p:spPr>
        <p:txBody>
          <a:bodyPr>
            <a:noAutofit/>
          </a:bodyPr>
          <a:lstStyle/>
          <a:p>
            <a:r>
              <a:rPr lang="en-US" altLang="ja-JP" sz="3000" dirty="0">
                <a:latin typeface="Times New Roman" panose="02020603050405020304" pitchFamily="18" charset="0"/>
                <a:cs typeface="Times New Roman" panose="02020603050405020304" pitchFamily="18" charset="0"/>
              </a:rPr>
              <a:t>“</a:t>
            </a:r>
            <a:r>
              <a:rPr lang="en-US" altLang="ja-JP" sz="3000" dirty="0">
                <a:latin typeface="Times New Roman" panose="02020603050405020304" pitchFamily="18" charset="0"/>
                <a:ea typeface="+mj-ea"/>
                <a:cs typeface="Times New Roman" panose="02020603050405020304" pitchFamily="18" charset="0"/>
              </a:rPr>
              <a:t>Kanemi </a:t>
            </a:r>
            <a:r>
              <a:rPr lang="en-US" altLang="ja-JP" sz="3000" dirty="0" err="1">
                <a:latin typeface="Times New Roman" panose="02020603050405020304" pitchFamily="18" charset="0"/>
                <a:ea typeface="+mj-ea"/>
                <a:cs typeface="Times New Roman" panose="02020603050405020304" pitchFamily="18" charset="0"/>
              </a:rPr>
              <a:t>Yusho</a:t>
            </a:r>
            <a:r>
              <a:rPr lang="en-US" altLang="ja-JP" sz="3000" dirty="0">
                <a:latin typeface="Times New Roman" panose="02020603050405020304" pitchFamily="18" charset="0"/>
                <a:ea typeface="+mj-ea"/>
                <a:cs typeface="Times New Roman" panose="02020603050405020304" pitchFamily="18" charset="0"/>
              </a:rPr>
              <a:t>” was mainly caused by PCDFs transformed from heated PCB  during  the deodorization process of rice bran oil in the Kanemi Warehouse, Kitakyushu, Japan </a:t>
            </a:r>
            <a:r>
              <a:rPr lang="en-US" altLang="ja-JP" sz="3000" b="1" dirty="0">
                <a:latin typeface="Times New Roman" panose="02020603050405020304" pitchFamily="18" charset="0"/>
                <a:ea typeface="+mj-ea"/>
                <a:cs typeface="Times New Roman" panose="02020603050405020304" pitchFamily="18" charset="0"/>
              </a:rPr>
              <a:t>(1968) </a:t>
            </a:r>
            <a:r>
              <a:rPr lang="en-US" altLang="ja-JP" sz="3000" dirty="0">
                <a:latin typeface="Times New Roman" panose="02020603050405020304" pitchFamily="18" charset="0"/>
                <a:ea typeface="+mj-ea"/>
                <a:cs typeface="Times New Roman" panose="02020603050405020304" pitchFamily="18" charset="0"/>
              </a:rPr>
              <a:t>.</a:t>
            </a:r>
          </a:p>
          <a:p>
            <a:r>
              <a:rPr lang="en-US" altLang="ja-JP" sz="3000" dirty="0">
                <a:latin typeface="Times New Roman" panose="02020603050405020304" pitchFamily="18" charset="0"/>
                <a:ea typeface="+mj-ea"/>
                <a:cs typeface="Times New Roman" panose="02020603050405020304" pitchFamily="18" charset="0"/>
              </a:rPr>
              <a:t>Approximately  15 thousand people suffered  from various illnesses,  especially  in the</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skin, liver, kidney among others. </a:t>
            </a:r>
            <a:r>
              <a:rPr lang="en-US" altLang="ja-JP" sz="3000" b="1" dirty="0">
                <a:latin typeface="Times New Roman" panose="02020603050405020304" pitchFamily="18" charset="0"/>
                <a:ea typeface="+mj-ea"/>
                <a:cs typeface="Times New Roman" panose="02020603050405020304" pitchFamily="18" charset="0"/>
              </a:rPr>
              <a:t>“Kanemi </a:t>
            </a:r>
            <a:r>
              <a:rPr lang="en-US" altLang="ja-JP" sz="3000" b="1" dirty="0" err="1">
                <a:latin typeface="Times New Roman" panose="02020603050405020304" pitchFamily="18" charset="0"/>
                <a:ea typeface="+mj-ea"/>
                <a:cs typeface="Times New Roman" panose="02020603050405020304" pitchFamily="18" charset="0"/>
              </a:rPr>
              <a:t>Yusho</a:t>
            </a:r>
            <a:r>
              <a:rPr lang="en-US" altLang="ja-JP" sz="3000" b="1"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is considered to be the greatest food</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disaster in Japan.</a:t>
            </a:r>
            <a:endParaRPr lang="en-US" altLang="ja-JP" sz="3000" b="1" dirty="0">
              <a:latin typeface="Times New Roman" panose="02020603050405020304" pitchFamily="18" charset="0"/>
              <a:ea typeface="+mj-ea"/>
              <a:cs typeface="Times New Roman" panose="02020603050405020304" pitchFamily="18" charset="0"/>
            </a:endParaRPr>
          </a:p>
          <a:p>
            <a:r>
              <a:rPr lang="en-US" altLang="ja-JP" sz="3000" dirty="0">
                <a:latin typeface="Times New Roman" panose="02020603050405020304" pitchFamily="18" charset="0"/>
                <a:ea typeface="+mj-ea"/>
                <a:cs typeface="Times New Roman" panose="02020603050405020304" pitchFamily="18" charset="0"/>
              </a:rPr>
              <a:t>The sale of “Kanemi rice bran oil” was terminated within a half year after  the incidence</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of</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a:latin typeface="Times New Roman" panose="02020603050405020304" pitchFamily="18" charset="0"/>
                <a:ea typeface="+mj-ea"/>
                <a:cs typeface="Times New Roman" panose="02020603050405020304" pitchFamily="18" charset="0"/>
              </a:rPr>
              <a:t>“Kanemi</a:t>
            </a:r>
            <a:r>
              <a:rPr lang="ja-JP" altLang="en-US" sz="3000" dirty="0">
                <a:latin typeface="Times New Roman" panose="02020603050405020304" pitchFamily="18" charset="0"/>
                <a:ea typeface="+mj-ea"/>
                <a:cs typeface="Times New Roman" panose="02020603050405020304" pitchFamily="18" charset="0"/>
              </a:rPr>
              <a:t> </a:t>
            </a:r>
            <a:r>
              <a:rPr lang="en-US" altLang="ja-JP" sz="3000" dirty="0" err="1">
                <a:latin typeface="Times New Roman" panose="02020603050405020304" pitchFamily="18" charset="0"/>
                <a:ea typeface="+mj-ea"/>
                <a:cs typeface="Times New Roman" panose="02020603050405020304" pitchFamily="18" charset="0"/>
              </a:rPr>
              <a:t>Yusho</a:t>
            </a:r>
            <a:r>
              <a:rPr lang="en-US" altLang="ja-JP" sz="3000" dirty="0">
                <a:latin typeface="Times New Roman" panose="02020603050405020304" pitchFamily="18" charset="0"/>
                <a:ea typeface="+mj-ea"/>
                <a:cs typeface="Times New Roman" panose="02020603050405020304" pitchFamily="18" charset="0"/>
              </a:rPr>
              <a:t>” .</a:t>
            </a:r>
          </a:p>
          <a:p>
            <a:endParaRPr lang="en-US" altLang="ja-JP" sz="24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63D45E6-CC33-E5B9-8C9F-A0AD80DCA0A0}"/>
              </a:ext>
            </a:extLst>
          </p:cNvPr>
          <p:cNvSpPr txBox="1"/>
          <p:nvPr/>
        </p:nvSpPr>
        <p:spPr>
          <a:xfrm>
            <a:off x="714576" y="5986154"/>
            <a:ext cx="7714848" cy="646331"/>
          </a:xfrm>
          <a:prstGeom prst="rect">
            <a:avLst/>
          </a:prstGeom>
          <a:noFill/>
        </p:spPr>
        <p:txBody>
          <a:bodyPr wrap="square" rtlCol="0">
            <a:spAutoFit/>
          </a:bodyPr>
          <a:lstStyle/>
          <a:p>
            <a:r>
              <a:rPr kumimoji="1" lang="en-US" altLang="ja-JP" dirty="0"/>
              <a:t>Shibuya et al, Epigenetic Inheritance Symposium 2023</a:t>
            </a:r>
          </a:p>
          <a:p>
            <a:r>
              <a:rPr kumimoji="1" lang="en-US" altLang="ja-JP" dirty="0"/>
              <a:t> Impact for Biology and Society , 23</a:t>
            </a:r>
            <a:r>
              <a:rPr kumimoji="1" lang="ja-JP" altLang="en-US" dirty="0"/>
              <a:t>－</a:t>
            </a:r>
            <a:r>
              <a:rPr kumimoji="1" lang="en-US" altLang="ja-JP" dirty="0"/>
              <a:t>25</a:t>
            </a:r>
            <a:r>
              <a:rPr kumimoji="1" lang="ja-JP" altLang="en-US" dirty="0"/>
              <a:t>　</a:t>
            </a:r>
            <a:r>
              <a:rPr kumimoji="1" lang="en-US" altLang="ja-JP" dirty="0"/>
              <a:t>Aug, ETH Zurich, Switzerland </a:t>
            </a:r>
            <a:endParaRPr kumimoji="1" lang="ja-JP" altLang="en-US" dirty="0"/>
          </a:p>
        </p:txBody>
      </p:sp>
    </p:spTree>
    <p:extLst>
      <p:ext uri="{BB962C8B-B14F-4D97-AF65-F5344CB8AC3E}">
        <p14:creationId xmlns:p14="http://schemas.microsoft.com/office/powerpoint/2010/main" val="921194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632848" cy="476672"/>
          </a:xfrm>
        </p:spPr>
        <p:txBody>
          <a:bodyPr>
            <a:normAutofit fontScale="90000"/>
          </a:bodyPr>
          <a:lstStyle/>
          <a:p>
            <a:r>
              <a:rPr kumimoji="1" lang="ja-JP" altLang="en-US"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r>
              <a:rPr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Kanemi </a:t>
            </a:r>
            <a:r>
              <a:rPr lang="en-US" altLang="ja-JP" sz="3200" b="1" i="1" u="sng" dirty="0" err="1">
                <a:latin typeface="Times New Roman" panose="02020603050405020304" pitchFamily="18" charset="0"/>
                <a:ea typeface="游ゴシック Light" panose="020B0300000000000000" pitchFamily="50" charset="-128"/>
                <a:cs typeface="Times New Roman" panose="02020603050405020304" pitchFamily="18" charset="0"/>
              </a:rPr>
              <a:t>Yusho</a:t>
            </a:r>
            <a:r>
              <a:rPr kumimoji="1"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endParaRPr kumimoji="1" lang="ja-JP" altLang="en-US" sz="3200" b="1" i="1" u="sng" dirty="0">
              <a:solidFill>
                <a:srgbClr val="C00000"/>
              </a:solidFill>
              <a:latin typeface="Times New Roman" panose="02020603050405020304" pitchFamily="18" charset="0"/>
              <a:ea typeface="游ゴシック Light" panose="020B0300000000000000" pitchFamily="50" charset="-128"/>
              <a:cs typeface="Times New Roman" panose="02020603050405020304" pitchFamily="18" charset="0"/>
            </a:endParaRPr>
          </a:p>
        </p:txBody>
      </p:sp>
      <p:sp>
        <p:nvSpPr>
          <p:cNvPr id="3" name="コンテンツ プレースホルダー 2"/>
          <p:cNvSpPr>
            <a:spLocks noGrp="1"/>
          </p:cNvSpPr>
          <p:nvPr>
            <p:ph idx="1"/>
          </p:nvPr>
        </p:nvSpPr>
        <p:spPr>
          <a:xfrm>
            <a:off x="107504" y="548680"/>
            <a:ext cx="8784976" cy="6309320"/>
          </a:xfrm>
        </p:spPr>
        <p:txBody>
          <a:bodyPr>
            <a:noAutofit/>
          </a:bodyPr>
          <a:lstStyle/>
          <a:p>
            <a:r>
              <a:rPr lang="en-US" altLang="ja-JP" sz="3000" b="1" i="1" u="sng" dirty="0">
                <a:latin typeface="Times New Roman" panose="02020603050405020304" pitchFamily="18" charset="0"/>
                <a:ea typeface="+mj-ea"/>
                <a:cs typeface="Times New Roman" panose="02020603050405020304" pitchFamily="18" charset="0"/>
              </a:rPr>
              <a:t>In the second and third generations after “Kanemi </a:t>
            </a:r>
            <a:r>
              <a:rPr lang="en-US" altLang="ja-JP" sz="3000" b="1" i="1" u="sng" dirty="0" err="1">
                <a:latin typeface="Times New Roman" panose="02020603050405020304" pitchFamily="18" charset="0"/>
                <a:ea typeface="+mj-ea"/>
                <a:cs typeface="Times New Roman" panose="02020603050405020304" pitchFamily="18" charset="0"/>
              </a:rPr>
              <a:t>Yusho</a:t>
            </a:r>
            <a:r>
              <a:rPr lang="en-US" altLang="ja-JP" sz="3000" b="1" i="1" u="sng" dirty="0">
                <a:latin typeface="Times New Roman" panose="02020603050405020304" pitchFamily="18" charset="0"/>
                <a:ea typeface="+mj-ea"/>
                <a:cs typeface="Times New Roman" panose="02020603050405020304" pitchFamily="18" charset="0"/>
              </a:rPr>
              <a:t>”,</a:t>
            </a:r>
            <a:r>
              <a:rPr lang="ja-JP" altLang="en-US" sz="3000" b="1" i="1" u="sng" dirty="0">
                <a:latin typeface="Times New Roman" panose="02020603050405020304" pitchFamily="18" charset="0"/>
                <a:ea typeface="+mj-ea"/>
                <a:cs typeface="Times New Roman" panose="02020603050405020304" pitchFamily="18" charset="0"/>
              </a:rPr>
              <a:t> </a:t>
            </a:r>
            <a:r>
              <a:rPr lang="en-US" altLang="ja-JP" sz="3000" b="1" i="1" u="sng" dirty="0" err="1">
                <a:latin typeface="Times New Roman" panose="02020603050405020304" pitchFamily="18" charset="0"/>
                <a:ea typeface="+mj-ea"/>
                <a:cs typeface="Times New Roman" panose="02020603050405020304" pitchFamily="18" charset="0"/>
              </a:rPr>
              <a:t>symptons</a:t>
            </a:r>
            <a:r>
              <a:rPr lang="en-US" altLang="ja-JP" sz="3000" b="1" i="1" u="sng" dirty="0">
                <a:latin typeface="Times New Roman" panose="02020603050405020304" pitchFamily="18" charset="0"/>
                <a:ea typeface="+mj-ea"/>
                <a:cs typeface="Times New Roman" panose="02020603050405020304" pitchFamily="18" charset="0"/>
              </a:rPr>
              <a:t>  similar to those in the first generation also appeared with high incidences. </a:t>
            </a:r>
          </a:p>
          <a:p>
            <a:pPr algn="just"/>
            <a:r>
              <a:rPr lang="en-US" altLang="ja-JP" sz="3000" b="1" dirty="0">
                <a:latin typeface="Times New Roman" panose="02020603050405020304" pitchFamily="18" charset="0"/>
                <a:ea typeface="+mj-ea"/>
                <a:cs typeface="Times New Roman" panose="02020603050405020304" pitchFamily="18" charset="0"/>
              </a:rPr>
              <a:t>“Research and Clinical Center for </a:t>
            </a:r>
            <a:r>
              <a:rPr lang="en-US" altLang="ja-JP" sz="3000" b="1" dirty="0" err="1">
                <a:latin typeface="Times New Roman" panose="02020603050405020304" pitchFamily="18" charset="0"/>
                <a:ea typeface="+mj-ea"/>
                <a:cs typeface="Times New Roman" panose="02020603050405020304" pitchFamily="18" charset="0"/>
              </a:rPr>
              <a:t>Yusho</a:t>
            </a:r>
            <a:r>
              <a:rPr lang="en-US" altLang="ja-JP" sz="3000" b="1" dirty="0">
                <a:latin typeface="Times New Roman" panose="02020603050405020304" pitchFamily="18" charset="0"/>
                <a:ea typeface="+mj-ea"/>
                <a:cs typeface="Times New Roman" panose="02020603050405020304" pitchFamily="18" charset="0"/>
              </a:rPr>
              <a:t> and Dioxin” </a:t>
            </a:r>
            <a:r>
              <a:rPr lang="en-US" altLang="ja-JP" sz="3000" dirty="0">
                <a:latin typeface="Times New Roman" panose="02020603050405020304" pitchFamily="18" charset="0"/>
                <a:ea typeface="+mj-ea"/>
                <a:cs typeface="Times New Roman" panose="02020603050405020304" pitchFamily="18" charset="0"/>
              </a:rPr>
              <a:t>started generational analysis based on the interview to patients  (From 2021). </a:t>
            </a:r>
          </a:p>
          <a:p>
            <a:pPr algn="just"/>
            <a:r>
              <a:rPr lang="en-US" altLang="ja-JP" sz="3000" b="1" i="1" u="sng" dirty="0">
                <a:latin typeface="Times New Roman" panose="02020603050405020304" pitchFamily="18" charset="0"/>
                <a:ea typeface="+mj-ea"/>
                <a:cs typeface="Times New Roman" panose="02020603050405020304" pitchFamily="18" charset="0"/>
              </a:rPr>
              <a:t>It is very important to solve the generational problems of “Kanemi </a:t>
            </a:r>
            <a:r>
              <a:rPr lang="en-US" altLang="ja-JP" sz="3000" b="1" i="1" u="sng" dirty="0" err="1">
                <a:latin typeface="Times New Roman" panose="02020603050405020304" pitchFamily="18" charset="0"/>
                <a:ea typeface="+mj-ea"/>
                <a:cs typeface="Times New Roman" panose="02020603050405020304" pitchFamily="18" charset="0"/>
              </a:rPr>
              <a:t>Yusho</a:t>
            </a:r>
            <a:r>
              <a:rPr lang="en-US" altLang="ja-JP" sz="3000" b="1" i="1" u="sng" dirty="0">
                <a:latin typeface="Times New Roman" panose="02020603050405020304" pitchFamily="18" charset="0"/>
                <a:ea typeface="+mj-ea"/>
                <a:cs typeface="Times New Roman" panose="02020603050405020304" pitchFamily="18" charset="0"/>
              </a:rPr>
              <a:t>” occurring through TEI</a:t>
            </a:r>
            <a:r>
              <a:rPr lang="ja-JP" altLang="en-US" sz="3000" b="1" i="1" u="sng" dirty="0">
                <a:latin typeface="Times New Roman" panose="02020603050405020304" pitchFamily="18" charset="0"/>
                <a:ea typeface="+mj-ea"/>
                <a:cs typeface="Times New Roman" panose="02020603050405020304" pitchFamily="18" charset="0"/>
              </a:rPr>
              <a:t>（</a:t>
            </a:r>
            <a:r>
              <a:rPr kumimoji="1" lang="en-US" altLang="ja-JP" sz="3000" b="1" i="1" u="sng" dirty="0">
                <a:latin typeface="Times New Roman" panose="02020603050405020304" pitchFamily="18" charset="0"/>
                <a:cs typeface="Times New Roman" panose="02020603050405020304" pitchFamily="18" charset="0"/>
              </a:rPr>
              <a:t>Transgenerational</a:t>
            </a:r>
            <a:r>
              <a:rPr lang="ja-JP" altLang="en-US" sz="3000" b="1" i="1" u="sng" dirty="0">
                <a:latin typeface="Times New Roman" panose="02020603050405020304" pitchFamily="18" charset="0"/>
                <a:cs typeface="Times New Roman" panose="02020603050405020304" pitchFamily="18" charset="0"/>
              </a:rPr>
              <a:t> </a:t>
            </a:r>
            <a:r>
              <a:rPr kumimoji="1" lang="en-US" altLang="ja-JP" sz="3000" b="1" i="1" u="sng" dirty="0">
                <a:latin typeface="Times New Roman" panose="02020603050405020304" pitchFamily="18" charset="0"/>
                <a:cs typeface="Times New Roman" panose="02020603050405020304" pitchFamily="18" charset="0"/>
              </a:rPr>
              <a:t>epigenetic</a:t>
            </a:r>
            <a:r>
              <a:rPr lang="en-US" altLang="ja-JP" sz="3000" b="1" i="1" u="sng" dirty="0">
                <a:latin typeface="Times New Roman" panose="02020603050405020304" pitchFamily="18" charset="0"/>
                <a:ea typeface="+mj-ea"/>
                <a:cs typeface="Times New Roman" panose="02020603050405020304" pitchFamily="18" charset="0"/>
              </a:rPr>
              <a:t> inheritance) to treat and estimate the impact on future generations.</a:t>
            </a:r>
          </a:p>
          <a:p>
            <a:endParaRPr lang="en-US" altLang="ja-JP" sz="24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A40665-DEA3-2C89-9D6B-93FDAC2D70C3}"/>
              </a:ext>
            </a:extLst>
          </p:cNvPr>
          <p:cNvSpPr txBox="1"/>
          <p:nvPr/>
        </p:nvSpPr>
        <p:spPr>
          <a:xfrm>
            <a:off x="775987" y="5842861"/>
            <a:ext cx="7592025" cy="646331"/>
          </a:xfrm>
          <a:prstGeom prst="rect">
            <a:avLst/>
          </a:prstGeom>
          <a:noFill/>
        </p:spPr>
        <p:txBody>
          <a:bodyPr wrap="square" rtlCol="0">
            <a:spAutoFit/>
          </a:bodyPr>
          <a:lstStyle/>
          <a:p>
            <a:r>
              <a:rPr kumimoji="1" lang="en-US" altLang="ja-JP" dirty="0"/>
              <a:t>Shibuya et al, Epigenetic Inheritance Symposium 2023</a:t>
            </a:r>
          </a:p>
          <a:p>
            <a:r>
              <a:rPr kumimoji="1" lang="en-US" altLang="ja-JP" dirty="0"/>
              <a:t> Impact for Biology and Society , 23</a:t>
            </a:r>
            <a:r>
              <a:rPr kumimoji="1" lang="ja-JP" altLang="en-US" dirty="0"/>
              <a:t>－</a:t>
            </a:r>
            <a:r>
              <a:rPr kumimoji="1" lang="en-US" altLang="ja-JP" dirty="0"/>
              <a:t>25</a:t>
            </a:r>
            <a:r>
              <a:rPr kumimoji="1" lang="ja-JP" altLang="en-US" dirty="0"/>
              <a:t>　</a:t>
            </a:r>
            <a:r>
              <a:rPr kumimoji="1" lang="en-US" altLang="ja-JP" dirty="0"/>
              <a:t>Aug, ETH Zurich, Switzerland </a:t>
            </a:r>
            <a:endParaRPr kumimoji="1" lang="ja-JP" altLang="en-US" dirty="0"/>
          </a:p>
        </p:txBody>
      </p:sp>
    </p:spTree>
    <p:extLst>
      <p:ext uri="{BB962C8B-B14F-4D97-AF65-F5344CB8AC3E}">
        <p14:creationId xmlns:p14="http://schemas.microsoft.com/office/powerpoint/2010/main" val="30209299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稲妻 344"/>
          <p:cNvSpPr/>
          <p:nvPr/>
        </p:nvSpPr>
        <p:spPr>
          <a:xfrm rot="546707">
            <a:off x="4632230" y="1301551"/>
            <a:ext cx="614824" cy="33570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9" name="稲妻 348"/>
          <p:cNvSpPr/>
          <p:nvPr/>
        </p:nvSpPr>
        <p:spPr>
          <a:xfrm rot="4292030">
            <a:off x="3158942" y="1193441"/>
            <a:ext cx="324846" cy="668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pic>
        <p:nvPicPr>
          <p:cNvPr id="5" name="図 4"/>
          <p:cNvPicPr>
            <a:picLocks noChangeAspect="1"/>
          </p:cNvPicPr>
          <p:nvPr/>
        </p:nvPicPr>
        <p:blipFill>
          <a:blip r:embed="rId3"/>
          <a:stretch>
            <a:fillRect/>
          </a:stretch>
        </p:blipFill>
        <p:spPr>
          <a:xfrm>
            <a:off x="1662122" y="3928568"/>
            <a:ext cx="521253" cy="507536"/>
          </a:xfrm>
          <a:prstGeom prst="rect">
            <a:avLst/>
          </a:prstGeom>
        </p:spPr>
      </p:pic>
      <p:pic>
        <p:nvPicPr>
          <p:cNvPr id="7" name="図 6"/>
          <p:cNvPicPr>
            <a:picLocks noChangeAspect="1"/>
          </p:cNvPicPr>
          <p:nvPr/>
        </p:nvPicPr>
        <p:blipFill>
          <a:blip r:embed="rId3"/>
          <a:stretch>
            <a:fillRect/>
          </a:stretch>
        </p:blipFill>
        <p:spPr>
          <a:xfrm>
            <a:off x="4943217" y="2823843"/>
            <a:ext cx="521253" cy="507536"/>
          </a:xfrm>
          <a:prstGeom prst="rect">
            <a:avLst/>
          </a:prstGeom>
        </p:spPr>
      </p:pic>
      <p:cxnSp>
        <p:nvCxnSpPr>
          <p:cNvPr id="10" name="直線コネクタ 9"/>
          <p:cNvCxnSpPr/>
          <p:nvPr/>
        </p:nvCxnSpPr>
        <p:spPr>
          <a:xfrm flipV="1">
            <a:off x="3746777" y="1926852"/>
            <a:ext cx="473650" cy="6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328147" y="2269750"/>
            <a:ext cx="333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486150" y="2189068"/>
            <a:ext cx="0" cy="32889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直線矢印コネクタ 18"/>
          <p:cNvCxnSpPr/>
          <p:nvPr/>
        </p:nvCxnSpPr>
        <p:spPr>
          <a:xfrm flipV="1">
            <a:off x="4633291" y="1551873"/>
            <a:ext cx="216743" cy="2084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983601" y="1933013"/>
            <a:ext cx="0" cy="645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02081" y="2578474"/>
            <a:ext cx="747903" cy="0"/>
          </a:xfrm>
          <a:prstGeom prst="line">
            <a:avLst/>
          </a:prstGeom>
          <a:ln w="19050"/>
        </p:spPr>
        <p:style>
          <a:lnRef idx="1">
            <a:schemeClr val="dk1"/>
          </a:lnRef>
          <a:fillRef idx="0">
            <a:schemeClr val="dk1"/>
          </a:fillRef>
          <a:effectRef idx="0">
            <a:schemeClr val="dk1"/>
          </a:effectRef>
          <a:fontRef idx="minor">
            <a:schemeClr val="tx1"/>
          </a:fontRef>
        </p:style>
      </p:cxnSp>
      <p:pic>
        <p:nvPicPr>
          <p:cNvPr id="35" name="図 34"/>
          <p:cNvPicPr>
            <a:picLocks noChangeAspect="1"/>
          </p:cNvPicPr>
          <p:nvPr/>
        </p:nvPicPr>
        <p:blipFill>
          <a:blip r:embed="rId4"/>
          <a:stretch>
            <a:fillRect/>
          </a:stretch>
        </p:blipFill>
        <p:spPr>
          <a:xfrm>
            <a:off x="4476522" y="2635959"/>
            <a:ext cx="297855" cy="288690"/>
          </a:xfrm>
          <a:prstGeom prst="rect">
            <a:avLst/>
          </a:prstGeom>
        </p:spPr>
      </p:pic>
      <p:sp>
        <p:nvSpPr>
          <p:cNvPr id="71" name="楕円 70"/>
          <p:cNvSpPr/>
          <p:nvPr/>
        </p:nvSpPr>
        <p:spPr>
          <a:xfrm>
            <a:off x="4117666" y="2847331"/>
            <a:ext cx="470642" cy="460560"/>
          </a:xfrm>
          <a:prstGeom prst="ellipse">
            <a:avLst/>
          </a:prstGeom>
          <a:pattFill prst="pct6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72" name="楕円 71"/>
          <p:cNvSpPr/>
          <p:nvPr/>
        </p:nvSpPr>
        <p:spPr>
          <a:xfrm>
            <a:off x="3366275" y="2850126"/>
            <a:ext cx="470642" cy="460560"/>
          </a:xfrm>
          <a:prstGeom prst="ellipse">
            <a:avLst/>
          </a:prstGeom>
          <a:pattFill prst="pct6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73" name="楕円 72"/>
          <p:cNvSpPr/>
          <p:nvPr/>
        </p:nvSpPr>
        <p:spPr>
          <a:xfrm>
            <a:off x="4285750" y="3007947"/>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74" name="楕円 73"/>
          <p:cNvSpPr/>
          <p:nvPr/>
        </p:nvSpPr>
        <p:spPr>
          <a:xfrm>
            <a:off x="3534360" y="3018884"/>
            <a:ext cx="127568" cy="125282"/>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76" name="直線コネクタ 75"/>
          <p:cNvCxnSpPr/>
          <p:nvPr/>
        </p:nvCxnSpPr>
        <p:spPr>
          <a:xfrm>
            <a:off x="4349984" y="2578474"/>
            <a:ext cx="0" cy="271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056022" y="3412408"/>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192445" y="3310687"/>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1" idx="6"/>
            <a:endCxn id="7" idx="1"/>
          </p:cNvCxnSpPr>
          <p:nvPr/>
        </p:nvCxnSpPr>
        <p:spPr>
          <a:xfrm>
            <a:off x="4588308" y="3077611"/>
            <a:ext cx="3549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2086989" y="3808644"/>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図 93"/>
          <p:cNvPicPr>
            <a:picLocks noChangeAspect="1"/>
          </p:cNvPicPr>
          <p:nvPr/>
        </p:nvPicPr>
        <p:blipFill>
          <a:blip r:embed="rId3"/>
          <a:stretch>
            <a:fillRect/>
          </a:stretch>
        </p:blipFill>
        <p:spPr>
          <a:xfrm>
            <a:off x="2534192" y="2824755"/>
            <a:ext cx="521253" cy="507536"/>
          </a:xfrm>
          <a:prstGeom prst="rect">
            <a:avLst/>
          </a:prstGeom>
        </p:spPr>
      </p:pic>
      <p:cxnSp>
        <p:nvCxnSpPr>
          <p:cNvPr id="96" name="直線矢印コネクタ 95"/>
          <p:cNvCxnSpPr/>
          <p:nvPr/>
        </p:nvCxnSpPr>
        <p:spPr>
          <a:xfrm flipV="1">
            <a:off x="2948802" y="2701794"/>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94" idx="3"/>
            <a:endCxn id="72" idx="2"/>
          </p:cNvCxnSpPr>
          <p:nvPr/>
        </p:nvCxnSpPr>
        <p:spPr>
          <a:xfrm>
            <a:off x="3055446" y="3078523"/>
            <a:ext cx="310829" cy="1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endCxn id="72" idx="0"/>
          </p:cNvCxnSpPr>
          <p:nvPr/>
        </p:nvCxnSpPr>
        <p:spPr>
          <a:xfrm flipH="1">
            <a:off x="3601596" y="2577897"/>
            <a:ext cx="3452" cy="272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789214" y="3069158"/>
            <a:ext cx="0" cy="590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4349985" y="3659444"/>
            <a:ext cx="8538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5191473" y="3659444"/>
            <a:ext cx="5363" cy="309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5845298" y="4541294"/>
            <a:ext cx="312391" cy="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4351334" y="3659444"/>
            <a:ext cx="0" cy="299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楕円 157"/>
          <p:cNvSpPr/>
          <p:nvPr/>
        </p:nvSpPr>
        <p:spPr>
          <a:xfrm>
            <a:off x="4110803" y="3958717"/>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59" name="楕円 158"/>
          <p:cNvSpPr/>
          <p:nvPr/>
        </p:nvSpPr>
        <p:spPr>
          <a:xfrm>
            <a:off x="4278888" y="4128941"/>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160" name="直線矢印コネクタ 159"/>
          <p:cNvCxnSpPr/>
          <p:nvPr/>
        </p:nvCxnSpPr>
        <p:spPr>
          <a:xfrm flipV="1">
            <a:off x="5337488" y="3877135"/>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楕円 167"/>
          <p:cNvSpPr/>
          <p:nvPr/>
        </p:nvSpPr>
        <p:spPr>
          <a:xfrm>
            <a:off x="4943218" y="3967824"/>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69" name="楕円 168"/>
          <p:cNvSpPr/>
          <p:nvPr/>
        </p:nvSpPr>
        <p:spPr>
          <a:xfrm>
            <a:off x="5116593" y="4138191"/>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pic>
        <p:nvPicPr>
          <p:cNvPr id="170" name="図 169"/>
          <p:cNvPicPr>
            <a:picLocks noChangeAspect="1"/>
          </p:cNvPicPr>
          <p:nvPr/>
        </p:nvPicPr>
        <p:blipFill>
          <a:blip r:embed="rId3"/>
          <a:stretch>
            <a:fillRect/>
          </a:stretch>
        </p:blipFill>
        <p:spPr>
          <a:xfrm>
            <a:off x="5755616" y="3958717"/>
            <a:ext cx="521253" cy="507536"/>
          </a:xfrm>
          <a:prstGeom prst="rect">
            <a:avLst/>
          </a:prstGeom>
        </p:spPr>
      </p:pic>
      <p:cxnSp>
        <p:nvCxnSpPr>
          <p:cNvPr id="172" name="直線コネクタ 171"/>
          <p:cNvCxnSpPr/>
          <p:nvPr/>
        </p:nvCxnSpPr>
        <p:spPr>
          <a:xfrm>
            <a:off x="5413860" y="4212485"/>
            <a:ext cx="3549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4336075" y="4419277"/>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4203676" y="4499484"/>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5998818" y="4440293"/>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5613112" y="4212485"/>
            <a:ext cx="0" cy="590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3217825" y="3080067"/>
            <a:ext cx="0" cy="590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3601596" y="3310687"/>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3442708" y="3403190"/>
            <a:ext cx="3177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楕円 193"/>
          <p:cNvSpPr/>
          <p:nvPr/>
        </p:nvSpPr>
        <p:spPr>
          <a:xfrm>
            <a:off x="3376418" y="3934923"/>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95" name="楕円 194"/>
          <p:cNvSpPr/>
          <p:nvPr/>
        </p:nvSpPr>
        <p:spPr>
          <a:xfrm>
            <a:off x="3553852" y="4101344"/>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98" name="楕円 197"/>
          <p:cNvSpPr/>
          <p:nvPr/>
        </p:nvSpPr>
        <p:spPr>
          <a:xfrm>
            <a:off x="2599204" y="3947261"/>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99" name="楕円 198"/>
          <p:cNvSpPr/>
          <p:nvPr/>
        </p:nvSpPr>
        <p:spPr>
          <a:xfrm>
            <a:off x="2759449" y="4111593"/>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200" name="直線コネクタ 199"/>
          <p:cNvCxnSpPr/>
          <p:nvPr/>
        </p:nvCxnSpPr>
        <p:spPr>
          <a:xfrm>
            <a:off x="2826684" y="4407822"/>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2690261" y="4495178"/>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2855576" y="3670353"/>
            <a:ext cx="7477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3604189" y="3664832"/>
            <a:ext cx="463" cy="276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a:xfrm flipV="1">
            <a:off x="3785377" y="3836543"/>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2861848" y="3670302"/>
            <a:ext cx="463" cy="276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a:stCxn id="5" idx="3"/>
            <a:endCxn id="198" idx="2"/>
          </p:cNvCxnSpPr>
          <p:nvPr/>
        </p:nvCxnSpPr>
        <p:spPr>
          <a:xfrm flipV="1">
            <a:off x="2183376" y="4177542"/>
            <a:ext cx="415828" cy="47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2367116" y="4182336"/>
            <a:ext cx="0" cy="6204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楕円 219"/>
          <p:cNvSpPr/>
          <p:nvPr/>
        </p:nvSpPr>
        <p:spPr>
          <a:xfrm>
            <a:off x="1762433" y="5066055"/>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221" name="楕円 220"/>
          <p:cNvSpPr/>
          <p:nvPr/>
        </p:nvSpPr>
        <p:spPr>
          <a:xfrm>
            <a:off x="1922678" y="5230387"/>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222" name="直線コネクタ 221"/>
          <p:cNvCxnSpPr/>
          <p:nvPr/>
        </p:nvCxnSpPr>
        <p:spPr>
          <a:xfrm>
            <a:off x="1989914" y="5526616"/>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1853491" y="5613971"/>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2013155" y="4802771"/>
            <a:ext cx="677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2013155" y="4802770"/>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7" name="図 236"/>
          <p:cNvPicPr>
            <a:picLocks noChangeAspect="1"/>
          </p:cNvPicPr>
          <p:nvPr/>
        </p:nvPicPr>
        <p:blipFill>
          <a:blip r:embed="rId3"/>
          <a:stretch>
            <a:fillRect/>
          </a:stretch>
        </p:blipFill>
        <p:spPr>
          <a:xfrm>
            <a:off x="918697" y="5039314"/>
            <a:ext cx="521253" cy="514042"/>
          </a:xfrm>
          <a:prstGeom prst="rect">
            <a:avLst/>
          </a:prstGeom>
        </p:spPr>
      </p:pic>
      <p:cxnSp>
        <p:nvCxnSpPr>
          <p:cNvPr id="238" name="直線矢印コネクタ 237"/>
          <p:cNvCxnSpPr/>
          <p:nvPr/>
        </p:nvCxnSpPr>
        <p:spPr>
          <a:xfrm flipV="1">
            <a:off x="1336049" y="4906720"/>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a:stCxn id="237" idx="3"/>
            <a:endCxn id="220" idx="2"/>
          </p:cNvCxnSpPr>
          <p:nvPr/>
        </p:nvCxnSpPr>
        <p:spPr>
          <a:xfrm>
            <a:off x="1439950" y="5296335"/>
            <a:ext cx="3224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楕円 243"/>
          <p:cNvSpPr/>
          <p:nvPr/>
        </p:nvSpPr>
        <p:spPr>
          <a:xfrm>
            <a:off x="2458238" y="5066055"/>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245" name="楕円 244"/>
          <p:cNvSpPr/>
          <p:nvPr/>
        </p:nvSpPr>
        <p:spPr>
          <a:xfrm>
            <a:off x="2627812" y="5230387"/>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246" name="直線矢印コネクタ 245"/>
          <p:cNvCxnSpPr/>
          <p:nvPr/>
        </p:nvCxnSpPr>
        <p:spPr>
          <a:xfrm flipV="1">
            <a:off x="2862494" y="4969464"/>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2690261" y="4802770"/>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楕円 322"/>
          <p:cNvSpPr/>
          <p:nvPr/>
        </p:nvSpPr>
        <p:spPr>
          <a:xfrm>
            <a:off x="5033785" y="5063007"/>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24" name="楕円 323"/>
          <p:cNvSpPr/>
          <p:nvPr/>
        </p:nvSpPr>
        <p:spPr>
          <a:xfrm>
            <a:off x="5194030" y="5227339"/>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325" name="直線コネクタ 324"/>
          <p:cNvCxnSpPr/>
          <p:nvPr/>
        </p:nvCxnSpPr>
        <p:spPr>
          <a:xfrm>
            <a:off x="5261265" y="5523568"/>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a:off x="5124842" y="5610923"/>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a:off x="5284506" y="4799723"/>
            <a:ext cx="677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p:cNvCxnSpPr/>
          <p:nvPr/>
        </p:nvCxnSpPr>
        <p:spPr>
          <a:xfrm>
            <a:off x="5284506" y="4799722"/>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楕円 328"/>
          <p:cNvSpPr/>
          <p:nvPr/>
        </p:nvSpPr>
        <p:spPr>
          <a:xfrm>
            <a:off x="5729590" y="5063007"/>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30" name="楕円 329"/>
          <p:cNvSpPr/>
          <p:nvPr/>
        </p:nvSpPr>
        <p:spPr>
          <a:xfrm>
            <a:off x="5899163" y="5227339"/>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331" name="直線矢印コネクタ 330"/>
          <p:cNvCxnSpPr/>
          <p:nvPr/>
        </p:nvCxnSpPr>
        <p:spPr>
          <a:xfrm flipV="1">
            <a:off x="6133846" y="4966416"/>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a:off x="5961613" y="4799722"/>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6673314" y="5610305"/>
            <a:ext cx="312391" cy="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4" name="図 333"/>
          <p:cNvPicPr>
            <a:picLocks noChangeAspect="1"/>
          </p:cNvPicPr>
          <p:nvPr/>
        </p:nvPicPr>
        <p:blipFill>
          <a:blip r:embed="rId3"/>
          <a:stretch>
            <a:fillRect/>
          </a:stretch>
        </p:blipFill>
        <p:spPr>
          <a:xfrm>
            <a:off x="6568883" y="5045820"/>
            <a:ext cx="521253" cy="507536"/>
          </a:xfrm>
          <a:prstGeom prst="rect">
            <a:avLst/>
          </a:prstGeom>
        </p:spPr>
      </p:pic>
      <p:cxnSp>
        <p:nvCxnSpPr>
          <p:cNvPr id="335" name="直線コネクタ 334"/>
          <p:cNvCxnSpPr/>
          <p:nvPr/>
        </p:nvCxnSpPr>
        <p:spPr>
          <a:xfrm>
            <a:off x="6829509" y="5553356"/>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a:stCxn id="329" idx="6"/>
            <a:endCxn id="334" idx="1"/>
          </p:cNvCxnSpPr>
          <p:nvPr/>
        </p:nvCxnSpPr>
        <p:spPr>
          <a:xfrm>
            <a:off x="6200231" y="5293287"/>
            <a:ext cx="368652" cy="6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楕円 338"/>
          <p:cNvSpPr/>
          <p:nvPr/>
        </p:nvSpPr>
        <p:spPr>
          <a:xfrm flipV="1">
            <a:off x="3428813" y="5355701"/>
            <a:ext cx="170292" cy="13946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0" name="楕円 339"/>
          <p:cNvSpPr/>
          <p:nvPr/>
        </p:nvSpPr>
        <p:spPr>
          <a:xfrm>
            <a:off x="3772335" y="5355701"/>
            <a:ext cx="170292" cy="13946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1" name="楕円 340"/>
          <p:cNvSpPr/>
          <p:nvPr/>
        </p:nvSpPr>
        <p:spPr>
          <a:xfrm flipV="1">
            <a:off x="4124636" y="5363525"/>
            <a:ext cx="159224" cy="13946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2" name="楕円 341"/>
          <p:cNvSpPr/>
          <p:nvPr/>
        </p:nvSpPr>
        <p:spPr>
          <a:xfrm flipV="1">
            <a:off x="4465868" y="5347876"/>
            <a:ext cx="143660" cy="14729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3" name="楕円 342"/>
          <p:cNvSpPr/>
          <p:nvPr/>
        </p:nvSpPr>
        <p:spPr>
          <a:xfrm>
            <a:off x="3442708" y="1066132"/>
            <a:ext cx="1426718" cy="348836"/>
          </a:xfrm>
          <a:prstGeom prst="ellipse">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ja-JP" sz="1350" b="1" dirty="0">
                <a:solidFill>
                  <a:prstClr val="black"/>
                </a:solidFill>
                <a:latin typeface="游ゴシック" panose="020B0400000000000000" charset="-128"/>
                <a:ea typeface="游ゴシック" panose="020B0400000000000000" charset="-128"/>
              </a:rPr>
              <a:t>PCDFs</a:t>
            </a:r>
            <a:endParaRPr lang="ja-JP" altLang="en-US" sz="1350" b="1" dirty="0">
              <a:solidFill>
                <a:prstClr val="black"/>
              </a:solidFill>
              <a:latin typeface="游ゴシック" panose="020B0400000000000000" charset="-128"/>
              <a:ea typeface="游ゴシック" panose="020B0400000000000000" charset="-128"/>
            </a:endParaRPr>
          </a:p>
        </p:txBody>
      </p:sp>
      <p:sp>
        <p:nvSpPr>
          <p:cNvPr id="350" name="テキスト ボックス 349"/>
          <p:cNvSpPr txBox="1"/>
          <p:nvPr/>
        </p:nvSpPr>
        <p:spPr>
          <a:xfrm>
            <a:off x="353961" y="1715601"/>
            <a:ext cx="564736" cy="369332"/>
          </a:xfrm>
          <a:prstGeom prst="rect">
            <a:avLst/>
          </a:prstGeom>
          <a:noFill/>
        </p:spPr>
        <p:txBody>
          <a:bodyPr wrap="square" rtlCol="0">
            <a:spAutoFit/>
          </a:bodyPr>
          <a:lstStyle/>
          <a:p>
            <a:pPr defTabSz="685800">
              <a:defRPr/>
            </a:pPr>
            <a:r>
              <a:rPr lang="en-US" altLang="ja-JP"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0</a:t>
            </a:r>
            <a:endParaRPr lang="ja-JP" altLang="en-US"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1" name="テキスト ボックス 350"/>
          <p:cNvSpPr txBox="1"/>
          <p:nvPr/>
        </p:nvSpPr>
        <p:spPr>
          <a:xfrm>
            <a:off x="361335" y="2847331"/>
            <a:ext cx="521253" cy="369332"/>
          </a:xfrm>
          <a:prstGeom prst="rect">
            <a:avLst/>
          </a:prstGeom>
          <a:noFill/>
        </p:spPr>
        <p:txBody>
          <a:bodyPr wrap="square" rtlCol="0">
            <a:spAutoFit/>
          </a:bodyPr>
          <a:lstStyle/>
          <a:p>
            <a:pPr defTabSz="685800">
              <a:defRPr/>
            </a:pPr>
            <a:r>
              <a:rPr lang="en-US" altLang="ja-JP"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1</a:t>
            </a:r>
            <a:endParaRPr lang="ja-JP" altLang="en-US"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2" name="テキスト ボックス 351"/>
          <p:cNvSpPr txBox="1"/>
          <p:nvPr/>
        </p:nvSpPr>
        <p:spPr>
          <a:xfrm>
            <a:off x="360661" y="3973093"/>
            <a:ext cx="564736" cy="369332"/>
          </a:xfrm>
          <a:prstGeom prst="rect">
            <a:avLst/>
          </a:prstGeom>
          <a:noFill/>
        </p:spPr>
        <p:txBody>
          <a:bodyPr wrap="square" rtlCol="0">
            <a:spAutoFit/>
          </a:bodyPr>
          <a:lstStyle/>
          <a:p>
            <a:pPr defTabSz="685800">
              <a:defRPr/>
            </a:pPr>
            <a:r>
              <a:rPr lang="en-US" altLang="ja-JP"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2</a:t>
            </a:r>
            <a:endParaRPr lang="ja-JP" altLang="en-US"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3" name="テキスト ボックス 352"/>
          <p:cNvSpPr txBox="1"/>
          <p:nvPr/>
        </p:nvSpPr>
        <p:spPr>
          <a:xfrm>
            <a:off x="357217" y="5058440"/>
            <a:ext cx="636225" cy="369332"/>
          </a:xfrm>
          <a:prstGeom prst="rect">
            <a:avLst/>
          </a:prstGeom>
          <a:noFill/>
        </p:spPr>
        <p:txBody>
          <a:bodyPr wrap="square" rtlCol="0">
            <a:spAutoFit/>
          </a:bodyPr>
          <a:lstStyle/>
          <a:p>
            <a:pPr defTabSz="685800">
              <a:defRPr/>
            </a:pPr>
            <a:r>
              <a:rPr lang="en-US" altLang="ja-JP"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3</a:t>
            </a:r>
            <a:endParaRPr lang="ja-JP" altLang="en-US"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4" name="テキスト ボックス 353"/>
          <p:cNvSpPr txBox="1"/>
          <p:nvPr/>
        </p:nvSpPr>
        <p:spPr>
          <a:xfrm>
            <a:off x="353961" y="5956947"/>
            <a:ext cx="779560" cy="369332"/>
          </a:xfrm>
          <a:prstGeom prst="rect">
            <a:avLst/>
          </a:prstGeom>
          <a:noFill/>
        </p:spPr>
        <p:txBody>
          <a:bodyPr wrap="square" rtlCol="0">
            <a:spAutoFit/>
          </a:bodyPr>
          <a:lstStyle/>
          <a:p>
            <a:pPr defTabSz="685800">
              <a:defRPr/>
            </a:pPr>
            <a:r>
              <a:rPr lang="en-US" altLang="ja-JP" b="1"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b="1" baseline="-25000"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n</a:t>
            </a:r>
            <a:endParaRPr lang="ja-JP" altLang="en-US"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7" name="テキスト ボックス 356"/>
          <p:cNvSpPr txBox="1"/>
          <p:nvPr/>
        </p:nvSpPr>
        <p:spPr>
          <a:xfrm>
            <a:off x="368731" y="5299590"/>
            <a:ext cx="702568" cy="369332"/>
          </a:xfrm>
          <a:prstGeom prst="rect">
            <a:avLst/>
          </a:prstGeom>
          <a:noFill/>
        </p:spPr>
        <p:txBody>
          <a:bodyPr wrap="square" rtlCol="0">
            <a:spAutoFit/>
          </a:bodyPr>
          <a:lstStyle/>
          <a:p>
            <a:pPr defTabSz="685800">
              <a:defRPr/>
            </a:pPr>
            <a:r>
              <a:rPr lang="en-US" altLang="ja-JP"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a:t>
            </a:r>
            <a:endParaRPr lang="ja-JP" altLang="en-US"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8" name="円: 塗りつぶしなし 357"/>
          <p:cNvSpPr/>
          <p:nvPr/>
        </p:nvSpPr>
        <p:spPr>
          <a:xfrm>
            <a:off x="5845641" y="1221822"/>
            <a:ext cx="503589" cy="490712"/>
          </a:xfrm>
          <a:prstGeom prst="donut">
            <a:avLst>
              <a:gd name="adj" fmla="val 37313"/>
            </a:avLst>
          </a:prstGeom>
          <a:solidFill>
            <a:srgbClr val="D99694"/>
          </a:solid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359" name="円: 塗りつぶしなし 358"/>
          <p:cNvSpPr/>
          <p:nvPr/>
        </p:nvSpPr>
        <p:spPr>
          <a:xfrm>
            <a:off x="5885582" y="1891682"/>
            <a:ext cx="503589" cy="490712"/>
          </a:xfrm>
          <a:prstGeom prst="donut">
            <a:avLst>
              <a:gd name="adj" fmla="val 37313"/>
            </a:avLst>
          </a:prstGeom>
          <a:no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360" name="楕円 359"/>
          <p:cNvSpPr/>
          <p:nvPr/>
        </p:nvSpPr>
        <p:spPr>
          <a:xfrm>
            <a:off x="4403606" y="1896797"/>
            <a:ext cx="125361" cy="1035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panose="020F0502020204030204"/>
              <a:ea typeface="ＭＳ Ｐゴシック" panose="020B0600070205080204" pitchFamily="50" charset="-128"/>
            </a:endParaRPr>
          </a:p>
        </p:txBody>
      </p:sp>
      <p:cxnSp>
        <p:nvCxnSpPr>
          <p:cNvPr id="3" name="直線コネクタ 2"/>
          <p:cNvCxnSpPr/>
          <p:nvPr/>
        </p:nvCxnSpPr>
        <p:spPr>
          <a:xfrm flipH="1">
            <a:off x="1580029" y="5292864"/>
            <a:ext cx="8883" cy="593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383000" y="5292863"/>
            <a:ext cx="0" cy="566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a:stretch>
            <a:fillRect/>
          </a:stretch>
        </p:blipFill>
        <p:spPr>
          <a:xfrm>
            <a:off x="2552918" y="1694798"/>
            <a:ext cx="521253" cy="507536"/>
          </a:xfrm>
          <a:prstGeom prst="rect">
            <a:avLst/>
          </a:prstGeom>
        </p:spPr>
      </p:pic>
      <p:pic>
        <p:nvPicPr>
          <p:cNvPr id="17" name="図 16"/>
          <p:cNvPicPr>
            <a:picLocks noChangeAspect="1"/>
          </p:cNvPicPr>
          <p:nvPr/>
        </p:nvPicPr>
        <p:blipFill>
          <a:blip r:embed="rId3"/>
          <a:stretch>
            <a:fillRect/>
          </a:stretch>
        </p:blipFill>
        <p:spPr>
          <a:xfrm>
            <a:off x="4890773" y="1725646"/>
            <a:ext cx="521253" cy="515639"/>
          </a:xfrm>
          <a:prstGeom prst="rect">
            <a:avLst/>
          </a:prstGeom>
        </p:spPr>
      </p:pic>
      <p:cxnSp>
        <p:nvCxnSpPr>
          <p:cNvPr id="18" name="直線矢印コネクタ 17"/>
          <p:cNvCxnSpPr/>
          <p:nvPr/>
        </p:nvCxnSpPr>
        <p:spPr>
          <a:xfrm flipV="1">
            <a:off x="5283747" y="1574889"/>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826684" y="2202334"/>
            <a:ext cx="0" cy="328894"/>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直線コネクタ 23"/>
          <p:cNvCxnSpPr/>
          <p:nvPr/>
        </p:nvCxnSpPr>
        <p:spPr>
          <a:xfrm>
            <a:off x="2659794" y="2269750"/>
            <a:ext cx="333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矢印: 右 25"/>
          <p:cNvSpPr/>
          <p:nvPr/>
        </p:nvSpPr>
        <p:spPr>
          <a:xfrm>
            <a:off x="3076431" y="1903397"/>
            <a:ext cx="133169" cy="133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矢印: 左 27"/>
          <p:cNvSpPr/>
          <p:nvPr/>
        </p:nvSpPr>
        <p:spPr>
          <a:xfrm>
            <a:off x="4751636" y="1892223"/>
            <a:ext cx="123213" cy="112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テキスト ボックス 1"/>
          <p:cNvSpPr txBox="1"/>
          <p:nvPr/>
        </p:nvSpPr>
        <p:spPr>
          <a:xfrm>
            <a:off x="6341093" y="1230101"/>
            <a:ext cx="2802907" cy="2377574"/>
          </a:xfrm>
          <a:prstGeom prst="rect">
            <a:avLst/>
          </a:prstGeom>
          <a:noFill/>
        </p:spPr>
        <p:txBody>
          <a:bodyPr wrap="square" rtlCol="0">
            <a:spAutoFit/>
          </a:bodyPr>
          <a:lstStyle/>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Effects of PCDFs through somatic cells.</a:t>
            </a:r>
          </a:p>
          <a:p>
            <a:pPr defTabSz="685800">
              <a:defRPr/>
            </a:pP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a:t>
            </a:r>
            <a:r>
              <a:rPr lang="en-US" altLang="ja-JP" sz="1350" b="1" i="1" u="sng" dirty="0">
                <a:latin typeface="Times New Roman" panose="02020603050405020304" pitchFamily="18" charset="0"/>
                <a:ea typeface="游ゴシック" panose="020B0400000000000000" charset="-128"/>
                <a:cs typeface="Times New Roman" panose="02020603050405020304" pitchFamily="18" charset="0"/>
              </a:rPr>
              <a:t>Research</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and Clinical Center for </a:t>
            </a:r>
            <a:r>
              <a:rPr lang="en-US" altLang="ja-JP" sz="1350" b="1" i="1" u="sng"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Yusho</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and Dioxin, </a:t>
            </a:r>
            <a:r>
              <a:rPr lang="en-US" altLang="ja-JP" sz="1350" b="1" i="1" u="sng"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japan</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a:t>
            </a:r>
          </a:p>
          <a:p>
            <a:pPr defTabSz="685800">
              <a:defRPr/>
            </a:pPr>
            <a:endParaRPr lang="en-US" altLang="ja-JP" sz="1350" b="1" i="1"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Transgenerational epigenetic</a:t>
            </a:r>
            <a:r>
              <a:rPr lang="ja-JP" altLang="en-US"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r>
              <a:rPr lang="ja-JP" altLang="en-US"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inheritance by PCDFs through germ cells  </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(“Kanemi </a:t>
            </a:r>
            <a:r>
              <a:rPr lang="en-US" altLang="ja-JP" sz="1350" b="1" i="1" u="sng"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Yusho</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Study </a:t>
            </a:r>
          </a:p>
          <a:p>
            <a:pPr defTabSz="685800">
              <a:defRPr/>
            </a:pP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Group Japan)</a:t>
            </a:r>
          </a:p>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p>
          <a:p>
            <a:pPr defTabSz="685800">
              <a:defRPr/>
            </a:pPr>
            <a:endParaRPr lang="ja-JP" altLang="en-US"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4" name="テキスト ボックス 3"/>
          <p:cNvSpPr txBox="1"/>
          <p:nvPr/>
        </p:nvSpPr>
        <p:spPr>
          <a:xfrm>
            <a:off x="1241333" y="151637"/>
            <a:ext cx="6736387" cy="830997"/>
          </a:xfrm>
          <a:prstGeom prst="rect">
            <a:avLst/>
          </a:prstGeom>
          <a:noFill/>
        </p:spPr>
        <p:txBody>
          <a:bodyPr wrap="square" rtlCol="0">
            <a:spAutoFit/>
          </a:bodyPr>
          <a:lstStyle/>
          <a:p>
            <a:r>
              <a:rPr kumimoji="1" lang="en-US" altLang="ja-JP" sz="2400" b="1" i="1" u="sng" dirty="0">
                <a:latin typeface="Times New Roman" panose="02020603050405020304" pitchFamily="18" charset="0"/>
                <a:cs typeface="Times New Roman" panose="02020603050405020304" pitchFamily="18" charset="0"/>
              </a:rPr>
              <a:t>Transgenerational  effects of PCDFs by s</a:t>
            </a:r>
            <a:r>
              <a:rPr lang="en-US" altLang="ja-JP" sz="2400" b="1" i="1" u="sng" dirty="0">
                <a:latin typeface="Times New Roman" panose="02020603050405020304" pitchFamily="18" charset="0"/>
                <a:cs typeface="Times New Roman" panose="02020603050405020304" pitchFamily="18" charset="0"/>
              </a:rPr>
              <a:t>omatic and germ cells in “Kanemi </a:t>
            </a:r>
            <a:r>
              <a:rPr lang="en-US" altLang="ja-JP" sz="2400" b="1" i="1" u="sng" dirty="0" err="1">
                <a:latin typeface="Times New Roman" panose="02020603050405020304" pitchFamily="18" charset="0"/>
                <a:cs typeface="Times New Roman" panose="02020603050405020304" pitchFamily="18" charset="0"/>
              </a:rPr>
              <a:t>Yusho</a:t>
            </a:r>
            <a:r>
              <a:rPr lang="en-US" altLang="ja-JP" sz="2400" b="1" i="1" u="sng" dirty="0">
                <a:latin typeface="Times New Roman" panose="02020603050405020304" pitchFamily="18" charset="0"/>
                <a:cs typeface="Times New Roman" panose="02020603050405020304" pitchFamily="18" charset="0"/>
              </a:rPr>
              <a:t>”</a:t>
            </a:r>
            <a:endParaRPr kumimoji="1" lang="ja-JP" altLang="en-US" sz="2400" b="1" i="1" u="sng" dirty="0">
              <a:latin typeface="Times New Roman" panose="02020603050405020304" pitchFamily="18" charset="0"/>
              <a:cs typeface="Times New Roman" panose="02020603050405020304" pitchFamily="18" charset="0"/>
            </a:endParaRPr>
          </a:p>
        </p:txBody>
      </p:sp>
      <p:sp>
        <p:nvSpPr>
          <p:cNvPr id="6" name="円: 塗りつぶしなし 5"/>
          <p:cNvSpPr/>
          <p:nvPr/>
        </p:nvSpPr>
        <p:spPr>
          <a:xfrm>
            <a:off x="4199578" y="1692177"/>
            <a:ext cx="503589" cy="490712"/>
          </a:xfrm>
          <a:prstGeom prst="donut">
            <a:avLst>
              <a:gd name="adj" fmla="val 37313"/>
            </a:avLst>
          </a:prstGeom>
          <a:solidFill>
            <a:srgbClr val="C0504D">
              <a:lumMod val="60000"/>
              <a:lumOff val="40000"/>
            </a:srgbClr>
          </a:solid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11" name="楕円 10"/>
          <p:cNvSpPr/>
          <p:nvPr/>
        </p:nvSpPr>
        <p:spPr>
          <a:xfrm>
            <a:off x="6085483" y="2097050"/>
            <a:ext cx="125361" cy="103536"/>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panose="020F0502020204030204"/>
              <a:ea typeface="ＭＳ Ｐゴシック" panose="020B0600070205080204" pitchFamily="50" charset="-128"/>
            </a:endParaRPr>
          </a:p>
        </p:txBody>
      </p:sp>
      <p:sp>
        <p:nvSpPr>
          <p:cNvPr id="23" name="円: 塗りつぶしなし 22"/>
          <p:cNvSpPr/>
          <p:nvPr/>
        </p:nvSpPr>
        <p:spPr>
          <a:xfrm>
            <a:off x="3236193" y="1680301"/>
            <a:ext cx="503589" cy="490712"/>
          </a:xfrm>
          <a:prstGeom prst="donut">
            <a:avLst>
              <a:gd name="adj" fmla="val 37313"/>
            </a:avLst>
          </a:prstGeom>
          <a:solidFill>
            <a:srgbClr val="C0504D">
              <a:lumMod val="60000"/>
              <a:lumOff val="40000"/>
            </a:srgbClr>
          </a:solid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27" name="楕円 26"/>
          <p:cNvSpPr/>
          <p:nvPr/>
        </p:nvSpPr>
        <p:spPr>
          <a:xfrm>
            <a:off x="3441515" y="1878165"/>
            <a:ext cx="125361" cy="1035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panose="020F0502020204030204"/>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56528529-7196-EE2B-A671-33DCC464121C}"/>
              </a:ext>
            </a:extLst>
          </p:cNvPr>
          <p:cNvSpPr txBox="1"/>
          <p:nvPr/>
        </p:nvSpPr>
        <p:spPr>
          <a:xfrm>
            <a:off x="1133521" y="6152827"/>
            <a:ext cx="6956594" cy="646331"/>
          </a:xfrm>
          <a:prstGeom prst="rect">
            <a:avLst/>
          </a:prstGeom>
          <a:noFill/>
        </p:spPr>
        <p:txBody>
          <a:bodyPr wrap="square" rtlCol="0">
            <a:spAutoFit/>
          </a:bodyPr>
          <a:lstStyle/>
          <a:p>
            <a:r>
              <a:rPr kumimoji="1" lang="en-US" altLang="ja-JP" dirty="0"/>
              <a:t>Shibuya et al, Epigenetic Inheritance Symposium 2023</a:t>
            </a:r>
          </a:p>
          <a:p>
            <a:r>
              <a:rPr kumimoji="1" lang="en-US" altLang="ja-JP" dirty="0"/>
              <a:t> Impact for Biology and Society , 23</a:t>
            </a:r>
            <a:r>
              <a:rPr kumimoji="1" lang="ja-JP" altLang="en-US" dirty="0"/>
              <a:t>－</a:t>
            </a:r>
            <a:r>
              <a:rPr kumimoji="1" lang="en-US" altLang="ja-JP" dirty="0"/>
              <a:t>25</a:t>
            </a:r>
            <a:r>
              <a:rPr kumimoji="1" lang="ja-JP" altLang="en-US" dirty="0"/>
              <a:t>　</a:t>
            </a:r>
            <a:r>
              <a:rPr kumimoji="1" lang="en-US" altLang="ja-JP" dirty="0"/>
              <a:t>Aug, ETH Zurich, Switzerland </a:t>
            </a:r>
            <a:endParaRPr kumimoji="1" lang="ja-JP" altLang="en-US" dirty="0"/>
          </a:p>
        </p:txBody>
      </p:sp>
    </p:spTree>
    <p:extLst>
      <p:ext uri="{BB962C8B-B14F-4D97-AF65-F5344CB8AC3E}">
        <p14:creationId xmlns:p14="http://schemas.microsoft.com/office/powerpoint/2010/main" val="2684016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120676"/>
            <a:ext cx="9144000" cy="2308324"/>
          </a:xfrm>
        </p:spPr>
        <p:txBody>
          <a:bodyPr/>
          <a:lstStyle/>
          <a:p>
            <a:pPr algn="ctr"/>
            <a:br>
              <a:rPr lang="en-US" altLang="ja-JP" sz="4800" b="1" dirty="0">
                <a:latin typeface="Times New Roman" panose="02020603050405020304" pitchFamily="18" charset="0"/>
                <a:ea typeface="ＭＳ 明朝" panose="02020609040205080304" pitchFamily="17" charset="-128"/>
              </a:rPr>
            </a:b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Thank you for your attention</a:t>
            </a:r>
          </a:p>
        </p:txBody>
      </p:sp>
    </p:spTree>
    <p:extLst>
      <p:ext uri="{BB962C8B-B14F-4D97-AF65-F5344CB8AC3E}">
        <p14:creationId xmlns:p14="http://schemas.microsoft.com/office/powerpoint/2010/main" val="3105944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480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27393" t="26319" r="28586" b="6783"/>
          <a:stretch>
            <a:fillRect/>
          </a:stretch>
        </p:blipFill>
        <p:spPr>
          <a:xfrm>
            <a:off x="1116712" y="792121"/>
            <a:ext cx="7276340" cy="5112568"/>
          </a:xfrm>
          <a:prstGeom prst="rect">
            <a:avLst/>
          </a:prstGeom>
        </p:spPr>
      </p:pic>
      <p:sp>
        <p:nvSpPr>
          <p:cNvPr id="2" name="テキスト ボックス 1"/>
          <p:cNvSpPr txBox="1"/>
          <p:nvPr/>
        </p:nvSpPr>
        <p:spPr>
          <a:xfrm>
            <a:off x="1164078" y="2901167"/>
            <a:ext cx="3672408" cy="369332"/>
          </a:xfrm>
          <a:prstGeom prst="rect">
            <a:avLst/>
          </a:prstGeom>
          <a:solidFill>
            <a:schemeClr val="bg1"/>
          </a:solidFill>
        </p:spPr>
        <p:txBody>
          <a:bodyPr wrap="square" rtlCol="0">
            <a:spAutoFit/>
          </a:bodyPr>
          <a:lstStyle/>
          <a:p>
            <a:r>
              <a:rPr lang="en-US" altLang="ja-JP" b="0" i="0" dirty="0">
                <a:solidFill>
                  <a:srgbClr val="000000"/>
                </a:solidFill>
                <a:effectLst/>
                <a:latin typeface="Times New Roman" panose="02020603050405020304" pitchFamily="18" charset="0"/>
                <a:cs typeface="Times New Roman" panose="02020603050405020304" pitchFamily="18" charset="0"/>
              </a:rPr>
              <a:t>Meibomian gland hypersecretion</a:t>
            </a:r>
            <a:endParaRPr kumimoji="1" lang="ja-JP" altLang="en-US"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5245576" y="2702073"/>
            <a:ext cx="3579400" cy="646332"/>
          </a:xfrm>
          <a:prstGeom prst="rect">
            <a:avLst/>
          </a:prstGeom>
          <a:solidFill>
            <a:schemeClr val="bg1"/>
          </a:solidFill>
        </p:spPr>
        <p:txBody>
          <a:bodyPr wrap="square">
            <a:spAutoFit/>
          </a:bodyPr>
          <a:lstStyle/>
          <a:p>
            <a:r>
              <a:rPr lang="en-US" altLang="ja-JP" dirty="0">
                <a:solidFill>
                  <a:srgbClr val="000000"/>
                </a:solidFill>
                <a:latin typeface="Times New Roman" panose="02020603050405020304" pitchFamily="18" charset="0"/>
                <a:cs typeface="Times New Roman" panose="02020603050405020304" pitchFamily="18" charset="0"/>
              </a:rPr>
              <a:t>C</a:t>
            </a:r>
            <a:r>
              <a:rPr lang="en-US" altLang="ja-JP" b="0" i="0" dirty="0">
                <a:solidFill>
                  <a:srgbClr val="000000"/>
                </a:solidFill>
                <a:effectLst/>
                <a:latin typeface="Times New Roman" panose="02020603050405020304" pitchFamily="18" charset="0"/>
                <a:cs typeface="Times New Roman" panose="02020603050405020304" pitchFamily="18" charset="0"/>
              </a:rPr>
              <a:t>hlorine acne, black </a:t>
            </a:r>
            <a:r>
              <a:rPr lang="en-US" altLang="ja-JP" b="0" i="0" dirty="0" err="1">
                <a:effectLst/>
                <a:latin typeface="Times New Roman" panose="02020603050405020304" pitchFamily="18" charset="0"/>
                <a:cs typeface="Times New Roman" panose="02020603050405020304" pitchFamily="18" charset="0"/>
              </a:rPr>
              <a:t>comedo</a:t>
            </a:r>
            <a:r>
              <a:rPr lang="en-US" altLang="ja-JP" dirty="0" err="1">
                <a:latin typeface="Times New Roman" panose="02020603050405020304" pitchFamily="18" charset="0"/>
                <a:cs typeface="Times New Roman" panose="02020603050405020304" pitchFamily="18" charset="0"/>
              </a:rPr>
              <a:t>nes</a:t>
            </a:r>
            <a:endParaRPr lang="en-US" altLang="ja-JP" b="0" i="0" dirty="0">
              <a:effectLst/>
              <a:latin typeface="Times New Roman" panose="02020603050405020304" pitchFamily="18" charset="0"/>
              <a:cs typeface="Times New Roman" panose="02020603050405020304" pitchFamily="18" charset="0"/>
            </a:endParaRPr>
          </a:p>
          <a:p>
            <a:endParaRPr lang="ja-JP" altLang="en-US" dirty="0"/>
          </a:p>
        </p:txBody>
      </p:sp>
      <p:sp>
        <p:nvSpPr>
          <p:cNvPr id="8" name="テキスト ボックス 7"/>
          <p:cNvSpPr txBox="1"/>
          <p:nvPr/>
        </p:nvSpPr>
        <p:spPr>
          <a:xfrm>
            <a:off x="1691680" y="5649428"/>
            <a:ext cx="2321024" cy="369332"/>
          </a:xfrm>
          <a:prstGeom prst="rect">
            <a:avLst/>
          </a:prstGeom>
          <a:solidFill>
            <a:schemeClr val="bg1"/>
          </a:solidFill>
        </p:spPr>
        <p:txBody>
          <a:bodyPr wrap="square">
            <a:spAutoFit/>
          </a:bodyPr>
          <a:lstStyle/>
          <a:p>
            <a:r>
              <a:rPr lang="en-US" altLang="ja-JP" b="0" i="0" dirty="0">
                <a:solidFill>
                  <a:srgbClr val="000000"/>
                </a:solidFill>
                <a:effectLst/>
                <a:latin typeface="Times New Roman" panose="02020603050405020304" pitchFamily="18" charset="0"/>
                <a:cs typeface="Times New Roman" panose="02020603050405020304" pitchFamily="18" charset="0"/>
              </a:rPr>
              <a:t>Chlorine acne, cyst</a:t>
            </a:r>
            <a:endParaRPr lang="ja-JP" altLang="en-US"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6113236" y="5592393"/>
            <a:ext cx="1844080" cy="369332"/>
          </a:xfrm>
          <a:prstGeom prst="rect">
            <a:avLst/>
          </a:prstGeom>
          <a:solidFill>
            <a:schemeClr val="bg1"/>
          </a:solidFill>
        </p:spPr>
        <p:txBody>
          <a:bodyPr wrap="square">
            <a:spAutoFit/>
          </a:bodyPr>
          <a:lstStyle/>
          <a:p>
            <a:r>
              <a:rPr lang="en-US" altLang="ja-JP" dirty="0">
                <a:solidFill>
                  <a:srgbClr val="000000"/>
                </a:solidFill>
                <a:latin typeface="Times New Roman" panose="02020603050405020304" pitchFamily="18" charset="0"/>
                <a:cs typeface="Times New Roman" panose="02020603050405020304" pitchFamily="18" charset="0"/>
              </a:rPr>
              <a:t>P</a:t>
            </a:r>
            <a:r>
              <a:rPr lang="en-US" altLang="ja-JP" b="0" i="0" dirty="0">
                <a:solidFill>
                  <a:srgbClr val="000000"/>
                </a:solidFill>
                <a:effectLst/>
                <a:latin typeface="Times New Roman" panose="02020603050405020304" pitchFamily="18" charset="0"/>
                <a:cs typeface="Times New Roman" panose="02020603050405020304" pitchFamily="18" charset="0"/>
              </a:rPr>
              <a:t>igmentation</a:t>
            </a:r>
            <a:endParaRPr lang="ja-JP" altLang="en-US"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1259632" y="103390"/>
            <a:ext cx="6480720" cy="461665"/>
          </a:xfrm>
          <a:prstGeom prst="rect">
            <a:avLst/>
          </a:prstGeom>
          <a:noFill/>
        </p:spPr>
        <p:txBody>
          <a:bodyPr wrap="square" rtlCol="0">
            <a:spAutoFit/>
          </a:bodyPr>
          <a:lstStyle/>
          <a:p>
            <a:r>
              <a:rPr kumimoji="1" lang="en-US" altLang="ja-JP" sz="2400" b="1" i="1" u="sng" dirty="0">
                <a:latin typeface="Times New Roman" panose="02020603050405020304" pitchFamily="18" charset="0"/>
                <a:cs typeface="Times New Roman" panose="02020603050405020304" pitchFamily="18" charset="0"/>
              </a:rPr>
              <a:t>Symptoms of “Kanemi </a:t>
            </a:r>
            <a:r>
              <a:rPr kumimoji="1" lang="en-US" altLang="ja-JP" sz="2400" b="1" i="1" u="sng" dirty="0" err="1">
                <a:latin typeface="Times New Roman" panose="02020603050405020304" pitchFamily="18" charset="0"/>
                <a:cs typeface="Times New Roman" panose="02020603050405020304" pitchFamily="18" charset="0"/>
              </a:rPr>
              <a:t>Yusho</a:t>
            </a:r>
            <a:r>
              <a:rPr kumimoji="1" lang="en-US" altLang="ja-JP" sz="2400" b="1" i="1" u="sng" dirty="0">
                <a:latin typeface="Times New Roman" panose="02020603050405020304" pitchFamily="18" charset="0"/>
                <a:cs typeface="Times New Roman" panose="02020603050405020304" pitchFamily="18" charset="0"/>
              </a:rPr>
              <a:t>” (F0 generation) </a:t>
            </a:r>
            <a:endParaRPr kumimoji="1" lang="ja-JP" altLang="en-US" sz="2400" b="1" i="1" u="sng"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971600" y="6171224"/>
            <a:ext cx="7853376" cy="646331"/>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(Guidance for Kanemi </a:t>
            </a:r>
            <a:r>
              <a:rPr kumimoji="1" lang="en-US" altLang="ja-JP" dirty="0" err="1">
                <a:latin typeface="Times New Roman" panose="02020603050405020304" pitchFamily="18" charset="0"/>
                <a:cs typeface="Times New Roman" panose="02020603050405020304" pitchFamily="18" charset="0"/>
              </a:rPr>
              <a:t>Yusho</a:t>
            </a:r>
            <a:r>
              <a:rPr kumimoji="1" lang="en-US" altLang="ja-JP" dirty="0">
                <a:latin typeface="Times New Roman" panose="02020603050405020304" pitchFamily="18" charset="0"/>
                <a:cs typeface="Times New Roman" panose="02020603050405020304" pitchFamily="18" charset="0"/>
              </a:rPr>
              <a:t> ― Symptoms and treatment ;</a:t>
            </a:r>
          </a:p>
          <a:p>
            <a:r>
              <a:rPr kumimoji="1" lang="en-US" altLang="ja-JP" dirty="0">
                <a:latin typeface="Times New Roman" panose="02020603050405020304" pitchFamily="18" charset="0"/>
                <a:cs typeface="Times New Roman" panose="02020603050405020304" pitchFamily="18" charset="0"/>
              </a:rPr>
              <a:t>                      Research and Clinical Center for </a:t>
            </a:r>
            <a:r>
              <a:rPr kumimoji="1" lang="en-US" altLang="ja-JP" dirty="0" err="1">
                <a:latin typeface="Times New Roman" panose="02020603050405020304" pitchFamily="18" charset="0"/>
                <a:cs typeface="Times New Roman" panose="02020603050405020304" pitchFamily="18" charset="0"/>
              </a:rPr>
              <a:t>Yusho</a:t>
            </a:r>
            <a:r>
              <a:rPr kumimoji="1" lang="en-US" altLang="ja-JP" dirty="0">
                <a:latin typeface="Times New Roman" panose="02020603050405020304" pitchFamily="18" charset="0"/>
                <a:cs typeface="Times New Roman" panose="02020603050405020304" pitchFamily="18" charset="0"/>
              </a:rPr>
              <a:t> and Dioxin (2020)</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075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056" y="1412776"/>
            <a:ext cx="2724456" cy="4422904"/>
          </a:xfrm>
          <a:prstGeom prst="rect">
            <a:avLst/>
          </a:prstGeom>
          <a:noFill/>
          <a:ln>
            <a:noFill/>
          </a:ln>
        </p:spPr>
      </p:pic>
      <p:sp>
        <p:nvSpPr>
          <p:cNvPr id="2" name="テキスト ボックス 1"/>
          <p:cNvSpPr txBox="1"/>
          <p:nvPr/>
        </p:nvSpPr>
        <p:spPr>
          <a:xfrm>
            <a:off x="5002127" y="3035673"/>
            <a:ext cx="1586097" cy="507831"/>
          </a:xfrm>
          <a:prstGeom prst="rect">
            <a:avLst/>
          </a:prstGeom>
          <a:noFill/>
        </p:spPr>
        <p:txBody>
          <a:bodyPr wrap="square" rtlCol="0">
            <a:spAutoFit/>
          </a:bodyPr>
          <a:lstStyle/>
          <a:p>
            <a:r>
              <a:rPr lang="en-US" altLang="ja-JP" sz="1350" b="1" dirty="0">
                <a:latin typeface="Times New Roman" panose="02020603050405020304" pitchFamily="18" charset="0"/>
                <a:cs typeface="Times New Roman" panose="02020603050405020304" pitchFamily="18" charset="0"/>
              </a:rPr>
              <a:t>Intergenerational </a:t>
            </a:r>
            <a:r>
              <a:rPr lang="ja-JP" altLang="en-US" sz="1350" b="1" dirty="0">
                <a:latin typeface="Times New Roman" panose="02020603050405020304" pitchFamily="18" charset="0"/>
                <a:cs typeface="Times New Roman" panose="02020603050405020304" pitchFamily="18" charset="0"/>
              </a:rPr>
              <a:t> </a:t>
            </a:r>
            <a:r>
              <a:rPr lang="en-US" altLang="ja-JP" sz="1350" b="1" dirty="0">
                <a:latin typeface="Times New Roman" panose="02020603050405020304" pitchFamily="18" charset="0"/>
                <a:cs typeface="Times New Roman" panose="02020603050405020304" pitchFamily="18" charset="0"/>
              </a:rPr>
              <a:t>Inheritance</a:t>
            </a:r>
          </a:p>
        </p:txBody>
      </p:sp>
      <p:sp>
        <p:nvSpPr>
          <p:cNvPr id="3" name="矢印: 左カーブ 2"/>
          <p:cNvSpPr/>
          <p:nvPr/>
        </p:nvSpPr>
        <p:spPr>
          <a:xfrm>
            <a:off x="5211956" y="1939738"/>
            <a:ext cx="679076" cy="1095935"/>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7" name="矢印: 右カーブ 6"/>
          <p:cNvSpPr/>
          <p:nvPr/>
        </p:nvSpPr>
        <p:spPr>
          <a:xfrm>
            <a:off x="1593558" y="2333065"/>
            <a:ext cx="529858" cy="1676519"/>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8" name="テキスト ボックス 7"/>
          <p:cNvSpPr txBox="1"/>
          <p:nvPr/>
        </p:nvSpPr>
        <p:spPr>
          <a:xfrm>
            <a:off x="6972097" y="4340740"/>
            <a:ext cx="2050652" cy="2446824"/>
          </a:xfrm>
          <a:prstGeom prst="rect">
            <a:avLst/>
          </a:prstGeom>
          <a:noFill/>
        </p:spPr>
        <p:txBody>
          <a:bodyPr wrap="square" rtlCol="0">
            <a:spAutoFit/>
          </a:bodyPr>
          <a:lstStyle/>
          <a:p>
            <a:r>
              <a:rPr lang="ja-JP" altLang="en-US" sz="1350" dirty="0">
                <a:latin typeface="Times New Roman" panose="02020603050405020304" pitchFamily="18" charset="0"/>
                <a:cs typeface="Times New Roman" panose="02020603050405020304" pitchFamily="18" charset="0"/>
              </a:rPr>
              <a:t>  </a:t>
            </a:r>
            <a:r>
              <a:rPr lang="en-US" altLang="ja-JP" sz="1350" b="1" dirty="0">
                <a:latin typeface="Times New Roman" panose="02020603050405020304" pitchFamily="18" charset="0"/>
                <a:cs typeface="Times New Roman" panose="02020603050405020304" pitchFamily="18" charset="0"/>
              </a:rPr>
              <a:t>Transgenerational Epigenetic Inheritance.</a:t>
            </a:r>
          </a:p>
          <a:p>
            <a:endParaRPr lang="en-US" altLang="ja-JP" sz="1350" b="1" dirty="0">
              <a:latin typeface="Times New Roman" panose="02020603050405020304" pitchFamily="18" charset="0"/>
              <a:cs typeface="Times New Roman" panose="02020603050405020304" pitchFamily="18" charset="0"/>
            </a:endParaRPr>
          </a:p>
          <a:p>
            <a:endParaRPr lang="en-US" altLang="ja-JP" sz="1350" b="1" dirty="0">
              <a:latin typeface="Times New Roman" panose="02020603050405020304" pitchFamily="18" charset="0"/>
              <a:cs typeface="Times New Roman" panose="02020603050405020304" pitchFamily="18" charset="0"/>
            </a:endParaRPr>
          </a:p>
          <a:p>
            <a:endParaRPr lang="en-US" altLang="ja-JP" sz="1350" b="1" dirty="0">
              <a:latin typeface="Times New Roman" panose="02020603050405020304" pitchFamily="18" charset="0"/>
              <a:cs typeface="Times New Roman" panose="02020603050405020304" pitchFamily="18" charset="0"/>
            </a:endParaRPr>
          </a:p>
          <a:p>
            <a:r>
              <a:rPr lang="en-US" altLang="ja-JP" b="1" dirty="0">
                <a:latin typeface="Times New Roman" panose="02020603050405020304" pitchFamily="18" charset="0"/>
                <a:cs typeface="Times New Roman" panose="02020603050405020304" pitchFamily="18" charset="0"/>
              </a:rPr>
              <a:t>Knudsen et al. </a:t>
            </a:r>
          </a:p>
          <a:p>
            <a:r>
              <a:rPr lang="en-US" altLang="ja-JP" b="1" dirty="0">
                <a:latin typeface="Times New Roman" panose="02020603050405020304" pitchFamily="18" charset="0"/>
                <a:cs typeface="Times New Roman" panose="02020603050405020304" pitchFamily="18" charset="0"/>
              </a:rPr>
              <a:t>J. </a:t>
            </a:r>
            <a:r>
              <a:rPr lang="en-US" altLang="ja-JP" b="1" dirty="0" err="1">
                <a:latin typeface="Times New Roman" panose="02020603050405020304" pitchFamily="18" charset="0"/>
                <a:cs typeface="Times New Roman" panose="02020603050405020304" pitchFamily="18" charset="0"/>
              </a:rPr>
              <a:t>Allerg</a:t>
            </a:r>
            <a:r>
              <a:rPr lang="en-US" altLang="ja-JP" b="1" dirty="0">
                <a:latin typeface="Times New Roman" panose="02020603050405020304" pitchFamily="18" charset="0"/>
                <a:cs typeface="Times New Roman" panose="02020603050405020304" pitchFamily="18" charset="0"/>
              </a:rPr>
              <a:t>. Clin. Immunol.  </a:t>
            </a:r>
            <a:r>
              <a:rPr lang="ja-JP" altLang="en-US" b="1" dirty="0">
                <a:latin typeface="Times New Roman" panose="02020603050405020304" pitchFamily="18" charset="0"/>
                <a:cs typeface="Times New Roman" panose="02020603050405020304" pitchFamily="18" charset="0"/>
              </a:rPr>
              <a:t>（</a:t>
            </a:r>
            <a:r>
              <a:rPr lang="en-US" altLang="ja-JP" b="1" dirty="0">
                <a:latin typeface="Times New Roman" panose="02020603050405020304" pitchFamily="18" charset="0"/>
                <a:cs typeface="Times New Roman" panose="02020603050405020304" pitchFamily="18" charset="0"/>
              </a:rPr>
              <a:t>2019</a:t>
            </a:r>
            <a:r>
              <a:rPr lang="ja-JP" altLang="en-US" b="1" dirty="0">
                <a:latin typeface="Times New Roman" panose="02020603050405020304" pitchFamily="18" charset="0"/>
                <a:cs typeface="Times New Roman" panose="02020603050405020304" pitchFamily="18" charset="0"/>
              </a:rPr>
              <a:t>）</a:t>
            </a:r>
            <a:endParaRPr lang="en-US" altLang="ja-JP" b="1" dirty="0">
              <a:latin typeface="Times New Roman" panose="02020603050405020304" pitchFamily="18" charset="0"/>
              <a:cs typeface="Times New Roman" panose="02020603050405020304" pitchFamily="18" charset="0"/>
            </a:endParaRPr>
          </a:p>
          <a:p>
            <a:r>
              <a:rPr lang="en-US" altLang="ja-JP" b="1" dirty="0">
                <a:latin typeface="Times New Roman" panose="02020603050405020304" pitchFamily="18" charset="0"/>
                <a:cs typeface="Times New Roman" panose="02020603050405020304" pitchFamily="18" charset="0"/>
              </a:rPr>
              <a:t>(Modified)</a:t>
            </a:r>
            <a:endParaRPr lang="ja-JP" altLang="en-US" b="1" dirty="0">
              <a:latin typeface="Times New Roman" panose="02020603050405020304" pitchFamily="18" charset="0"/>
              <a:cs typeface="Times New Roman" panose="02020603050405020304" pitchFamily="18" charset="0"/>
            </a:endParaRPr>
          </a:p>
          <a:p>
            <a:endParaRPr lang="ja-JP" altLang="en-US" sz="1350" dirty="0"/>
          </a:p>
        </p:txBody>
      </p:sp>
      <p:sp>
        <p:nvSpPr>
          <p:cNvPr id="9" name="矢印: 左カーブ 8"/>
          <p:cNvSpPr/>
          <p:nvPr/>
        </p:nvSpPr>
        <p:spPr>
          <a:xfrm>
            <a:off x="6676465" y="1939738"/>
            <a:ext cx="1008530" cy="2450729"/>
          </a:xfrm>
          <a:prstGeom prst="curved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0" name="矢印: 右カーブ 9"/>
          <p:cNvSpPr/>
          <p:nvPr/>
        </p:nvSpPr>
        <p:spPr>
          <a:xfrm>
            <a:off x="412478" y="2322980"/>
            <a:ext cx="925505" cy="2965076"/>
          </a:xfrm>
          <a:prstGeom prst="curvedRightArrow">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3" name="テキスト ボックス 12"/>
          <p:cNvSpPr txBox="1"/>
          <p:nvPr/>
        </p:nvSpPr>
        <p:spPr>
          <a:xfrm>
            <a:off x="1979713" y="3087217"/>
            <a:ext cx="640637" cy="253916"/>
          </a:xfrm>
          <a:prstGeom prst="rect">
            <a:avLst/>
          </a:prstGeom>
          <a:noFill/>
        </p:spPr>
        <p:txBody>
          <a:bodyPr wrap="square" rtlCol="0">
            <a:spAutoFit/>
          </a:bodyPr>
          <a:lstStyle/>
          <a:p>
            <a:r>
              <a:rPr lang="en-US" altLang="ja-JP" sz="1050" b="1" dirty="0">
                <a:latin typeface="Times New Roman" panose="02020603050405020304" pitchFamily="18" charset="0"/>
                <a:cs typeface="Times New Roman" panose="02020603050405020304" pitchFamily="18" charset="0"/>
              </a:rPr>
              <a:t>Infant</a:t>
            </a:r>
          </a:p>
        </p:txBody>
      </p:sp>
      <p:sp>
        <p:nvSpPr>
          <p:cNvPr id="14" name="テキスト ボックス 13"/>
          <p:cNvSpPr txBox="1"/>
          <p:nvPr/>
        </p:nvSpPr>
        <p:spPr>
          <a:xfrm>
            <a:off x="1835696" y="1778061"/>
            <a:ext cx="784654" cy="415498"/>
          </a:xfrm>
          <a:prstGeom prst="rect">
            <a:avLst/>
          </a:prstGeom>
          <a:noFill/>
        </p:spPr>
        <p:txBody>
          <a:bodyPr wrap="square" rtlCol="0">
            <a:spAutoFit/>
          </a:bodyPr>
          <a:lstStyle/>
          <a:p>
            <a:r>
              <a:rPr lang="en-US" altLang="ja-JP" sz="1050" b="1" dirty="0">
                <a:latin typeface="Times New Roman" panose="02020603050405020304" pitchFamily="18" charset="0"/>
                <a:cs typeface="Times New Roman" panose="02020603050405020304" pitchFamily="18" charset="0"/>
              </a:rPr>
              <a:t>Embryo</a:t>
            </a:r>
          </a:p>
          <a:p>
            <a:endParaRPr lang="ja-JP" altLang="en-US" sz="1050" b="1" dirty="0"/>
          </a:p>
        </p:txBody>
      </p:sp>
      <p:sp>
        <p:nvSpPr>
          <p:cNvPr id="16" name="左大かっこ 15"/>
          <p:cNvSpPr/>
          <p:nvPr/>
        </p:nvSpPr>
        <p:spPr>
          <a:xfrm>
            <a:off x="2212042" y="1993526"/>
            <a:ext cx="118565" cy="83371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 name="テキスト ボックス 4"/>
          <p:cNvSpPr txBox="1"/>
          <p:nvPr/>
        </p:nvSpPr>
        <p:spPr>
          <a:xfrm>
            <a:off x="517711" y="3954149"/>
            <a:ext cx="2366102" cy="300082"/>
          </a:xfrm>
          <a:prstGeom prst="rect">
            <a:avLst/>
          </a:prstGeom>
          <a:noFill/>
        </p:spPr>
        <p:txBody>
          <a:bodyPr wrap="square" rtlCol="0">
            <a:spAutoFit/>
          </a:bodyPr>
          <a:lstStyle/>
          <a:p>
            <a:r>
              <a:rPr lang="en-US" altLang="ja-JP" sz="1350" b="1" dirty="0">
                <a:latin typeface="Times New Roman" panose="02020603050405020304" pitchFamily="18" charset="0"/>
                <a:cs typeface="Times New Roman" panose="02020603050405020304" pitchFamily="18" charset="0"/>
              </a:rPr>
              <a:t>Intergenerational</a:t>
            </a:r>
            <a:r>
              <a:rPr lang="en-US" altLang="ja-JP" sz="1350" b="1" dirty="0"/>
              <a:t> </a:t>
            </a:r>
            <a:r>
              <a:rPr lang="ja-JP" altLang="en-US" sz="1350" b="1" dirty="0"/>
              <a:t> </a:t>
            </a:r>
            <a:r>
              <a:rPr lang="en-US" altLang="ja-JP" sz="1350" b="1" dirty="0"/>
              <a:t>Inheritance</a:t>
            </a:r>
          </a:p>
        </p:txBody>
      </p:sp>
      <p:sp>
        <p:nvSpPr>
          <p:cNvPr id="12" name="テキスト ボックス 11"/>
          <p:cNvSpPr txBox="1"/>
          <p:nvPr/>
        </p:nvSpPr>
        <p:spPr>
          <a:xfrm>
            <a:off x="683568" y="5255841"/>
            <a:ext cx="2031057" cy="507831"/>
          </a:xfrm>
          <a:prstGeom prst="rect">
            <a:avLst/>
          </a:prstGeom>
          <a:noFill/>
        </p:spPr>
        <p:txBody>
          <a:bodyPr wrap="square" rtlCol="0">
            <a:spAutoFit/>
          </a:bodyPr>
          <a:lstStyle/>
          <a:p>
            <a:r>
              <a:rPr lang="ja-JP" altLang="en-US" sz="1350" dirty="0"/>
              <a:t> </a:t>
            </a:r>
            <a:r>
              <a:rPr lang="en-US" altLang="ja-JP" sz="1350" b="1" dirty="0">
                <a:latin typeface="Times New Roman" panose="02020603050405020304" pitchFamily="18" charset="0"/>
                <a:cs typeface="Times New Roman" panose="02020603050405020304" pitchFamily="18" charset="0"/>
              </a:rPr>
              <a:t>Transgenerational</a:t>
            </a:r>
            <a:r>
              <a:rPr lang="en-US" altLang="ja-JP" sz="1350" b="1" dirty="0"/>
              <a:t> </a:t>
            </a:r>
            <a:r>
              <a:rPr lang="en-US" altLang="ja-JP" sz="1350" b="1" dirty="0">
                <a:latin typeface="Times New Roman" panose="02020603050405020304" pitchFamily="18" charset="0"/>
                <a:cs typeface="Times New Roman" panose="02020603050405020304" pitchFamily="18" charset="0"/>
              </a:rPr>
              <a:t>Epigenetic Inheritance</a:t>
            </a:r>
            <a:endParaRPr lang="ja-JP" altLang="en-US" sz="1350" b="1"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611560" y="177827"/>
            <a:ext cx="6203339" cy="954107"/>
          </a:xfrm>
          <a:prstGeom prst="rect">
            <a:avLst/>
          </a:prstGeom>
          <a:noFill/>
        </p:spPr>
        <p:txBody>
          <a:bodyPr wrap="square">
            <a:spAutoFit/>
          </a:bodyPr>
          <a:lstStyle/>
          <a:p>
            <a:r>
              <a:rPr lang="en-US" altLang="ja-JP" sz="2800" i="1" u="sng" dirty="0">
                <a:solidFill>
                  <a:srgbClr val="2C363A"/>
                </a:solidFill>
                <a:effectLst/>
                <a:latin typeface="Times New Roman" panose="02020603050405020304" pitchFamily="18" charset="0"/>
                <a:ea typeface="ＭＳ Ｐゴシック" panose="020B0600070205080204" pitchFamily="50" charset="-128"/>
                <a:cs typeface="Times New Roman" panose="02020603050405020304" pitchFamily="18" charset="0"/>
              </a:rPr>
              <a:t>Transgenerational epigenetic inheritance (TEI) in “Kanemi </a:t>
            </a:r>
            <a:r>
              <a:rPr lang="en-US" altLang="ja-JP" sz="2800" i="1" u="sng" dirty="0" err="1">
                <a:solidFill>
                  <a:srgbClr val="2C363A"/>
                </a:solidFill>
                <a:effectLst/>
                <a:latin typeface="Times New Roman" panose="02020603050405020304" pitchFamily="18" charset="0"/>
                <a:ea typeface="ＭＳ Ｐゴシック" panose="020B0600070205080204" pitchFamily="50" charset="-128"/>
                <a:cs typeface="Times New Roman" panose="02020603050405020304" pitchFamily="18" charset="0"/>
              </a:rPr>
              <a:t>Yusho</a:t>
            </a:r>
            <a:r>
              <a:rPr lang="en-US" altLang="ja-JP" sz="2800" i="1" u="sng" dirty="0">
                <a:solidFill>
                  <a:srgbClr val="2C363A"/>
                </a:solidFill>
                <a:effectLst/>
                <a:latin typeface="Times New Roman" panose="02020603050405020304" pitchFamily="18" charset="0"/>
                <a:ea typeface="ＭＳ Ｐゴシック" panose="020B0600070205080204" pitchFamily="50" charset="-128"/>
                <a:cs typeface="Times New Roman" panose="02020603050405020304" pitchFamily="18" charset="0"/>
              </a:rPr>
              <a:t>”</a:t>
            </a:r>
            <a:endParaRPr lang="ja-JP" altLang="en-US" sz="2800" i="1" u="sng"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タイトル 5"/>
          <p:cNvSpPr>
            <a:spLocks noGrp="1"/>
          </p:cNvSpPr>
          <p:nvPr>
            <p:ph type="title"/>
          </p:nvPr>
        </p:nvSpPr>
        <p:spPr>
          <a:xfrm>
            <a:off x="2123416" y="736653"/>
            <a:ext cx="5273813" cy="5027019"/>
          </a:xfrm>
        </p:spPr>
        <p:txBody>
          <a:bodyPr>
            <a:normAutofit/>
          </a:bodyPr>
          <a:lstStyle/>
          <a:p>
            <a:r>
              <a:rPr lang="ja-JP" altLang="en-US" sz="2000" dirty="0"/>
              <a:t>　</a:t>
            </a:r>
            <a:br>
              <a:rPr lang="en-US" altLang="ja-JP" sz="2000" dirty="0"/>
            </a:br>
            <a:r>
              <a:rPr lang="en-US" altLang="ja-JP" sz="2000" b="1" dirty="0">
                <a:latin typeface="Times New Roman" panose="02020603050405020304" pitchFamily="18" charset="0"/>
                <a:cs typeface="Times New Roman" panose="02020603050405020304" pitchFamily="18" charset="0"/>
              </a:rPr>
              <a:t>PCDF</a:t>
            </a:r>
            <a:r>
              <a:rPr lang="en-US" altLang="ja-JP" sz="1600" b="1" dirty="0">
                <a:latin typeface="Times New Roman" panose="02020603050405020304" pitchFamily="18" charset="0"/>
                <a:cs typeface="Times New Roman" panose="02020603050405020304" pitchFamily="18" charset="0"/>
              </a:rPr>
              <a:t>s</a:t>
            </a:r>
            <a:r>
              <a:rPr lang="ja-JP" altLang="en-US" sz="2000" b="1" dirty="0">
                <a:latin typeface="Times New Roman" panose="02020603050405020304" pitchFamily="18" charset="0"/>
                <a:cs typeface="Times New Roman" panose="02020603050405020304" pitchFamily="18" charset="0"/>
              </a:rPr>
              <a:t>　↓</a:t>
            </a:r>
            <a:r>
              <a:rPr lang="en-US" altLang="ja-JP" sz="2000" b="1" dirty="0">
                <a:latin typeface="Times New Roman" panose="02020603050405020304" pitchFamily="18" charset="0"/>
                <a:cs typeface="Times New Roman" panose="02020603050405020304" pitchFamily="18" charset="0"/>
              </a:rPr>
              <a:t>   </a:t>
            </a:r>
            <a:r>
              <a:rPr lang="ja-JP" altLang="en-US" sz="2000" b="1" dirty="0">
                <a:latin typeface="Times New Roman" panose="02020603050405020304" pitchFamily="18" charset="0"/>
                <a:cs typeface="Times New Roman" panose="02020603050405020304" pitchFamily="18" charset="0"/>
              </a:rPr>
              <a:t>　</a:t>
            </a:r>
            <a:br>
              <a:rPr lang="en-US" altLang="ja-JP" sz="2000" i="1" dirty="0">
                <a:latin typeface="Times New Roman" panose="02020603050405020304" pitchFamily="18" charset="0"/>
                <a:cs typeface="Times New Roman" panose="02020603050405020304" pitchFamily="18" charset="0"/>
              </a:rPr>
            </a:br>
            <a:r>
              <a:rPr lang="en-US" altLang="ja-JP" sz="2000" i="1" dirty="0">
                <a:latin typeface="Times New Roman" panose="02020603050405020304" pitchFamily="18" charset="0"/>
                <a:cs typeface="Times New Roman" panose="02020603050405020304" pitchFamily="18" charset="0"/>
              </a:rPr>
              <a:t>                         </a:t>
            </a:r>
            <a:endParaRPr lang="ja-JP" alt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9651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931" y="102915"/>
            <a:ext cx="8856984" cy="764704"/>
          </a:xfrm>
        </p:spPr>
        <p:txBody>
          <a:bodyPr>
            <a:noAutofit/>
          </a:bodyPr>
          <a:lstStyle/>
          <a:p>
            <a:r>
              <a:rPr lang="en-US" altLang="ja-JP" sz="2800" b="1" i="1" u="sng" dirty="0">
                <a:solidFill>
                  <a:srgbClr val="000000"/>
                </a:solidFill>
                <a:effectLst/>
                <a:latin typeface="Times New Roman" panose="02020603050405020304" pitchFamily="18" charset="0"/>
                <a:cs typeface="Times New Roman" panose="02020603050405020304" pitchFamily="18" charset="0"/>
              </a:rPr>
              <a:t>Secondary Interim report of “Research Group“(</a:t>
            </a:r>
            <a:r>
              <a:rPr lang="en-US" altLang="ja-JP" sz="2400" b="1" i="1" u="sng" dirty="0">
                <a:solidFill>
                  <a:srgbClr val="000000"/>
                </a:solidFill>
                <a:effectLst/>
                <a:latin typeface="Times New Roman" panose="02020603050405020304" pitchFamily="18" charset="0"/>
                <a:cs typeface="Times New Roman" panose="02020603050405020304" pitchFamily="18" charset="0"/>
              </a:rPr>
              <a:t>June, </a:t>
            </a:r>
            <a:r>
              <a:rPr lang="en-US" altLang="ja-JP" sz="2400" b="1" i="1" u="sng" dirty="0">
                <a:solidFill>
                  <a:srgbClr val="000000"/>
                </a:solidFill>
                <a:latin typeface="Times New Roman" panose="02020603050405020304" pitchFamily="18" charset="0"/>
                <a:cs typeface="Times New Roman" panose="02020603050405020304" pitchFamily="18" charset="0"/>
              </a:rPr>
              <a:t>2023)</a:t>
            </a:r>
            <a:endParaRPr kumimoji="1" lang="ja-JP" altLang="en-US" sz="24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226931" y="836712"/>
            <a:ext cx="8856984" cy="6120680"/>
          </a:xfrm>
        </p:spPr>
        <p:txBody>
          <a:bodyPr>
            <a:noAutofit/>
          </a:bodyPr>
          <a:lstStyle/>
          <a:p>
            <a:pPr marL="0" indent="0">
              <a:buNone/>
            </a:pPr>
            <a:r>
              <a:rPr lang="en-US" altLang="ja-JP" sz="2400" dirty="0">
                <a:latin typeface="Times New Roman" panose="02020603050405020304" pitchFamily="18" charset="0"/>
                <a:cs typeface="Times New Roman" panose="02020603050405020304" pitchFamily="18" charset="0"/>
              </a:rPr>
              <a:t>The group are classified as the </a:t>
            </a:r>
            <a:r>
              <a:rPr lang="en-US" altLang="ja-JP" sz="2400" i="1" dirty="0">
                <a:latin typeface="Times New Roman" panose="02020603050405020304" pitchFamily="18" charset="0"/>
                <a:cs typeface="Times New Roman" panose="02020603050405020304" pitchFamily="18" charset="0"/>
              </a:rPr>
              <a:t>high</a:t>
            </a:r>
            <a:r>
              <a:rPr lang="en-US" altLang="ja-JP" sz="2400" dirty="0">
                <a:latin typeface="Times New Roman" panose="02020603050405020304" pitchFamily="18" charset="0"/>
                <a:cs typeface="Times New Roman" panose="02020603050405020304" pitchFamily="18" charset="0"/>
              </a:rPr>
              <a:t>-PCDFs</a:t>
            </a:r>
            <a:r>
              <a:rPr lang="en-US" altLang="ja-JP" sz="2400" dirty="0">
                <a:solidFill>
                  <a:srgbClr val="FF0000"/>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group (&gt;50pg</a:t>
            </a:r>
            <a:r>
              <a:rPr lang="ja-JP" altLang="en-US" sz="2400"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in  the blood of mothers)</a:t>
            </a:r>
            <a:r>
              <a:rPr lang="ja-JP" altLang="en-US" sz="2400"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and </a:t>
            </a:r>
            <a:r>
              <a:rPr lang="en-US" altLang="ja-JP" sz="2400" i="1" dirty="0">
                <a:latin typeface="Times New Roman" panose="02020603050405020304" pitchFamily="18" charset="0"/>
                <a:cs typeface="Times New Roman" panose="02020603050405020304" pitchFamily="18" charset="0"/>
              </a:rPr>
              <a:t>low-</a:t>
            </a:r>
            <a:r>
              <a:rPr lang="en-US" altLang="ja-JP" sz="2400" dirty="0">
                <a:latin typeface="Times New Roman" panose="02020603050405020304" pitchFamily="18" charset="0"/>
                <a:cs typeface="Times New Roman" panose="02020603050405020304" pitchFamily="18" charset="0"/>
              </a:rPr>
              <a:t>PCDFs group  (&lt;50pg); number of people: 238 and 54 in the second and third generations.</a:t>
            </a:r>
          </a:p>
          <a:p>
            <a:pPr marL="0" indent="0">
              <a:buNone/>
            </a:pPr>
            <a:r>
              <a:rPr lang="en-US" altLang="ja-JP" sz="2400" b="1" u="sng" dirty="0">
                <a:latin typeface="Times New Roman" panose="02020603050405020304" pitchFamily="18" charset="0"/>
                <a:cs typeface="Times New Roman" panose="02020603050405020304" pitchFamily="18" charset="0"/>
              </a:rPr>
              <a:t>The relationship </a:t>
            </a:r>
            <a:r>
              <a:rPr lang="en-US" altLang="ja-JP" sz="2400" b="1" u="sng" dirty="0" err="1">
                <a:latin typeface="Times New Roman" panose="02020603050405020304" pitchFamily="18" charset="0"/>
                <a:cs typeface="Times New Roman" panose="02020603050405020304" pitchFamily="18" charset="0"/>
              </a:rPr>
              <a:t>beteen</a:t>
            </a:r>
            <a:r>
              <a:rPr lang="en-US" altLang="ja-JP" sz="2400" b="1" u="sng" dirty="0">
                <a:latin typeface="Times New Roman" panose="02020603050405020304" pitchFamily="18" charset="0"/>
                <a:cs typeface="Times New Roman" panose="02020603050405020304" pitchFamily="18" charset="0"/>
              </a:rPr>
              <a:t> the concentration of PCDFs in suffering mothers and that of second  and third generations was </a:t>
            </a:r>
            <a:r>
              <a:rPr lang="en-US" altLang="ja-JP" sz="2400" b="1" u="sng" dirty="0" err="1">
                <a:latin typeface="Times New Roman" panose="02020603050405020304" pitchFamily="18" charset="0"/>
                <a:cs typeface="Times New Roman" panose="02020603050405020304" pitchFamily="18" charset="0"/>
              </a:rPr>
              <a:t>denyed</a:t>
            </a:r>
            <a:r>
              <a:rPr lang="en-US" altLang="ja-JP" sz="2400" b="1" u="sng" dirty="0">
                <a:latin typeface="Times New Roman" panose="02020603050405020304" pitchFamily="18" charset="0"/>
                <a:cs typeface="Times New Roman" panose="02020603050405020304" pitchFamily="18" charset="0"/>
              </a:rPr>
              <a:t> .</a:t>
            </a:r>
          </a:p>
          <a:p>
            <a:pPr marL="0" indent="0">
              <a:buNone/>
            </a:pPr>
            <a:r>
              <a:rPr lang="en-US" altLang="ja-JP" sz="2400" b="1" u="sng" dirty="0">
                <a:latin typeface="Times New Roman" panose="02020603050405020304" pitchFamily="18" charset="0"/>
                <a:cs typeface="Times New Roman" panose="02020603050405020304" pitchFamily="18" charset="0"/>
              </a:rPr>
              <a:t>On the congenital anomaly</a:t>
            </a:r>
          </a:p>
          <a:p>
            <a:r>
              <a:rPr lang="en-US" altLang="ja-JP" sz="2400" b="1" u="sng" dirty="0">
                <a:latin typeface="Times New Roman" panose="02020603050405020304" pitchFamily="18" charset="0"/>
                <a:cs typeface="Times New Roman" panose="02020603050405020304" pitchFamily="18" charset="0"/>
              </a:rPr>
              <a:t>Lip/cleft</a:t>
            </a:r>
            <a:r>
              <a:rPr lang="ja-JP" altLang="en-US" sz="2400" b="1" u="sng" dirty="0">
                <a:latin typeface="Times New Roman" panose="02020603050405020304" pitchFamily="18" charset="0"/>
                <a:cs typeface="Times New Roman" panose="02020603050405020304" pitchFamily="18" charset="0"/>
              </a:rPr>
              <a:t> </a:t>
            </a:r>
            <a:r>
              <a:rPr lang="en-US" altLang="ja-JP" sz="2400" b="1" u="sng" dirty="0">
                <a:latin typeface="Times New Roman" panose="02020603050405020304" pitchFamily="18" charset="0"/>
                <a:cs typeface="Times New Roman" panose="02020603050405020304" pitchFamily="18" charset="0"/>
              </a:rPr>
              <a:t>palates</a:t>
            </a:r>
            <a:r>
              <a:rPr lang="ja-JP" altLang="en-US" sz="2400" b="1" u="sng"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 show significant increases</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0.8% (high group) vs  0.2% (low group). </a:t>
            </a:r>
          </a:p>
          <a:p>
            <a:r>
              <a:rPr lang="en-US" altLang="ja-JP" sz="2400" b="1" u="sng" dirty="0">
                <a:latin typeface="Times New Roman" panose="02020603050405020304" pitchFamily="18" charset="0"/>
                <a:cs typeface="Times New Roman" panose="02020603050405020304" pitchFamily="18" charset="0"/>
              </a:rPr>
              <a:t>VSDs did not increase</a:t>
            </a:r>
            <a:r>
              <a:rPr lang="ja-JP" altLang="en-US" sz="2400" b="1" u="sng" dirty="0">
                <a:latin typeface="Times New Roman" panose="02020603050405020304" pitchFamily="18" charset="0"/>
                <a:cs typeface="Times New Roman" panose="02020603050405020304" pitchFamily="18" charset="0"/>
              </a:rPr>
              <a:t>：</a:t>
            </a:r>
            <a:r>
              <a:rPr lang="ja-JP" altLang="en-US"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high:1.0% vs low: 0.3%. These  data are c</a:t>
            </a:r>
            <a:r>
              <a:rPr kumimoji="1" lang="en-US" altLang="ja-JP" sz="2400" dirty="0">
                <a:latin typeface="Times New Roman" panose="02020603050405020304" pitchFamily="18" charset="0"/>
                <a:cs typeface="Times New Roman" panose="02020603050405020304" pitchFamily="18" charset="0"/>
              </a:rPr>
              <a:t>ontrary to those of D</a:t>
            </a:r>
            <a:r>
              <a:rPr lang="en-US" altLang="ja-JP" sz="2400" dirty="0">
                <a:latin typeface="Times New Roman" panose="02020603050405020304" pitchFamily="18" charset="0"/>
                <a:cs typeface="Times New Roman" panose="02020603050405020304" pitchFamily="18" charset="0"/>
              </a:rPr>
              <a:t>r. </a:t>
            </a:r>
            <a:r>
              <a:rPr lang="en-US" altLang="ja-JP" sz="2400" dirty="0" err="1">
                <a:latin typeface="Times New Roman" panose="02020603050405020304" pitchFamily="18" charset="0"/>
                <a:cs typeface="Times New Roman" panose="02020603050405020304" pitchFamily="18" charset="0"/>
              </a:rPr>
              <a:t>Fujino</a:t>
            </a:r>
            <a:r>
              <a:rPr lang="en-US" altLang="ja-JP" sz="2400" dirty="0">
                <a:latin typeface="Times New Roman" panose="02020603050405020304" pitchFamily="18" charset="0"/>
                <a:cs typeface="Times New Roman" panose="02020603050405020304" pitchFamily="18" charset="0"/>
              </a:rPr>
              <a:t> (2019).</a:t>
            </a:r>
          </a:p>
          <a:p>
            <a:r>
              <a:rPr lang="ja-JP" altLang="en-US" sz="2400" dirty="0">
                <a:latin typeface="Times New Roman" panose="02020603050405020304" pitchFamily="18" charset="0"/>
                <a:cs typeface="Times New Roman" panose="02020603050405020304" pitchFamily="18" charset="0"/>
              </a:rPr>
              <a:t> </a:t>
            </a:r>
            <a:r>
              <a:rPr lang="en-US" altLang="ja-JP" sz="2400" b="1" u="sng" dirty="0">
                <a:latin typeface="Times New Roman" panose="02020603050405020304" pitchFamily="18" charset="0"/>
                <a:cs typeface="Times New Roman" panose="02020603050405020304" pitchFamily="18" charset="0"/>
              </a:rPr>
              <a:t>Teeth defects : </a:t>
            </a:r>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high: 4.1%</a:t>
            </a:r>
            <a:r>
              <a:rPr lang="ja-JP" altLang="en-US" sz="2400" dirty="0">
                <a:solidFill>
                  <a:srgbClr val="FF0000"/>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vs low: 10.0%</a:t>
            </a:r>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These data are contrary to those of Drs. Miyakawa and  </a:t>
            </a:r>
            <a:r>
              <a:rPr lang="en-US" altLang="ja-JP" sz="2400" dirty="0" err="1">
                <a:latin typeface="Times New Roman" panose="02020603050405020304" pitchFamily="18" charset="0"/>
                <a:cs typeface="Times New Roman" panose="02020603050405020304" pitchFamily="18" charset="0"/>
              </a:rPr>
              <a:t>Hashidume</a:t>
            </a:r>
            <a:r>
              <a:rPr lang="en-US" altLang="ja-JP" sz="2400" dirty="0">
                <a:latin typeface="Times New Roman" panose="02020603050405020304" pitchFamily="18" charset="0"/>
                <a:cs typeface="Times New Roman" panose="02020603050405020304" pitchFamily="18" charset="0"/>
              </a:rPr>
              <a:t> (up to 50% vs control</a:t>
            </a:r>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2012).</a:t>
            </a:r>
          </a:p>
          <a:p>
            <a:r>
              <a:rPr lang="en-US" altLang="ja-JP" sz="2400" b="1" u="sng" dirty="0">
                <a:latin typeface="Times New Roman" panose="02020603050405020304" pitchFamily="18" charset="0"/>
                <a:cs typeface="Times New Roman" panose="02020603050405020304" pitchFamily="18" charset="0"/>
              </a:rPr>
              <a:t>Thrombasthenia</a:t>
            </a:r>
            <a:r>
              <a:rPr lang="en-US" altLang="ja-JP" sz="2400" b="1"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shows petiolar inheritance in specific pedigree (</a:t>
            </a:r>
            <a:r>
              <a:rPr lang="en-US" altLang="ja-JP" sz="2400" dirty="0" err="1">
                <a:latin typeface="Times New Roman" panose="02020603050405020304" pitchFamily="18" charset="0"/>
                <a:cs typeface="Times New Roman" panose="02020603050405020304" pitchFamily="18" charset="0"/>
              </a:rPr>
              <a:t>Fujino</a:t>
            </a:r>
            <a:r>
              <a:rPr lang="en-US" altLang="ja-JP" sz="2400" dirty="0">
                <a:latin typeface="Times New Roman" panose="02020603050405020304" pitchFamily="18" charset="0"/>
                <a:cs typeface="Times New Roman" panose="02020603050405020304" pitchFamily="18" charset="0"/>
              </a:rPr>
              <a:t>, 2019).</a:t>
            </a:r>
          </a:p>
        </p:txBody>
      </p:sp>
    </p:spTree>
    <p:extLst>
      <p:ext uri="{BB962C8B-B14F-4D97-AF65-F5344CB8AC3E}">
        <p14:creationId xmlns:p14="http://schemas.microsoft.com/office/powerpoint/2010/main" val="135749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1172426"/>
            <a:ext cx="9144000" cy="3046988"/>
          </a:xfrm>
        </p:spPr>
        <p:txBody>
          <a:bodyPr/>
          <a:lstStyle/>
          <a:p>
            <a:pPr algn="ctr"/>
            <a:r>
              <a:rPr lang="en-US" altLang="ja-JP" sz="4800" b="1" dirty="0">
                <a:latin typeface="Times New Roman" panose="02020603050405020304" pitchFamily="18" charset="0"/>
                <a:ea typeface="ＭＳ 明朝" panose="02020609040205080304" pitchFamily="17" charset="-128"/>
              </a:rPr>
              <a:t>Time trend of PCB level in ambient air</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(2002-2017)</a:t>
            </a:r>
            <a:br>
              <a:rPr lang="en-US" altLang="ja-JP" sz="4800" b="1" dirty="0">
                <a:latin typeface="Times New Roman" panose="02020603050405020304" pitchFamily="18" charset="0"/>
                <a:ea typeface="ＭＳ 明朝" panose="02020609040205080304" pitchFamily="17" charset="-128"/>
              </a:rPr>
            </a:br>
            <a:r>
              <a:rPr lang="en-US" altLang="ja-JP" sz="4800" b="1" dirty="0">
                <a:latin typeface="Times New Roman" panose="02020603050405020304" pitchFamily="18" charset="0"/>
                <a:ea typeface="ＭＳ 明朝" panose="02020609040205080304" pitchFamily="17" charset="-128"/>
              </a:rPr>
              <a:t>MOE Japan</a:t>
            </a:r>
          </a:p>
        </p:txBody>
      </p:sp>
    </p:spTree>
    <p:extLst>
      <p:ext uri="{BB962C8B-B14F-4D97-AF65-F5344CB8AC3E}">
        <p14:creationId xmlns:p14="http://schemas.microsoft.com/office/powerpoint/2010/main" val="3154607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17712" y="144357"/>
            <a:ext cx="8403272" cy="1200329"/>
          </a:xfrm>
          <a:prstGeom prst="rect">
            <a:avLst/>
          </a:prstGeom>
          <a:noFill/>
        </p:spPr>
        <p:txBody>
          <a:bodyPr wrap="square">
            <a:spAutoFit/>
          </a:bodyPr>
          <a:lstStyle/>
          <a:p>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TCDD induces cleft palate anomaly by epigenetic disturbing the imprinted gene IGF2/H19 through activation</a:t>
            </a:r>
            <a:r>
              <a:rPr lang="ja-JP" altLang="en-US" sz="2400" b="1" i="1" u="sng" dirty="0">
                <a:latin typeface="Times New Roman" panose="02020603050405020304" pitchFamily="18" charset="0"/>
                <a:ea typeface="游ゴシック" panose="020B0400000000000000" charset="-128"/>
                <a:cs typeface="Times New Roman" panose="02020603050405020304" pitchFamily="18" charset="0"/>
              </a:rPr>
              <a:t> </a:t>
            </a:r>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of</a:t>
            </a:r>
            <a:r>
              <a:rPr lang="ja-JP" altLang="en-US" sz="2400" b="1" i="1" u="sng" dirty="0">
                <a:latin typeface="Times New Roman" panose="02020603050405020304" pitchFamily="18" charset="0"/>
                <a:ea typeface="游ゴシック" panose="020B0400000000000000" charset="-128"/>
                <a:cs typeface="Times New Roman" panose="02020603050405020304" pitchFamily="18" charset="0"/>
              </a:rPr>
              <a:t> </a:t>
            </a:r>
            <a:r>
              <a:rPr lang="en-US" altLang="ja-JP" sz="2400" b="1" i="1" u="sng" dirty="0" err="1">
                <a:latin typeface="Times New Roman" panose="02020603050405020304" pitchFamily="18" charset="0"/>
                <a:ea typeface="游ゴシック" panose="020B0400000000000000" charset="-128"/>
                <a:cs typeface="Times New Roman" panose="02020603050405020304" pitchFamily="18" charset="0"/>
              </a:rPr>
              <a:t>AhR</a:t>
            </a:r>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 </a:t>
            </a:r>
            <a:r>
              <a:rPr lang="ja-JP" altLang="en-US" sz="2400" b="1" i="1" u="sng" dirty="0">
                <a:latin typeface="Times New Roman" panose="02020603050405020304" pitchFamily="18" charset="0"/>
                <a:ea typeface="游ゴシック" panose="020B0400000000000000" charset="-128"/>
                <a:cs typeface="Times New Roman" panose="02020603050405020304" pitchFamily="18" charset="0"/>
              </a:rPr>
              <a:t> </a:t>
            </a:r>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(64 ug/kg TCDD at E10.5, effects on embryonic somatic cells)</a:t>
            </a:r>
            <a:endParaRPr lang="ja-JP" altLang="en-US" sz="2400" b="1" i="1" u="sng" dirty="0">
              <a:latin typeface="Times New Roman" panose="02020603050405020304" pitchFamily="18" charset="0"/>
              <a:cs typeface="Times New Roman" panose="02020603050405020304" pitchFamily="18" charset="0"/>
            </a:endParaRPr>
          </a:p>
        </p:txBody>
      </p:sp>
      <p:pic>
        <p:nvPicPr>
          <p:cNvPr id="16" name="図 15"/>
          <p:cNvPicPr>
            <a:picLocks noChangeAspect="1"/>
          </p:cNvPicPr>
          <p:nvPr/>
        </p:nvPicPr>
        <p:blipFill rotWithShape="1">
          <a:blip r:embed="rId3"/>
          <a:srcRect l="51544" t="29020" r="23162" b="39216"/>
          <a:stretch>
            <a:fillRect/>
          </a:stretch>
        </p:blipFill>
        <p:spPr>
          <a:xfrm>
            <a:off x="6246159" y="1554157"/>
            <a:ext cx="2694550" cy="1903418"/>
          </a:xfrm>
          <a:prstGeom prst="rect">
            <a:avLst/>
          </a:prstGeom>
        </p:spPr>
      </p:pic>
      <p:pic>
        <p:nvPicPr>
          <p:cNvPr id="20" name="図 19"/>
          <p:cNvPicPr>
            <a:picLocks noChangeAspect="1"/>
          </p:cNvPicPr>
          <p:nvPr/>
        </p:nvPicPr>
        <p:blipFill rotWithShape="1">
          <a:blip r:embed="rId4"/>
          <a:srcRect l="48676" t="23137" r="26030" b="40784"/>
          <a:stretch>
            <a:fillRect/>
          </a:stretch>
        </p:blipFill>
        <p:spPr>
          <a:xfrm>
            <a:off x="6212583" y="3425302"/>
            <a:ext cx="2708400" cy="2173018"/>
          </a:xfrm>
          <a:prstGeom prst="rect">
            <a:avLst/>
          </a:prstGeom>
        </p:spPr>
      </p:pic>
      <p:pic>
        <p:nvPicPr>
          <p:cNvPr id="22" name="図 21"/>
          <p:cNvPicPr>
            <a:picLocks noChangeAspect="1"/>
          </p:cNvPicPr>
          <p:nvPr/>
        </p:nvPicPr>
        <p:blipFill rotWithShape="1">
          <a:blip r:embed="rId5"/>
          <a:srcRect l="16103" t="12375" r="17942" b="15948"/>
          <a:stretch>
            <a:fillRect/>
          </a:stretch>
        </p:blipFill>
        <p:spPr>
          <a:xfrm>
            <a:off x="11897" y="1754882"/>
            <a:ext cx="6287366" cy="3843438"/>
          </a:xfrm>
          <a:prstGeom prst="rect">
            <a:avLst/>
          </a:prstGeom>
        </p:spPr>
      </p:pic>
      <p:sp>
        <p:nvSpPr>
          <p:cNvPr id="3" name="テキスト ボックス 2"/>
          <p:cNvSpPr txBox="1"/>
          <p:nvPr/>
        </p:nvSpPr>
        <p:spPr>
          <a:xfrm>
            <a:off x="179512" y="5685350"/>
            <a:ext cx="8496944" cy="923330"/>
          </a:xfrm>
          <a:prstGeom prst="rect">
            <a:avLst/>
          </a:prstGeom>
          <a:noFill/>
        </p:spPr>
        <p:txBody>
          <a:bodyPr wrap="square">
            <a:spAutoFit/>
          </a:bodyPr>
          <a:lstStyle/>
          <a:p>
            <a:r>
              <a:rPr lang="ja-JP" altLang="en-US" sz="1400"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(Gao, 2017 </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Biomed. </a:t>
            </a:r>
            <a:r>
              <a:rPr lang="en-US" altLang="ja-JP" b="0" i="0" dirty="0">
                <a:effectLst/>
                <a:latin typeface="Times New Roman" panose="02020603050405020304" pitchFamily="18" charset="0"/>
                <a:cs typeface="Times New Roman" panose="02020603050405020304" pitchFamily="18" charset="0"/>
              </a:rPr>
              <a:t>Environ. Sci.)</a:t>
            </a:r>
          </a:p>
          <a:p>
            <a:r>
              <a:rPr lang="ja-JP" altLang="en-US" sz="1800" b="1" dirty="0">
                <a:latin typeface="Times New Roman" panose="02020603050405020304" pitchFamily="18" charset="0"/>
                <a:cs typeface="Times New Roman" panose="02020603050405020304" pitchFamily="18" charset="0"/>
              </a:rPr>
              <a:t>・　</a:t>
            </a:r>
            <a:r>
              <a:rPr lang="en-US" altLang="ja-JP" sz="1800" b="1" dirty="0">
                <a:latin typeface="Times New Roman" panose="02020603050405020304" pitchFamily="18" charset="0"/>
                <a:cs typeface="Times New Roman" panose="02020603050405020304" pitchFamily="18" charset="0"/>
              </a:rPr>
              <a:t>Lip/ cleft palate cannot be induced in  </a:t>
            </a:r>
            <a:r>
              <a:rPr lang="en-US" altLang="ja-JP" sz="1800" b="1" i="1" dirty="0" err="1">
                <a:latin typeface="Times New Roman" panose="02020603050405020304" pitchFamily="18" charset="0"/>
                <a:cs typeface="Times New Roman" panose="02020603050405020304" pitchFamily="18" charset="0"/>
              </a:rPr>
              <a:t>AhR</a:t>
            </a:r>
            <a:r>
              <a:rPr lang="en-US" altLang="ja-JP" b="1" i="1"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null </a:t>
            </a:r>
            <a:r>
              <a:rPr lang="en-US" altLang="ja-JP" b="1" dirty="0">
                <a:latin typeface="Times New Roman" panose="02020603050405020304" pitchFamily="18" charset="0"/>
                <a:cs typeface="Times New Roman" panose="02020603050405020304" pitchFamily="18" charset="0"/>
              </a:rPr>
              <a:t>mice by dioxins</a:t>
            </a:r>
            <a:r>
              <a:rPr lang="en-US" altLang="ja-JP" sz="1800" b="1" dirty="0">
                <a:latin typeface="Times New Roman" panose="02020603050405020304" pitchFamily="18" charset="0"/>
                <a:cs typeface="Times New Roman" panose="02020603050405020304" pitchFamily="18" charset="0"/>
              </a:rPr>
              <a:t>. </a:t>
            </a:r>
            <a:r>
              <a:rPr lang="ja-JP" altLang="en-US" sz="1800" b="1"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Mimura et al., </a:t>
            </a:r>
            <a:r>
              <a:rPr lang="ja-JP" altLang="en-US" sz="1800" b="1" dirty="0">
                <a:latin typeface="Times New Roman" panose="02020603050405020304" pitchFamily="18" charset="0"/>
                <a:cs typeface="Times New Roman" panose="02020603050405020304" pitchFamily="18" charset="0"/>
              </a:rPr>
              <a:t>　</a:t>
            </a:r>
            <a:r>
              <a:rPr lang="en-US" altLang="ja-JP" sz="1800" b="1" dirty="0">
                <a:latin typeface="Times New Roman" panose="02020603050405020304" pitchFamily="18" charset="0"/>
                <a:cs typeface="Times New Roman" panose="02020603050405020304" pitchFamily="18" charset="0"/>
              </a:rPr>
              <a:t>Genes and </a:t>
            </a:r>
            <a:r>
              <a:rPr lang="en-US" altLang="ja-JP" b="1" dirty="0">
                <a:latin typeface="Times New Roman" panose="02020603050405020304" pitchFamily="18" charset="0"/>
                <a:cs typeface="Times New Roman" panose="02020603050405020304" pitchFamily="18" charset="0"/>
              </a:rPr>
              <a:t>Cells, </a:t>
            </a:r>
            <a:r>
              <a:rPr lang="en-US" altLang="ja-JP" sz="1800" b="1" dirty="0">
                <a:latin typeface="Times New Roman" panose="02020603050405020304" pitchFamily="18" charset="0"/>
                <a:cs typeface="Times New Roman" panose="02020603050405020304" pitchFamily="18" charset="0"/>
              </a:rPr>
              <a:t>1997 and Others</a:t>
            </a:r>
            <a:r>
              <a:rPr lang="ja-JP" altLang="en-US" sz="1800" b="1" dirty="0">
                <a:latin typeface="Times New Roman" panose="02020603050405020304" pitchFamily="18" charset="0"/>
                <a:cs typeface="Times New Roman" panose="02020603050405020304" pitchFamily="18" charset="0"/>
              </a:rPr>
              <a:t>）</a:t>
            </a:r>
            <a:endParaRPr lang="en-US" altLang="ja-JP"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258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62632"/>
            <a:ext cx="8640960" cy="2880320"/>
          </a:xfrm>
        </p:spPr>
        <p:txBody>
          <a:bodyPr>
            <a:normAutofit fontScale="85000" lnSpcReduction="10000"/>
          </a:bodyPr>
          <a:lstStyle/>
          <a:p>
            <a:pPr marL="0" indent="0">
              <a:buNone/>
            </a:pPr>
            <a:r>
              <a:rPr kumimoji="1" lang="en-US" altLang="ja-JP" b="1" i="1" u="sng" dirty="0">
                <a:latin typeface="Times New Roman" panose="02020603050405020304" pitchFamily="18" charset="0"/>
                <a:cs typeface="Times New Roman" panose="02020603050405020304" pitchFamily="18" charset="0"/>
              </a:rPr>
              <a:t>Silver-Russell</a:t>
            </a:r>
            <a:r>
              <a:rPr kumimoji="1" lang="ja-JP" altLang="en-US" b="1" i="1" u="sng" dirty="0">
                <a:latin typeface="Times New Roman" panose="02020603050405020304" pitchFamily="18" charset="0"/>
                <a:cs typeface="Times New Roman" panose="02020603050405020304" pitchFamily="18" charset="0"/>
              </a:rPr>
              <a:t> </a:t>
            </a:r>
            <a:r>
              <a:rPr kumimoji="1" lang="en-US" altLang="ja-JP" b="1" i="1" u="sng" dirty="0">
                <a:latin typeface="Times New Roman" panose="02020603050405020304" pitchFamily="18" charset="0"/>
                <a:cs typeface="Times New Roman" panose="02020603050405020304" pitchFamily="18" charset="0"/>
              </a:rPr>
              <a:t>Syndrome</a:t>
            </a:r>
            <a:r>
              <a:rPr kumimoji="1" lang="ja-JP" altLang="en-US" b="1" i="1" u="sng" dirty="0">
                <a:latin typeface="Times New Roman" panose="02020603050405020304" pitchFamily="18" charset="0"/>
                <a:cs typeface="Times New Roman" panose="02020603050405020304" pitchFamily="18" charset="0"/>
              </a:rPr>
              <a:t>（</a:t>
            </a:r>
            <a:r>
              <a:rPr kumimoji="1" lang="en-US" altLang="ja-JP" b="1" i="1" u="sng" dirty="0">
                <a:latin typeface="Times New Roman" panose="02020603050405020304" pitchFamily="18" charset="0"/>
                <a:cs typeface="Times New Roman" panose="02020603050405020304" pitchFamily="18" charset="0"/>
              </a:rPr>
              <a:t>SRS</a:t>
            </a:r>
            <a:r>
              <a:rPr kumimoji="1" lang="ja-JP" altLang="en-US" b="1" i="1" u="sng" dirty="0">
                <a:latin typeface="Times New Roman" panose="02020603050405020304" pitchFamily="18" charset="0"/>
                <a:cs typeface="Times New Roman" panose="02020603050405020304" pitchFamily="18" charset="0"/>
              </a:rPr>
              <a:t>）</a:t>
            </a:r>
            <a:endParaRPr kumimoji="1" lang="en-US" altLang="ja-JP" b="1" i="1" u="sng" dirty="0">
              <a:latin typeface="Times New Roman" panose="02020603050405020304" pitchFamily="18" charset="0"/>
              <a:cs typeface="Times New Roman" panose="02020603050405020304" pitchFamily="18" charset="0"/>
            </a:endParaRPr>
          </a:p>
          <a:p>
            <a:pPr marL="0" indent="0">
              <a:buNone/>
            </a:pPr>
            <a:endParaRPr kumimoji="1" lang="en-US" altLang="ja-JP" sz="1900" u="sng" dirty="0">
              <a:latin typeface="Times New Roman" panose="02020603050405020304" pitchFamily="18" charset="0"/>
              <a:cs typeface="Times New Roman" panose="02020603050405020304" pitchFamily="18" charset="0"/>
            </a:endParaRP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Cause</a:t>
            </a: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hypomethylation of the imprinted H19 gene on chromosome 11</a:t>
            </a:r>
          </a:p>
          <a:p>
            <a:pPr marL="0" indent="0">
              <a:buNone/>
            </a:pP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IGF2</a:t>
            </a:r>
            <a:r>
              <a:rPr lang="ja-JP" altLang="en-US"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-H19 region)  </a:t>
            </a: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Main symptoms: intrauterine growth retardation (IUGR),  left-right asymmetry, short</a:t>
            </a: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stature, sexual dysgenesis, an inverted triangular face with relative large head.</a:t>
            </a: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A </a:t>
            </a:r>
            <a:r>
              <a:rPr lang="en-US" altLang="ja-JP" sz="2200" dirty="0">
                <a:latin typeface="Times New Roman" panose="02020603050405020304" pitchFamily="18" charset="0"/>
                <a:cs typeface="Times New Roman" panose="02020603050405020304" pitchFamily="18" charset="0"/>
              </a:rPr>
              <a:t>high arched palate, delayed tooth eruption, delayed tooth eruption, micro-   </a:t>
            </a:r>
          </a:p>
          <a:p>
            <a:pPr marL="0" indent="0">
              <a:buNone/>
            </a:pPr>
            <a:r>
              <a:rPr lang="en-US" altLang="ja-JP" sz="2200" dirty="0">
                <a:latin typeface="Times New Roman" panose="02020603050405020304" pitchFamily="18" charset="0"/>
                <a:cs typeface="Times New Roman" panose="02020603050405020304" pitchFamily="18" charset="0"/>
              </a:rPr>
              <a:t>           </a:t>
            </a:r>
            <a:r>
              <a:rPr lang="en-US" altLang="ja-JP" sz="2200" dirty="0" err="1">
                <a:latin typeface="Times New Roman" panose="02020603050405020304" pitchFamily="18" charset="0"/>
                <a:cs typeface="Times New Roman" panose="02020603050405020304" pitchFamily="18" charset="0"/>
              </a:rPr>
              <a:t>dontia</a:t>
            </a:r>
            <a:r>
              <a:rPr lang="en-US" altLang="ja-JP" sz="2200" dirty="0">
                <a:latin typeface="Times New Roman" panose="02020603050405020304" pitchFamily="18" charset="0"/>
                <a:cs typeface="Times New Roman" panose="02020603050405020304" pitchFamily="18" charset="0"/>
              </a:rPr>
              <a:t>, hypodontia and crowding, microdontia hypodontia and crowding.</a:t>
            </a:r>
            <a:endParaRPr lang="ja-JP" altLang="en-US" sz="2200" dirty="0">
              <a:latin typeface="Times New Roman" panose="02020603050405020304" pitchFamily="18" charset="0"/>
              <a:cs typeface="Times New Roman" panose="02020603050405020304" pitchFamily="18" charset="0"/>
            </a:endParaRPr>
          </a:p>
        </p:txBody>
      </p:sp>
      <p:pic>
        <p:nvPicPr>
          <p:cNvPr id="5" name="図 4"/>
          <p:cNvPicPr>
            <a:picLocks noChangeAspect="1"/>
          </p:cNvPicPr>
          <p:nvPr/>
        </p:nvPicPr>
        <p:blipFill rotWithShape="1">
          <a:blip r:embed="rId2"/>
          <a:srcRect l="12070" t="33750" r="19023" b="21667"/>
          <a:stretch>
            <a:fillRect/>
          </a:stretch>
        </p:blipFill>
        <p:spPr>
          <a:xfrm>
            <a:off x="899592" y="3496651"/>
            <a:ext cx="6727025" cy="2448272"/>
          </a:xfrm>
          <a:prstGeom prst="rect">
            <a:avLst/>
          </a:prstGeom>
        </p:spPr>
      </p:pic>
      <p:sp>
        <p:nvSpPr>
          <p:cNvPr id="4" name="テキスト ボックス 3"/>
          <p:cNvSpPr txBox="1"/>
          <p:nvPr/>
        </p:nvSpPr>
        <p:spPr>
          <a:xfrm>
            <a:off x="1331640" y="5944923"/>
            <a:ext cx="7812360" cy="646331"/>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Crowding of teeth                                   Deep palatal vault </a:t>
            </a:r>
          </a:p>
          <a:p>
            <a:r>
              <a:rPr lang="en-US" altLang="ja-JP" sz="1600" b="1" dirty="0">
                <a:latin typeface="Times New Roman" panose="02020603050405020304" pitchFamily="18" charset="0"/>
                <a:cs typeface="Times New Roman" panose="02020603050405020304" pitchFamily="18" charset="0"/>
              </a:rPr>
              <a:t>       </a:t>
            </a:r>
            <a:r>
              <a:rPr lang="ja-JP" altLang="en-US" sz="1600" b="1" dirty="0">
                <a:latin typeface="Times New Roman" panose="02020603050405020304" pitchFamily="18" charset="0"/>
                <a:cs typeface="Times New Roman" panose="02020603050405020304" pitchFamily="18" charset="0"/>
              </a:rPr>
              <a:t>（</a:t>
            </a:r>
            <a:r>
              <a:rPr lang="en-US" altLang="ja-JP" sz="1600" b="1" dirty="0" err="1">
                <a:latin typeface="Times New Roman" panose="02020603050405020304" pitchFamily="18" charset="0"/>
                <a:cs typeface="Times New Roman" panose="02020603050405020304" pitchFamily="18" charset="0"/>
              </a:rPr>
              <a:t>Sreedevi</a:t>
            </a:r>
            <a:r>
              <a:rPr lang="en-US" altLang="ja-JP" sz="1600" b="1" dirty="0">
                <a:latin typeface="Times New Roman" panose="02020603050405020304" pitchFamily="18" charset="0"/>
                <a:cs typeface="Times New Roman" panose="02020603050405020304" pitchFamily="18" charset="0"/>
              </a:rPr>
              <a:t>, 2011; J. of Indian Academy of Oral Medicine and Radiology </a:t>
            </a:r>
            <a:r>
              <a:rPr lang="ja-JP" altLang="en-US" sz="1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4169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形 6"/>
          <p:cNvPicPr>
            <a:picLocks noChangeAspect="1"/>
          </p:cNvPicPr>
          <p:nvPr/>
        </p:nvPicPr>
        <p:blipFill>
          <a:blip r:embed="rId2"/>
          <a:stretch>
            <a:fillRect/>
          </a:stretch>
        </p:blipFill>
        <p:spPr>
          <a:xfrm>
            <a:off x="3775879" y="1887987"/>
            <a:ext cx="5111214" cy="4952079"/>
          </a:xfrm>
          <a:prstGeom prst="rect">
            <a:avLst/>
          </a:prstGeom>
        </p:spPr>
      </p:pic>
      <p:sp>
        <p:nvSpPr>
          <p:cNvPr id="2" name="タイトル 1"/>
          <p:cNvSpPr>
            <a:spLocks noGrp="1"/>
          </p:cNvSpPr>
          <p:nvPr>
            <p:ph type="title"/>
          </p:nvPr>
        </p:nvSpPr>
        <p:spPr>
          <a:xfrm>
            <a:off x="179070" y="980440"/>
            <a:ext cx="8209354" cy="660400"/>
          </a:xfrm>
        </p:spPr>
        <p:txBody>
          <a:bodyPr>
            <a:normAutofit fontScale="90000"/>
          </a:bodyPr>
          <a:lstStyle/>
          <a:p>
            <a:br>
              <a:rPr lang="en-US" altLang="ja-JP" sz="2665" b="1" dirty="0"/>
            </a:br>
            <a:r>
              <a:rPr lang="en-US" altLang="ja-JP" sz="2665" b="1" dirty="0">
                <a:latin typeface="Times New Roman" panose="02020603050405020304" pitchFamily="18" charset="0"/>
                <a:cs typeface="Times New Roman" panose="02020603050405020304" pitchFamily="18" charset="0"/>
              </a:rPr>
              <a:t>Case3: second daughter of case 1,  born in June, 1974;</a:t>
            </a:r>
            <a:br>
              <a:rPr lang="en-US" altLang="ja-JP" sz="2665" b="1" dirty="0">
                <a:latin typeface="Times New Roman" panose="02020603050405020304" pitchFamily="18" charset="0"/>
                <a:cs typeface="Times New Roman" panose="02020603050405020304" pitchFamily="18" charset="0"/>
              </a:rPr>
            </a:br>
            <a:r>
              <a:rPr lang="en-US" altLang="ja-JP" sz="2665" b="1" dirty="0">
                <a:latin typeface="Times New Roman" panose="02020603050405020304" pitchFamily="18" charset="0"/>
                <a:cs typeface="Times New Roman" panose="02020603050405020304" pitchFamily="18" charset="0"/>
              </a:rPr>
              <a:t> Congenital</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deficiency</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in</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the</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upper/lower</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second molar</a:t>
            </a:r>
            <a:endParaRPr lang="ja-JP" altLang="en-US" sz="2665" b="1" dirty="0">
              <a:latin typeface="Times New Roman" panose="02020603050405020304" pitchFamily="18" charset="0"/>
              <a:cs typeface="Times New Roman" panose="02020603050405020304" pitchFamily="18" charset="0"/>
            </a:endParaRPr>
          </a:p>
        </p:txBody>
      </p:sp>
      <p:pic>
        <p:nvPicPr>
          <p:cNvPr id="6" name="コンテンツ プレースホルダー 5" descr="X 線フィルム が含まれている画像&#10;&#10;自動的に生成された説明"/>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21005" y="1917065"/>
            <a:ext cx="3207385" cy="1722755"/>
          </a:xfrm>
        </p:spPr>
      </p:pic>
      <p:pic>
        <p:nvPicPr>
          <p:cNvPr id="8" name="コンテンツ プレースホルダー 7" descr="人, 食べ物, 室内, 保持している が含まれている画像&#10;&#10;自動的に生成された説明"/>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9115" y="3860800"/>
            <a:ext cx="2825750" cy="2119630"/>
          </a:xfrm>
        </p:spPr>
      </p:pic>
      <p:sp>
        <p:nvSpPr>
          <p:cNvPr id="9" name="テキスト ボックス 8"/>
          <p:cNvSpPr txBox="1"/>
          <p:nvPr/>
        </p:nvSpPr>
        <p:spPr>
          <a:xfrm>
            <a:off x="539115" y="58420"/>
            <a:ext cx="8604885" cy="953135"/>
          </a:xfrm>
          <a:prstGeom prst="rect">
            <a:avLst/>
          </a:prstGeom>
          <a:noFill/>
        </p:spPr>
        <p:txBody>
          <a:bodyPr wrap="square">
            <a:spAutoFit/>
          </a:bodyPr>
          <a:lstStyle/>
          <a:p>
            <a:r>
              <a:rPr lang="en-US" altLang="ja-JP" sz="2800" b="1" i="1" u="sng" dirty="0">
                <a:latin typeface="Times New Roman" panose="02020603050405020304" pitchFamily="18" charset="0"/>
                <a:cs typeface="Times New Roman" panose="02020603050405020304" pitchFamily="18" charset="0"/>
                <a:sym typeface="+mn-ea"/>
              </a:rPr>
              <a:t>Observations of congenital permanent tooth defect by</a:t>
            </a:r>
          </a:p>
          <a:p>
            <a:r>
              <a:rPr lang="en-US" altLang="ja-JP" sz="2800" b="1" i="1" u="sng" dirty="0" err="1">
                <a:latin typeface="Times New Roman" panose="02020603050405020304" pitchFamily="18" charset="0"/>
                <a:cs typeface="Times New Roman" panose="02020603050405020304" pitchFamily="18" charset="0"/>
                <a:sym typeface="+mn-ea"/>
              </a:rPr>
              <a:t>orhto-pantomorentogen</a:t>
            </a:r>
            <a:endParaRPr lang="en-US" altLang="ja-JP" sz="2800" i="1" u="sng" dirty="0">
              <a:latin typeface="Times New Roman" panose="02020603050405020304" pitchFamily="18" charset="0"/>
              <a:cs typeface="Times New Roman" panose="02020603050405020304" pitchFamily="18" charset="0"/>
              <a:sym typeface="+mn-ea"/>
            </a:endParaRPr>
          </a:p>
        </p:txBody>
      </p:sp>
      <p:pic>
        <p:nvPicPr>
          <p:cNvPr id="4" name="図 3">
            <a:extLst>
              <a:ext uri="{FF2B5EF4-FFF2-40B4-BE49-F238E27FC236}">
                <a16:creationId xmlns:a16="http://schemas.microsoft.com/office/drawing/2014/main" id="{721C4536-97F7-13D4-68E7-EEFF4F8E3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493" y="5589240"/>
            <a:ext cx="1371600" cy="859536"/>
          </a:xfrm>
          <a:prstGeom prst="rect">
            <a:avLst/>
          </a:prstGeom>
        </p:spPr>
      </p:pic>
    </p:spTree>
    <p:extLst>
      <p:ext uri="{BB962C8B-B14F-4D97-AF65-F5344CB8AC3E}">
        <p14:creationId xmlns:p14="http://schemas.microsoft.com/office/powerpoint/2010/main" val="32278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形 4"/>
          <p:cNvPicPr>
            <a:picLocks noChangeAspect="1"/>
          </p:cNvPicPr>
          <p:nvPr/>
        </p:nvPicPr>
        <p:blipFill>
          <a:blip r:embed="rId2"/>
          <a:stretch>
            <a:fillRect/>
          </a:stretch>
        </p:blipFill>
        <p:spPr>
          <a:xfrm>
            <a:off x="3408680" y="1485265"/>
            <a:ext cx="5544185" cy="5372735"/>
          </a:xfrm>
          <a:prstGeom prst="rect">
            <a:avLst/>
          </a:prstGeom>
        </p:spPr>
      </p:pic>
      <p:sp>
        <p:nvSpPr>
          <p:cNvPr id="4" name="テキストボックス 3"/>
          <p:cNvSpPr txBox="1"/>
          <p:nvPr/>
        </p:nvSpPr>
        <p:spPr>
          <a:xfrm>
            <a:off x="467360" y="188640"/>
            <a:ext cx="8557260" cy="1200329"/>
          </a:xfrm>
          <a:prstGeom prst="rect">
            <a:avLst/>
          </a:prstGeom>
          <a:noFill/>
        </p:spPr>
        <p:txBody>
          <a:bodyPr wrap="square" rtlCol="0" anchor="t">
            <a:spAutoFit/>
          </a:bodyPr>
          <a:lstStyle/>
          <a:p>
            <a:r>
              <a:rPr lang="ja-JP" altLang="en-US" sz="2400" b="1" dirty="0">
                <a:latin typeface="Times New Roman" panose="02020603050405020304" pitchFamily="18" charset="0"/>
                <a:cs typeface="+mj-lt"/>
              </a:rPr>
              <a:t>Case 8 </a:t>
            </a:r>
            <a:r>
              <a:rPr lang="en-US" altLang="ja-JP" sz="2400" b="1" dirty="0">
                <a:latin typeface="Times New Roman" panose="02020603050405020304" pitchFamily="18" charset="0"/>
                <a:cs typeface="+mj-lt"/>
              </a:rPr>
              <a:t>:</a:t>
            </a:r>
            <a:r>
              <a:rPr lang="ja-JP" altLang="en-US" sz="2400" b="1" dirty="0">
                <a:latin typeface="Times New Roman" panose="02020603050405020304" pitchFamily="18" charset="0"/>
                <a:cs typeface="+mj-lt"/>
              </a:rPr>
              <a:t> </a:t>
            </a:r>
            <a:r>
              <a:rPr lang="en-US" altLang="ja-JP" sz="2400" b="1" dirty="0">
                <a:latin typeface="Times New Roman" panose="02020603050405020304" pitchFamily="18" charset="0"/>
                <a:cs typeface="+mj-lt"/>
              </a:rPr>
              <a:t>Grand-daughter of Case 1, </a:t>
            </a:r>
            <a:r>
              <a:rPr lang="ja-JP" altLang="en-US" sz="2400" b="1" dirty="0">
                <a:latin typeface="Times New Roman" panose="02020603050405020304" pitchFamily="18" charset="0"/>
                <a:cs typeface="+mj-lt"/>
              </a:rPr>
              <a:t>born </a:t>
            </a:r>
            <a:r>
              <a:rPr lang="en-US" altLang="ja-JP" sz="2400" b="1" dirty="0">
                <a:latin typeface="Times New Roman" panose="02020603050405020304" pitchFamily="18" charset="0"/>
                <a:cs typeface="+mj-lt"/>
              </a:rPr>
              <a:t>in</a:t>
            </a:r>
            <a:r>
              <a:rPr lang="ja-JP" altLang="en-US" sz="2400" b="1" dirty="0">
                <a:latin typeface="Times New Roman" panose="02020603050405020304" pitchFamily="18" charset="0"/>
                <a:cs typeface="+mj-lt"/>
              </a:rPr>
              <a:t> August 28, 2009</a:t>
            </a:r>
            <a:r>
              <a:rPr lang="en-US" altLang="ja-JP" sz="2400" b="1" dirty="0">
                <a:latin typeface="Times New Roman" panose="02020603050405020304" pitchFamily="18" charset="0"/>
                <a:cs typeface="+mj-lt"/>
              </a:rPr>
              <a:t>;</a:t>
            </a:r>
          </a:p>
          <a:p>
            <a:r>
              <a:rPr lang="en-US" altLang="ja-JP" sz="2400" b="1" dirty="0">
                <a:latin typeface="Times New Roman" panose="02020603050405020304" pitchFamily="18" charset="0"/>
                <a:cs typeface="+mj-lt"/>
              </a:rPr>
              <a:t>C</a:t>
            </a:r>
            <a:r>
              <a:rPr lang="ja-JP" altLang="en-US" sz="2400" b="1" dirty="0">
                <a:latin typeface="Times New Roman" panose="02020603050405020304" pitchFamily="18" charset="0"/>
                <a:cs typeface="+mj-lt"/>
              </a:rPr>
              <a:t>ongenital absence of </a:t>
            </a:r>
            <a:r>
              <a:rPr lang="en-US" altLang="ja-JP" sz="2400" b="1" dirty="0">
                <a:latin typeface="Times New Roman" panose="02020603050405020304" pitchFamily="18" charset="0"/>
                <a:cs typeface="+mj-lt"/>
              </a:rPr>
              <a:t>lower </a:t>
            </a:r>
            <a:r>
              <a:rPr lang="ja-JP" altLang="en-US" sz="2400" b="1" dirty="0">
                <a:latin typeface="Times New Roman" panose="02020603050405020304" pitchFamily="18" charset="0"/>
                <a:cs typeface="+mj-lt"/>
              </a:rPr>
              <a:t>right lateral incisor </a:t>
            </a:r>
            <a:r>
              <a:rPr lang="en-US" altLang="ja-JP" sz="2400" b="1" dirty="0">
                <a:latin typeface="Times New Roman" panose="02020603050405020304" pitchFamily="18" charset="0"/>
                <a:cs typeface="+mj-lt"/>
              </a:rPr>
              <a:t>(</a:t>
            </a:r>
            <a:r>
              <a:rPr lang="ja-JP" altLang="en-US" sz="2400" b="1" i="1" dirty="0">
                <a:latin typeface="Times New Roman" panose="02020603050405020304" pitchFamily="18" charset="0"/>
                <a:cs typeface="+mj-lt"/>
              </a:rPr>
              <a:t>right upper first molar </a:t>
            </a:r>
            <a:r>
              <a:rPr lang="en-US" altLang="ja-JP" sz="2400" b="1" i="1" dirty="0">
                <a:latin typeface="Times New Roman" panose="02020603050405020304" pitchFamily="18" charset="0"/>
                <a:cs typeface="+mj-lt"/>
              </a:rPr>
              <a:t>and </a:t>
            </a:r>
            <a:r>
              <a:rPr lang="ja-JP" altLang="en-US" sz="2400" b="1" i="1" dirty="0">
                <a:latin typeface="Times New Roman" panose="02020603050405020304" pitchFamily="18" charset="0"/>
                <a:cs typeface="+mj-lt"/>
              </a:rPr>
              <a:t>upper</a:t>
            </a:r>
            <a:r>
              <a:rPr lang="en-US" altLang="ja-JP" sz="2400" b="1" i="1" dirty="0">
                <a:latin typeface="Times New Roman" panose="02020603050405020304" pitchFamily="18" charset="0"/>
                <a:cs typeface="+mj-lt"/>
              </a:rPr>
              <a:t>right </a:t>
            </a:r>
            <a:r>
              <a:rPr lang="ja-JP" altLang="en-US" sz="2400" b="1" i="1" dirty="0">
                <a:latin typeface="Times New Roman" panose="02020603050405020304" pitchFamily="18" charset="0"/>
                <a:cs typeface="+mj-lt"/>
              </a:rPr>
              <a:t> lateral incisor</a:t>
            </a:r>
            <a:r>
              <a:rPr lang="en-US" altLang="ja-JP" sz="2400" b="1" i="1" dirty="0">
                <a:latin typeface="Times New Roman" panose="02020603050405020304" pitchFamily="18" charset="0"/>
                <a:cs typeface="+mj-lt"/>
              </a:rPr>
              <a:t> enamel hypoplasia)</a:t>
            </a:r>
            <a:endParaRPr lang="ja-JP" altLang="en-US" sz="2400" b="1" strike="sngStrike" dirty="0">
              <a:solidFill>
                <a:srgbClr val="0070C0"/>
              </a:solidFill>
              <a:latin typeface="Times New Roman" panose="02020603050405020304" pitchFamily="18" charset="0"/>
              <a:cs typeface="+mj-lt"/>
            </a:endParaRPr>
          </a:p>
        </p:txBody>
      </p:sp>
      <p:pic>
        <p:nvPicPr>
          <p:cNvPr id="6" name="コンテンツ プレースホルダー 5" descr="ぼかし が含まれている画像&#10;&#10;自動的に生成された説明"/>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215" y="1988820"/>
            <a:ext cx="3505200" cy="1882775"/>
          </a:xfrm>
        </p:spPr>
      </p:pic>
      <p:pic>
        <p:nvPicPr>
          <p:cNvPr id="8" name="コンテンツ プレースホルダー 7" descr="室内, 食べ物 が含まれている画像&#10;&#10;自動的に生成された説明"/>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7360" y="4293235"/>
            <a:ext cx="2627630" cy="1971040"/>
          </a:xfrm>
        </p:spPr>
      </p:pic>
      <p:pic>
        <p:nvPicPr>
          <p:cNvPr id="3" name="図 2">
            <a:extLst>
              <a:ext uri="{FF2B5EF4-FFF2-40B4-BE49-F238E27FC236}">
                <a16:creationId xmlns:a16="http://schemas.microsoft.com/office/drawing/2014/main" id="{FCB3B133-2560-AC0E-DDF9-90A1839A9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312" y="5589240"/>
            <a:ext cx="1371600" cy="859536"/>
          </a:xfrm>
          <a:prstGeom prst="rect">
            <a:avLst/>
          </a:prstGeom>
        </p:spPr>
      </p:pic>
    </p:spTree>
    <p:extLst>
      <p:ext uri="{BB962C8B-B14F-4D97-AF65-F5344CB8AC3E}">
        <p14:creationId xmlns:p14="http://schemas.microsoft.com/office/powerpoint/2010/main" val="12770327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プレースホルダ 10"/>
          <p:cNvPicPr>
            <a:picLocks noGrp="1" noChangeAspect="1"/>
          </p:cNvPicPr>
          <p:nvPr>
            <p:ph idx="1"/>
          </p:nvPr>
        </p:nvPicPr>
        <p:blipFill>
          <a:blip r:embed="rId2"/>
          <a:stretch>
            <a:fillRect/>
          </a:stretch>
        </p:blipFill>
        <p:spPr>
          <a:xfrm>
            <a:off x="1454467" y="722352"/>
            <a:ext cx="6235065" cy="6042025"/>
          </a:xfrm>
          <a:prstGeom prst="rect">
            <a:avLst/>
          </a:prstGeom>
        </p:spPr>
      </p:pic>
      <p:sp>
        <p:nvSpPr>
          <p:cNvPr id="9" name="テキスト ボックス 8"/>
          <p:cNvSpPr txBox="1"/>
          <p:nvPr/>
        </p:nvSpPr>
        <p:spPr>
          <a:xfrm>
            <a:off x="467360" y="116840"/>
            <a:ext cx="8404860" cy="829945"/>
          </a:xfrm>
          <a:prstGeom prst="rect">
            <a:avLst/>
          </a:prstGeom>
          <a:noFill/>
        </p:spPr>
        <p:txBody>
          <a:bodyPr wrap="square">
            <a:spAutoFit/>
          </a:bodyPr>
          <a:lstStyle/>
          <a:p>
            <a:r>
              <a:rPr lang="en-US" altLang="ja-JP" sz="2400" b="1" i="1" u="sng" dirty="0">
                <a:solidFill>
                  <a:srgbClr val="3C4043"/>
                </a:solidFill>
                <a:effectLst/>
                <a:latin typeface="Times New Roman" panose="02020603050405020304" pitchFamily="18" charset="0"/>
                <a:cs typeface="Times New Roman" panose="02020603050405020304" pitchFamily="18" charset="0"/>
              </a:rPr>
              <a:t>The family tree derived from siblings who ingested contaminated oil during childhood  </a:t>
            </a:r>
            <a:endParaRPr lang="ja-JP" altLang="en-US" sz="2400" b="1" i="1" u="sng" dirty="0">
              <a:latin typeface="Times New Roman" panose="02020603050405020304" pitchFamily="18" charset="0"/>
              <a:cs typeface="Times New Roman" panose="02020603050405020304" pitchFamily="18" charset="0"/>
            </a:endParaRPr>
          </a:p>
        </p:txBody>
      </p:sp>
      <p:sp>
        <p:nvSpPr>
          <p:cNvPr id="13" name="テキストボックス 12"/>
          <p:cNvSpPr txBox="1"/>
          <p:nvPr/>
        </p:nvSpPr>
        <p:spPr>
          <a:xfrm>
            <a:off x="7092280" y="3843655"/>
            <a:ext cx="1950085" cy="645160"/>
          </a:xfrm>
          <a:prstGeom prst="rect">
            <a:avLst/>
          </a:prstGeom>
          <a:noFill/>
        </p:spPr>
        <p:txBody>
          <a:bodyPr wrap="square" rtlCol="0">
            <a:spAutoFit/>
          </a:bodyPr>
          <a:lstStyle/>
          <a:p>
            <a:r>
              <a:rPr lang="ja-JP" altLang="en-US" b="1" dirty="0">
                <a:solidFill>
                  <a:schemeClr val="accent1"/>
                </a:solidFill>
                <a:latin typeface="+mj-lt"/>
                <a:cs typeface="+mj-lt"/>
                <a:sym typeface="+mn-ea"/>
              </a:rPr>
              <a:t>congenital</a:t>
            </a:r>
            <a:r>
              <a:rPr lang="en-US" altLang="ja-JP" b="1" dirty="0">
                <a:solidFill>
                  <a:schemeClr val="accent1"/>
                </a:solidFill>
                <a:latin typeface="+mj-lt"/>
                <a:cs typeface="+mj-lt"/>
                <a:sym typeface="+mn-ea"/>
              </a:rPr>
              <a:t> deficiency 1 teeth</a:t>
            </a:r>
            <a:r>
              <a:rPr lang="ja-JP" altLang="en-US" b="1" dirty="0">
                <a:solidFill>
                  <a:schemeClr val="accent1"/>
                </a:solidFill>
                <a:latin typeface="+mj-lt"/>
                <a:cs typeface="+mj-lt"/>
                <a:sym typeface="+mn-ea"/>
              </a:rPr>
              <a:t> </a:t>
            </a:r>
          </a:p>
        </p:txBody>
      </p:sp>
      <p:sp>
        <p:nvSpPr>
          <p:cNvPr id="14" name="テキストボックス 13"/>
          <p:cNvSpPr txBox="1"/>
          <p:nvPr/>
        </p:nvSpPr>
        <p:spPr>
          <a:xfrm>
            <a:off x="4998085" y="5876925"/>
            <a:ext cx="1950085" cy="645160"/>
          </a:xfrm>
          <a:prstGeom prst="rect">
            <a:avLst/>
          </a:prstGeom>
          <a:noFill/>
        </p:spPr>
        <p:txBody>
          <a:bodyPr wrap="square" rtlCol="0">
            <a:spAutoFit/>
          </a:bodyPr>
          <a:lstStyle/>
          <a:p>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congenital</a:t>
            </a:r>
            <a:r>
              <a:rPr lang="en-US" altLang="ja-JP" b="1" dirty="0">
                <a:solidFill>
                  <a:schemeClr val="accent1"/>
                </a:solidFill>
                <a:effectLst>
                  <a:outerShdw blurRad="38100" dist="25400" dir="5400000" algn="ctr" rotWithShape="0">
                    <a:srgbClr val="6E747A">
                      <a:alpha val="43000"/>
                    </a:srgbClr>
                  </a:outerShdw>
                </a:effectLst>
                <a:latin typeface="+mj-lt"/>
                <a:cs typeface="+mj-lt"/>
                <a:sym typeface="+mn-ea"/>
              </a:rPr>
              <a:t> deficiency 4 teeth</a:t>
            </a:r>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 </a:t>
            </a:r>
          </a:p>
        </p:txBody>
      </p:sp>
      <p:sp>
        <p:nvSpPr>
          <p:cNvPr id="15" name="テキストボックス 14"/>
          <p:cNvSpPr txBox="1"/>
          <p:nvPr/>
        </p:nvSpPr>
        <p:spPr>
          <a:xfrm>
            <a:off x="5723890" y="2621280"/>
            <a:ext cx="1193800" cy="922020"/>
          </a:xfrm>
          <a:prstGeom prst="rect">
            <a:avLst/>
          </a:prstGeom>
          <a:noFill/>
        </p:spPr>
        <p:txBody>
          <a:bodyPr wrap="square" rtlCol="0">
            <a:spAutoFit/>
          </a:bodyPr>
          <a:lstStyle/>
          <a:p>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congenital</a:t>
            </a:r>
            <a:r>
              <a:rPr lang="en-US" altLang="ja-JP" b="1" dirty="0">
                <a:solidFill>
                  <a:schemeClr val="accent1"/>
                </a:solidFill>
                <a:effectLst>
                  <a:outerShdw blurRad="38100" dist="25400" dir="5400000" algn="ctr" rotWithShape="0">
                    <a:srgbClr val="6E747A">
                      <a:alpha val="43000"/>
                    </a:srgbClr>
                  </a:outerShdw>
                </a:effectLst>
                <a:latin typeface="+mj-lt"/>
                <a:cs typeface="+mj-lt"/>
                <a:sym typeface="+mn-ea"/>
              </a:rPr>
              <a:t> deficiency  2 teeth</a:t>
            </a:r>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 </a:t>
            </a:r>
          </a:p>
        </p:txBody>
      </p:sp>
      <p:sp>
        <p:nvSpPr>
          <p:cNvPr id="16" name="テキストボックス 15"/>
          <p:cNvSpPr txBox="1"/>
          <p:nvPr/>
        </p:nvSpPr>
        <p:spPr>
          <a:xfrm>
            <a:off x="4568179" y="3429000"/>
            <a:ext cx="1072515" cy="737235"/>
          </a:xfrm>
          <a:prstGeom prst="rect">
            <a:avLst/>
          </a:prstGeom>
          <a:noFill/>
        </p:spPr>
        <p:txBody>
          <a:bodyPr wrap="square" rtlCol="0">
            <a:spAutoFit/>
          </a:bodyPr>
          <a:lstStyle/>
          <a:p>
            <a:r>
              <a:rPr lang="ja-JP" altLang="en-US" sz="1400" b="1" dirty="0">
                <a:solidFill>
                  <a:schemeClr val="accent1"/>
                </a:solidFill>
                <a:effectLst>
                  <a:outerShdw blurRad="38100" dist="25400" dir="5400000" algn="ctr" rotWithShape="0">
                    <a:srgbClr val="6E747A">
                      <a:alpha val="43000"/>
                    </a:srgbClr>
                  </a:outerShdw>
                </a:effectLst>
                <a:latin typeface="+mj-lt"/>
                <a:cs typeface="+mj-lt"/>
                <a:sym typeface="+mn-ea"/>
              </a:rPr>
              <a:t>congenital</a:t>
            </a:r>
            <a:r>
              <a:rPr lang="en-US" altLang="ja-JP" sz="1400" b="1" dirty="0">
                <a:solidFill>
                  <a:schemeClr val="accent1"/>
                </a:solidFill>
                <a:effectLst>
                  <a:outerShdw blurRad="38100" dist="25400" dir="5400000" algn="ctr" rotWithShape="0">
                    <a:srgbClr val="6E747A">
                      <a:alpha val="43000"/>
                    </a:srgbClr>
                  </a:outerShdw>
                </a:effectLst>
                <a:latin typeface="+mj-lt"/>
                <a:cs typeface="+mj-lt"/>
                <a:sym typeface="+mn-ea"/>
              </a:rPr>
              <a:t> deficiency </a:t>
            </a:r>
          </a:p>
          <a:p>
            <a:r>
              <a:rPr lang="en-US" altLang="ja-JP" sz="1400" b="1" dirty="0">
                <a:solidFill>
                  <a:schemeClr val="accent1"/>
                </a:solidFill>
                <a:effectLst>
                  <a:outerShdw blurRad="38100" dist="25400" dir="5400000" algn="ctr" rotWithShape="0">
                    <a:srgbClr val="6E747A">
                      <a:alpha val="43000"/>
                    </a:srgbClr>
                  </a:outerShdw>
                </a:effectLst>
                <a:latin typeface="+mj-lt"/>
                <a:cs typeface="+mj-lt"/>
                <a:sym typeface="+mn-ea"/>
              </a:rPr>
              <a:t>1 teeth</a:t>
            </a:r>
            <a:r>
              <a:rPr lang="ja-JP" altLang="en-US" sz="1400" b="1" dirty="0">
                <a:solidFill>
                  <a:schemeClr val="accent1"/>
                </a:solidFill>
                <a:effectLst>
                  <a:outerShdw blurRad="38100" dist="25400" dir="5400000" algn="ctr" rotWithShape="0">
                    <a:srgbClr val="6E747A">
                      <a:alpha val="43000"/>
                    </a:srgbClr>
                  </a:outerShdw>
                </a:effectLst>
                <a:latin typeface="+mj-lt"/>
                <a:cs typeface="+mj-lt"/>
                <a:sym typeface="+mn-ea"/>
              </a:rPr>
              <a:t> </a:t>
            </a:r>
          </a:p>
        </p:txBody>
      </p:sp>
      <p:pic>
        <p:nvPicPr>
          <p:cNvPr id="3" name="図 2">
            <a:extLst>
              <a:ext uri="{FF2B5EF4-FFF2-40B4-BE49-F238E27FC236}">
                <a16:creationId xmlns:a16="http://schemas.microsoft.com/office/drawing/2014/main" id="{365BBBAD-62B1-C705-1C7C-DC425EBA8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039" y="5447157"/>
            <a:ext cx="1371600" cy="859536"/>
          </a:xfrm>
          <a:prstGeom prst="rect">
            <a:avLst/>
          </a:prstGeom>
        </p:spPr>
      </p:pic>
    </p:spTree>
    <p:extLst>
      <p:ext uri="{BB962C8B-B14F-4D97-AF65-F5344CB8AC3E}">
        <p14:creationId xmlns:p14="http://schemas.microsoft.com/office/powerpoint/2010/main" val="10074013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40F96B-C1B6-A13A-66E4-F3E2CF86130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F899E61-95A7-724F-12AC-49CE2783172E}"/>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529586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620688"/>
            <a:ext cx="8424936" cy="2304256"/>
          </a:xfrm>
        </p:spPr>
        <p:txBody>
          <a:bodyPr>
            <a:normAutofit fontScale="90000"/>
          </a:bodyPr>
          <a:lstStyle/>
          <a:p>
            <a:r>
              <a:rPr lang="en-US" altLang="ja-JP" sz="4000" i="1" dirty="0">
                <a:latin typeface="Times New Roman" panose="02020603050405020304" pitchFamily="18" charset="0"/>
                <a:cs typeface="Times New Roman" panose="02020603050405020304" pitchFamily="18" charset="0"/>
              </a:rPr>
              <a:t> </a:t>
            </a:r>
            <a:r>
              <a:rPr lang="en-US" altLang="ja-JP" sz="4000" b="1" i="1" dirty="0">
                <a:latin typeface="Times New Roman" panose="02020603050405020304" pitchFamily="18" charset="0"/>
                <a:cs typeface="Times New Roman" panose="02020603050405020304" pitchFamily="18" charset="0"/>
              </a:rPr>
              <a:t>“Kanemi </a:t>
            </a:r>
            <a:r>
              <a:rPr lang="en-US" altLang="ja-JP" sz="4000" b="1" i="1" dirty="0" err="1">
                <a:latin typeface="Times New Roman" panose="02020603050405020304" pitchFamily="18" charset="0"/>
                <a:cs typeface="Times New Roman" panose="02020603050405020304" pitchFamily="18" charset="0"/>
              </a:rPr>
              <a:t>Yusho</a:t>
            </a:r>
            <a:r>
              <a:rPr lang="en-US" altLang="ja-JP" sz="4000" b="1" i="1" dirty="0">
                <a:latin typeface="Times New Roman" panose="02020603050405020304" pitchFamily="18" charset="0"/>
                <a:cs typeface="Times New Roman" panose="02020603050405020304" pitchFamily="18" charset="0"/>
              </a:rPr>
              <a:t>” and Transgenerational    Epigenetic Inheritance </a:t>
            </a:r>
            <a:r>
              <a:rPr lang="ja-JP" altLang="en-US" sz="4000" b="1" i="1" dirty="0">
                <a:latin typeface="Times New Roman" panose="02020603050405020304" pitchFamily="18" charset="0"/>
                <a:cs typeface="Times New Roman" panose="02020603050405020304" pitchFamily="18" charset="0"/>
              </a:rPr>
              <a:t>　</a:t>
            </a:r>
            <a:br>
              <a:rPr lang="en-US" altLang="ja-JP" sz="4000" i="1" dirty="0">
                <a:latin typeface="Times New Roman" panose="02020603050405020304" pitchFamily="18" charset="0"/>
                <a:cs typeface="Times New Roman" panose="02020603050405020304" pitchFamily="18" charset="0"/>
              </a:rPr>
            </a:br>
            <a:r>
              <a:rPr lang="ja-JP" altLang="en-US" sz="4000" i="1" dirty="0">
                <a:latin typeface="Times New Roman" panose="02020603050405020304" pitchFamily="18" charset="0"/>
                <a:cs typeface="Times New Roman" panose="02020603050405020304" pitchFamily="18" charset="0"/>
              </a:rPr>
              <a:t>　　　　　</a:t>
            </a:r>
            <a:br>
              <a:rPr kumimoji="1" lang="en-US" altLang="ja-JP" i="1" u="sng" dirty="0">
                <a:latin typeface="Times New Roman" panose="02020603050405020304" pitchFamily="18" charset="0"/>
                <a:cs typeface="Times New Roman" panose="02020603050405020304" pitchFamily="18" charset="0"/>
              </a:rPr>
            </a:br>
            <a:r>
              <a:rPr kumimoji="1" lang="en-US" altLang="ja-JP" i="1" dirty="0">
                <a:solidFill>
                  <a:srgbClr val="00B050"/>
                </a:solidFill>
                <a:latin typeface="Times New Roman" panose="02020603050405020304" pitchFamily="18" charset="0"/>
                <a:cs typeface="Times New Roman" panose="02020603050405020304" pitchFamily="18" charset="0"/>
              </a:rPr>
              <a:t>       </a:t>
            </a:r>
            <a:r>
              <a:rPr kumimoji="1" lang="ja-JP" altLang="en-US" i="1" dirty="0">
                <a:solidFill>
                  <a:srgbClr val="00B050"/>
                </a:solidFill>
                <a:latin typeface="Times New Roman" panose="02020603050405020304" pitchFamily="18" charset="0"/>
                <a:cs typeface="Times New Roman" panose="02020603050405020304" pitchFamily="18" charset="0"/>
              </a:rPr>
              <a:t>　　</a:t>
            </a:r>
            <a:r>
              <a:rPr kumimoji="1" lang="ja-JP" altLang="en-US" i="1" dirty="0">
                <a:solidFill>
                  <a:srgbClr val="00B050"/>
                </a:solidFill>
                <a:latin typeface="Century" panose="02040604050505020304" pitchFamily="18" charset="0"/>
              </a:rPr>
              <a:t>　</a:t>
            </a:r>
            <a:r>
              <a:rPr kumimoji="1" lang="en-US" altLang="ja-JP" i="1" dirty="0">
                <a:solidFill>
                  <a:srgbClr val="00B050"/>
                </a:solidFill>
                <a:latin typeface="Century" panose="02040604050505020304" pitchFamily="18" charset="0"/>
              </a:rPr>
              <a:t>     </a:t>
            </a:r>
            <a:endParaRPr kumimoji="1" lang="ja-JP" altLang="en-US" i="1" dirty="0">
              <a:solidFill>
                <a:srgbClr val="00B050"/>
              </a:solidFill>
              <a:latin typeface="Century" panose="02040604050505020304" pitchFamily="18" charset="0"/>
            </a:endParaRPr>
          </a:p>
        </p:txBody>
      </p:sp>
      <p:sp>
        <p:nvSpPr>
          <p:cNvPr id="3" name="サブタイトル 2"/>
          <p:cNvSpPr>
            <a:spLocks noGrp="1"/>
          </p:cNvSpPr>
          <p:nvPr>
            <p:ph type="subTitle" idx="1"/>
          </p:nvPr>
        </p:nvSpPr>
        <p:spPr>
          <a:xfrm>
            <a:off x="1187624" y="3429000"/>
            <a:ext cx="6552728" cy="2952328"/>
          </a:xfrm>
        </p:spPr>
        <p:txBody>
          <a:bodyPr>
            <a:noAutofit/>
          </a:bodyPr>
          <a:lstStyle/>
          <a:p>
            <a:r>
              <a:rPr kumimoji="1" lang="en-US" altLang="ja-JP" sz="2400" b="1" i="1" dirty="0">
                <a:solidFill>
                  <a:schemeClr val="tx1"/>
                </a:solidFill>
                <a:latin typeface="Times New Roman" panose="02020603050405020304" pitchFamily="18" charset="0"/>
                <a:cs typeface="Times New Roman" panose="02020603050405020304" pitchFamily="18" charset="0"/>
              </a:rPr>
              <a:t>Tohru Shibuya,</a:t>
            </a:r>
            <a:r>
              <a:rPr lang="en-US" altLang="ja-JP" sz="2400" b="1" i="1" dirty="0">
                <a:solidFill>
                  <a:schemeClr val="tx1"/>
                </a:solidFill>
                <a:latin typeface="Times New Roman" panose="02020603050405020304" pitchFamily="18" charset="0"/>
                <a:cs typeface="Times New Roman" panose="02020603050405020304" pitchFamily="18" charset="0"/>
              </a:rPr>
              <a:t> </a:t>
            </a:r>
            <a:r>
              <a:rPr lang="en-US" altLang="ja-JP" sz="2400" b="1" i="1" dirty="0" err="1">
                <a:solidFill>
                  <a:schemeClr val="tx1"/>
                </a:solidFill>
                <a:latin typeface="Times New Roman" panose="02020603050405020304" pitchFamily="18" charset="0"/>
                <a:cs typeface="Times New Roman" panose="02020603050405020304" pitchFamily="18" charset="0"/>
              </a:rPr>
              <a:t>Yasuichi</a:t>
            </a:r>
            <a:r>
              <a:rPr lang="en-US" altLang="ja-JP" sz="2400" b="1" i="1" dirty="0">
                <a:solidFill>
                  <a:schemeClr val="tx1"/>
                </a:solidFill>
                <a:latin typeface="Times New Roman" panose="02020603050405020304" pitchFamily="18" charset="0"/>
                <a:cs typeface="Times New Roman" panose="02020603050405020304" pitchFamily="18" charset="0"/>
              </a:rPr>
              <a:t> Miyakawa, Yoshiyuki </a:t>
            </a:r>
            <a:r>
              <a:rPr lang="en-US" altLang="ja-JP" sz="2400" b="1" i="1" dirty="0" err="1">
                <a:solidFill>
                  <a:schemeClr val="tx1"/>
                </a:solidFill>
                <a:latin typeface="Times New Roman" panose="02020603050405020304" pitchFamily="18" charset="0"/>
                <a:cs typeface="Times New Roman" panose="02020603050405020304" pitchFamily="18" charset="0"/>
              </a:rPr>
              <a:t>Hashidume</a:t>
            </a:r>
            <a:r>
              <a:rPr lang="en-US" altLang="ja-JP" sz="2400" b="1" i="1" dirty="0">
                <a:solidFill>
                  <a:schemeClr val="tx1"/>
                </a:solidFill>
                <a:latin typeface="Times New Roman" panose="02020603050405020304" pitchFamily="18" charset="0"/>
                <a:cs typeface="Times New Roman" panose="02020603050405020304" pitchFamily="18" charset="0"/>
              </a:rPr>
              <a:t>, Reiko Takeda, </a:t>
            </a:r>
            <a:r>
              <a:rPr lang="en-US" altLang="ja-JP" sz="2400" b="1" i="1" dirty="0" err="1">
                <a:solidFill>
                  <a:schemeClr val="tx1"/>
                </a:solidFill>
                <a:latin typeface="Times New Roman" panose="02020603050405020304" pitchFamily="18" charset="0"/>
                <a:cs typeface="Times New Roman" panose="02020603050405020304" pitchFamily="18" charset="0"/>
              </a:rPr>
              <a:t>J</a:t>
            </a:r>
            <a:r>
              <a:rPr kumimoji="1" lang="en-US" altLang="ja-JP" sz="2400" b="1" i="1" dirty="0" err="1">
                <a:solidFill>
                  <a:schemeClr val="tx1"/>
                </a:solidFill>
                <a:latin typeface="Times New Roman" panose="02020603050405020304" pitchFamily="18" charset="0"/>
                <a:cs typeface="Times New Roman" panose="02020603050405020304" pitchFamily="18" charset="0"/>
              </a:rPr>
              <a:t>ungo</a:t>
            </a:r>
            <a:r>
              <a:rPr kumimoji="1" lang="en-US" altLang="ja-JP" sz="2400" b="1" i="1" dirty="0">
                <a:solidFill>
                  <a:schemeClr val="tx1"/>
                </a:solidFill>
                <a:latin typeface="Times New Roman" panose="02020603050405020304" pitchFamily="18" charset="0"/>
                <a:cs typeface="Times New Roman" panose="02020603050405020304" pitchFamily="18" charset="0"/>
              </a:rPr>
              <a:t> Hayakawa</a:t>
            </a:r>
            <a:r>
              <a:rPr lang="en-US" altLang="ja-JP" sz="2400" b="1" i="1" dirty="0">
                <a:solidFill>
                  <a:schemeClr val="tx1"/>
                </a:solidFill>
                <a:latin typeface="Times New Roman" panose="02020603050405020304" pitchFamily="18" charset="0"/>
                <a:cs typeface="Times New Roman" panose="02020603050405020304" pitchFamily="18" charset="0"/>
              </a:rPr>
              <a:t>, </a:t>
            </a:r>
            <a:r>
              <a:rPr lang="en-US" altLang="ja-JP" sz="2400" b="1" i="1" dirty="0" err="1">
                <a:solidFill>
                  <a:schemeClr val="tx1"/>
                </a:solidFill>
                <a:latin typeface="Times New Roman" panose="02020603050405020304" pitchFamily="18" charset="0"/>
                <a:cs typeface="Times New Roman" panose="02020603050405020304" pitchFamily="18" charset="0"/>
              </a:rPr>
              <a:t>Y</a:t>
            </a:r>
            <a:r>
              <a:rPr kumimoji="1" lang="en-US" altLang="ja-JP" sz="2400" b="1" i="1" dirty="0" err="1">
                <a:solidFill>
                  <a:schemeClr val="tx1"/>
                </a:solidFill>
                <a:latin typeface="Times New Roman" panose="02020603050405020304" pitchFamily="18" charset="0"/>
                <a:cs typeface="Times New Roman" panose="02020603050405020304" pitchFamily="18" charset="0"/>
              </a:rPr>
              <a:t>ukiharu</a:t>
            </a:r>
            <a:r>
              <a:rPr kumimoji="1" lang="en-US" altLang="ja-JP" sz="2400" b="1" i="1" dirty="0">
                <a:solidFill>
                  <a:schemeClr val="tx1"/>
                </a:solidFill>
                <a:latin typeface="Times New Roman" panose="02020603050405020304" pitchFamily="18" charset="0"/>
                <a:cs typeface="Times New Roman" panose="02020603050405020304" pitchFamily="18" charset="0"/>
              </a:rPr>
              <a:t> </a:t>
            </a:r>
            <a:r>
              <a:rPr kumimoji="1" lang="en-US" altLang="ja-JP" sz="2400" b="1" i="1" dirty="0" err="1">
                <a:solidFill>
                  <a:schemeClr val="tx1"/>
                </a:solidFill>
                <a:latin typeface="Times New Roman" panose="02020603050405020304" pitchFamily="18" charset="0"/>
                <a:cs typeface="Times New Roman" panose="02020603050405020304" pitchFamily="18" charset="0"/>
              </a:rPr>
              <a:t>Horiya</a:t>
            </a:r>
            <a:r>
              <a:rPr kumimoji="1" lang="en-US" altLang="ja-JP" sz="2400" b="1" i="1" dirty="0">
                <a:solidFill>
                  <a:schemeClr val="tx1"/>
                </a:solidFill>
                <a:latin typeface="Times New Roman" panose="02020603050405020304" pitchFamily="18" charset="0"/>
                <a:cs typeface="Times New Roman" panose="02020603050405020304" pitchFamily="18" charset="0"/>
              </a:rPr>
              <a:t>,</a:t>
            </a:r>
            <a:r>
              <a:rPr lang="ja-JP" altLang="en-US" sz="2400" b="1" i="1" dirty="0">
                <a:solidFill>
                  <a:schemeClr val="tx1"/>
                </a:solidFill>
                <a:latin typeface="Times New Roman" panose="02020603050405020304" pitchFamily="18" charset="0"/>
                <a:cs typeface="Times New Roman" panose="02020603050405020304" pitchFamily="18" charset="0"/>
              </a:rPr>
              <a:t> </a:t>
            </a:r>
            <a:r>
              <a:rPr kumimoji="1" lang="en-US" altLang="ja-JP" sz="2400" b="1" i="1" dirty="0">
                <a:solidFill>
                  <a:schemeClr val="tx1"/>
                </a:solidFill>
                <a:latin typeface="Times New Roman" panose="02020603050405020304" pitchFamily="18" charset="0"/>
                <a:cs typeface="Times New Roman" panose="02020603050405020304" pitchFamily="18" charset="0"/>
              </a:rPr>
              <a:t>and  </a:t>
            </a:r>
            <a:r>
              <a:rPr lang="en-US" altLang="ja-JP" sz="2400" b="1" i="1" dirty="0">
                <a:solidFill>
                  <a:schemeClr val="tx1"/>
                </a:solidFill>
                <a:latin typeface="Times New Roman" panose="02020603050405020304" pitchFamily="18" charset="0"/>
                <a:cs typeface="Times New Roman" panose="02020603050405020304" pitchFamily="18" charset="0"/>
              </a:rPr>
              <a:t>Tadashi </a:t>
            </a:r>
            <a:r>
              <a:rPr lang="en-US" altLang="ja-JP" sz="2400" b="1" i="1" dirty="0" err="1">
                <a:solidFill>
                  <a:schemeClr val="tx1"/>
                </a:solidFill>
                <a:latin typeface="Times New Roman" panose="02020603050405020304" pitchFamily="18" charset="0"/>
                <a:cs typeface="Times New Roman" panose="02020603050405020304" pitchFamily="18" charset="0"/>
              </a:rPr>
              <a:t>Fujino</a:t>
            </a:r>
            <a:endParaRPr lang="en-US" altLang="ja-JP" sz="2400" b="1" i="1" dirty="0">
              <a:solidFill>
                <a:schemeClr val="tx1"/>
              </a:solidFill>
              <a:latin typeface="Times New Roman" panose="02020603050405020304" pitchFamily="18" charset="0"/>
              <a:cs typeface="Times New Roman" panose="02020603050405020304" pitchFamily="18" charset="0"/>
            </a:endParaRPr>
          </a:p>
          <a:p>
            <a:endParaRPr kumimoji="1" lang="en-US" altLang="ja-JP" sz="2400" b="1" i="1" dirty="0">
              <a:solidFill>
                <a:schemeClr val="tx1"/>
              </a:solidFill>
              <a:latin typeface="Times New Roman" panose="02020603050405020304" pitchFamily="18" charset="0"/>
              <a:cs typeface="Times New Roman" panose="02020603050405020304" pitchFamily="18" charset="0"/>
            </a:endParaRPr>
          </a:p>
          <a:p>
            <a:r>
              <a:rPr lang="en-US" altLang="ja-JP" sz="2400" b="1" i="1" dirty="0">
                <a:solidFill>
                  <a:schemeClr val="tx1"/>
                </a:solidFill>
                <a:latin typeface="Times New Roman" panose="02020603050405020304" pitchFamily="18" charset="0"/>
                <a:cs typeface="Times New Roman" panose="02020603050405020304" pitchFamily="18" charset="0"/>
              </a:rPr>
              <a:t>Kanemi </a:t>
            </a:r>
            <a:r>
              <a:rPr lang="en-US" altLang="ja-JP" sz="2400" b="1" i="1" dirty="0" err="1">
                <a:solidFill>
                  <a:schemeClr val="tx1"/>
                </a:solidFill>
                <a:latin typeface="Times New Roman" panose="02020603050405020304" pitchFamily="18" charset="0"/>
                <a:cs typeface="Times New Roman" panose="02020603050405020304" pitchFamily="18" charset="0"/>
              </a:rPr>
              <a:t>Yusho</a:t>
            </a:r>
            <a:r>
              <a:rPr lang="en-US" altLang="ja-JP" sz="2400" b="1" i="1" dirty="0">
                <a:solidFill>
                  <a:schemeClr val="tx1"/>
                </a:solidFill>
                <a:latin typeface="Times New Roman" panose="02020603050405020304" pitchFamily="18" charset="0"/>
                <a:cs typeface="Times New Roman" panose="02020603050405020304" pitchFamily="18" charset="0"/>
              </a:rPr>
              <a:t> Study Group,  Japan</a:t>
            </a:r>
          </a:p>
          <a:p>
            <a:r>
              <a:rPr lang="en-US" altLang="ja-JP" sz="2400" b="1" i="1" dirty="0">
                <a:solidFill>
                  <a:schemeClr val="tx1"/>
                </a:solidFill>
                <a:latin typeface="Times New Roman" panose="02020603050405020304" pitchFamily="18" charset="0"/>
                <a:cs typeface="Times New Roman" panose="02020603050405020304" pitchFamily="18" charset="0"/>
              </a:rPr>
              <a:t>shibuya@leeg.jp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632848" cy="476672"/>
          </a:xfrm>
        </p:spPr>
        <p:txBody>
          <a:bodyPr>
            <a:normAutofit fontScale="90000"/>
          </a:bodyPr>
          <a:lstStyle/>
          <a:p>
            <a:r>
              <a:rPr kumimoji="1" lang="ja-JP" altLang="en-US"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r>
              <a:rPr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Kanemi </a:t>
            </a:r>
            <a:r>
              <a:rPr lang="en-US" altLang="ja-JP" sz="3200" b="1" i="1" u="sng" dirty="0" err="1">
                <a:latin typeface="Times New Roman" panose="02020603050405020304" pitchFamily="18" charset="0"/>
                <a:ea typeface="游ゴシック Light" panose="020B0300000000000000" pitchFamily="50" charset="-128"/>
                <a:cs typeface="Times New Roman" panose="02020603050405020304" pitchFamily="18" charset="0"/>
              </a:rPr>
              <a:t>Yusho</a:t>
            </a:r>
            <a:r>
              <a:rPr kumimoji="1" lang="en-US" altLang="ja-JP" sz="3200" b="1" i="1" u="sng" dirty="0">
                <a:latin typeface="Times New Roman" panose="02020603050405020304" pitchFamily="18" charset="0"/>
                <a:ea typeface="游ゴシック Light" panose="020B0300000000000000" pitchFamily="50" charset="-128"/>
                <a:cs typeface="Times New Roman" panose="02020603050405020304" pitchFamily="18" charset="0"/>
              </a:rPr>
              <a:t>”</a:t>
            </a:r>
            <a:endParaRPr kumimoji="1" lang="ja-JP" altLang="en-US" sz="3200" b="1" i="1" u="sng" dirty="0">
              <a:solidFill>
                <a:srgbClr val="C00000"/>
              </a:solidFill>
              <a:latin typeface="Times New Roman" panose="02020603050405020304" pitchFamily="18" charset="0"/>
              <a:ea typeface="游ゴシック Light" panose="020B0300000000000000" pitchFamily="50" charset="-128"/>
              <a:cs typeface="Times New Roman" panose="02020603050405020304" pitchFamily="18" charset="0"/>
            </a:endParaRPr>
          </a:p>
        </p:txBody>
      </p:sp>
      <p:sp>
        <p:nvSpPr>
          <p:cNvPr id="3" name="コンテンツ プレースホルダー 2"/>
          <p:cNvSpPr>
            <a:spLocks noGrp="1"/>
          </p:cNvSpPr>
          <p:nvPr>
            <p:ph idx="1"/>
          </p:nvPr>
        </p:nvSpPr>
        <p:spPr>
          <a:xfrm>
            <a:off x="107504" y="548680"/>
            <a:ext cx="8784976" cy="6309320"/>
          </a:xfrm>
        </p:spPr>
        <p:txBody>
          <a:bodyPr>
            <a:noAutofit/>
          </a:bodyPr>
          <a:lstStyle/>
          <a:p>
            <a:r>
              <a:rPr lang="en-US" altLang="ja-JP" sz="2200" dirty="0">
                <a:latin typeface="Times New Roman" panose="02020603050405020304" pitchFamily="18" charset="0"/>
                <a:cs typeface="Times New Roman" panose="02020603050405020304" pitchFamily="18" charset="0"/>
              </a:rPr>
              <a:t>“</a:t>
            </a:r>
            <a:r>
              <a:rPr lang="en-US" altLang="ja-JP" sz="2200" dirty="0">
                <a:latin typeface="Times New Roman" panose="02020603050405020304" pitchFamily="18" charset="0"/>
                <a:ea typeface="+mj-ea"/>
                <a:cs typeface="Times New Roman" panose="02020603050405020304" pitchFamily="18" charset="0"/>
              </a:rPr>
              <a:t>Kanemi </a:t>
            </a:r>
            <a:r>
              <a:rPr lang="en-US" altLang="ja-JP" sz="2200" dirty="0" err="1">
                <a:latin typeface="Times New Roman" panose="02020603050405020304" pitchFamily="18" charset="0"/>
                <a:ea typeface="+mj-ea"/>
                <a:cs typeface="Times New Roman" panose="02020603050405020304" pitchFamily="18" charset="0"/>
              </a:rPr>
              <a:t>Yusho</a:t>
            </a:r>
            <a:r>
              <a:rPr lang="en-US" altLang="ja-JP" sz="2200" dirty="0">
                <a:latin typeface="Times New Roman" panose="02020603050405020304" pitchFamily="18" charset="0"/>
                <a:ea typeface="+mj-ea"/>
                <a:cs typeface="Times New Roman" panose="02020603050405020304" pitchFamily="18" charset="0"/>
              </a:rPr>
              <a:t>” was mainly caused by PCDFs transformed from heated PCB  during  the deodorization process of rice bran oil in the Kanemi Warehouse, Kitakyushu, Japan </a:t>
            </a:r>
            <a:r>
              <a:rPr lang="en-US" altLang="ja-JP" sz="2200" b="1" dirty="0">
                <a:latin typeface="Times New Roman" panose="02020603050405020304" pitchFamily="18" charset="0"/>
                <a:ea typeface="+mj-ea"/>
                <a:cs typeface="Times New Roman" panose="02020603050405020304" pitchFamily="18" charset="0"/>
              </a:rPr>
              <a:t>(1968) </a:t>
            </a:r>
            <a:r>
              <a:rPr lang="en-US" altLang="ja-JP" sz="2200" dirty="0">
                <a:latin typeface="Times New Roman" panose="02020603050405020304" pitchFamily="18" charset="0"/>
                <a:ea typeface="+mj-ea"/>
                <a:cs typeface="Times New Roman" panose="02020603050405020304" pitchFamily="18" charset="0"/>
              </a:rPr>
              <a:t>.</a:t>
            </a:r>
          </a:p>
          <a:p>
            <a:r>
              <a:rPr lang="en-US" altLang="ja-JP" sz="2200" dirty="0">
                <a:latin typeface="Times New Roman" panose="02020603050405020304" pitchFamily="18" charset="0"/>
                <a:ea typeface="+mj-ea"/>
                <a:cs typeface="Times New Roman" panose="02020603050405020304" pitchFamily="18" charset="0"/>
              </a:rPr>
              <a:t>Approximately  15 thousand people suffered  from various illnesses,  especially  in the</a:t>
            </a:r>
            <a:r>
              <a:rPr lang="ja-JP" altLang="en-US" sz="2200" dirty="0">
                <a:latin typeface="Times New Roman" panose="02020603050405020304" pitchFamily="18" charset="0"/>
                <a:ea typeface="+mj-ea"/>
                <a:cs typeface="Times New Roman" panose="02020603050405020304" pitchFamily="18" charset="0"/>
              </a:rPr>
              <a:t>　</a:t>
            </a:r>
            <a:r>
              <a:rPr lang="en-US" altLang="ja-JP" sz="2200" dirty="0">
                <a:latin typeface="Times New Roman" panose="02020603050405020304" pitchFamily="18" charset="0"/>
                <a:ea typeface="+mj-ea"/>
                <a:cs typeface="Times New Roman" panose="02020603050405020304" pitchFamily="18" charset="0"/>
              </a:rPr>
              <a:t>skin, liver, kidney among others. </a:t>
            </a:r>
            <a:r>
              <a:rPr lang="en-US" altLang="ja-JP" sz="2200" b="1" dirty="0">
                <a:latin typeface="Times New Roman" panose="02020603050405020304" pitchFamily="18" charset="0"/>
                <a:ea typeface="+mj-ea"/>
                <a:cs typeface="Times New Roman" panose="02020603050405020304" pitchFamily="18" charset="0"/>
              </a:rPr>
              <a:t>“Kanemi </a:t>
            </a:r>
            <a:r>
              <a:rPr lang="en-US" altLang="ja-JP" sz="2200" b="1" dirty="0" err="1">
                <a:latin typeface="Times New Roman" panose="02020603050405020304" pitchFamily="18" charset="0"/>
                <a:ea typeface="+mj-ea"/>
                <a:cs typeface="Times New Roman" panose="02020603050405020304" pitchFamily="18" charset="0"/>
              </a:rPr>
              <a:t>Yusho</a:t>
            </a:r>
            <a:r>
              <a:rPr lang="en-US" altLang="ja-JP" sz="2200" b="1" dirty="0">
                <a:latin typeface="Times New Roman" panose="02020603050405020304" pitchFamily="18" charset="0"/>
                <a:ea typeface="+mj-ea"/>
                <a:cs typeface="Times New Roman" panose="02020603050405020304" pitchFamily="18" charset="0"/>
              </a:rPr>
              <a:t>” </a:t>
            </a:r>
            <a:r>
              <a:rPr lang="en-US" altLang="ja-JP" sz="2200" dirty="0">
                <a:latin typeface="Times New Roman" panose="02020603050405020304" pitchFamily="18" charset="0"/>
                <a:ea typeface="+mj-ea"/>
                <a:cs typeface="Times New Roman" panose="02020603050405020304" pitchFamily="18" charset="0"/>
              </a:rPr>
              <a:t>is considered to be the greatest food</a:t>
            </a:r>
            <a:r>
              <a:rPr lang="ja-JP" altLang="en-US" sz="2200" dirty="0">
                <a:latin typeface="Times New Roman" panose="02020603050405020304" pitchFamily="18" charset="0"/>
                <a:ea typeface="+mj-ea"/>
                <a:cs typeface="Times New Roman" panose="02020603050405020304" pitchFamily="18" charset="0"/>
              </a:rPr>
              <a:t>　</a:t>
            </a:r>
            <a:r>
              <a:rPr lang="en-US" altLang="ja-JP" sz="2200" dirty="0">
                <a:latin typeface="Times New Roman" panose="02020603050405020304" pitchFamily="18" charset="0"/>
                <a:ea typeface="+mj-ea"/>
                <a:cs typeface="Times New Roman" panose="02020603050405020304" pitchFamily="18" charset="0"/>
              </a:rPr>
              <a:t>disaster in Japan.</a:t>
            </a:r>
            <a:endParaRPr lang="en-US" altLang="ja-JP" sz="2200" b="1" dirty="0">
              <a:latin typeface="Times New Roman" panose="02020603050405020304" pitchFamily="18" charset="0"/>
              <a:ea typeface="+mj-ea"/>
              <a:cs typeface="Times New Roman" panose="02020603050405020304" pitchFamily="18" charset="0"/>
            </a:endParaRPr>
          </a:p>
          <a:p>
            <a:r>
              <a:rPr lang="en-US" altLang="ja-JP" sz="2200" dirty="0">
                <a:latin typeface="Times New Roman" panose="02020603050405020304" pitchFamily="18" charset="0"/>
                <a:ea typeface="+mj-ea"/>
                <a:cs typeface="Times New Roman" panose="02020603050405020304" pitchFamily="18" charset="0"/>
              </a:rPr>
              <a:t>The sale of “Kanemi rice bran oil” was terminated within a half year after  the incidence</a:t>
            </a:r>
            <a:r>
              <a:rPr lang="ja-JP" altLang="en-US" sz="2200" dirty="0">
                <a:latin typeface="Times New Roman" panose="02020603050405020304" pitchFamily="18" charset="0"/>
                <a:ea typeface="+mj-ea"/>
                <a:cs typeface="Times New Roman" panose="02020603050405020304" pitchFamily="18" charset="0"/>
              </a:rPr>
              <a:t>　</a:t>
            </a:r>
            <a:r>
              <a:rPr lang="en-US" altLang="ja-JP" sz="2200" dirty="0">
                <a:latin typeface="Times New Roman" panose="02020603050405020304" pitchFamily="18" charset="0"/>
                <a:ea typeface="+mj-ea"/>
                <a:cs typeface="Times New Roman" panose="02020603050405020304" pitchFamily="18" charset="0"/>
              </a:rPr>
              <a:t>of</a:t>
            </a:r>
            <a:r>
              <a:rPr lang="ja-JP" altLang="en-US" sz="2200" dirty="0">
                <a:latin typeface="Times New Roman" panose="02020603050405020304" pitchFamily="18" charset="0"/>
                <a:ea typeface="+mj-ea"/>
                <a:cs typeface="Times New Roman" panose="02020603050405020304" pitchFamily="18" charset="0"/>
              </a:rPr>
              <a:t>　</a:t>
            </a:r>
            <a:r>
              <a:rPr lang="en-US" altLang="ja-JP" sz="2200" dirty="0">
                <a:latin typeface="Times New Roman" panose="02020603050405020304" pitchFamily="18" charset="0"/>
                <a:ea typeface="+mj-ea"/>
                <a:cs typeface="Times New Roman" panose="02020603050405020304" pitchFamily="18" charset="0"/>
              </a:rPr>
              <a:t>“Kanemi</a:t>
            </a:r>
            <a:r>
              <a:rPr lang="ja-JP" altLang="en-US" sz="2200" dirty="0">
                <a:latin typeface="Times New Roman" panose="02020603050405020304" pitchFamily="18" charset="0"/>
                <a:ea typeface="+mj-ea"/>
                <a:cs typeface="Times New Roman" panose="02020603050405020304" pitchFamily="18" charset="0"/>
              </a:rPr>
              <a:t> </a:t>
            </a:r>
            <a:r>
              <a:rPr lang="en-US" altLang="ja-JP" sz="2200" dirty="0" err="1">
                <a:latin typeface="Times New Roman" panose="02020603050405020304" pitchFamily="18" charset="0"/>
                <a:ea typeface="+mj-ea"/>
                <a:cs typeface="Times New Roman" panose="02020603050405020304" pitchFamily="18" charset="0"/>
              </a:rPr>
              <a:t>Yusho</a:t>
            </a:r>
            <a:r>
              <a:rPr lang="en-US" altLang="ja-JP" sz="2200" dirty="0">
                <a:latin typeface="Times New Roman" panose="02020603050405020304" pitchFamily="18" charset="0"/>
                <a:ea typeface="+mj-ea"/>
                <a:cs typeface="Times New Roman" panose="02020603050405020304" pitchFamily="18" charset="0"/>
              </a:rPr>
              <a:t>” .</a:t>
            </a:r>
          </a:p>
          <a:p>
            <a:r>
              <a:rPr lang="en-US" altLang="ja-JP" sz="2200" b="1" i="1" u="sng" dirty="0">
                <a:latin typeface="Times New Roman" panose="02020603050405020304" pitchFamily="18" charset="0"/>
                <a:ea typeface="+mj-ea"/>
                <a:cs typeface="Times New Roman" panose="02020603050405020304" pitchFamily="18" charset="0"/>
              </a:rPr>
              <a:t>In the second and third generations after “Kanemi </a:t>
            </a:r>
            <a:r>
              <a:rPr lang="en-US" altLang="ja-JP" sz="2200" b="1" i="1" u="sng" dirty="0" err="1">
                <a:latin typeface="Times New Roman" panose="02020603050405020304" pitchFamily="18" charset="0"/>
                <a:ea typeface="+mj-ea"/>
                <a:cs typeface="Times New Roman" panose="02020603050405020304" pitchFamily="18" charset="0"/>
              </a:rPr>
              <a:t>Yusho</a:t>
            </a:r>
            <a:r>
              <a:rPr lang="en-US" altLang="ja-JP" sz="2200" b="1" i="1" u="sng" dirty="0">
                <a:latin typeface="Times New Roman" panose="02020603050405020304" pitchFamily="18" charset="0"/>
                <a:ea typeface="+mj-ea"/>
                <a:cs typeface="Times New Roman" panose="02020603050405020304" pitchFamily="18" charset="0"/>
              </a:rPr>
              <a:t>”,</a:t>
            </a:r>
            <a:r>
              <a:rPr lang="ja-JP" altLang="en-US" sz="2200" b="1" i="1" u="sng" dirty="0">
                <a:latin typeface="Times New Roman" panose="02020603050405020304" pitchFamily="18" charset="0"/>
                <a:ea typeface="+mj-ea"/>
                <a:cs typeface="Times New Roman" panose="02020603050405020304" pitchFamily="18" charset="0"/>
              </a:rPr>
              <a:t> </a:t>
            </a:r>
            <a:r>
              <a:rPr lang="en-US" altLang="ja-JP" sz="2200" b="1" i="1" u="sng" dirty="0" err="1">
                <a:latin typeface="Times New Roman" panose="02020603050405020304" pitchFamily="18" charset="0"/>
                <a:ea typeface="+mj-ea"/>
                <a:cs typeface="Times New Roman" panose="02020603050405020304" pitchFamily="18" charset="0"/>
              </a:rPr>
              <a:t>symptons</a:t>
            </a:r>
            <a:r>
              <a:rPr lang="en-US" altLang="ja-JP" sz="2200" b="1" i="1" u="sng" dirty="0">
                <a:latin typeface="Times New Roman" panose="02020603050405020304" pitchFamily="18" charset="0"/>
                <a:ea typeface="+mj-ea"/>
                <a:cs typeface="Times New Roman" panose="02020603050405020304" pitchFamily="18" charset="0"/>
              </a:rPr>
              <a:t>  similar to those in the first generation also appeared with high incidences. </a:t>
            </a:r>
          </a:p>
          <a:p>
            <a:pPr algn="just"/>
            <a:r>
              <a:rPr lang="en-US" altLang="ja-JP" sz="2200" b="1" dirty="0">
                <a:latin typeface="Times New Roman" panose="02020603050405020304" pitchFamily="18" charset="0"/>
                <a:ea typeface="+mj-ea"/>
                <a:cs typeface="Times New Roman" panose="02020603050405020304" pitchFamily="18" charset="0"/>
              </a:rPr>
              <a:t>“Research and Clinical Center for </a:t>
            </a:r>
            <a:r>
              <a:rPr lang="en-US" altLang="ja-JP" sz="2200" b="1" dirty="0" err="1">
                <a:latin typeface="Times New Roman" panose="02020603050405020304" pitchFamily="18" charset="0"/>
                <a:ea typeface="+mj-ea"/>
                <a:cs typeface="Times New Roman" panose="02020603050405020304" pitchFamily="18" charset="0"/>
              </a:rPr>
              <a:t>Yusho</a:t>
            </a:r>
            <a:r>
              <a:rPr lang="en-US" altLang="ja-JP" sz="2200" b="1" dirty="0">
                <a:latin typeface="Times New Roman" panose="02020603050405020304" pitchFamily="18" charset="0"/>
                <a:ea typeface="+mj-ea"/>
                <a:cs typeface="Times New Roman" panose="02020603050405020304" pitchFamily="18" charset="0"/>
              </a:rPr>
              <a:t> and Dioxin” </a:t>
            </a:r>
            <a:r>
              <a:rPr lang="en-US" altLang="ja-JP" sz="2200" dirty="0">
                <a:latin typeface="Times New Roman" panose="02020603050405020304" pitchFamily="18" charset="0"/>
                <a:ea typeface="+mj-ea"/>
                <a:cs typeface="Times New Roman" panose="02020603050405020304" pitchFamily="18" charset="0"/>
              </a:rPr>
              <a:t>started generational analysis based on the interview to patients  (From 2021). </a:t>
            </a:r>
          </a:p>
          <a:p>
            <a:pPr algn="just"/>
            <a:r>
              <a:rPr lang="en-US" altLang="ja-JP" sz="2200" b="1" i="1" u="sng" dirty="0">
                <a:latin typeface="Times New Roman" panose="02020603050405020304" pitchFamily="18" charset="0"/>
                <a:ea typeface="+mj-ea"/>
                <a:cs typeface="Times New Roman" panose="02020603050405020304" pitchFamily="18" charset="0"/>
              </a:rPr>
              <a:t>It is very important to solve the generational problems of “Kanemi </a:t>
            </a:r>
            <a:r>
              <a:rPr lang="en-US" altLang="ja-JP" sz="2200" b="1" i="1" u="sng" dirty="0" err="1">
                <a:latin typeface="Times New Roman" panose="02020603050405020304" pitchFamily="18" charset="0"/>
                <a:ea typeface="+mj-ea"/>
                <a:cs typeface="Times New Roman" panose="02020603050405020304" pitchFamily="18" charset="0"/>
              </a:rPr>
              <a:t>Yusho</a:t>
            </a:r>
            <a:r>
              <a:rPr lang="en-US" altLang="ja-JP" sz="2200" b="1" i="1" u="sng" dirty="0">
                <a:latin typeface="Times New Roman" panose="02020603050405020304" pitchFamily="18" charset="0"/>
                <a:ea typeface="+mj-ea"/>
                <a:cs typeface="Times New Roman" panose="02020603050405020304" pitchFamily="18" charset="0"/>
              </a:rPr>
              <a:t>” occurring through TEI to treat and estimate the impact on future generations.</a:t>
            </a:r>
          </a:p>
          <a:p>
            <a:endParaRPr lang="en-US" altLang="ja-JP"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27393" t="26319" r="28586" b="6783"/>
          <a:stretch>
            <a:fillRect/>
          </a:stretch>
        </p:blipFill>
        <p:spPr>
          <a:xfrm>
            <a:off x="1116712" y="792121"/>
            <a:ext cx="7276340" cy="5112568"/>
          </a:xfrm>
          <a:prstGeom prst="rect">
            <a:avLst/>
          </a:prstGeom>
        </p:spPr>
      </p:pic>
      <p:sp>
        <p:nvSpPr>
          <p:cNvPr id="2" name="テキスト ボックス 1"/>
          <p:cNvSpPr txBox="1"/>
          <p:nvPr/>
        </p:nvSpPr>
        <p:spPr>
          <a:xfrm>
            <a:off x="1164078" y="2901167"/>
            <a:ext cx="3672408" cy="369332"/>
          </a:xfrm>
          <a:prstGeom prst="rect">
            <a:avLst/>
          </a:prstGeom>
          <a:solidFill>
            <a:schemeClr val="bg1"/>
          </a:solidFill>
        </p:spPr>
        <p:txBody>
          <a:bodyPr wrap="square" rtlCol="0">
            <a:spAutoFit/>
          </a:bodyPr>
          <a:lstStyle/>
          <a:p>
            <a:r>
              <a:rPr lang="en-US" altLang="ja-JP" b="0" i="0" dirty="0">
                <a:solidFill>
                  <a:srgbClr val="000000"/>
                </a:solidFill>
                <a:effectLst/>
                <a:latin typeface="Times New Roman" panose="02020603050405020304" pitchFamily="18" charset="0"/>
                <a:cs typeface="Times New Roman" panose="02020603050405020304" pitchFamily="18" charset="0"/>
              </a:rPr>
              <a:t>Meibomian gland hypersecretion</a:t>
            </a:r>
            <a:endParaRPr kumimoji="1" lang="ja-JP" altLang="en-US"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5245576" y="2702073"/>
            <a:ext cx="3579400" cy="646332"/>
          </a:xfrm>
          <a:prstGeom prst="rect">
            <a:avLst/>
          </a:prstGeom>
          <a:solidFill>
            <a:schemeClr val="bg1"/>
          </a:solidFill>
        </p:spPr>
        <p:txBody>
          <a:bodyPr wrap="square">
            <a:spAutoFit/>
          </a:bodyPr>
          <a:lstStyle/>
          <a:p>
            <a:r>
              <a:rPr lang="en-US" altLang="ja-JP" dirty="0">
                <a:solidFill>
                  <a:srgbClr val="000000"/>
                </a:solidFill>
                <a:latin typeface="Times New Roman" panose="02020603050405020304" pitchFamily="18" charset="0"/>
                <a:cs typeface="Times New Roman" panose="02020603050405020304" pitchFamily="18" charset="0"/>
              </a:rPr>
              <a:t>C</a:t>
            </a:r>
            <a:r>
              <a:rPr lang="en-US" altLang="ja-JP" b="0" i="0" dirty="0">
                <a:solidFill>
                  <a:srgbClr val="000000"/>
                </a:solidFill>
                <a:effectLst/>
                <a:latin typeface="Times New Roman" panose="02020603050405020304" pitchFamily="18" charset="0"/>
                <a:cs typeface="Times New Roman" panose="02020603050405020304" pitchFamily="18" charset="0"/>
              </a:rPr>
              <a:t>hlorine acne, black </a:t>
            </a:r>
            <a:r>
              <a:rPr lang="en-US" altLang="ja-JP" b="0" i="0" dirty="0" err="1">
                <a:effectLst/>
                <a:latin typeface="Times New Roman" panose="02020603050405020304" pitchFamily="18" charset="0"/>
                <a:cs typeface="Times New Roman" panose="02020603050405020304" pitchFamily="18" charset="0"/>
              </a:rPr>
              <a:t>comedo</a:t>
            </a:r>
            <a:r>
              <a:rPr lang="en-US" altLang="ja-JP" dirty="0" err="1">
                <a:latin typeface="Times New Roman" panose="02020603050405020304" pitchFamily="18" charset="0"/>
                <a:cs typeface="Times New Roman" panose="02020603050405020304" pitchFamily="18" charset="0"/>
              </a:rPr>
              <a:t>nes</a:t>
            </a:r>
            <a:endParaRPr lang="en-US" altLang="ja-JP" b="0" i="0" dirty="0">
              <a:effectLst/>
              <a:latin typeface="Times New Roman" panose="02020603050405020304" pitchFamily="18" charset="0"/>
              <a:cs typeface="Times New Roman" panose="02020603050405020304" pitchFamily="18" charset="0"/>
            </a:endParaRPr>
          </a:p>
          <a:p>
            <a:endParaRPr lang="ja-JP" altLang="en-US" dirty="0"/>
          </a:p>
        </p:txBody>
      </p:sp>
      <p:sp>
        <p:nvSpPr>
          <p:cNvPr id="8" name="テキスト ボックス 7"/>
          <p:cNvSpPr txBox="1"/>
          <p:nvPr/>
        </p:nvSpPr>
        <p:spPr>
          <a:xfrm>
            <a:off x="1691680" y="5649428"/>
            <a:ext cx="2321024" cy="369332"/>
          </a:xfrm>
          <a:prstGeom prst="rect">
            <a:avLst/>
          </a:prstGeom>
          <a:solidFill>
            <a:schemeClr val="bg1"/>
          </a:solidFill>
        </p:spPr>
        <p:txBody>
          <a:bodyPr wrap="square">
            <a:spAutoFit/>
          </a:bodyPr>
          <a:lstStyle/>
          <a:p>
            <a:r>
              <a:rPr lang="en-US" altLang="ja-JP" b="0" i="0" dirty="0">
                <a:solidFill>
                  <a:srgbClr val="000000"/>
                </a:solidFill>
                <a:effectLst/>
                <a:latin typeface="Times New Roman" panose="02020603050405020304" pitchFamily="18" charset="0"/>
                <a:cs typeface="Times New Roman" panose="02020603050405020304" pitchFamily="18" charset="0"/>
              </a:rPr>
              <a:t>Chlorine acne, cyst</a:t>
            </a:r>
            <a:endParaRPr lang="ja-JP" altLang="en-US"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6113236" y="5592393"/>
            <a:ext cx="1844080" cy="369332"/>
          </a:xfrm>
          <a:prstGeom prst="rect">
            <a:avLst/>
          </a:prstGeom>
          <a:solidFill>
            <a:schemeClr val="bg1"/>
          </a:solidFill>
        </p:spPr>
        <p:txBody>
          <a:bodyPr wrap="square">
            <a:spAutoFit/>
          </a:bodyPr>
          <a:lstStyle/>
          <a:p>
            <a:r>
              <a:rPr lang="en-US" altLang="ja-JP" dirty="0">
                <a:solidFill>
                  <a:srgbClr val="000000"/>
                </a:solidFill>
                <a:latin typeface="Times New Roman" panose="02020603050405020304" pitchFamily="18" charset="0"/>
                <a:cs typeface="Times New Roman" panose="02020603050405020304" pitchFamily="18" charset="0"/>
              </a:rPr>
              <a:t>P</a:t>
            </a:r>
            <a:r>
              <a:rPr lang="en-US" altLang="ja-JP" b="0" i="0" dirty="0">
                <a:solidFill>
                  <a:srgbClr val="000000"/>
                </a:solidFill>
                <a:effectLst/>
                <a:latin typeface="Times New Roman" panose="02020603050405020304" pitchFamily="18" charset="0"/>
                <a:cs typeface="Times New Roman" panose="02020603050405020304" pitchFamily="18" charset="0"/>
              </a:rPr>
              <a:t>igmentation</a:t>
            </a:r>
            <a:endParaRPr lang="ja-JP" altLang="en-US"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1259632" y="103390"/>
            <a:ext cx="6480720" cy="461665"/>
          </a:xfrm>
          <a:prstGeom prst="rect">
            <a:avLst/>
          </a:prstGeom>
          <a:noFill/>
        </p:spPr>
        <p:txBody>
          <a:bodyPr wrap="square" rtlCol="0">
            <a:spAutoFit/>
          </a:bodyPr>
          <a:lstStyle/>
          <a:p>
            <a:r>
              <a:rPr kumimoji="1" lang="en-US" altLang="ja-JP" sz="2400" b="1" i="1" u="sng" dirty="0">
                <a:latin typeface="Times New Roman" panose="02020603050405020304" pitchFamily="18" charset="0"/>
                <a:cs typeface="Times New Roman" panose="02020603050405020304" pitchFamily="18" charset="0"/>
              </a:rPr>
              <a:t>Symptoms of “Kanemi </a:t>
            </a:r>
            <a:r>
              <a:rPr kumimoji="1" lang="en-US" altLang="ja-JP" sz="2400" b="1" i="1" u="sng" dirty="0" err="1">
                <a:latin typeface="Times New Roman" panose="02020603050405020304" pitchFamily="18" charset="0"/>
                <a:cs typeface="Times New Roman" panose="02020603050405020304" pitchFamily="18" charset="0"/>
              </a:rPr>
              <a:t>Yusho</a:t>
            </a:r>
            <a:r>
              <a:rPr kumimoji="1" lang="en-US" altLang="ja-JP" sz="2400" b="1" i="1" u="sng" dirty="0">
                <a:latin typeface="Times New Roman" panose="02020603050405020304" pitchFamily="18" charset="0"/>
                <a:cs typeface="Times New Roman" panose="02020603050405020304" pitchFamily="18" charset="0"/>
              </a:rPr>
              <a:t>” (F0 generation) </a:t>
            </a:r>
            <a:endParaRPr kumimoji="1" lang="ja-JP" altLang="en-US" sz="2400" b="1" i="1" u="sng"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971600" y="6171224"/>
            <a:ext cx="7853376" cy="646331"/>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(Guidance for Kanemi </a:t>
            </a:r>
            <a:r>
              <a:rPr kumimoji="1" lang="en-US" altLang="ja-JP" dirty="0" err="1">
                <a:latin typeface="Times New Roman" panose="02020603050405020304" pitchFamily="18" charset="0"/>
                <a:cs typeface="Times New Roman" panose="02020603050405020304" pitchFamily="18" charset="0"/>
              </a:rPr>
              <a:t>Yusho</a:t>
            </a:r>
            <a:r>
              <a:rPr kumimoji="1" lang="en-US" altLang="ja-JP" dirty="0">
                <a:latin typeface="Times New Roman" panose="02020603050405020304" pitchFamily="18" charset="0"/>
                <a:cs typeface="Times New Roman" panose="02020603050405020304" pitchFamily="18" charset="0"/>
              </a:rPr>
              <a:t> ― Symptoms and treatment ;</a:t>
            </a:r>
          </a:p>
          <a:p>
            <a:r>
              <a:rPr kumimoji="1" lang="en-US" altLang="ja-JP" dirty="0">
                <a:latin typeface="Times New Roman" panose="02020603050405020304" pitchFamily="18" charset="0"/>
                <a:cs typeface="Times New Roman" panose="02020603050405020304" pitchFamily="18" charset="0"/>
              </a:rPr>
              <a:t>                      Research and Clinical Center for </a:t>
            </a:r>
            <a:r>
              <a:rPr kumimoji="1" lang="en-US" altLang="ja-JP" dirty="0" err="1">
                <a:latin typeface="Times New Roman" panose="02020603050405020304" pitchFamily="18" charset="0"/>
                <a:cs typeface="Times New Roman" panose="02020603050405020304" pitchFamily="18" charset="0"/>
              </a:rPr>
              <a:t>Yusho</a:t>
            </a:r>
            <a:r>
              <a:rPr kumimoji="1" lang="en-US" altLang="ja-JP" dirty="0">
                <a:latin typeface="Times New Roman" panose="02020603050405020304" pitchFamily="18" charset="0"/>
                <a:cs typeface="Times New Roman" panose="02020603050405020304" pitchFamily="18" charset="0"/>
              </a:rPr>
              <a:t> and Dioxin (2020)</a:t>
            </a:r>
            <a:endParaRPr kumimoji="1" lang="ja-JP"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056" y="1412776"/>
            <a:ext cx="2724456" cy="4422904"/>
          </a:xfrm>
          <a:prstGeom prst="rect">
            <a:avLst/>
          </a:prstGeom>
          <a:noFill/>
          <a:ln>
            <a:noFill/>
          </a:ln>
        </p:spPr>
      </p:pic>
      <p:sp>
        <p:nvSpPr>
          <p:cNvPr id="2" name="テキスト ボックス 1"/>
          <p:cNvSpPr txBox="1"/>
          <p:nvPr/>
        </p:nvSpPr>
        <p:spPr>
          <a:xfrm>
            <a:off x="5002127" y="3035673"/>
            <a:ext cx="1586097" cy="507831"/>
          </a:xfrm>
          <a:prstGeom prst="rect">
            <a:avLst/>
          </a:prstGeom>
          <a:noFill/>
        </p:spPr>
        <p:txBody>
          <a:bodyPr wrap="square" rtlCol="0">
            <a:spAutoFit/>
          </a:bodyPr>
          <a:lstStyle/>
          <a:p>
            <a:r>
              <a:rPr lang="en-US" altLang="ja-JP" sz="1350" b="1" dirty="0">
                <a:latin typeface="Times New Roman" panose="02020603050405020304" pitchFamily="18" charset="0"/>
                <a:cs typeface="Times New Roman" panose="02020603050405020304" pitchFamily="18" charset="0"/>
              </a:rPr>
              <a:t>Intergenerational </a:t>
            </a:r>
            <a:r>
              <a:rPr lang="ja-JP" altLang="en-US" sz="1350" b="1" dirty="0">
                <a:latin typeface="Times New Roman" panose="02020603050405020304" pitchFamily="18" charset="0"/>
                <a:cs typeface="Times New Roman" panose="02020603050405020304" pitchFamily="18" charset="0"/>
              </a:rPr>
              <a:t> </a:t>
            </a:r>
            <a:r>
              <a:rPr lang="en-US" altLang="ja-JP" sz="1350" b="1" dirty="0">
                <a:latin typeface="Times New Roman" panose="02020603050405020304" pitchFamily="18" charset="0"/>
                <a:cs typeface="Times New Roman" panose="02020603050405020304" pitchFamily="18" charset="0"/>
              </a:rPr>
              <a:t>Inheritance</a:t>
            </a:r>
          </a:p>
        </p:txBody>
      </p:sp>
      <p:sp>
        <p:nvSpPr>
          <p:cNvPr id="3" name="矢印: 左カーブ 2"/>
          <p:cNvSpPr/>
          <p:nvPr/>
        </p:nvSpPr>
        <p:spPr>
          <a:xfrm>
            <a:off x="5211956" y="1939738"/>
            <a:ext cx="679076" cy="1095935"/>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7" name="矢印: 右カーブ 6"/>
          <p:cNvSpPr/>
          <p:nvPr/>
        </p:nvSpPr>
        <p:spPr>
          <a:xfrm>
            <a:off x="1593558" y="2333065"/>
            <a:ext cx="529858" cy="1676519"/>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8" name="テキスト ボックス 7"/>
          <p:cNvSpPr txBox="1"/>
          <p:nvPr/>
        </p:nvSpPr>
        <p:spPr>
          <a:xfrm>
            <a:off x="6972097" y="4340740"/>
            <a:ext cx="2050652" cy="2446824"/>
          </a:xfrm>
          <a:prstGeom prst="rect">
            <a:avLst/>
          </a:prstGeom>
          <a:noFill/>
        </p:spPr>
        <p:txBody>
          <a:bodyPr wrap="square" rtlCol="0">
            <a:spAutoFit/>
          </a:bodyPr>
          <a:lstStyle/>
          <a:p>
            <a:r>
              <a:rPr lang="ja-JP" altLang="en-US" sz="1350" dirty="0">
                <a:latin typeface="Times New Roman" panose="02020603050405020304" pitchFamily="18" charset="0"/>
                <a:cs typeface="Times New Roman" panose="02020603050405020304" pitchFamily="18" charset="0"/>
              </a:rPr>
              <a:t>  </a:t>
            </a:r>
            <a:r>
              <a:rPr lang="en-US" altLang="ja-JP" sz="1350" b="1" dirty="0">
                <a:latin typeface="Times New Roman" panose="02020603050405020304" pitchFamily="18" charset="0"/>
                <a:cs typeface="Times New Roman" panose="02020603050405020304" pitchFamily="18" charset="0"/>
              </a:rPr>
              <a:t>Transgenerational Epigenetic Inheritance.</a:t>
            </a:r>
          </a:p>
          <a:p>
            <a:endParaRPr lang="en-US" altLang="ja-JP" sz="1350" b="1" dirty="0">
              <a:latin typeface="Times New Roman" panose="02020603050405020304" pitchFamily="18" charset="0"/>
              <a:cs typeface="Times New Roman" panose="02020603050405020304" pitchFamily="18" charset="0"/>
            </a:endParaRPr>
          </a:p>
          <a:p>
            <a:endParaRPr lang="en-US" altLang="ja-JP" sz="1350" b="1" dirty="0">
              <a:latin typeface="Times New Roman" panose="02020603050405020304" pitchFamily="18" charset="0"/>
              <a:cs typeface="Times New Roman" panose="02020603050405020304" pitchFamily="18" charset="0"/>
            </a:endParaRPr>
          </a:p>
          <a:p>
            <a:endParaRPr lang="en-US" altLang="ja-JP" sz="1350" b="1" dirty="0">
              <a:latin typeface="Times New Roman" panose="02020603050405020304" pitchFamily="18" charset="0"/>
              <a:cs typeface="Times New Roman" panose="02020603050405020304" pitchFamily="18" charset="0"/>
            </a:endParaRPr>
          </a:p>
          <a:p>
            <a:r>
              <a:rPr lang="en-US" altLang="ja-JP" b="1" dirty="0">
                <a:latin typeface="Times New Roman" panose="02020603050405020304" pitchFamily="18" charset="0"/>
                <a:cs typeface="Times New Roman" panose="02020603050405020304" pitchFamily="18" charset="0"/>
              </a:rPr>
              <a:t>Knudsen et al. </a:t>
            </a:r>
          </a:p>
          <a:p>
            <a:r>
              <a:rPr lang="en-US" altLang="ja-JP" b="1" dirty="0">
                <a:latin typeface="Times New Roman" panose="02020603050405020304" pitchFamily="18" charset="0"/>
                <a:cs typeface="Times New Roman" panose="02020603050405020304" pitchFamily="18" charset="0"/>
              </a:rPr>
              <a:t>J. </a:t>
            </a:r>
            <a:r>
              <a:rPr lang="en-US" altLang="ja-JP" b="1" dirty="0" err="1">
                <a:latin typeface="Times New Roman" panose="02020603050405020304" pitchFamily="18" charset="0"/>
                <a:cs typeface="Times New Roman" panose="02020603050405020304" pitchFamily="18" charset="0"/>
              </a:rPr>
              <a:t>Allerg</a:t>
            </a:r>
            <a:r>
              <a:rPr lang="en-US" altLang="ja-JP" b="1" dirty="0">
                <a:latin typeface="Times New Roman" panose="02020603050405020304" pitchFamily="18" charset="0"/>
                <a:cs typeface="Times New Roman" panose="02020603050405020304" pitchFamily="18" charset="0"/>
              </a:rPr>
              <a:t>. Clin. Immunol.  </a:t>
            </a:r>
            <a:r>
              <a:rPr lang="ja-JP" altLang="en-US" b="1" dirty="0">
                <a:latin typeface="Times New Roman" panose="02020603050405020304" pitchFamily="18" charset="0"/>
                <a:cs typeface="Times New Roman" panose="02020603050405020304" pitchFamily="18" charset="0"/>
              </a:rPr>
              <a:t>（</a:t>
            </a:r>
            <a:r>
              <a:rPr lang="en-US" altLang="ja-JP" b="1" dirty="0">
                <a:latin typeface="Times New Roman" panose="02020603050405020304" pitchFamily="18" charset="0"/>
                <a:cs typeface="Times New Roman" panose="02020603050405020304" pitchFamily="18" charset="0"/>
              </a:rPr>
              <a:t>2019</a:t>
            </a:r>
            <a:r>
              <a:rPr lang="ja-JP" altLang="en-US" b="1" dirty="0">
                <a:latin typeface="Times New Roman" panose="02020603050405020304" pitchFamily="18" charset="0"/>
                <a:cs typeface="Times New Roman" panose="02020603050405020304" pitchFamily="18" charset="0"/>
              </a:rPr>
              <a:t>）</a:t>
            </a:r>
            <a:endParaRPr lang="en-US" altLang="ja-JP" b="1" dirty="0">
              <a:latin typeface="Times New Roman" panose="02020603050405020304" pitchFamily="18" charset="0"/>
              <a:cs typeface="Times New Roman" panose="02020603050405020304" pitchFamily="18" charset="0"/>
            </a:endParaRPr>
          </a:p>
          <a:p>
            <a:r>
              <a:rPr lang="en-US" altLang="ja-JP" b="1" dirty="0">
                <a:latin typeface="Times New Roman" panose="02020603050405020304" pitchFamily="18" charset="0"/>
                <a:cs typeface="Times New Roman" panose="02020603050405020304" pitchFamily="18" charset="0"/>
              </a:rPr>
              <a:t>(Modified)</a:t>
            </a:r>
            <a:endParaRPr lang="ja-JP" altLang="en-US" b="1" dirty="0">
              <a:latin typeface="Times New Roman" panose="02020603050405020304" pitchFamily="18" charset="0"/>
              <a:cs typeface="Times New Roman" panose="02020603050405020304" pitchFamily="18" charset="0"/>
            </a:endParaRPr>
          </a:p>
          <a:p>
            <a:endParaRPr lang="ja-JP" altLang="en-US" sz="1350" dirty="0"/>
          </a:p>
        </p:txBody>
      </p:sp>
      <p:sp>
        <p:nvSpPr>
          <p:cNvPr id="9" name="矢印: 左カーブ 8"/>
          <p:cNvSpPr/>
          <p:nvPr/>
        </p:nvSpPr>
        <p:spPr>
          <a:xfrm>
            <a:off x="6676465" y="1939738"/>
            <a:ext cx="1008530" cy="2450729"/>
          </a:xfrm>
          <a:prstGeom prst="curved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0" name="矢印: 右カーブ 9"/>
          <p:cNvSpPr/>
          <p:nvPr/>
        </p:nvSpPr>
        <p:spPr>
          <a:xfrm>
            <a:off x="412478" y="2322980"/>
            <a:ext cx="925505" cy="2965076"/>
          </a:xfrm>
          <a:prstGeom prst="curvedRightArrow">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3" name="テキスト ボックス 12"/>
          <p:cNvSpPr txBox="1"/>
          <p:nvPr/>
        </p:nvSpPr>
        <p:spPr>
          <a:xfrm>
            <a:off x="1979713" y="3087217"/>
            <a:ext cx="640637" cy="253916"/>
          </a:xfrm>
          <a:prstGeom prst="rect">
            <a:avLst/>
          </a:prstGeom>
          <a:noFill/>
        </p:spPr>
        <p:txBody>
          <a:bodyPr wrap="square" rtlCol="0">
            <a:spAutoFit/>
          </a:bodyPr>
          <a:lstStyle/>
          <a:p>
            <a:r>
              <a:rPr lang="en-US" altLang="ja-JP" sz="1050" b="1" dirty="0">
                <a:latin typeface="Times New Roman" panose="02020603050405020304" pitchFamily="18" charset="0"/>
                <a:cs typeface="Times New Roman" panose="02020603050405020304" pitchFamily="18" charset="0"/>
              </a:rPr>
              <a:t>Infant</a:t>
            </a:r>
          </a:p>
        </p:txBody>
      </p:sp>
      <p:sp>
        <p:nvSpPr>
          <p:cNvPr id="14" name="テキスト ボックス 13"/>
          <p:cNvSpPr txBox="1"/>
          <p:nvPr/>
        </p:nvSpPr>
        <p:spPr>
          <a:xfrm>
            <a:off x="1835696" y="1778061"/>
            <a:ext cx="784654" cy="415498"/>
          </a:xfrm>
          <a:prstGeom prst="rect">
            <a:avLst/>
          </a:prstGeom>
          <a:noFill/>
        </p:spPr>
        <p:txBody>
          <a:bodyPr wrap="square" rtlCol="0">
            <a:spAutoFit/>
          </a:bodyPr>
          <a:lstStyle/>
          <a:p>
            <a:r>
              <a:rPr lang="en-US" altLang="ja-JP" sz="1050" b="1" dirty="0">
                <a:latin typeface="Times New Roman" panose="02020603050405020304" pitchFamily="18" charset="0"/>
                <a:cs typeface="Times New Roman" panose="02020603050405020304" pitchFamily="18" charset="0"/>
              </a:rPr>
              <a:t>Embryo</a:t>
            </a:r>
          </a:p>
          <a:p>
            <a:endParaRPr lang="ja-JP" altLang="en-US" sz="1050" b="1" dirty="0"/>
          </a:p>
        </p:txBody>
      </p:sp>
      <p:sp>
        <p:nvSpPr>
          <p:cNvPr id="16" name="左大かっこ 15"/>
          <p:cNvSpPr/>
          <p:nvPr/>
        </p:nvSpPr>
        <p:spPr>
          <a:xfrm>
            <a:off x="2212042" y="1993526"/>
            <a:ext cx="118565" cy="83371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 name="テキスト ボックス 4"/>
          <p:cNvSpPr txBox="1"/>
          <p:nvPr/>
        </p:nvSpPr>
        <p:spPr>
          <a:xfrm>
            <a:off x="517711" y="3954149"/>
            <a:ext cx="2366102" cy="300082"/>
          </a:xfrm>
          <a:prstGeom prst="rect">
            <a:avLst/>
          </a:prstGeom>
          <a:noFill/>
        </p:spPr>
        <p:txBody>
          <a:bodyPr wrap="square" rtlCol="0">
            <a:spAutoFit/>
          </a:bodyPr>
          <a:lstStyle/>
          <a:p>
            <a:r>
              <a:rPr lang="en-US" altLang="ja-JP" sz="1350" b="1" dirty="0">
                <a:latin typeface="Times New Roman" panose="02020603050405020304" pitchFamily="18" charset="0"/>
                <a:cs typeface="Times New Roman" panose="02020603050405020304" pitchFamily="18" charset="0"/>
              </a:rPr>
              <a:t>Intergenerational</a:t>
            </a:r>
            <a:r>
              <a:rPr lang="en-US" altLang="ja-JP" sz="1350" b="1" dirty="0"/>
              <a:t> </a:t>
            </a:r>
            <a:r>
              <a:rPr lang="ja-JP" altLang="en-US" sz="1350" b="1" dirty="0"/>
              <a:t> </a:t>
            </a:r>
            <a:r>
              <a:rPr lang="en-US" altLang="ja-JP" sz="1350" b="1" dirty="0"/>
              <a:t>Inheritance</a:t>
            </a:r>
          </a:p>
        </p:txBody>
      </p:sp>
      <p:sp>
        <p:nvSpPr>
          <p:cNvPr id="12" name="テキスト ボックス 11"/>
          <p:cNvSpPr txBox="1"/>
          <p:nvPr/>
        </p:nvSpPr>
        <p:spPr>
          <a:xfrm>
            <a:off x="683568" y="5255841"/>
            <a:ext cx="2031057" cy="507831"/>
          </a:xfrm>
          <a:prstGeom prst="rect">
            <a:avLst/>
          </a:prstGeom>
          <a:noFill/>
        </p:spPr>
        <p:txBody>
          <a:bodyPr wrap="square" rtlCol="0">
            <a:spAutoFit/>
          </a:bodyPr>
          <a:lstStyle/>
          <a:p>
            <a:r>
              <a:rPr lang="ja-JP" altLang="en-US" sz="1350" dirty="0"/>
              <a:t> </a:t>
            </a:r>
            <a:r>
              <a:rPr lang="en-US" altLang="ja-JP" sz="1350" b="1" dirty="0">
                <a:latin typeface="Times New Roman" panose="02020603050405020304" pitchFamily="18" charset="0"/>
                <a:cs typeface="Times New Roman" panose="02020603050405020304" pitchFamily="18" charset="0"/>
              </a:rPr>
              <a:t>Transgenerational</a:t>
            </a:r>
            <a:r>
              <a:rPr lang="en-US" altLang="ja-JP" sz="1350" b="1" dirty="0"/>
              <a:t> </a:t>
            </a:r>
            <a:r>
              <a:rPr lang="en-US" altLang="ja-JP" sz="1350" b="1" dirty="0">
                <a:latin typeface="Times New Roman" panose="02020603050405020304" pitchFamily="18" charset="0"/>
                <a:cs typeface="Times New Roman" panose="02020603050405020304" pitchFamily="18" charset="0"/>
              </a:rPr>
              <a:t>Epigenetic Inheritance</a:t>
            </a:r>
            <a:endParaRPr lang="ja-JP" altLang="en-US" sz="1350" b="1"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611560" y="177827"/>
            <a:ext cx="6203339" cy="954107"/>
          </a:xfrm>
          <a:prstGeom prst="rect">
            <a:avLst/>
          </a:prstGeom>
          <a:noFill/>
        </p:spPr>
        <p:txBody>
          <a:bodyPr wrap="square">
            <a:spAutoFit/>
          </a:bodyPr>
          <a:lstStyle/>
          <a:p>
            <a:r>
              <a:rPr lang="en-US" altLang="ja-JP" sz="2800" i="1" u="sng" dirty="0">
                <a:solidFill>
                  <a:srgbClr val="2C363A"/>
                </a:solidFill>
                <a:effectLst/>
                <a:latin typeface="Times New Roman" panose="02020603050405020304" pitchFamily="18" charset="0"/>
                <a:ea typeface="ＭＳ Ｐゴシック" panose="020B0600070205080204" pitchFamily="50" charset="-128"/>
                <a:cs typeface="Times New Roman" panose="02020603050405020304" pitchFamily="18" charset="0"/>
              </a:rPr>
              <a:t>Transgenerational epigenetic inheritance (TEI) in “Kanemi </a:t>
            </a:r>
            <a:r>
              <a:rPr lang="en-US" altLang="ja-JP" sz="2800" i="1" u="sng" dirty="0" err="1">
                <a:solidFill>
                  <a:srgbClr val="2C363A"/>
                </a:solidFill>
                <a:effectLst/>
                <a:latin typeface="Times New Roman" panose="02020603050405020304" pitchFamily="18" charset="0"/>
                <a:ea typeface="ＭＳ Ｐゴシック" panose="020B0600070205080204" pitchFamily="50" charset="-128"/>
                <a:cs typeface="Times New Roman" panose="02020603050405020304" pitchFamily="18" charset="0"/>
              </a:rPr>
              <a:t>Yusho</a:t>
            </a:r>
            <a:r>
              <a:rPr lang="en-US" altLang="ja-JP" sz="2800" i="1" u="sng" dirty="0">
                <a:solidFill>
                  <a:srgbClr val="2C363A"/>
                </a:solidFill>
                <a:effectLst/>
                <a:latin typeface="Times New Roman" panose="02020603050405020304" pitchFamily="18" charset="0"/>
                <a:ea typeface="ＭＳ Ｐゴシック" panose="020B0600070205080204" pitchFamily="50" charset="-128"/>
                <a:cs typeface="Times New Roman" panose="02020603050405020304" pitchFamily="18" charset="0"/>
              </a:rPr>
              <a:t>”</a:t>
            </a:r>
            <a:endParaRPr lang="ja-JP" altLang="en-US" sz="2800" i="1" u="sng"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タイトル 5"/>
          <p:cNvSpPr>
            <a:spLocks noGrp="1"/>
          </p:cNvSpPr>
          <p:nvPr>
            <p:ph type="title"/>
          </p:nvPr>
        </p:nvSpPr>
        <p:spPr>
          <a:xfrm>
            <a:off x="2123416" y="736653"/>
            <a:ext cx="5273813" cy="5027019"/>
          </a:xfrm>
        </p:spPr>
        <p:txBody>
          <a:bodyPr>
            <a:normAutofit/>
          </a:bodyPr>
          <a:lstStyle/>
          <a:p>
            <a:r>
              <a:rPr lang="ja-JP" altLang="en-US" sz="2000" dirty="0"/>
              <a:t>　</a:t>
            </a:r>
            <a:br>
              <a:rPr lang="en-US" altLang="ja-JP" sz="2000" dirty="0"/>
            </a:br>
            <a:r>
              <a:rPr lang="en-US" altLang="ja-JP" sz="2000" b="1" dirty="0">
                <a:latin typeface="Times New Roman" panose="02020603050405020304" pitchFamily="18" charset="0"/>
                <a:cs typeface="Times New Roman" panose="02020603050405020304" pitchFamily="18" charset="0"/>
              </a:rPr>
              <a:t>PCDF</a:t>
            </a:r>
            <a:r>
              <a:rPr lang="en-US" altLang="ja-JP" sz="1600" b="1" dirty="0">
                <a:latin typeface="Times New Roman" panose="02020603050405020304" pitchFamily="18" charset="0"/>
                <a:cs typeface="Times New Roman" panose="02020603050405020304" pitchFamily="18" charset="0"/>
              </a:rPr>
              <a:t>s</a:t>
            </a:r>
            <a:r>
              <a:rPr lang="ja-JP" altLang="en-US" sz="2000" b="1" dirty="0">
                <a:latin typeface="Times New Roman" panose="02020603050405020304" pitchFamily="18" charset="0"/>
                <a:cs typeface="Times New Roman" panose="02020603050405020304" pitchFamily="18" charset="0"/>
              </a:rPr>
              <a:t>　↓</a:t>
            </a:r>
            <a:r>
              <a:rPr lang="en-US" altLang="ja-JP" sz="2000" b="1" dirty="0">
                <a:latin typeface="Times New Roman" panose="02020603050405020304" pitchFamily="18" charset="0"/>
                <a:cs typeface="Times New Roman" panose="02020603050405020304" pitchFamily="18" charset="0"/>
              </a:rPr>
              <a:t>   </a:t>
            </a:r>
            <a:r>
              <a:rPr lang="ja-JP" altLang="en-US" sz="2000" b="1" dirty="0">
                <a:latin typeface="Times New Roman" panose="02020603050405020304" pitchFamily="18" charset="0"/>
                <a:cs typeface="Times New Roman" panose="02020603050405020304" pitchFamily="18" charset="0"/>
              </a:rPr>
              <a:t>　</a:t>
            </a:r>
            <a:br>
              <a:rPr lang="en-US" altLang="ja-JP" sz="2000" i="1" dirty="0">
                <a:latin typeface="Times New Roman" panose="02020603050405020304" pitchFamily="18" charset="0"/>
                <a:cs typeface="Times New Roman" panose="02020603050405020304" pitchFamily="18" charset="0"/>
              </a:rPr>
            </a:br>
            <a:r>
              <a:rPr lang="en-US" altLang="ja-JP" sz="2000" i="1" dirty="0">
                <a:latin typeface="Times New Roman" panose="02020603050405020304" pitchFamily="18" charset="0"/>
                <a:cs typeface="Times New Roman" panose="02020603050405020304" pitchFamily="18" charset="0"/>
              </a:rPr>
              <a:t>                         </a:t>
            </a:r>
            <a:endParaRPr lang="ja-JP" altLang="en-US" sz="20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108488" y="5792788"/>
            <a:ext cx="8896027" cy="731837"/>
          </a:xfrm>
          <a:prstGeom prst="rect">
            <a:avLst/>
          </a:prstGeom>
          <a:solidFill>
            <a:srgbClr val="3366FF"/>
          </a:solidFill>
          <a:ln w="9525">
            <a:miter lim="800000"/>
            <a:headEnd/>
            <a:tailEnd/>
          </a:ln>
          <a:effectLst/>
          <a:scene3d>
            <a:camera prst="legacyObliqueTopRight"/>
            <a:lightRig rig="legacyFlat3" dir="b"/>
          </a:scene3d>
          <a:sp3d extrusionH="201600" prstMaterial="legacyPlastic">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dirty="0">
                <a:solidFill>
                  <a:srgbClr val="FFFFFF"/>
                </a:solidFill>
                <a:latin typeface="Arial" panose="020B0604020202020204" pitchFamily="34" charset="0"/>
                <a:ea typeface="ＭＳ Ｐゴシック" panose="020B0600070205080204" pitchFamily="50" charset="-128"/>
              </a:rPr>
              <a:t>T</a:t>
            </a:r>
            <a:r>
              <a:rPr kumimoji="1" lang="en-US"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rend of PCB level in air (2003-2017) MOEJ</a:t>
            </a:r>
            <a:endParaRPr kumimoji="1" lang="ja-JP"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 name="Rectangle 2">
            <a:extLst>
              <a:ext uri="{FF2B5EF4-FFF2-40B4-BE49-F238E27FC236}">
                <a16:creationId xmlns:a16="http://schemas.microsoft.com/office/drawing/2014/main" id="{027076DC-76DD-7AFE-186B-B9B5D1055C6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5" name="図 4">
            <a:extLst>
              <a:ext uri="{FF2B5EF4-FFF2-40B4-BE49-F238E27FC236}">
                <a16:creationId xmlns:a16="http://schemas.microsoft.com/office/drawing/2014/main" id="{CD1966ED-5D55-0813-35B3-2517C4B02FDA}"/>
              </a:ext>
            </a:extLst>
          </p:cNvPr>
          <p:cNvPicPr>
            <a:picLocks noChangeAspect="1"/>
          </p:cNvPicPr>
          <p:nvPr/>
        </p:nvPicPr>
        <p:blipFill rotWithShape="1">
          <a:blip r:embed="rId3"/>
          <a:srcRect l="2373" t="19341" r="19491" b="11174"/>
          <a:stretch/>
        </p:blipFill>
        <p:spPr>
          <a:xfrm>
            <a:off x="659574" y="333374"/>
            <a:ext cx="7740507" cy="5070785"/>
          </a:xfrm>
          <a:prstGeom prst="rect">
            <a:avLst/>
          </a:prstGeom>
        </p:spPr>
      </p:pic>
      <p:sp>
        <p:nvSpPr>
          <p:cNvPr id="2" name="テキスト ボックス 1">
            <a:extLst>
              <a:ext uri="{FF2B5EF4-FFF2-40B4-BE49-F238E27FC236}">
                <a16:creationId xmlns:a16="http://schemas.microsoft.com/office/drawing/2014/main" id="{6454C64A-2CB2-F066-00D6-6850CC495BC0}"/>
              </a:ext>
            </a:extLst>
          </p:cNvPr>
          <p:cNvSpPr txBox="1"/>
          <p:nvPr/>
        </p:nvSpPr>
        <p:spPr>
          <a:xfrm>
            <a:off x="0" y="3429000"/>
            <a:ext cx="1325880" cy="369332"/>
          </a:xfrm>
          <a:prstGeom prst="rect">
            <a:avLst/>
          </a:prstGeom>
          <a:noFill/>
        </p:spPr>
        <p:txBody>
          <a:bodyPr wrap="square" rtlCol="0">
            <a:spAutoFit/>
          </a:bodyPr>
          <a:lstStyle/>
          <a:p>
            <a:r>
              <a:rPr kumimoji="1" lang="en-US" altLang="ja-JP" b="1" dirty="0">
                <a:solidFill>
                  <a:srgbClr val="FF0000"/>
                </a:solidFill>
              </a:rPr>
              <a:t>0.1ng/m3</a:t>
            </a:r>
            <a:endParaRPr kumimoji="1" lang="ja-JP" altLang="en-US" b="1" dirty="0">
              <a:solidFill>
                <a:srgbClr val="FF0000"/>
              </a:solidFill>
            </a:endParaRPr>
          </a:p>
        </p:txBody>
      </p:sp>
    </p:spTree>
    <p:extLst>
      <p:ext uri="{BB962C8B-B14F-4D97-AF65-F5344CB8AC3E}">
        <p14:creationId xmlns:p14="http://schemas.microsoft.com/office/powerpoint/2010/main" val="21106340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931" y="102915"/>
            <a:ext cx="8856984" cy="764704"/>
          </a:xfrm>
        </p:spPr>
        <p:txBody>
          <a:bodyPr>
            <a:noAutofit/>
          </a:bodyPr>
          <a:lstStyle/>
          <a:p>
            <a:r>
              <a:rPr lang="en-US" altLang="ja-JP" sz="2800" b="1" i="1" u="sng" dirty="0">
                <a:solidFill>
                  <a:srgbClr val="000000"/>
                </a:solidFill>
                <a:effectLst/>
                <a:latin typeface="Times New Roman" panose="02020603050405020304" pitchFamily="18" charset="0"/>
                <a:cs typeface="Times New Roman" panose="02020603050405020304" pitchFamily="18" charset="0"/>
              </a:rPr>
              <a:t>Secondary Interim report of “Research Group“(</a:t>
            </a:r>
            <a:r>
              <a:rPr lang="en-US" altLang="ja-JP" sz="2400" b="1" i="1" u="sng" dirty="0">
                <a:solidFill>
                  <a:srgbClr val="000000"/>
                </a:solidFill>
                <a:effectLst/>
                <a:latin typeface="Times New Roman" panose="02020603050405020304" pitchFamily="18" charset="0"/>
                <a:cs typeface="Times New Roman" panose="02020603050405020304" pitchFamily="18" charset="0"/>
              </a:rPr>
              <a:t>June, </a:t>
            </a:r>
            <a:r>
              <a:rPr lang="en-US" altLang="ja-JP" sz="2400" b="1" i="1" u="sng" dirty="0">
                <a:solidFill>
                  <a:srgbClr val="000000"/>
                </a:solidFill>
                <a:latin typeface="Times New Roman" panose="02020603050405020304" pitchFamily="18" charset="0"/>
                <a:cs typeface="Times New Roman" panose="02020603050405020304" pitchFamily="18" charset="0"/>
              </a:rPr>
              <a:t>2023)</a:t>
            </a:r>
            <a:endParaRPr kumimoji="1" lang="ja-JP" altLang="en-US" sz="24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226931" y="836712"/>
            <a:ext cx="8856984" cy="6120680"/>
          </a:xfrm>
        </p:spPr>
        <p:txBody>
          <a:bodyPr>
            <a:noAutofit/>
          </a:bodyPr>
          <a:lstStyle/>
          <a:p>
            <a:pPr marL="0" indent="0">
              <a:buNone/>
            </a:pPr>
            <a:r>
              <a:rPr lang="en-US" altLang="ja-JP" sz="2400" dirty="0">
                <a:latin typeface="Times New Roman" panose="02020603050405020304" pitchFamily="18" charset="0"/>
                <a:cs typeface="Times New Roman" panose="02020603050405020304" pitchFamily="18" charset="0"/>
              </a:rPr>
              <a:t>The group are classified as the </a:t>
            </a:r>
            <a:r>
              <a:rPr lang="en-US" altLang="ja-JP" sz="2400" i="1" dirty="0">
                <a:latin typeface="Times New Roman" panose="02020603050405020304" pitchFamily="18" charset="0"/>
                <a:cs typeface="Times New Roman" panose="02020603050405020304" pitchFamily="18" charset="0"/>
              </a:rPr>
              <a:t>high</a:t>
            </a:r>
            <a:r>
              <a:rPr lang="en-US" altLang="ja-JP" sz="2400" dirty="0">
                <a:latin typeface="Times New Roman" panose="02020603050405020304" pitchFamily="18" charset="0"/>
                <a:cs typeface="Times New Roman" panose="02020603050405020304" pitchFamily="18" charset="0"/>
              </a:rPr>
              <a:t>-PCDFs</a:t>
            </a:r>
            <a:r>
              <a:rPr lang="en-US" altLang="ja-JP" sz="2400" dirty="0">
                <a:solidFill>
                  <a:srgbClr val="FF0000"/>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group (&gt;50pg</a:t>
            </a:r>
            <a:r>
              <a:rPr lang="ja-JP" altLang="en-US" sz="2400"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in  the blood of mothers)</a:t>
            </a:r>
            <a:r>
              <a:rPr lang="ja-JP" altLang="en-US" sz="2400"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and </a:t>
            </a:r>
            <a:r>
              <a:rPr lang="en-US" altLang="ja-JP" sz="2400" i="1" dirty="0">
                <a:latin typeface="Times New Roman" panose="02020603050405020304" pitchFamily="18" charset="0"/>
                <a:cs typeface="Times New Roman" panose="02020603050405020304" pitchFamily="18" charset="0"/>
              </a:rPr>
              <a:t>low-</a:t>
            </a:r>
            <a:r>
              <a:rPr lang="en-US" altLang="ja-JP" sz="2400" dirty="0">
                <a:latin typeface="Times New Roman" panose="02020603050405020304" pitchFamily="18" charset="0"/>
                <a:cs typeface="Times New Roman" panose="02020603050405020304" pitchFamily="18" charset="0"/>
              </a:rPr>
              <a:t>PCDFs group  (&lt;50pg); number of people: 238 and 54 in the second and third generations.</a:t>
            </a:r>
          </a:p>
          <a:p>
            <a:pPr marL="0" indent="0">
              <a:buNone/>
            </a:pPr>
            <a:r>
              <a:rPr lang="en-US" altLang="ja-JP" sz="2400" b="1" u="sng" dirty="0">
                <a:latin typeface="Times New Roman" panose="02020603050405020304" pitchFamily="18" charset="0"/>
                <a:cs typeface="Times New Roman" panose="02020603050405020304" pitchFamily="18" charset="0"/>
              </a:rPr>
              <a:t>The relationship </a:t>
            </a:r>
            <a:r>
              <a:rPr lang="en-US" altLang="ja-JP" sz="2400" b="1" u="sng" dirty="0" err="1">
                <a:latin typeface="Times New Roman" panose="02020603050405020304" pitchFamily="18" charset="0"/>
                <a:cs typeface="Times New Roman" panose="02020603050405020304" pitchFamily="18" charset="0"/>
              </a:rPr>
              <a:t>beteen</a:t>
            </a:r>
            <a:r>
              <a:rPr lang="en-US" altLang="ja-JP" sz="2400" b="1" u="sng" dirty="0">
                <a:latin typeface="Times New Roman" panose="02020603050405020304" pitchFamily="18" charset="0"/>
                <a:cs typeface="Times New Roman" panose="02020603050405020304" pitchFamily="18" charset="0"/>
              </a:rPr>
              <a:t> the concentration of PCDFs in suffering mothers and that of second  and third generations was </a:t>
            </a:r>
            <a:r>
              <a:rPr lang="en-US" altLang="ja-JP" sz="2400" b="1" u="sng" dirty="0" err="1">
                <a:latin typeface="Times New Roman" panose="02020603050405020304" pitchFamily="18" charset="0"/>
                <a:cs typeface="Times New Roman" panose="02020603050405020304" pitchFamily="18" charset="0"/>
              </a:rPr>
              <a:t>denyed</a:t>
            </a:r>
            <a:r>
              <a:rPr lang="en-US" altLang="ja-JP" sz="2400" b="1" u="sng" dirty="0">
                <a:latin typeface="Times New Roman" panose="02020603050405020304" pitchFamily="18" charset="0"/>
                <a:cs typeface="Times New Roman" panose="02020603050405020304" pitchFamily="18" charset="0"/>
              </a:rPr>
              <a:t> .</a:t>
            </a:r>
          </a:p>
          <a:p>
            <a:pPr marL="0" indent="0">
              <a:buNone/>
            </a:pPr>
            <a:r>
              <a:rPr lang="en-US" altLang="ja-JP" sz="2400" b="1" u="sng" dirty="0">
                <a:latin typeface="Times New Roman" panose="02020603050405020304" pitchFamily="18" charset="0"/>
                <a:cs typeface="Times New Roman" panose="02020603050405020304" pitchFamily="18" charset="0"/>
              </a:rPr>
              <a:t>On the congenital anomaly</a:t>
            </a:r>
          </a:p>
          <a:p>
            <a:r>
              <a:rPr lang="en-US" altLang="ja-JP" sz="2400" b="1" u="sng" dirty="0">
                <a:latin typeface="Times New Roman" panose="02020603050405020304" pitchFamily="18" charset="0"/>
                <a:cs typeface="Times New Roman" panose="02020603050405020304" pitchFamily="18" charset="0"/>
              </a:rPr>
              <a:t>Lip/cleft</a:t>
            </a:r>
            <a:r>
              <a:rPr lang="ja-JP" altLang="en-US" sz="2400" b="1" u="sng" dirty="0">
                <a:latin typeface="Times New Roman" panose="02020603050405020304" pitchFamily="18" charset="0"/>
                <a:cs typeface="Times New Roman" panose="02020603050405020304" pitchFamily="18" charset="0"/>
              </a:rPr>
              <a:t> </a:t>
            </a:r>
            <a:r>
              <a:rPr lang="en-US" altLang="ja-JP" sz="2400" b="1" u="sng" dirty="0">
                <a:latin typeface="Times New Roman" panose="02020603050405020304" pitchFamily="18" charset="0"/>
                <a:cs typeface="Times New Roman" panose="02020603050405020304" pitchFamily="18" charset="0"/>
              </a:rPr>
              <a:t>palates</a:t>
            </a:r>
            <a:r>
              <a:rPr lang="ja-JP" altLang="en-US" sz="2400" b="1" u="sng"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 show significant increases</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0.8% (high group) vs  0.2% (low group). </a:t>
            </a:r>
          </a:p>
          <a:p>
            <a:r>
              <a:rPr lang="en-US" altLang="ja-JP" sz="2400" b="1" u="sng" dirty="0">
                <a:latin typeface="Times New Roman" panose="02020603050405020304" pitchFamily="18" charset="0"/>
                <a:cs typeface="Times New Roman" panose="02020603050405020304" pitchFamily="18" charset="0"/>
              </a:rPr>
              <a:t>VSDs did not increase</a:t>
            </a:r>
            <a:r>
              <a:rPr lang="ja-JP" altLang="en-US" sz="2400" b="1" u="sng" dirty="0">
                <a:latin typeface="Times New Roman" panose="02020603050405020304" pitchFamily="18" charset="0"/>
                <a:cs typeface="Times New Roman" panose="02020603050405020304" pitchFamily="18" charset="0"/>
              </a:rPr>
              <a:t>：</a:t>
            </a:r>
            <a:r>
              <a:rPr lang="ja-JP" altLang="en-US" sz="2400" b="1"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high:1.0% vs low: 0.3%. These  data are c</a:t>
            </a:r>
            <a:r>
              <a:rPr kumimoji="1" lang="en-US" altLang="ja-JP" sz="2400" dirty="0">
                <a:latin typeface="Times New Roman" panose="02020603050405020304" pitchFamily="18" charset="0"/>
                <a:cs typeface="Times New Roman" panose="02020603050405020304" pitchFamily="18" charset="0"/>
              </a:rPr>
              <a:t>ontrary to those of D</a:t>
            </a:r>
            <a:r>
              <a:rPr lang="en-US" altLang="ja-JP" sz="2400" dirty="0">
                <a:latin typeface="Times New Roman" panose="02020603050405020304" pitchFamily="18" charset="0"/>
                <a:cs typeface="Times New Roman" panose="02020603050405020304" pitchFamily="18" charset="0"/>
              </a:rPr>
              <a:t>r. </a:t>
            </a:r>
            <a:r>
              <a:rPr lang="en-US" altLang="ja-JP" sz="2400" dirty="0" err="1">
                <a:latin typeface="Times New Roman" panose="02020603050405020304" pitchFamily="18" charset="0"/>
                <a:cs typeface="Times New Roman" panose="02020603050405020304" pitchFamily="18" charset="0"/>
              </a:rPr>
              <a:t>Fujino</a:t>
            </a:r>
            <a:r>
              <a:rPr lang="en-US" altLang="ja-JP" sz="2400" dirty="0">
                <a:latin typeface="Times New Roman" panose="02020603050405020304" pitchFamily="18" charset="0"/>
                <a:cs typeface="Times New Roman" panose="02020603050405020304" pitchFamily="18" charset="0"/>
              </a:rPr>
              <a:t> (2019).</a:t>
            </a:r>
          </a:p>
          <a:p>
            <a:r>
              <a:rPr lang="ja-JP" altLang="en-US" sz="2400" dirty="0">
                <a:latin typeface="Times New Roman" panose="02020603050405020304" pitchFamily="18" charset="0"/>
                <a:cs typeface="Times New Roman" panose="02020603050405020304" pitchFamily="18" charset="0"/>
              </a:rPr>
              <a:t> </a:t>
            </a:r>
            <a:r>
              <a:rPr lang="en-US" altLang="ja-JP" sz="2400" b="1" u="sng" dirty="0">
                <a:latin typeface="Times New Roman" panose="02020603050405020304" pitchFamily="18" charset="0"/>
                <a:cs typeface="Times New Roman" panose="02020603050405020304" pitchFamily="18" charset="0"/>
              </a:rPr>
              <a:t>Teeth defects : </a:t>
            </a:r>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high: 4.1%</a:t>
            </a:r>
            <a:r>
              <a:rPr lang="ja-JP" altLang="en-US" sz="2400" dirty="0">
                <a:solidFill>
                  <a:srgbClr val="FF0000"/>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vs low: 10.0%</a:t>
            </a:r>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These data are contrary to those of Drs. Miyakawa and  </a:t>
            </a:r>
            <a:r>
              <a:rPr lang="en-US" altLang="ja-JP" sz="2400" dirty="0" err="1">
                <a:latin typeface="Times New Roman" panose="02020603050405020304" pitchFamily="18" charset="0"/>
                <a:cs typeface="Times New Roman" panose="02020603050405020304" pitchFamily="18" charset="0"/>
              </a:rPr>
              <a:t>Hashidume</a:t>
            </a:r>
            <a:r>
              <a:rPr lang="en-US" altLang="ja-JP" sz="2400" dirty="0">
                <a:latin typeface="Times New Roman" panose="02020603050405020304" pitchFamily="18" charset="0"/>
                <a:cs typeface="Times New Roman" panose="02020603050405020304" pitchFamily="18" charset="0"/>
              </a:rPr>
              <a:t> (up to 50% vs control</a:t>
            </a:r>
            <a:r>
              <a:rPr lang="ja-JP" altLang="en-US"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2012).</a:t>
            </a:r>
          </a:p>
          <a:p>
            <a:r>
              <a:rPr lang="en-US" altLang="ja-JP" sz="2400" b="1" u="sng" dirty="0">
                <a:latin typeface="Times New Roman" panose="02020603050405020304" pitchFamily="18" charset="0"/>
                <a:cs typeface="Times New Roman" panose="02020603050405020304" pitchFamily="18" charset="0"/>
              </a:rPr>
              <a:t>Thrombasthenia</a:t>
            </a:r>
            <a:r>
              <a:rPr lang="en-US" altLang="ja-JP" sz="2400" b="1"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 shows petiolar inheritance in specific pedigree (</a:t>
            </a:r>
            <a:r>
              <a:rPr lang="en-US" altLang="ja-JP" sz="2400" dirty="0" err="1">
                <a:latin typeface="Times New Roman" panose="02020603050405020304" pitchFamily="18" charset="0"/>
                <a:cs typeface="Times New Roman" panose="02020603050405020304" pitchFamily="18" charset="0"/>
              </a:rPr>
              <a:t>Fujino</a:t>
            </a:r>
            <a:r>
              <a:rPr lang="en-US" altLang="ja-JP" sz="2400" dirty="0">
                <a:latin typeface="Times New Roman" panose="02020603050405020304" pitchFamily="18" charset="0"/>
                <a:cs typeface="Times New Roman" panose="02020603050405020304" pitchFamily="18" charset="0"/>
              </a:rPr>
              <a:t>, 2019).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稲妻 344"/>
          <p:cNvSpPr/>
          <p:nvPr/>
        </p:nvSpPr>
        <p:spPr>
          <a:xfrm rot="546707">
            <a:off x="4632230" y="1301551"/>
            <a:ext cx="614824" cy="33570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9" name="稲妻 348"/>
          <p:cNvSpPr/>
          <p:nvPr/>
        </p:nvSpPr>
        <p:spPr>
          <a:xfrm rot="4292030">
            <a:off x="3158942" y="1193441"/>
            <a:ext cx="324846" cy="668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pic>
        <p:nvPicPr>
          <p:cNvPr id="5" name="図 4"/>
          <p:cNvPicPr>
            <a:picLocks noChangeAspect="1"/>
          </p:cNvPicPr>
          <p:nvPr/>
        </p:nvPicPr>
        <p:blipFill>
          <a:blip r:embed="rId2"/>
          <a:stretch>
            <a:fillRect/>
          </a:stretch>
        </p:blipFill>
        <p:spPr>
          <a:xfrm>
            <a:off x="1662122" y="3928568"/>
            <a:ext cx="521253" cy="507536"/>
          </a:xfrm>
          <a:prstGeom prst="rect">
            <a:avLst/>
          </a:prstGeom>
        </p:spPr>
      </p:pic>
      <p:pic>
        <p:nvPicPr>
          <p:cNvPr id="7" name="図 6"/>
          <p:cNvPicPr>
            <a:picLocks noChangeAspect="1"/>
          </p:cNvPicPr>
          <p:nvPr/>
        </p:nvPicPr>
        <p:blipFill>
          <a:blip r:embed="rId2"/>
          <a:stretch>
            <a:fillRect/>
          </a:stretch>
        </p:blipFill>
        <p:spPr>
          <a:xfrm>
            <a:off x="4943217" y="2823843"/>
            <a:ext cx="521253" cy="507536"/>
          </a:xfrm>
          <a:prstGeom prst="rect">
            <a:avLst/>
          </a:prstGeom>
        </p:spPr>
      </p:pic>
      <p:cxnSp>
        <p:nvCxnSpPr>
          <p:cNvPr id="10" name="直線コネクタ 9"/>
          <p:cNvCxnSpPr/>
          <p:nvPr/>
        </p:nvCxnSpPr>
        <p:spPr>
          <a:xfrm flipV="1">
            <a:off x="3746777" y="1926852"/>
            <a:ext cx="473650" cy="6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328147" y="2269750"/>
            <a:ext cx="333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486150" y="2189068"/>
            <a:ext cx="0" cy="32889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直線矢印コネクタ 18"/>
          <p:cNvCxnSpPr/>
          <p:nvPr/>
        </p:nvCxnSpPr>
        <p:spPr>
          <a:xfrm flipV="1">
            <a:off x="4633291" y="1551873"/>
            <a:ext cx="216743" cy="2084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983601" y="1933013"/>
            <a:ext cx="0" cy="645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02081" y="2578474"/>
            <a:ext cx="747903" cy="0"/>
          </a:xfrm>
          <a:prstGeom prst="line">
            <a:avLst/>
          </a:prstGeom>
          <a:ln w="19050"/>
        </p:spPr>
        <p:style>
          <a:lnRef idx="1">
            <a:schemeClr val="dk1"/>
          </a:lnRef>
          <a:fillRef idx="0">
            <a:schemeClr val="dk1"/>
          </a:fillRef>
          <a:effectRef idx="0">
            <a:schemeClr val="dk1"/>
          </a:effectRef>
          <a:fontRef idx="minor">
            <a:schemeClr val="tx1"/>
          </a:fontRef>
        </p:style>
      </p:cxnSp>
      <p:pic>
        <p:nvPicPr>
          <p:cNvPr id="35" name="図 34"/>
          <p:cNvPicPr>
            <a:picLocks noChangeAspect="1"/>
          </p:cNvPicPr>
          <p:nvPr/>
        </p:nvPicPr>
        <p:blipFill>
          <a:blip r:embed="rId3"/>
          <a:stretch>
            <a:fillRect/>
          </a:stretch>
        </p:blipFill>
        <p:spPr>
          <a:xfrm>
            <a:off x="4476522" y="2635959"/>
            <a:ext cx="297855" cy="288690"/>
          </a:xfrm>
          <a:prstGeom prst="rect">
            <a:avLst/>
          </a:prstGeom>
        </p:spPr>
      </p:pic>
      <p:sp>
        <p:nvSpPr>
          <p:cNvPr id="71" name="楕円 70"/>
          <p:cNvSpPr/>
          <p:nvPr/>
        </p:nvSpPr>
        <p:spPr>
          <a:xfrm>
            <a:off x="4117666" y="2847331"/>
            <a:ext cx="470642" cy="460560"/>
          </a:xfrm>
          <a:prstGeom prst="ellipse">
            <a:avLst/>
          </a:prstGeom>
          <a:pattFill prst="pct6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72" name="楕円 71"/>
          <p:cNvSpPr/>
          <p:nvPr/>
        </p:nvSpPr>
        <p:spPr>
          <a:xfrm>
            <a:off x="3366275" y="2850126"/>
            <a:ext cx="470642" cy="460560"/>
          </a:xfrm>
          <a:prstGeom prst="ellipse">
            <a:avLst/>
          </a:prstGeom>
          <a:pattFill prst="pct6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73" name="楕円 72"/>
          <p:cNvSpPr/>
          <p:nvPr/>
        </p:nvSpPr>
        <p:spPr>
          <a:xfrm>
            <a:off x="4285750" y="3007947"/>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74" name="楕円 73"/>
          <p:cNvSpPr/>
          <p:nvPr/>
        </p:nvSpPr>
        <p:spPr>
          <a:xfrm>
            <a:off x="3534360" y="3018884"/>
            <a:ext cx="127568" cy="125282"/>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76" name="直線コネクタ 75"/>
          <p:cNvCxnSpPr/>
          <p:nvPr/>
        </p:nvCxnSpPr>
        <p:spPr>
          <a:xfrm>
            <a:off x="4349984" y="2578474"/>
            <a:ext cx="0" cy="271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056022" y="3412408"/>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192445" y="3310687"/>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1" idx="6"/>
            <a:endCxn id="7" idx="1"/>
          </p:cNvCxnSpPr>
          <p:nvPr/>
        </p:nvCxnSpPr>
        <p:spPr>
          <a:xfrm>
            <a:off x="4588308" y="3077611"/>
            <a:ext cx="3549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2086989" y="3808644"/>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図 93"/>
          <p:cNvPicPr>
            <a:picLocks noChangeAspect="1"/>
          </p:cNvPicPr>
          <p:nvPr/>
        </p:nvPicPr>
        <p:blipFill>
          <a:blip r:embed="rId2"/>
          <a:stretch>
            <a:fillRect/>
          </a:stretch>
        </p:blipFill>
        <p:spPr>
          <a:xfrm>
            <a:off x="2534192" y="2824755"/>
            <a:ext cx="521253" cy="507536"/>
          </a:xfrm>
          <a:prstGeom prst="rect">
            <a:avLst/>
          </a:prstGeom>
        </p:spPr>
      </p:pic>
      <p:cxnSp>
        <p:nvCxnSpPr>
          <p:cNvPr id="96" name="直線矢印コネクタ 95"/>
          <p:cNvCxnSpPr/>
          <p:nvPr/>
        </p:nvCxnSpPr>
        <p:spPr>
          <a:xfrm flipV="1">
            <a:off x="2948802" y="2701794"/>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94" idx="3"/>
            <a:endCxn id="72" idx="2"/>
          </p:cNvCxnSpPr>
          <p:nvPr/>
        </p:nvCxnSpPr>
        <p:spPr>
          <a:xfrm>
            <a:off x="3055446" y="3078523"/>
            <a:ext cx="310829" cy="1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endCxn id="72" idx="0"/>
          </p:cNvCxnSpPr>
          <p:nvPr/>
        </p:nvCxnSpPr>
        <p:spPr>
          <a:xfrm flipH="1">
            <a:off x="3601596" y="2577897"/>
            <a:ext cx="3452" cy="272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789214" y="3069158"/>
            <a:ext cx="0" cy="590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4349985" y="3659444"/>
            <a:ext cx="8538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5191473" y="3659444"/>
            <a:ext cx="5363" cy="309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5845298" y="4541294"/>
            <a:ext cx="312391" cy="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4351334" y="3659444"/>
            <a:ext cx="0" cy="299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楕円 157"/>
          <p:cNvSpPr/>
          <p:nvPr/>
        </p:nvSpPr>
        <p:spPr>
          <a:xfrm>
            <a:off x="4110803" y="3958717"/>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59" name="楕円 158"/>
          <p:cNvSpPr/>
          <p:nvPr/>
        </p:nvSpPr>
        <p:spPr>
          <a:xfrm>
            <a:off x="4278888" y="4128941"/>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160" name="直線矢印コネクタ 159"/>
          <p:cNvCxnSpPr/>
          <p:nvPr/>
        </p:nvCxnSpPr>
        <p:spPr>
          <a:xfrm flipV="1">
            <a:off x="5337488" y="3877135"/>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楕円 167"/>
          <p:cNvSpPr/>
          <p:nvPr/>
        </p:nvSpPr>
        <p:spPr>
          <a:xfrm>
            <a:off x="4943218" y="3967824"/>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69" name="楕円 168"/>
          <p:cNvSpPr/>
          <p:nvPr/>
        </p:nvSpPr>
        <p:spPr>
          <a:xfrm>
            <a:off x="5116593" y="4138191"/>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pic>
        <p:nvPicPr>
          <p:cNvPr id="170" name="図 169"/>
          <p:cNvPicPr>
            <a:picLocks noChangeAspect="1"/>
          </p:cNvPicPr>
          <p:nvPr/>
        </p:nvPicPr>
        <p:blipFill>
          <a:blip r:embed="rId2"/>
          <a:stretch>
            <a:fillRect/>
          </a:stretch>
        </p:blipFill>
        <p:spPr>
          <a:xfrm>
            <a:off x="5755616" y="3958717"/>
            <a:ext cx="521253" cy="507536"/>
          </a:xfrm>
          <a:prstGeom prst="rect">
            <a:avLst/>
          </a:prstGeom>
        </p:spPr>
      </p:pic>
      <p:cxnSp>
        <p:nvCxnSpPr>
          <p:cNvPr id="172" name="直線コネクタ 171"/>
          <p:cNvCxnSpPr/>
          <p:nvPr/>
        </p:nvCxnSpPr>
        <p:spPr>
          <a:xfrm>
            <a:off x="5413860" y="4212485"/>
            <a:ext cx="3549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4336075" y="4419277"/>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4203676" y="4499484"/>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5998818" y="4440293"/>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5613112" y="4212485"/>
            <a:ext cx="0" cy="590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3217825" y="3080067"/>
            <a:ext cx="0" cy="590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3601596" y="3310687"/>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3442708" y="3403190"/>
            <a:ext cx="3177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楕円 193"/>
          <p:cNvSpPr/>
          <p:nvPr/>
        </p:nvSpPr>
        <p:spPr>
          <a:xfrm>
            <a:off x="3376418" y="3934923"/>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95" name="楕円 194"/>
          <p:cNvSpPr/>
          <p:nvPr/>
        </p:nvSpPr>
        <p:spPr>
          <a:xfrm>
            <a:off x="3553852" y="4101344"/>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98" name="楕円 197"/>
          <p:cNvSpPr/>
          <p:nvPr/>
        </p:nvSpPr>
        <p:spPr>
          <a:xfrm>
            <a:off x="2599204" y="3947261"/>
            <a:ext cx="470642" cy="460560"/>
          </a:xfrm>
          <a:prstGeom prst="ellipse">
            <a:avLst/>
          </a:prstGeom>
          <a:pattFill prst="pct2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199" name="楕円 198"/>
          <p:cNvSpPr/>
          <p:nvPr/>
        </p:nvSpPr>
        <p:spPr>
          <a:xfrm>
            <a:off x="2759449" y="4111593"/>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200" name="直線コネクタ 199"/>
          <p:cNvCxnSpPr/>
          <p:nvPr/>
        </p:nvCxnSpPr>
        <p:spPr>
          <a:xfrm>
            <a:off x="2826684" y="4407822"/>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2690261" y="4495178"/>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2855576" y="3670353"/>
            <a:ext cx="7477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3604189" y="3664832"/>
            <a:ext cx="463" cy="276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a:xfrm flipV="1">
            <a:off x="3785377" y="3836543"/>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2861848" y="3670302"/>
            <a:ext cx="463" cy="2766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a:stCxn id="5" idx="3"/>
            <a:endCxn id="198" idx="2"/>
          </p:cNvCxnSpPr>
          <p:nvPr/>
        </p:nvCxnSpPr>
        <p:spPr>
          <a:xfrm flipV="1">
            <a:off x="2183376" y="4177542"/>
            <a:ext cx="415828" cy="47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2367116" y="4182336"/>
            <a:ext cx="0" cy="6204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楕円 219"/>
          <p:cNvSpPr/>
          <p:nvPr/>
        </p:nvSpPr>
        <p:spPr>
          <a:xfrm>
            <a:off x="1762433" y="5066055"/>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221" name="楕円 220"/>
          <p:cNvSpPr/>
          <p:nvPr/>
        </p:nvSpPr>
        <p:spPr>
          <a:xfrm>
            <a:off x="1922678" y="5230387"/>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222" name="直線コネクタ 221"/>
          <p:cNvCxnSpPr/>
          <p:nvPr/>
        </p:nvCxnSpPr>
        <p:spPr>
          <a:xfrm>
            <a:off x="1989914" y="5526616"/>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1853491" y="5613971"/>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2013155" y="4802771"/>
            <a:ext cx="677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2013155" y="4802770"/>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7" name="図 236"/>
          <p:cNvPicPr>
            <a:picLocks noChangeAspect="1"/>
          </p:cNvPicPr>
          <p:nvPr/>
        </p:nvPicPr>
        <p:blipFill>
          <a:blip r:embed="rId2"/>
          <a:stretch>
            <a:fillRect/>
          </a:stretch>
        </p:blipFill>
        <p:spPr>
          <a:xfrm>
            <a:off x="918697" y="5039314"/>
            <a:ext cx="521253" cy="514042"/>
          </a:xfrm>
          <a:prstGeom prst="rect">
            <a:avLst/>
          </a:prstGeom>
        </p:spPr>
      </p:pic>
      <p:cxnSp>
        <p:nvCxnSpPr>
          <p:cNvPr id="238" name="直線矢印コネクタ 237"/>
          <p:cNvCxnSpPr/>
          <p:nvPr/>
        </p:nvCxnSpPr>
        <p:spPr>
          <a:xfrm flipV="1">
            <a:off x="1336049" y="4906720"/>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a:stCxn id="237" idx="3"/>
            <a:endCxn id="220" idx="2"/>
          </p:cNvCxnSpPr>
          <p:nvPr/>
        </p:nvCxnSpPr>
        <p:spPr>
          <a:xfrm>
            <a:off x="1439950" y="5296335"/>
            <a:ext cx="3224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楕円 243"/>
          <p:cNvSpPr/>
          <p:nvPr/>
        </p:nvSpPr>
        <p:spPr>
          <a:xfrm>
            <a:off x="2458238" y="5066055"/>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245" name="楕円 244"/>
          <p:cNvSpPr/>
          <p:nvPr/>
        </p:nvSpPr>
        <p:spPr>
          <a:xfrm>
            <a:off x="2627812" y="5230387"/>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246" name="直線矢印コネクタ 245"/>
          <p:cNvCxnSpPr/>
          <p:nvPr/>
        </p:nvCxnSpPr>
        <p:spPr>
          <a:xfrm flipV="1">
            <a:off x="2862494" y="4969464"/>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2690261" y="4802770"/>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楕円 322"/>
          <p:cNvSpPr/>
          <p:nvPr/>
        </p:nvSpPr>
        <p:spPr>
          <a:xfrm>
            <a:off x="5033785" y="5063007"/>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24" name="楕円 323"/>
          <p:cNvSpPr/>
          <p:nvPr/>
        </p:nvSpPr>
        <p:spPr>
          <a:xfrm>
            <a:off x="5194030" y="5227339"/>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325" name="直線コネクタ 324"/>
          <p:cNvCxnSpPr/>
          <p:nvPr/>
        </p:nvCxnSpPr>
        <p:spPr>
          <a:xfrm>
            <a:off x="5261265" y="5523568"/>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a:off x="5124842" y="5610923"/>
            <a:ext cx="2728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a:off x="5284506" y="4799723"/>
            <a:ext cx="677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p:cNvCxnSpPr/>
          <p:nvPr/>
        </p:nvCxnSpPr>
        <p:spPr>
          <a:xfrm>
            <a:off x="5284506" y="4799722"/>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楕円 328"/>
          <p:cNvSpPr/>
          <p:nvPr/>
        </p:nvSpPr>
        <p:spPr>
          <a:xfrm>
            <a:off x="5729590" y="5063007"/>
            <a:ext cx="470642" cy="460560"/>
          </a:xfrm>
          <a:prstGeom prst="ellipse">
            <a:avLst/>
          </a:prstGeom>
          <a:pattFill prst="pct10">
            <a:fgClr>
              <a:srgbClr val="FF7C80"/>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30" name="楕円 329"/>
          <p:cNvSpPr/>
          <p:nvPr/>
        </p:nvSpPr>
        <p:spPr>
          <a:xfrm>
            <a:off x="5899163" y="5227339"/>
            <a:ext cx="134471" cy="129048"/>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cxnSp>
        <p:nvCxnSpPr>
          <p:cNvPr id="331" name="直線矢印コネクタ 330"/>
          <p:cNvCxnSpPr/>
          <p:nvPr/>
        </p:nvCxnSpPr>
        <p:spPr>
          <a:xfrm flipV="1">
            <a:off x="6133846" y="4966416"/>
            <a:ext cx="228984" cy="184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a:off x="5961613" y="4799722"/>
            <a:ext cx="0" cy="263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6673314" y="5610305"/>
            <a:ext cx="312391" cy="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4" name="図 333"/>
          <p:cNvPicPr>
            <a:picLocks noChangeAspect="1"/>
          </p:cNvPicPr>
          <p:nvPr/>
        </p:nvPicPr>
        <p:blipFill>
          <a:blip r:embed="rId2"/>
          <a:stretch>
            <a:fillRect/>
          </a:stretch>
        </p:blipFill>
        <p:spPr>
          <a:xfrm>
            <a:off x="6568883" y="5045820"/>
            <a:ext cx="521253" cy="507536"/>
          </a:xfrm>
          <a:prstGeom prst="rect">
            <a:avLst/>
          </a:prstGeom>
        </p:spPr>
      </p:pic>
      <p:cxnSp>
        <p:nvCxnSpPr>
          <p:cNvPr id="335" name="直線コネクタ 334"/>
          <p:cNvCxnSpPr/>
          <p:nvPr/>
        </p:nvCxnSpPr>
        <p:spPr>
          <a:xfrm>
            <a:off x="6829509" y="5553356"/>
            <a:ext cx="0" cy="305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a:stCxn id="329" idx="6"/>
            <a:endCxn id="334" idx="1"/>
          </p:cNvCxnSpPr>
          <p:nvPr/>
        </p:nvCxnSpPr>
        <p:spPr>
          <a:xfrm>
            <a:off x="6200231" y="5293287"/>
            <a:ext cx="368652" cy="6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楕円 338"/>
          <p:cNvSpPr/>
          <p:nvPr/>
        </p:nvSpPr>
        <p:spPr>
          <a:xfrm flipV="1">
            <a:off x="3428813" y="5355701"/>
            <a:ext cx="170292" cy="13946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0" name="楕円 339"/>
          <p:cNvSpPr/>
          <p:nvPr/>
        </p:nvSpPr>
        <p:spPr>
          <a:xfrm>
            <a:off x="3772335" y="5355701"/>
            <a:ext cx="170292" cy="13946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1" name="楕円 340"/>
          <p:cNvSpPr/>
          <p:nvPr/>
        </p:nvSpPr>
        <p:spPr>
          <a:xfrm flipV="1">
            <a:off x="4124636" y="5363525"/>
            <a:ext cx="159224" cy="13946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2" name="楕円 341"/>
          <p:cNvSpPr/>
          <p:nvPr/>
        </p:nvSpPr>
        <p:spPr>
          <a:xfrm flipV="1">
            <a:off x="4465868" y="5347876"/>
            <a:ext cx="143660" cy="14729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B0400000000000000" charset="-128"/>
              <a:ea typeface="游ゴシック" panose="020B0400000000000000" charset="-128"/>
            </a:endParaRPr>
          </a:p>
        </p:txBody>
      </p:sp>
      <p:sp>
        <p:nvSpPr>
          <p:cNvPr id="343" name="楕円 342"/>
          <p:cNvSpPr/>
          <p:nvPr/>
        </p:nvSpPr>
        <p:spPr>
          <a:xfrm>
            <a:off x="3442708" y="1066132"/>
            <a:ext cx="1426718" cy="348836"/>
          </a:xfrm>
          <a:prstGeom prst="ellipse">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ja-JP" sz="1350" b="1" dirty="0">
                <a:solidFill>
                  <a:prstClr val="black"/>
                </a:solidFill>
                <a:latin typeface="游ゴシック" panose="020B0400000000000000" charset="-128"/>
                <a:ea typeface="游ゴシック" panose="020B0400000000000000" charset="-128"/>
              </a:rPr>
              <a:t>PCDFs</a:t>
            </a:r>
            <a:endParaRPr lang="ja-JP" altLang="en-US" sz="1350" b="1" dirty="0">
              <a:solidFill>
                <a:prstClr val="black"/>
              </a:solidFill>
              <a:latin typeface="游ゴシック" panose="020B0400000000000000" charset="-128"/>
              <a:ea typeface="游ゴシック" panose="020B0400000000000000" charset="-128"/>
            </a:endParaRPr>
          </a:p>
        </p:txBody>
      </p:sp>
      <p:sp>
        <p:nvSpPr>
          <p:cNvPr id="350" name="テキスト ボックス 349"/>
          <p:cNvSpPr txBox="1"/>
          <p:nvPr/>
        </p:nvSpPr>
        <p:spPr>
          <a:xfrm>
            <a:off x="353961" y="1715601"/>
            <a:ext cx="383459" cy="300082"/>
          </a:xfrm>
          <a:prstGeom prst="rect">
            <a:avLst/>
          </a:prstGeom>
          <a:noFill/>
        </p:spPr>
        <p:txBody>
          <a:bodyPr wrap="square" rtlCol="0">
            <a:spAutoFit/>
          </a:bodyPr>
          <a:lstStyle/>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0</a:t>
            </a:r>
            <a:endParaRPr lang="ja-JP" altLang="en-US"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1" name="テキスト ボックス 350"/>
          <p:cNvSpPr txBox="1"/>
          <p:nvPr/>
        </p:nvSpPr>
        <p:spPr>
          <a:xfrm>
            <a:off x="361335" y="2847331"/>
            <a:ext cx="383459" cy="300082"/>
          </a:xfrm>
          <a:prstGeom prst="rect">
            <a:avLst/>
          </a:prstGeom>
          <a:noFill/>
        </p:spPr>
        <p:txBody>
          <a:bodyPr wrap="square" rtlCol="0">
            <a:spAutoFit/>
          </a:bodyPr>
          <a:lstStyle/>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1</a:t>
            </a:r>
            <a:endParaRPr lang="ja-JP" altLang="en-US"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2" name="テキスト ボックス 351"/>
          <p:cNvSpPr txBox="1"/>
          <p:nvPr/>
        </p:nvSpPr>
        <p:spPr>
          <a:xfrm>
            <a:off x="360661" y="3973093"/>
            <a:ext cx="383459" cy="300082"/>
          </a:xfrm>
          <a:prstGeom prst="rect">
            <a:avLst/>
          </a:prstGeom>
          <a:noFill/>
        </p:spPr>
        <p:txBody>
          <a:bodyPr wrap="square" rtlCol="0">
            <a:spAutoFit/>
          </a:bodyPr>
          <a:lstStyle/>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2</a:t>
            </a:r>
            <a:endParaRPr lang="ja-JP" altLang="en-US"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3" name="テキスト ボックス 352"/>
          <p:cNvSpPr txBox="1"/>
          <p:nvPr/>
        </p:nvSpPr>
        <p:spPr>
          <a:xfrm>
            <a:off x="357217" y="5058440"/>
            <a:ext cx="383459" cy="300082"/>
          </a:xfrm>
          <a:prstGeom prst="rect">
            <a:avLst/>
          </a:prstGeom>
          <a:noFill/>
        </p:spPr>
        <p:txBody>
          <a:bodyPr wrap="square" rtlCol="0">
            <a:spAutoFit/>
          </a:bodyPr>
          <a:lstStyle/>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3</a:t>
            </a:r>
            <a:endParaRPr lang="ja-JP" altLang="en-US"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4" name="テキスト ボックス 353"/>
          <p:cNvSpPr txBox="1"/>
          <p:nvPr/>
        </p:nvSpPr>
        <p:spPr>
          <a:xfrm>
            <a:off x="353961" y="5610305"/>
            <a:ext cx="383459" cy="300082"/>
          </a:xfrm>
          <a:prstGeom prst="rect">
            <a:avLst/>
          </a:prstGeom>
          <a:noFill/>
        </p:spPr>
        <p:txBody>
          <a:bodyPr wrap="square" rtlCol="0">
            <a:spAutoFit/>
          </a:bodyPr>
          <a:lstStyle/>
          <a:p>
            <a:pPr defTabSz="685800">
              <a:defRPr/>
            </a:pPr>
            <a:r>
              <a:rPr lang="en-US" altLang="ja-JP" sz="1350" b="1"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F</a:t>
            </a:r>
            <a:r>
              <a:rPr lang="en-US" altLang="ja-JP" sz="1350" b="1" baseline="-25000"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n</a:t>
            </a:r>
            <a:endParaRPr lang="ja-JP" altLang="en-US" sz="1350" b="1" baseline="-250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7" name="テキスト ボックス 356"/>
          <p:cNvSpPr txBox="1"/>
          <p:nvPr/>
        </p:nvSpPr>
        <p:spPr>
          <a:xfrm>
            <a:off x="368731" y="5299589"/>
            <a:ext cx="225985" cy="523220"/>
          </a:xfrm>
          <a:prstGeom prst="rect">
            <a:avLst/>
          </a:prstGeom>
          <a:noFill/>
        </p:spPr>
        <p:txBody>
          <a:bodyPr wrap="square" rtlCol="0">
            <a:spAutoFit/>
          </a:bodyPr>
          <a:lstStyle/>
          <a:p>
            <a:pPr defTabSz="685800">
              <a:defRPr/>
            </a:pPr>
            <a:r>
              <a:rPr lang="en-US" altLang="ja-JP" sz="1400"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a:t>
            </a:r>
            <a:endParaRPr lang="ja-JP" altLang="en-US" sz="1400"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358" name="円: 塗りつぶしなし 357"/>
          <p:cNvSpPr/>
          <p:nvPr/>
        </p:nvSpPr>
        <p:spPr>
          <a:xfrm>
            <a:off x="5845641" y="1221822"/>
            <a:ext cx="503589" cy="490712"/>
          </a:xfrm>
          <a:prstGeom prst="donut">
            <a:avLst>
              <a:gd name="adj" fmla="val 37313"/>
            </a:avLst>
          </a:prstGeom>
          <a:solidFill>
            <a:srgbClr val="D99694"/>
          </a:solid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359" name="円: 塗りつぶしなし 358"/>
          <p:cNvSpPr/>
          <p:nvPr/>
        </p:nvSpPr>
        <p:spPr>
          <a:xfrm>
            <a:off x="5885582" y="1891682"/>
            <a:ext cx="503589" cy="490712"/>
          </a:xfrm>
          <a:prstGeom prst="donut">
            <a:avLst>
              <a:gd name="adj" fmla="val 37313"/>
            </a:avLst>
          </a:prstGeom>
          <a:no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360" name="楕円 359"/>
          <p:cNvSpPr/>
          <p:nvPr/>
        </p:nvSpPr>
        <p:spPr>
          <a:xfrm>
            <a:off x="4403606" y="1896797"/>
            <a:ext cx="125361" cy="1035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panose="020F0502020204030204"/>
              <a:ea typeface="ＭＳ Ｐゴシック" panose="020B0600070205080204" pitchFamily="50" charset="-128"/>
            </a:endParaRPr>
          </a:p>
        </p:txBody>
      </p:sp>
      <p:cxnSp>
        <p:nvCxnSpPr>
          <p:cNvPr id="3" name="直線コネクタ 2"/>
          <p:cNvCxnSpPr/>
          <p:nvPr/>
        </p:nvCxnSpPr>
        <p:spPr>
          <a:xfrm flipH="1">
            <a:off x="1580029" y="5292864"/>
            <a:ext cx="8883" cy="593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383000" y="5292863"/>
            <a:ext cx="0" cy="566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a:stretch>
            <a:fillRect/>
          </a:stretch>
        </p:blipFill>
        <p:spPr>
          <a:xfrm>
            <a:off x="2552918" y="1694798"/>
            <a:ext cx="521253" cy="507536"/>
          </a:xfrm>
          <a:prstGeom prst="rect">
            <a:avLst/>
          </a:prstGeom>
        </p:spPr>
      </p:pic>
      <p:pic>
        <p:nvPicPr>
          <p:cNvPr id="17" name="図 16"/>
          <p:cNvPicPr>
            <a:picLocks noChangeAspect="1"/>
          </p:cNvPicPr>
          <p:nvPr/>
        </p:nvPicPr>
        <p:blipFill>
          <a:blip r:embed="rId2"/>
          <a:stretch>
            <a:fillRect/>
          </a:stretch>
        </p:blipFill>
        <p:spPr>
          <a:xfrm>
            <a:off x="4890773" y="1725646"/>
            <a:ext cx="521253" cy="515639"/>
          </a:xfrm>
          <a:prstGeom prst="rect">
            <a:avLst/>
          </a:prstGeom>
        </p:spPr>
      </p:pic>
      <p:cxnSp>
        <p:nvCxnSpPr>
          <p:cNvPr id="18" name="直線矢印コネクタ 17"/>
          <p:cNvCxnSpPr/>
          <p:nvPr/>
        </p:nvCxnSpPr>
        <p:spPr>
          <a:xfrm flipV="1">
            <a:off x="5283747" y="1574889"/>
            <a:ext cx="205799" cy="19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826684" y="2202334"/>
            <a:ext cx="0" cy="328894"/>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直線コネクタ 23"/>
          <p:cNvCxnSpPr/>
          <p:nvPr/>
        </p:nvCxnSpPr>
        <p:spPr>
          <a:xfrm>
            <a:off x="2659794" y="2269750"/>
            <a:ext cx="333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矢印: 右 25"/>
          <p:cNvSpPr/>
          <p:nvPr/>
        </p:nvSpPr>
        <p:spPr>
          <a:xfrm>
            <a:off x="3076431" y="1903397"/>
            <a:ext cx="133169" cy="133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矢印: 左 27"/>
          <p:cNvSpPr/>
          <p:nvPr/>
        </p:nvSpPr>
        <p:spPr>
          <a:xfrm>
            <a:off x="4751636" y="1892223"/>
            <a:ext cx="123213" cy="112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テキスト ボックス 1"/>
          <p:cNvSpPr txBox="1"/>
          <p:nvPr/>
        </p:nvSpPr>
        <p:spPr>
          <a:xfrm>
            <a:off x="6341093" y="1230101"/>
            <a:ext cx="2802907" cy="2377574"/>
          </a:xfrm>
          <a:prstGeom prst="rect">
            <a:avLst/>
          </a:prstGeom>
          <a:noFill/>
        </p:spPr>
        <p:txBody>
          <a:bodyPr wrap="square" rtlCol="0">
            <a:spAutoFit/>
          </a:bodyPr>
          <a:lstStyle/>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Effects of PCDFs through somatic cells.</a:t>
            </a:r>
          </a:p>
          <a:p>
            <a:pPr defTabSz="685800">
              <a:defRPr/>
            </a:pP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a:t>
            </a:r>
            <a:r>
              <a:rPr lang="en-US" altLang="ja-JP" sz="1350" b="1" i="1" u="sng" dirty="0">
                <a:latin typeface="Times New Roman" panose="02020603050405020304" pitchFamily="18" charset="0"/>
                <a:ea typeface="游ゴシック" panose="020B0400000000000000" charset="-128"/>
                <a:cs typeface="Times New Roman" panose="02020603050405020304" pitchFamily="18" charset="0"/>
              </a:rPr>
              <a:t>Research</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and Clinical Center for </a:t>
            </a:r>
            <a:r>
              <a:rPr lang="en-US" altLang="ja-JP" sz="1350" b="1" i="1" u="sng"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Yusho</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and Dioxin, </a:t>
            </a:r>
            <a:r>
              <a:rPr lang="en-US" altLang="ja-JP" sz="1350" b="1" i="1" u="sng"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japan</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a:t>
            </a:r>
          </a:p>
          <a:p>
            <a:pPr defTabSz="685800">
              <a:defRPr/>
            </a:pPr>
            <a:endParaRPr lang="en-US" altLang="ja-JP" sz="1350" b="1" i="1"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Transgenerational epigenetic</a:t>
            </a:r>
            <a:r>
              <a:rPr lang="ja-JP" altLang="en-US"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r>
              <a:rPr lang="ja-JP" altLang="en-US"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inheritance by PCDFs through germ cells  </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(“Kanemi </a:t>
            </a:r>
            <a:r>
              <a:rPr lang="en-US" altLang="ja-JP" sz="1350" b="1" i="1" u="sng" dirty="0" err="1">
                <a:solidFill>
                  <a:prstClr val="black"/>
                </a:solidFill>
                <a:latin typeface="Times New Roman" panose="02020603050405020304" pitchFamily="18" charset="0"/>
                <a:ea typeface="游ゴシック" panose="020B0400000000000000" charset="-128"/>
                <a:cs typeface="Times New Roman" panose="02020603050405020304" pitchFamily="18" charset="0"/>
              </a:rPr>
              <a:t>Yusho</a:t>
            </a: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Study </a:t>
            </a:r>
          </a:p>
          <a:p>
            <a:pPr defTabSz="685800">
              <a:defRPr/>
            </a:pPr>
            <a:r>
              <a:rPr lang="en-US" altLang="ja-JP" sz="1350" b="1" i="1" u="sng"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Group Japan)</a:t>
            </a:r>
          </a:p>
          <a:p>
            <a:pPr defTabSz="685800">
              <a:defRPr/>
            </a:pPr>
            <a:r>
              <a:rPr lang="en-US" altLang="ja-JP"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rPr>
              <a:t>  </a:t>
            </a:r>
          </a:p>
          <a:p>
            <a:pPr defTabSz="685800">
              <a:defRPr/>
            </a:pPr>
            <a:endParaRPr lang="ja-JP" altLang="en-US" sz="1350" b="1" dirty="0">
              <a:solidFill>
                <a:prstClr val="black"/>
              </a:solidFill>
              <a:latin typeface="Times New Roman" panose="02020603050405020304" pitchFamily="18" charset="0"/>
              <a:ea typeface="游ゴシック" panose="020B0400000000000000" charset="-128"/>
              <a:cs typeface="Times New Roman" panose="02020603050405020304" pitchFamily="18" charset="0"/>
            </a:endParaRPr>
          </a:p>
        </p:txBody>
      </p:sp>
      <p:sp>
        <p:nvSpPr>
          <p:cNvPr id="4" name="テキスト ボックス 3"/>
          <p:cNvSpPr txBox="1"/>
          <p:nvPr/>
        </p:nvSpPr>
        <p:spPr>
          <a:xfrm>
            <a:off x="1241333" y="151637"/>
            <a:ext cx="6736387" cy="830997"/>
          </a:xfrm>
          <a:prstGeom prst="rect">
            <a:avLst/>
          </a:prstGeom>
          <a:noFill/>
        </p:spPr>
        <p:txBody>
          <a:bodyPr wrap="square" rtlCol="0">
            <a:spAutoFit/>
          </a:bodyPr>
          <a:lstStyle/>
          <a:p>
            <a:r>
              <a:rPr kumimoji="1" lang="en-US" altLang="ja-JP" sz="2400" b="1" i="1" u="sng" dirty="0">
                <a:latin typeface="Times New Roman" panose="02020603050405020304" pitchFamily="18" charset="0"/>
                <a:cs typeface="Times New Roman" panose="02020603050405020304" pitchFamily="18" charset="0"/>
              </a:rPr>
              <a:t>Transgenerational  effects of PCDFs by s</a:t>
            </a:r>
            <a:r>
              <a:rPr lang="en-US" altLang="ja-JP" sz="2400" b="1" i="1" u="sng" dirty="0">
                <a:latin typeface="Times New Roman" panose="02020603050405020304" pitchFamily="18" charset="0"/>
                <a:cs typeface="Times New Roman" panose="02020603050405020304" pitchFamily="18" charset="0"/>
              </a:rPr>
              <a:t>omatic and germ cells in “Kanemi </a:t>
            </a:r>
            <a:r>
              <a:rPr lang="en-US" altLang="ja-JP" sz="2400" b="1" i="1" u="sng" dirty="0" err="1">
                <a:latin typeface="Times New Roman" panose="02020603050405020304" pitchFamily="18" charset="0"/>
                <a:cs typeface="Times New Roman" panose="02020603050405020304" pitchFamily="18" charset="0"/>
              </a:rPr>
              <a:t>Yusho</a:t>
            </a:r>
            <a:r>
              <a:rPr lang="en-US" altLang="ja-JP" sz="2400" b="1" i="1" u="sng" dirty="0">
                <a:latin typeface="Times New Roman" panose="02020603050405020304" pitchFamily="18" charset="0"/>
                <a:cs typeface="Times New Roman" panose="02020603050405020304" pitchFamily="18" charset="0"/>
              </a:rPr>
              <a:t>”</a:t>
            </a:r>
            <a:endParaRPr kumimoji="1" lang="ja-JP" altLang="en-US" sz="2400" b="1" i="1" u="sng" dirty="0">
              <a:latin typeface="Times New Roman" panose="02020603050405020304" pitchFamily="18" charset="0"/>
              <a:cs typeface="Times New Roman" panose="02020603050405020304" pitchFamily="18" charset="0"/>
            </a:endParaRPr>
          </a:p>
        </p:txBody>
      </p:sp>
      <p:sp>
        <p:nvSpPr>
          <p:cNvPr id="6" name="円: 塗りつぶしなし 5"/>
          <p:cNvSpPr/>
          <p:nvPr/>
        </p:nvSpPr>
        <p:spPr>
          <a:xfrm>
            <a:off x="4199578" y="1692177"/>
            <a:ext cx="503589" cy="490712"/>
          </a:xfrm>
          <a:prstGeom prst="donut">
            <a:avLst>
              <a:gd name="adj" fmla="val 37313"/>
            </a:avLst>
          </a:prstGeom>
          <a:solidFill>
            <a:srgbClr val="C0504D">
              <a:lumMod val="60000"/>
              <a:lumOff val="40000"/>
            </a:srgbClr>
          </a:solid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11" name="楕円 10"/>
          <p:cNvSpPr/>
          <p:nvPr/>
        </p:nvSpPr>
        <p:spPr>
          <a:xfrm>
            <a:off x="6085483" y="2097050"/>
            <a:ext cx="125361" cy="103536"/>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panose="020F0502020204030204"/>
              <a:ea typeface="ＭＳ Ｐゴシック" panose="020B0600070205080204" pitchFamily="50" charset="-128"/>
            </a:endParaRPr>
          </a:p>
        </p:txBody>
      </p:sp>
      <p:sp>
        <p:nvSpPr>
          <p:cNvPr id="23" name="円: 塗りつぶしなし 22"/>
          <p:cNvSpPr/>
          <p:nvPr/>
        </p:nvSpPr>
        <p:spPr>
          <a:xfrm>
            <a:off x="3236193" y="1680301"/>
            <a:ext cx="503589" cy="490712"/>
          </a:xfrm>
          <a:prstGeom prst="donut">
            <a:avLst>
              <a:gd name="adj" fmla="val 37313"/>
            </a:avLst>
          </a:prstGeom>
          <a:solidFill>
            <a:srgbClr val="C0504D">
              <a:lumMod val="60000"/>
              <a:lumOff val="40000"/>
            </a:srgbClr>
          </a:solidFill>
          <a:ln w="25400" cap="flat" cmpd="sng" algn="ctr">
            <a:solidFill>
              <a:sysClr val="windowText" lastClr="000000"/>
            </a:solidFill>
            <a:prstDash val="solid"/>
          </a:ln>
          <a:effectLst/>
        </p:spPr>
        <p:txBody>
          <a:bodyPr rtlCol="0" anchor="ctr"/>
          <a:lstStyle/>
          <a:p>
            <a:pPr algn="ctr" defTabSz="685800">
              <a:defRPr/>
            </a:pPr>
            <a:endParaRPr kumimoji="0" lang="ja-JP" altLang="en-US" sz="1350" kern="0">
              <a:solidFill>
                <a:prstClr val="black"/>
              </a:solidFill>
              <a:latin typeface="Calibri" panose="020F0502020204030204"/>
              <a:ea typeface="ＭＳ Ｐゴシック" panose="020B0600070205080204" pitchFamily="50" charset="-128"/>
            </a:endParaRPr>
          </a:p>
        </p:txBody>
      </p:sp>
      <p:sp>
        <p:nvSpPr>
          <p:cNvPr id="27" name="楕円 26"/>
          <p:cNvSpPr/>
          <p:nvPr/>
        </p:nvSpPr>
        <p:spPr>
          <a:xfrm>
            <a:off x="3441515" y="1878165"/>
            <a:ext cx="125361" cy="1035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panose="020F0502020204030204"/>
              <a:ea typeface="ＭＳ Ｐゴシック" panose="020B0600070205080204" pitchFamily="50" charset="-12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17712" y="144357"/>
            <a:ext cx="8403272" cy="1200329"/>
          </a:xfrm>
          <a:prstGeom prst="rect">
            <a:avLst/>
          </a:prstGeom>
          <a:noFill/>
        </p:spPr>
        <p:txBody>
          <a:bodyPr wrap="square">
            <a:spAutoFit/>
          </a:bodyPr>
          <a:lstStyle/>
          <a:p>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TCDD induces cleft palate anomaly by epigenetic disturbing the imprinted gene IGF2/H19 through activation</a:t>
            </a:r>
            <a:r>
              <a:rPr lang="ja-JP" altLang="en-US" sz="2400" b="1" i="1" u="sng" dirty="0">
                <a:latin typeface="Times New Roman" panose="02020603050405020304" pitchFamily="18" charset="0"/>
                <a:ea typeface="游ゴシック" panose="020B0400000000000000" charset="-128"/>
                <a:cs typeface="Times New Roman" panose="02020603050405020304" pitchFamily="18" charset="0"/>
              </a:rPr>
              <a:t> </a:t>
            </a:r>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of</a:t>
            </a:r>
            <a:r>
              <a:rPr lang="ja-JP" altLang="en-US" sz="2400" b="1" i="1" u="sng" dirty="0">
                <a:latin typeface="Times New Roman" panose="02020603050405020304" pitchFamily="18" charset="0"/>
                <a:ea typeface="游ゴシック" panose="020B0400000000000000" charset="-128"/>
                <a:cs typeface="Times New Roman" panose="02020603050405020304" pitchFamily="18" charset="0"/>
              </a:rPr>
              <a:t> </a:t>
            </a:r>
            <a:r>
              <a:rPr lang="en-US" altLang="ja-JP" sz="2400" b="1" i="1" u="sng" dirty="0" err="1">
                <a:latin typeface="Times New Roman" panose="02020603050405020304" pitchFamily="18" charset="0"/>
                <a:ea typeface="游ゴシック" panose="020B0400000000000000" charset="-128"/>
                <a:cs typeface="Times New Roman" panose="02020603050405020304" pitchFamily="18" charset="0"/>
              </a:rPr>
              <a:t>AhR</a:t>
            </a:r>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 </a:t>
            </a:r>
            <a:r>
              <a:rPr lang="ja-JP" altLang="en-US" sz="2400" b="1" i="1" u="sng" dirty="0">
                <a:latin typeface="Times New Roman" panose="02020603050405020304" pitchFamily="18" charset="0"/>
                <a:ea typeface="游ゴシック" panose="020B0400000000000000" charset="-128"/>
                <a:cs typeface="Times New Roman" panose="02020603050405020304" pitchFamily="18" charset="0"/>
              </a:rPr>
              <a:t> </a:t>
            </a:r>
            <a:r>
              <a:rPr lang="en-US" altLang="ja-JP" sz="2400" b="1" i="1" u="sng" dirty="0">
                <a:latin typeface="Times New Roman" panose="02020603050405020304" pitchFamily="18" charset="0"/>
                <a:ea typeface="游ゴシック" panose="020B0400000000000000" charset="-128"/>
                <a:cs typeface="Times New Roman" panose="02020603050405020304" pitchFamily="18" charset="0"/>
              </a:rPr>
              <a:t>(64 ug/kg TCDD at E10.5, effects on embryonic somatic cells)</a:t>
            </a:r>
            <a:endParaRPr lang="ja-JP" altLang="en-US" sz="2400" b="1" i="1" u="sng" dirty="0">
              <a:latin typeface="Times New Roman" panose="02020603050405020304" pitchFamily="18" charset="0"/>
              <a:cs typeface="Times New Roman" panose="02020603050405020304" pitchFamily="18" charset="0"/>
            </a:endParaRPr>
          </a:p>
        </p:txBody>
      </p:sp>
      <p:pic>
        <p:nvPicPr>
          <p:cNvPr id="16" name="図 15"/>
          <p:cNvPicPr>
            <a:picLocks noChangeAspect="1"/>
          </p:cNvPicPr>
          <p:nvPr/>
        </p:nvPicPr>
        <p:blipFill rotWithShape="1">
          <a:blip r:embed="rId3"/>
          <a:srcRect l="51544" t="29020" r="23162" b="39216"/>
          <a:stretch>
            <a:fillRect/>
          </a:stretch>
        </p:blipFill>
        <p:spPr>
          <a:xfrm>
            <a:off x="6246159" y="1554157"/>
            <a:ext cx="2694550" cy="1903418"/>
          </a:xfrm>
          <a:prstGeom prst="rect">
            <a:avLst/>
          </a:prstGeom>
        </p:spPr>
      </p:pic>
      <p:pic>
        <p:nvPicPr>
          <p:cNvPr id="20" name="図 19"/>
          <p:cNvPicPr>
            <a:picLocks noChangeAspect="1"/>
          </p:cNvPicPr>
          <p:nvPr/>
        </p:nvPicPr>
        <p:blipFill rotWithShape="1">
          <a:blip r:embed="rId4"/>
          <a:srcRect l="48676" t="23137" r="26030" b="40784"/>
          <a:stretch>
            <a:fillRect/>
          </a:stretch>
        </p:blipFill>
        <p:spPr>
          <a:xfrm>
            <a:off x="6212583" y="3425302"/>
            <a:ext cx="2708400" cy="2173018"/>
          </a:xfrm>
          <a:prstGeom prst="rect">
            <a:avLst/>
          </a:prstGeom>
        </p:spPr>
      </p:pic>
      <p:pic>
        <p:nvPicPr>
          <p:cNvPr id="22" name="図 21"/>
          <p:cNvPicPr>
            <a:picLocks noChangeAspect="1"/>
          </p:cNvPicPr>
          <p:nvPr/>
        </p:nvPicPr>
        <p:blipFill rotWithShape="1">
          <a:blip r:embed="rId5"/>
          <a:srcRect l="16103" t="12375" r="17942" b="15948"/>
          <a:stretch>
            <a:fillRect/>
          </a:stretch>
        </p:blipFill>
        <p:spPr>
          <a:xfrm>
            <a:off x="11897" y="1754882"/>
            <a:ext cx="6287366" cy="3843438"/>
          </a:xfrm>
          <a:prstGeom prst="rect">
            <a:avLst/>
          </a:prstGeom>
        </p:spPr>
      </p:pic>
      <p:sp>
        <p:nvSpPr>
          <p:cNvPr id="3" name="テキスト ボックス 2"/>
          <p:cNvSpPr txBox="1"/>
          <p:nvPr/>
        </p:nvSpPr>
        <p:spPr>
          <a:xfrm>
            <a:off x="179512" y="5685350"/>
            <a:ext cx="8496944" cy="923330"/>
          </a:xfrm>
          <a:prstGeom prst="rect">
            <a:avLst/>
          </a:prstGeom>
          <a:noFill/>
        </p:spPr>
        <p:txBody>
          <a:bodyPr wrap="square">
            <a:spAutoFit/>
          </a:bodyPr>
          <a:lstStyle/>
          <a:p>
            <a:r>
              <a:rPr lang="ja-JP" altLang="en-US" sz="1400"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(Gao, 2017 </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Biomed. </a:t>
            </a:r>
            <a:r>
              <a:rPr lang="en-US" altLang="ja-JP" b="0" i="0" dirty="0">
                <a:effectLst/>
                <a:latin typeface="Times New Roman" panose="02020603050405020304" pitchFamily="18" charset="0"/>
                <a:cs typeface="Times New Roman" panose="02020603050405020304" pitchFamily="18" charset="0"/>
              </a:rPr>
              <a:t>Environ. Sci.)</a:t>
            </a:r>
          </a:p>
          <a:p>
            <a:r>
              <a:rPr lang="ja-JP" altLang="en-US" sz="1800" b="1" dirty="0">
                <a:latin typeface="Times New Roman" panose="02020603050405020304" pitchFamily="18" charset="0"/>
                <a:cs typeface="Times New Roman" panose="02020603050405020304" pitchFamily="18" charset="0"/>
              </a:rPr>
              <a:t>・　</a:t>
            </a:r>
            <a:r>
              <a:rPr lang="en-US" altLang="ja-JP" sz="1800" b="1" dirty="0">
                <a:latin typeface="Times New Roman" panose="02020603050405020304" pitchFamily="18" charset="0"/>
                <a:cs typeface="Times New Roman" panose="02020603050405020304" pitchFamily="18" charset="0"/>
              </a:rPr>
              <a:t>Lip/ cleft palate cannot be induced in  </a:t>
            </a:r>
            <a:r>
              <a:rPr lang="en-US" altLang="ja-JP" sz="1800" b="1" i="1" dirty="0" err="1">
                <a:latin typeface="Times New Roman" panose="02020603050405020304" pitchFamily="18" charset="0"/>
                <a:cs typeface="Times New Roman" panose="02020603050405020304" pitchFamily="18" charset="0"/>
              </a:rPr>
              <a:t>AhR</a:t>
            </a:r>
            <a:r>
              <a:rPr lang="en-US" altLang="ja-JP" b="1" i="1"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null </a:t>
            </a:r>
            <a:r>
              <a:rPr lang="en-US" altLang="ja-JP" b="1" dirty="0">
                <a:latin typeface="Times New Roman" panose="02020603050405020304" pitchFamily="18" charset="0"/>
                <a:cs typeface="Times New Roman" panose="02020603050405020304" pitchFamily="18" charset="0"/>
              </a:rPr>
              <a:t>mice by dioxins</a:t>
            </a:r>
            <a:r>
              <a:rPr lang="en-US" altLang="ja-JP" sz="1800" b="1" dirty="0">
                <a:latin typeface="Times New Roman" panose="02020603050405020304" pitchFamily="18" charset="0"/>
                <a:cs typeface="Times New Roman" panose="02020603050405020304" pitchFamily="18" charset="0"/>
              </a:rPr>
              <a:t>. </a:t>
            </a:r>
            <a:r>
              <a:rPr lang="ja-JP" altLang="en-US" sz="1800" b="1"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Mimura et al., </a:t>
            </a:r>
            <a:r>
              <a:rPr lang="ja-JP" altLang="en-US" sz="1800" b="1" dirty="0">
                <a:latin typeface="Times New Roman" panose="02020603050405020304" pitchFamily="18" charset="0"/>
                <a:cs typeface="Times New Roman" panose="02020603050405020304" pitchFamily="18" charset="0"/>
              </a:rPr>
              <a:t>　</a:t>
            </a:r>
            <a:r>
              <a:rPr lang="en-US" altLang="ja-JP" sz="1800" b="1" dirty="0">
                <a:latin typeface="Times New Roman" panose="02020603050405020304" pitchFamily="18" charset="0"/>
                <a:cs typeface="Times New Roman" panose="02020603050405020304" pitchFamily="18" charset="0"/>
              </a:rPr>
              <a:t>Genes and </a:t>
            </a:r>
            <a:r>
              <a:rPr lang="en-US" altLang="ja-JP" b="1" dirty="0">
                <a:latin typeface="Times New Roman" panose="02020603050405020304" pitchFamily="18" charset="0"/>
                <a:cs typeface="Times New Roman" panose="02020603050405020304" pitchFamily="18" charset="0"/>
              </a:rPr>
              <a:t>Cells, </a:t>
            </a:r>
            <a:r>
              <a:rPr lang="en-US" altLang="ja-JP" sz="1800" b="1" dirty="0">
                <a:latin typeface="Times New Roman" panose="02020603050405020304" pitchFamily="18" charset="0"/>
                <a:cs typeface="Times New Roman" panose="02020603050405020304" pitchFamily="18" charset="0"/>
              </a:rPr>
              <a:t>1997 and Others</a:t>
            </a:r>
            <a:r>
              <a:rPr lang="ja-JP" altLang="en-US" sz="1800" b="1" dirty="0">
                <a:latin typeface="Times New Roman" panose="02020603050405020304" pitchFamily="18" charset="0"/>
                <a:cs typeface="Times New Roman" panose="02020603050405020304" pitchFamily="18" charset="0"/>
              </a:rPr>
              <a:t>）</a:t>
            </a:r>
            <a:endParaRPr lang="en-US" altLang="ja-JP" sz="1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62632"/>
            <a:ext cx="8640960" cy="2880320"/>
          </a:xfrm>
        </p:spPr>
        <p:txBody>
          <a:bodyPr>
            <a:normAutofit fontScale="85000" lnSpcReduction="10000"/>
          </a:bodyPr>
          <a:lstStyle/>
          <a:p>
            <a:pPr marL="0" indent="0">
              <a:buNone/>
            </a:pPr>
            <a:r>
              <a:rPr kumimoji="1" lang="en-US" altLang="ja-JP" b="1" i="1" u="sng" dirty="0">
                <a:latin typeface="Times New Roman" panose="02020603050405020304" pitchFamily="18" charset="0"/>
                <a:cs typeface="Times New Roman" panose="02020603050405020304" pitchFamily="18" charset="0"/>
              </a:rPr>
              <a:t>Silver-Russell</a:t>
            </a:r>
            <a:r>
              <a:rPr kumimoji="1" lang="ja-JP" altLang="en-US" b="1" i="1" u="sng" dirty="0">
                <a:latin typeface="Times New Roman" panose="02020603050405020304" pitchFamily="18" charset="0"/>
                <a:cs typeface="Times New Roman" panose="02020603050405020304" pitchFamily="18" charset="0"/>
              </a:rPr>
              <a:t> </a:t>
            </a:r>
            <a:r>
              <a:rPr kumimoji="1" lang="en-US" altLang="ja-JP" b="1" i="1" u="sng" dirty="0">
                <a:latin typeface="Times New Roman" panose="02020603050405020304" pitchFamily="18" charset="0"/>
                <a:cs typeface="Times New Roman" panose="02020603050405020304" pitchFamily="18" charset="0"/>
              </a:rPr>
              <a:t>Syndrome</a:t>
            </a:r>
            <a:r>
              <a:rPr kumimoji="1" lang="ja-JP" altLang="en-US" b="1" i="1" u="sng" dirty="0">
                <a:latin typeface="Times New Roman" panose="02020603050405020304" pitchFamily="18" charset="0"/>
                <a:cs typeface="Times New Roman" panose="02020603050405020304" pitchFamily="18" charset="0"/>
              </a:rPr>
              <a:t>（</a:t>
            </a:r>
            <a:r>
              <a:rPr kumimoji="1" lang="en-US" altLang="ja-JP" b="1" i="1" u="sng" dirty="0">
                <a:latin typeface="Times New Roman" panose="02020603050405020304" pitchFamily="18" charset="0"/>
                <a:cs typeface="Times New Roman" panose="02020603050405020304" pitchFamily="18" charset="0"/>
              </a:rPr>
              <a:t>SRS</a:t>
            </a:r>
            <a:r>
              <a:rPr kumimoji="1" lang="ja-JP" altLang="en-US" b="1" i="1" u="sng" dirty="0">
                <a:latin typeface="Times New Roman" panose="02020603050405020304" pitchFamily="18" charset="0"/>
                <a:cs typeface="Times New Roman" panose="02020603050405020304" pitchFamily="18" charset="0"/>
              </a:rPr>
              <a:t>）</a:t>
            </a:r>
            <a:endParaRPr kumimoji="1" lang="en-US" altLang="ja-JP" b="1" i="1" u="sng" dirty="0">
              <a:latin typeface="Times New Roman" panose="02020603050405020304" pitchFamily="18" charset="0"/>
              <a:cs typeface="Times New Roman" panose="02020603050405020304" pitchFamily="18" charset="0"/>
            </a:endParaRPr>
          </a:p>
          <a:p>
            <a:pPr marL="0" indent="0">
              <a:buNone/>
            </a:pPr>
            <a:endParaRPr kumimoji="1" lang="en-US" altLang="ja-JP" sz="1900" u="sng" dirty="0">
              <a:latin typeface="Times New Roman" panose="02020603050405020304" pitchFamily="18" charset="0"/>
              <a:cs typeface="Times New Roman" panose="02020603050405020304" pitchFamily="18" charset="0"/>
            </a:endParaRP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Cause</a:t>
            </a: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hypomethylation of the imprinted H19 gene on chromosome 11</a:t>
            </a:r>
          </a:p>
          <a:p>
            <a:pPr marL="0" indent="0">
              <a:buNone/>
            </a:pP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IGF2</a:t>
            </a:r>
            <a:r>
              <a:rPr lang="ja-JP" altLang="en-US"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200" b="1"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-H19 region)  </a:t>
            </a: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Main symptoms: intrauterine growth retardation (IUGR),  left-right asymmetry, short</a:t>
            </a: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stature, sexual dysgenesis, an inverted triangular face with relative large head.</a:t>
            </a:r>
          </a:p>
          <a:p>
            <a:pPr marL="0" indent="0">
              <a:buNone/>
            </a:pPr>
            <a:r>
              <a:rPr lang="en-US" altLang="ja-JP" sz="2200" dirty="0">
                <a:solidFill>
                  <a:srgbClr val="333333"/>
                </a:solidFill>
                <a:latin typeface="Times New Roman" panose="02020603050405020304" pitchFamily="18" charset="0"/>
                <a:ea typeface="メイリオ" panose="020B0604030504040204" pitchFamily="50" charset="-128"/>
                <a:cs typeface="Times New Roman" panose="02020603050405020304" pitchFamily="18" charset="0"/>
              </a:rPr>
              <a:t>           A </a:t>
            </a:r>
            <a:r>
              <a:rPr lang="en-US" altLang="ja-JP" sz="2200" dirty="0">
                <a:latin typeface="Times New Roman" panose="02020603050405020304" pitchFamily="18" charset="0"/>
                <a:cs typeface="Times New Roman" panose="02020603050405020304" pitchFamily="18" charset="0"/>
              </a:rPr>
              <a:t>high arched palate, delayed tooth eruption, delayed tooth eruption, micro-   </a:t>
            </a:r>
          </a:p>
          <a:p>
            <a:pPr marL="0" indent="0">
              <a:buNone/>
            </a:pPr>
            <a:r>
              <a:rPr lang="en-US" altLang="ja-JP" sz="2200" dirty="0">
                <a:latin typeface="Times New Roman" panose="02020603050405020304" pitchFamily="18" charset="0"/>
                <a:cs typeface="Times New Roman" panose="02020603050405020304" pitchFamily="18" charset="0"/>
              </a:rPr>
              <a:t>           </a:t>
            </a:r>
            <a:r>
              <a:rPr lang="en-US" altLang="ja-JP" sz="2200" dirty="0" err="1">
                <a:latin typeface="Times New Roman" panose="02020603050405020304" pitchFamily="18" charset="0"/>
                <a:cs typeface="Times New Roman" panose="02020603050405020304" pitchFamily="18" charset="0"/>
              </a:rPr>
              <a:t>dontia</a:t>
            </a:r>
            <a:r>
              <a:rPr lang="en-US" altLang="ja-JP" sz="2200" dirty="0">
                <a:latin typeface="Times New Roman" panose="02020603050405020304" pitchFamily="18" charset="0"/>
                <a:cs typeface="Times New Roman" panose="02020603050405020304" pitchFamily="18" charset="0"/>
              </a:rPr>
              <a:t>, hypodontia and crowding, microdontia hypodontia and crowding.</a:t>
            </a:r>
            <a:endParaRPr lang="ja-JP" altLang="en-US" sz="2200" dirty="0">
              <a:latin typeface="Times New Roman" panose="02020603050405020304" pitchFamily="18" charset="0"/>
              <a:cs typeface="Times New Roman" panose="02020603050405020304" pitchFamily="18" charset="0"/>
            </a:endParaRPr>
          </a:p>
        </p:txBody>
      </p:sp>
      <p:pic>
        <p:nvPicPr>
          <p:cNvPr id="5" name="図 4"/>
          <p:cNvPicPr>
            <a:picLocks noChangeAspect="1"/>
          </p:cNvPicPr>
          <p:nvPr/>
        </p:nvPicPr>
        <p:blipFill rotWithShape="1">
          <a:blip r:embed="rId2"/>
          <a:srcRect l="12070" t="33750" r="19023" b="21667"/>
          <a:stretch>
            <a:fillRect/>
          </a:stretch>
        </p:blipFill>
        <p:spPr>
          <a:xfrm>
            <a:off x="899592" y="3496651"/>
            <a:ext cx="6727025" cy="2448272"/>
          </a:xfrm>
          <a:prstGeom prst="rect">
            <a:avLst/>
          </a:prstGeom>
        </p:spPr>
      </p:pic>
      <p:sp>
        <p:nvSpPr>
          <p:cNvPr id="4" name="テキスト ボックス 3"/>
          <p:cNvSpPr txBox="1"/>
          <p:nvPr/>
        </p:nvSpPr>
        <p:spPr>
          <a:xfrm>
            <a:off x="1331640" y="5944923"/>
            <a:ext cx="7812360" cy="646331"/>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Crowding of teeth                                   Deep palatal vault </a:t>
            </a:r>
          </a:p>
          <a:p>
            <a:r>
              <a:rPr lang="en-US" altLang="ja-JP" sz="1600" b="1" dirty="0">
                <a:latin typeface="Times New Roman" panose="02020603050405020304" pitchFamily="18" charset="0"/>
                <a:cs typeface="Times New Roman" panose="02020603050405020304" pitchFamily="18" charset="0"/>
              </a:rPr>
              <a:t>       </a:t>
            </a:r>
            <a:r>
              <a:rPr lang="ja-JP" altLang="en-US" sz="1600" b="1" dirty="0">
                <a:latin typeface="Times New Roman" panose="02020603050405020304" pitchFamily="18" charset="0"/>
                <a:cs typeface="Times New Roman" panose="02020603050405020304" pitchFamily="18" charset="0"/>
              </a:rPr>
              <a:t>（</a:t>
            </a:r>
            <a:r>
              <a:rPr lang="en-US" altLang="ja-JP" sz="1600" b="1" dirty="0" err="1">
                <a:latin typeface="Times New Roman" panose="02020603050405020304" pitchFamily="18" charset="0"/>
                <a:cs typeface="Times New Roman" panose="02020603050405020304" pitchFamily="18" charset="0"/>
              </a:rPr>
              <a:t>Sreedevi</a:t>
            </a:r>
            <a:r>
              <a:rPr lang="en-US" altLang="ja-JP" sz="1600" b="1" dirty="0">
                <a:latin typeface="Times New Roman" panose="02020603050405020304" pitchFamily="18" charset="0"/>
                <a:cs typeface="Times New Roman" panose="02020603050405020304" pitchFamily="18" charset="0"/>
              </a:rPr>
              <a:t>, 2011; J. of Indian Academy of Oral Medicine and Radiology </a:t>
            </a:r>
            <a:r>
              <a:rPr lang="ja-JP" altLang="en-US" sz="16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形 6"/>
          <p:cNvPicPr>
            <a:picLocks noChangeAspect="1"/>
          </p:cNvPicPr>
          <p:nvPr/>
        </p:nvPicPr>
        <p:blipFill>
          <a:blip r:embed="rId2"/>
          <a:stretch>
            <a:fillRect/>
          </a:stretch>
        </p:blipFill>
        <p:spPr>
          <a:xfrm>
            <a:off x="3775879" y="1887987"/>
            <a:ext cx="5111214" cy="4952079"/>
          </a:xfrm>
          <a:prstGeom prst="rect">
            <a:avLst/>
          </a:prstGeom>
        </p:spPr>
      </p:pic>
      <p:sp>
        <p:nvSpPr>
          <p:cNvPr id="2" name="タイトル 1"/>
          <p:cNvSpPr>
            <a:spLocks noGrp="1"/>
          </p:cNvSpPr>
          <p:nvPr>
            <p:ph type="title"/>
          </p:nvPr>
        </p:nvSpPr>
        <p:spPr>
          <a:xfrm>
            <a:off x="179070" y="980440"/>
            <a:ext cx="8209354" cy="660400"/>
          </a:xfrm>
        </p:spPr>
        <p:txBody>
          <a:bodyPr>
            <a:normAutofit fontScale="90000"/>
          </a:bodyPr>
          <a:lstStyle/>
          <a:p>
            <a:br>
              <a:rPr lang="en-US" altLang="ja-JP" sz="2665" b="1" dirty="0"/>
            </a:br>
            <a:r>
              <a:rPr lang="en-US" altLang="ja-JP" sz="2665" b="1" dirty="0">
                <a:latin typeface="Times New Roman" panose="02020603050405020304" pitchFamily="18" charset="0"/>
                <a:cs typeface="Times New Roman" panose="02020603050405020304" pitchFamily="18" charset="0"/>
              </a:rPr>
              <a:t>Case3: second daughter of case 1,  born in June, 1974;</a:t>
            </a:r>
            <a:br>
              <a:rPr lang="en-US" altLang="ja-JP" sz="2665" b="1" dirty="0">
                <a:latin typeface="Times New Roman" panose="02020603050405020304" pitchFamily="18" charset="0"/>
                <a:cs typeface="Times New Roman" panose="02020603050405020304" pitchFamily="18" charset="0"/>
              </a:rPr>
            </a:br>
            <a:r>
              <a:rPr lang="en-US" altLang="ja-JP" sz="2665" b="1" dirty="0">
                <a:latin typeface="Times New Roman" panose="02020603050405020304" pitchFamily="18" charset="0"/>
                <a:cs typeface="Times New Roman" panose="02020603050405020304" pitchFamily="18" charset="0"/>
              </a:rPr>
              <a:t> Congenital</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deficiency</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in</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the</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upper/lower</a:t>
            </a:r>
            <a:r>
              <a:rPr lang="ja-JP" altLang="en-US" sz="2665" b="1" dirty="0">
                <a:latin typeface="Times New Roman" panose="02020603050405020304" pitchFamily="18" charset="0"/>
                <a:cs typeface="Times New Roman" panose="02020603050405020304" pitchFamily="18" charset="0"/>
              </a:rPr>
              <a:t> </a:t>
            </a:r>
            <a:r>
              <a:rPr lang="en-US" altLang="ja-JP" sz="2665" b="1" dirty="0">
                <a:latin typeface="Times New Roman" panose="02020603050405020304" pitchFamily="18" charset="0"/>
                <a:cs typeface="Times New Roman" panose="02020603050405020304" pitchFamily="18" charset="0"/>
              </a:rPr>
              <a:t>second molar</a:t>
            </a:r>
            <a:endParaRPr lang="ja-JP" altLang="en-US" sz="2665" b="1" dirty="0">
              <a:latin typeface="Times New Roman" panose="02020603050405020304" pitchFamily="18" charset="0"/>
              <a:cs typeface="Times New Roman" panose="02020603050405020304" pitchFamily="18" charset="0"/>
            </a:endParaRPr>
          </a:p>
        </p:txBody>
      </p:sp>
      <p:pic>
        <p:nvPicPr>
          <p:cNvPr id="6" name="コンテンツ プレースホルダー 5" descr="X 線フィルム が含まれている画像&#10;&#10;自動的に生成された説明"/>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21005" y="1917065"/>
            <a:ext cx="3207385" cy="1722755"/>
          </a:xfrm>
        </p:spPr>
      </p:pic>
      <p:pic>
        <p:nvPicPr>
          <p:cNvPr id="8" name="コンテンツ プレースホルダー 7" descr="人, 食べ物, 室内, 保持している が含まれている画像&#10;&#10;自動的に生成された説明"/>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9115" y="3860800"/>
            <a:ext cx="2825750" cy="2119630"/>
          </a:xfrm>
        </p:spPr>
      </p:pic>
      <p:sp>
        <p:nvSpPr>
          <p:cNvPr id="9" name="テキスト ボックス 8"/>
          <p:cNvSpPr txBox="1"/>
          <p:nvPr/>
        </p:nvSpPr>
        <p:spPr>
          <a:xfrm>
            <a:off x="539115" y="58420"/>
            <a:ext cx="8604885" cy="953135"/>
          </a:xfrm>
          <a:prstGeom prst="rect">
            <a:avLst/>
          </a:prstGeom>
          <a:noFill/>
        </p:spPr>
        <p:txBody>
          <a:bodyPr wrap="square">
            <a:spAutoFit/>
          </a:bodyPr>
          <a:lstStyle/>
          <a:p>
            <a:r>
              <a:rPr lang="en-US" altLang="ja-JP" sz="2800" b="1" i="1" u="sng" dirty="0">
                <a:latin typeface="Times New Roman" panose="02020603050405020304" pitchFamily="18" charset="0"/>
                <a:cs typeface="Times New Roman" panose="02020603050405020304" pitchFamily="18" charset="0"/>
                <a:sym typeface="+mn-ea"/>
              </a:rPr>
              <a:t>Observations of congenital permanent tooth defect by</a:t>
            </a:r>
          </a:p>
          <a:p>
            <a:r>
              <a:rPr lang="en-US" altLang="ja-JP" sz="2800" b="1" i="1" u="sng" dirty="0" err="1">
                <a:latin typeface="Times New Roman" panose="02020603050405020304" pitchFamily="18" charset="0"/>
                <a:cs typeface="Times New Roman" panose="02020603050405020304" pitchFamily="18" charset="0"/>
                <a:sym typeface="+mn-ea"/>
              </a:rPr>
              <a:t>orhto-pantomorentogen</a:t>
            </a:r>
            <a:endParaRPr lang="en-US" altLang="ja-JP" sz="2800" i="1" u="sng" dirty="0">
              <a:latin typeface="Times New Roman" panose="02020603050405020304" pitchFamily="18" charset="0"/>
              <a:cs typeface="Times New Roman" panose="02020603050405020304" pitchFamily="18" charset="0"/>
              <a:sym typeface="+mn-ea"/>
            </a:endParaRPr>
          </a:p>
        </p:txBody>
      </p:sp>
      <p:pic>
        <p:nvPicPr>
          <p:cNvPr id="4" name="図 3">
            <a:extLst>
              <a:ext uri="{FF2B5EF4-FFF2-40B4-BE49-F238E27FC236}">
                <a16:creationId xmlns:a16="http://schemas.microsoft.com/office/drawing/2014/main" id="{721C4536-97F7-13D4-68E7-EEFF4F8E3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493" y="5589240"/>
            <a:ext cx="1371600" cy="859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形 4"/>
          <p:cNvPicPr>
            <a:picLocks noChangeAspect="1"/>
          </p:cNvPicPr>
          <p:nvPr/>
        </p:nvPicPr>
        <p:blipFill>
          <a:blip r:embed="rId2"/>
          <a:stretch>
            <a:fillRect/>
          </a:stretch>
        </p:blipFill>
        <p:spPr>
          <a:xfrm>
            <a:off x="3408680" y="1485265"/>
            <a:ext cx="5544185" cy="5372735"/>
          </a:xfrm>
          <a:prstGeom prst="rect">
            <a:avLst/>
          </a:prstGeom>
        </p:spPr>
      </p:pic>
      <p:sp>
        <p:nvSpPr>
          <p:cNvPr id="4" name="テキストボックス 3"/>
          <p:cNvSpPr txBox="1"/>
          <p:nvPr/>
        </p:nvSpPr>
        <p:spPr>
          <a:xfrm>
            <a:off x="467360" y="188640"/>
            <a:ext cx="8557260" cy="1200329"/>
          </a:xfrm>
          <a:prstGeom prst="rect">
            <a:avLst/>
          </a:prstGeom>
          <a:noFill/>
        </p:spPr>
        <p:txBody>
          <a:bodyPr wrap="square" rtlCol="0" anchor="t">
            <a:spAutoFit/>
          </a:bodyPr>
          <a:lstStyle/>
          <a:p>
            <a:r>
              <a:rPr lang="ja-JP" altLang="en-US" sz="2400" b="1" dirty="0">
                <a:latin typeface="Times New Roman" panose="02020603050405020304" pitchFamily="18" charset="0"/>
                <a:cs typeface="+mj-lt"/>
              </a:rPr>
              <a:t>Case 8 </a:t>
            </a:r>
            <a:r>
              <a:rPr lang="en-US" altLang="ja-JP" sz="2400" b="1" dirty="0">
                <a:latin typeface="Times New Roman" panose="02020603050405020304" pitchFamily="18" charset="0"/>
                <a:cs typeface="+mj-lt"/>
              </a:rPr>
              <a:t>:</a:t>
            </a:r>
            <a:r>
              <a:rPr lang="ja-JP" altLang="en-US" sz="2400" b="1" dirty="0">
                <a:latin typeface="Times New Roman" panose="02020603050405020304" pitchFamily="18" charset="0"/>
                <a:cs typeface="+mj-lt"/>
              </a:rPr>
              <a:t> </a:t>
            </a:r>
            <a:r>
              <a:rPr lang="en-US" altLang="ja-JP" sz="2400" b="1" dirty="0">
                <a:latin typeface="Times New Roman" panose="02020603050405020304" pitchFamily="18" charset="0"/>
                <a:cs typeface="+mj-lt"/>
              </a:rPr>
              <a:t>Grand-daughter of Case 1, </a:t>
            </a:r>
            <a:r>
              <a:rPr lang="ja-JP" altLang="en-US" sz="2400" b="1" dirty="0">
                <a:latin typeface="Times New Roman" panose="02020603050405020304" pitchFamily="18" charset="0"/>
                <a:cs typeface="+mj-lt"/>
              </a:rPr>
              <a:t>born </a:t>
            </a:r>
            <a:r>
              <a:rPr lang="en-US" altLang="ja-JP" sz="2400" b="1" dirty="0">
                <a:latin typeface="Times New Roman" panose="02020603050405020304" pitchFamily="18" charset="0"/>
                <a:cs typeface="+mj-lt"/>
              </a:rPr>
              <a:t>in</a:t>
            </a:r>
            <a:r>
              <a:rPr lang="ja-JP" altLang="en-US" sz="2400" b="1" dirty="0">
                <a:latin typeface="Times New Roman" panose="02020603050405020304" pitchFamily="18" charset="0"/>
                <a:cs typeface="+mj-lt"/>
              </a:rPr>
              <a:t> August 28, 2009</a:t>
            </a:r>
            <a:r>
              <a:rPr lang="en-US" altLang="ja-JP" sz="2400" b="1" dirty="0">
                <a:latin typeface="Times New Roman" panose="02020603050405020304" pitchFamily="18" charset="0"/>
                <a:cs typeface="+mj-lt"/>
              </a:rPr>
              <a:t>;</a:t>
            </a:r>
          </a:p>
          <a:p>
            <a:r>
              <a:rPr lang="en-US" altLang="ja-JP" sz="2400" b="1" dirty="0">
                <a:latin typeface="Times New Roman" panose="02020603050405020304" pitchFamily="18" charset="0"/>
                <a:cs typeface="+mj-lt"/>
              </a:rPr>
              <a:t>C</a:t>
            </a:r>
            <a:r>
              <a:rPr lang="ja-JP" altLang="en-US" sz="2400" b="1" dirty="0">
                <a:latin typeface="Times New Roman" panose="02020603050405020304" pitchFamily="18" charset="0"/>
                <a:cs typeface="+mj-lt"/>
              </a:rPr>
              <a:t>ongenital absence of </a:t>
            </a:r>
            <a:r>
              <a:rPr lang="en-US" altLang="ja-JP" sz="2400" b="1" dirty="0">
                <a:latin typeface="Times New Roman" panose="02020603050405020304" pitchFamily="18" charset="0"/>
                <a:cs typeface="+mj-lt"/>
              </a:rPr>
              <a:t>lower </a:t>
            </a:r>
            <a:r>
              <a:rPr lang="ja-JP" altLang="en-US" sz="2400" b="1" dirty="0">
                <a:latin typeface="Times New Roman" panose="02020603050405020304" pitchFamily="18" charset="0"/>
                <a:cs typeface="+mj-lt"/>
              </a:rPr>
              <a:t>right lateral incisor </a:t>
            </a:r>
            <a:r>
              <a:rPr lang="en-US" altLang="ja-JP" sz="2400" b="1" dirty="0">
                <a:latin typeface="Times New Roman" panose="02020603050405020304" pitchFamily="18" charset="0"/>
                <a:cs typeface="+mj-lt"/>
              </a:rPr>
              <a:t>(</a:t>
            </a:r>
            <a:r>
              <a:rPr lang="ja-JP" altLang="en-US" sz="2400" b="1" i="1" dirty="0">
                <a:latin typeface="Times New Roman" panose="02020603050405020304" pitchFamily="18" charset="0"/>
                <a:cs typeface="+mj-lt"/>
              </a:rPr>
              <a:t>right upper first molar </a:t>
            </a:r>
            <a:r>
              <a:rPr lang="en-US" altLang="ja-JP" sz="2400" b="1" i="1" dirty="0">
                <a:latin typeface="Times New Roman" panose="02020603050405020304" pitchFamily="18" charset="0"/>
                <a:cs typeface="+mj-lt"/>
              </a:rPr>
              <a:t>and </a:t>
            </a:r>
            <a:r>
              <a:rPr lang="ja-JP" altLang="en-US" sz="2400" b="1" i="1" dirty="0">
                <a:latin typeface="Times New Roman" panose="02020603050405020304" pitchFamily="18" charset="0"/>
                <a:cs typeface="+mj-lt"/>
              </a:rPr>
              <a:t>upper</a:t>
            </a:r>
            <a:r>
              <a:rPr lang="en-US" altLang="ja-JP" sz="2400" b="1" i="1" dirty="0">
                <a:latin typeface="Times New Roman" panose="02020603050405020304" pitchFamily="18" charset="0"/>
                <a:cs typeface="+mj-lt"/>
              </a:rPr>
              <a:t>right </a:t>
            </a:r>
            <a:r>
              <a:rPr lang="ja-JP" altLang="en-US" sz="2400" b="1" i="1" dirty="0">
                <a:latin typeface="Times New Roman" panose="02020603050405020304" pitchFamily="18" charset="0"/>
                <a:cs typeface="+mj-lt"/>
              </a:rPr>
              <a:t> lateral incisor</a:t>
            </a:r>
            <a:r>
              <a:rPr lang="en-US" altLang="ja-JP" sz="2400" b="1" i="1" dirty="0">
                <a:latin typeface="Times New Roman" panose="02020603050405020304" pitchFamily="18" charset="0"/>
                <a:cs typeface="+mj-lt"/>
              </a:rPr>
              <a:t> enamel hypoplasia)</a:t>
            </a:r>
            <a:endParaRPr lang="ja-JP" altLang="en-US" sz="2400" b="1" strike="sngStrike" dirty="0">
              <a:solidFill>
                <a:srgbClr val="0070C0"/>
              </a:solidFill>
              <a:latin typeface="Times New Roman" panose="02020603050405020304" pitchFamily="18" charset="0"/>
              <a:cs typeface="+mj-lt"/>
            </a:endParaRPr>
          </a:p>
        </p:txBody>
      </p:sp>
      <p:pic>
        <p:nvPicPr>
          <p:cNvPr id="6" name="コンテンツ プレースホルダー 5" descr="ぼかし が含まれている画像&#10;&#10;自動的に生成された説明"/>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215" y="1988820"/>
            <a:ext cx="3505200" cy="1882775"/>
          </a:xfrm>
        </p:spPr>
      </p:pic>
      <p:pic>
        <p:nvPicPr>
          <p:cNvPr id="8" name="コンテンツ プレースホルダー 7" descr="室内, 食べ物 が含まれている画像&#10;&#10;自動的に生成された説明"/>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7360" y="4293235"/>
            <a:ext cx="2627630" cy="1971040"/>
          </a:xfrm>
        </p:spPr>
      </p:pic>
      <p:pic>
        <p:nvPicPr>
          <p:cNvPr id="3" name="図 2">
            <a:extLst>
              <a:ext uri="{FF2B5EF4-FFF2-40B4-BE49-F238E27FC236}">
                <a16:creationId xmlns:a16="http://schemas.microsoft.com/office/drawing/2014/main" id="{FCB3B133-2560-AC0E-DDF9-90A1839A9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312" y="5589240"/>
            <a:ext cx="1371600" cy="859536"/>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プレースホルダ 10"/>
          <p:cNvPicPr>
            <a:picLocks noGrp="1" noChangeAspect="1"/>
          </p:cNvPicPr>
          <p:nvPr>
            <p:ph idx="1"/>
          </p:nvPr>
        </p:nvPicPr>
        <p:blipFill>
          <a:blip r:embed="rId2"/>
          <a:stretch>
            <a:fillRect/>
          </a:stretch>
        </p:blipFill>
        <p:spPr>
          <a:xfrm>
            <a:off x="1454467" y="722352"/>
            <a:ext cx="6235065" cy="6042025"/>
          </a:xfrm>
          <a:prstGeom prst="rect">
            <a:avLst/>
          </a:prstGeom>
        </p:spPr>
      </p:pic>
      <p:sp>
        <p:nvSpPr>
          <p:cNvPr id="9" name="テキスト ボックス 8"/>
          <p:cNvSpPr txBox="1"/>
          <p:nvPr/>
        </p:nvSpPr>
        <p:spPr>
          <a:xfrm>
            <a:off x="467360" y="116840"/>
            <a:ext cx="8404860" cy="829945"/>
          </a:xfrm>
          <a:prstGeom prst="rect">
            <a:avLst/>
          </a:prstGeom>
          <a:noFill/>
        </p:spPr>
        <p:txBody>
          <a:bodyPr wrap="square">
            <a:spAutoFit/>
          </a:bodyPr>
          <a:lstStyle/>
          <a:p>
            <a:r>
              <a:rPr lang="en-US" altLang="ja-JP" sz="2400" b="1" i="1" u="sng" dirty="0">
                <a:solidFill>
                  <a:srgbClr val="3C4043"/>
                </a:solidFill>
                <a:effectLst/>
                <a:latin typeface="Times New Roman" panose="02020603050405020304" pitchFamily="18" charset="0"/>
                <a:cs typeface="Times New Roman" panose="02020603050405020304" pitchFamily="18" charset="0"/>
              </a:rPr>
              <a:t>The family tree derived from siblings who ingested contaminated oil during childhood  </a:t>
            </a:r>
            <a:endParaRPr lang="ja-JP" altLang="en-US" sz="2400" b="1" i="1" u="sng" dirty="0">
              <a:latin typeface="Times New Roman" panose="02020603050405020304" pitchFamily="18" charset="0"/>
              <a:cs typeface="Times New Roman" panose="02020603050405020304" pitchFamily="18" charset="0"/>
            </a:endParaRPr>
          </a:p>
        </p:txBody>
      </p:sp>
      <p:sp>
        <p:nvSpPr>
          <p:cNvPr id="13" name="テキストボックス 12"/>
          <p:cNvSpPr txBox="1"/>
          <p:nvPr/>
        </p:nvSpPr>
        <p:spPr>
          <a:xfrm>
            <a:off x="7092280" y="3843655"/>
            <a:ext cx="1950085" cy="645160"/>
          </a:xfrm>
          <a:prstGeom prst="rect">
            <a:avLst/>
          </a:prstGeom>
          <a:noFill/>
        </p:spPr>
        <p:txBody>
          <a:bodyPr wrap="square" rtlCol="0">
            <a:spAutoFit/>
          </a:bodyPr>
          <a:lstStyle/>
          <a:p>
            <a:r>
              <a:rPr lang="ja-JP" altLang="en-US" b="1" dirty="0">
                <a:solidFill>
                  <a:schemeClr val="accent1"/>
                </a:solidFill>
                <a:latin typeface="+mj-lt"/>
                <a:cs typeface="+mj-lt"/>
                <a:sym typeface="+mn-ea"/>
              </a:rPr>
              <a:t>congenital</a:t>
            </a:r>
            <a:r>
              <a:rPr lang="en-US" altLang="ja-JP" b="1" dirty="0">
                <a:solidFill>
                  <a:schemeClr val="accent1"/>
                </a:solidFill>
                <a:latin typeface="+mj-lt"/>
                <a:cs typeface="+mj-lt"/>
                <a:sym typeface="+mn-ea"/>
              </a:rPr>
              <a:t> deficiency 1 teeth</a:t>
            </a:r>
            <a:r>
              <a:rPr lang="ja-JP" altLang="en-US" b="1" dirty="0">
                <a:solidFill>
                  <a:schemeClr val="accent1"/>
                </a:solidFill>
                <a:latin typeface="+mj-lt"/>
                <a:cs typeface="+mj-lt"/>
                <a:sym typeface="+mn-ea"/>
              </a:rPr>
              <a:t> </a:t>
            </a:r>
          </a:p>
        </p:txBody>
      </p:sp>
      <p:sp>
        <p:nvSpPr>
          <p:cNvPr id="14" name="テキストボックス 13"/>
          <p:cNvSpPr txBox="1"/>
          <p:nvPr/>
        </p:nvSpPr>
        <p:spPr>
          <a:xfrm>
            <a:off x="4998085" y="5876925"/>
            <a:ext cx="1950085" cy="645160"/>
          </a:xfrm>
          <a:prstGeom prst="rect">
            <a:avLst/>
          </a:prstGeom>
          <a:noFill/>
        </p:spPr>
        <p:txBody>
          <a:bodyPr wrap="square" rtlCol="0">
            <a:spAutoFit/>
          </a:bodyPr>
          <a:lstStyle/>
          <a:p>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congenital</a:t>
            </a:r>
            <a:r>
              <a:rPr lang="en-US" altLang="ja-JP" b="1" dirty="0">
                <a:solidFill>
                  <a:schemeClr val="accent1"/>
                </a:solidFill>
                <a:effectLst>
                  <a:outerShdw blurRad="38100" dist="25400" dir="5400000" algn="ctr" rotWithShape="0">
                    <a:srgbClr val="6E747A">
                      <a:alpha val="43000"/>
                    </a:srgbClr>
                  </a:outerShdw>
                </a:effectLst>
                <a:latin typeface="+mj-lt"/>
                <a:cs typeface="+mj-lt"/>
                <a:sym typeface="+mn-ea"/>
              </a:rPr>
              <a:t> deficiency 4 teeth</a:t>
            </a:r>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 </a:t>
            </a:r>
          </a:p>
        </p:txBody>
      </p:sp>
      <p:sp>
        <p:nvSpPr>
          <p:cNvPr id="15" name="テキストボックス 14"/>
          <p:cNvSpPr txBox="1"/>
          <p:nvPr/>
        </p:nvSpPr>
        <p:spPr>
          <a:xfrm>
            <a:off x="5723890" y="2621280"/>
            <a:ext cx="1193800" cy="922020"/>
          </a:xfrm>
          <a:prstGeom prst="rect">
            <a:avLst/>
          </a:prstGeom>
          <a:noFill/>
        </p:spPr>
        <p:txBody>
          <a:bodyPr wrap="square" rtlCol="0">
            <a:spAutoFit/>
          </a:bodyPr>
          <a:lstStyle/>
          <a:p>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congenital</a:t>
            </a:r>
            <a:r>
              <a:rPr lang="en-US" altLang="ja-JP" b="1" dirty="0">
                <a:solidFill>
                  <a:schemeClr val="accent1"/>
                </a:solidFill>
                <a:effectLst>
                  <a:outerShdw blurRad="38100" dist="25400" dir="5400000" algn="ctr" rotWithShape="0">
                    <a:srgbClr val="6E747A">
                      <a:alpha val="43000"/>
                    </a:srgbClr>
                  </a:outerShdw>
                </a:effectLst>
                <a:latin typeface="+mj-lt"/>
                <a:cs typeface="+mj-lt"/>
                <a:sym typeface="+mn-ea"/>
              </a:rPr>
              <a:t> deficiency  2 teeth</a:t>
            </a:r>
            <a:r>
              <a:rPr lang="ja-JP" altLang="en-US" b="1" dirty="0">
                <a:solidFill>
                  <a:schemeClr val="accent1"/>
                </a:solidFill>
                <a:effectLst>
                  <a:outerShdw blurRad="38100" dist="25400" dir="5400000" algn="ctr" rotWithShape="0">
                    <a:srgbClr val="6E747A">
                      <a:alpha val="43000"/>
                    </a:srgbClr>
                  </a:outerShdw>
                </a:effectLst>
                <a:latin typeface="+mj-lt"/>
                <a:cs typeface="+mj-lt"/>
                <a:sym typeface="+mn-ea"/>
              </a:rPr>
              <a:t> </a:t>
            </a:r>
          </a:p>
        </p:txBody>
      </p:sp>
      <p:sp>
        <p:nvSpPr>
          <p:cNvPr id="16" name="テキストボックス 15"/>
          <p:cNvSpPr txBox="1"/>
          <p:nvPr/>
        </p:nvSpPr>
        <p:spPr>
          <a:xfrm>
            <a:off x="4568179" y="3429000"/>
            <a:ext cx="1072515" cy="737235"/>
          </a:xfrm>
          <a:prstGeom prst="rect">
            <a:avLst/>
          </a:prstGeom>
          <a:noFill/>
        </p:spPr>
        <p:txBody>
          <a:bodyPr wrap="square" rtlCol="0">
            <a:spAutoFit/>
          </a:bodyPr>
          <a:lstStyle/>
          <a:p>
            <a:r>
              <a:rPr lang="ja-JP" altLang="en-US" sz="1400" b="1" dirty="0">
                <a:solidFill>
                  <a:schemeClr val="accent1"/>
                </a:solidFill>
                <a:effectLst>
                  <a:outerShdw blurRad="38100" dist="25400" dir="5400000" algn="ctr" rotWithShape="0">
                    <a:srgbClr val="6E747A">
                      <a:alpha val="43000"/>
                    </a:srgbClr>
                  </a:outerShdw>
                </a:effectLst>
                <a:latin typeface="+mj-lt"/>
                <a:cs typeface="+mj-lt"/>
                <a:sym typeface="+mn-ea"/>
              </a:rPr>
              <a:t>congenital</a:t>
            </a:r>
            <a:r>
              <a:rPr lang="en-US" altLang="ja-JP" sz="1400" b="1" dirty="0">
                <a:solidFill>
                  <a:schemeClr val="accent1"/>
                </a:solidFill>
                <a:effectLst>
                  <a:outerShdw blurRad="38100" dist="25400" dir="5400000" algn="ctr" rotWithShape="0">
                    <a:srgbClr val="6E747A">
                      <a:alpha val="43000"/>
                    </a:srgbClr>
                  </a:outerShdw>
                </a:effectLst>
                <a:latin typeface="+mj-lt"/>
                <a:cs typeface="+mj-lt"/>
                <a:sym typeface="+mn-ea"/>
              </a:rPr>
              <a:t> deficiency </a:t>
            </a:r>
          </a:p>
          <a:p>
            <a:r>
              <a:rPr lang="en-US" altLang="ja-JP" sz="1400" b="1" dirty="0">
                <a:solidFill>
                  <a:schemeClr val="accent1"/>
                </a:solidFill>
                <a:effectLst>
                  <a:outerShdw blurRad="38100" dist="25400" dir="5400000" algn="ctr" rotWithShape="0">
                    <a:srgbClr val="6E747A">
                      <a:alpha val="43000"/>
                    </a:srgbClr>
                  </a:outerShdw>
                </a:effectLst>
                <a:latin typeface="+mj-lt"/>
                <a:cs typeface="+mj-lt"/>
                <a:sym typeface="+mn-ea"/>
              </a:rPr>
              <a:t>1 teeth</a:t>
            </a:r>
            <a:r>
              <a:rPr lang="ja-JP" altLang="en-US" sz="1400" b="1" dirty="0">
                <a:solidFill>
                  <a:schemeClr val="accent1"/>
                </a:solidFill>
                <a:effectLst>
                  <a:outerShdw blurRad="38100" dist="25400" dir="5400000" algn="ctr" rotWithShape="0">
                    <a:srgbClr val="6E747A">
                      <a:alpha val="43000"/>
                    </a:srgbClr>
                  </a:outerShdw>
                </a:effectLst>
                <a:latin typeface="+mj-lt"/>
                <a:cs typeface="+mj-lt"/>
                <a:sym typeface="+mn-ea"/>
              </a:rPr>
              <a:t> </a:t>
            </a:r>
          </a:p>
        </p:txBody>
      </p:sp>
      <p:pic>
        <p:nvPicPr>
          <p:cNvPr id="3" name="図 2">
            <a:extLst>
              <a:ext uri="{FF2B5EF4-FFF2-40B4-BE49-F238E27FC236}">
                <a16:creationId xmlns:a16="http://schemas.microsoft.com/office/drawing/2014/main" id="{365BBBAD-62B1-C705-1C7C-DC425EBA8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039" y="5447157"/>
            <a:ext cx="1371600" cy="859536"/>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196752"/>
            <a:ext cx="7772400" cy="5112569"/>
          </a:xfrm>
        </p:spPr>
        <p:txBody>
          <a:bodyPr>
            <a:noAutofit/>
          </a:bodyPr>
          <a:lstStyle/>
          <a:p>
            <a:r>
              <a:rPr lang="en-US" altLang="ja-JP" sz="2400" b="0" cap="none" dirty="0">
                <a:latin typeface="Times New Roman" panose="02020603050405020304" pitchFamily="18" charset="0"/>
                <a:cs typeface="Times New Roman" panose="02020603050405020304" pitchFamily="18" charset="0"/>
              </a:rPr>
              <a:t>Frequency of appearance</a:t>
            </a:r>
            <a:br>
              <a:rPr lang="en-US" altLang="ja-JP" sz="2400" b="0" cap="none" dirty="0">
                <a:latin typeface="Times New Roman" panose="02020603050405020304" pitchFamily="18" charset="0"/>
                <a:cs typeface="Times New Roman" panose="02020603050405020304" pitchFamily="18" charset="0"/>
              </a:rPr>
            </a:br>
            <a:r>
              <a:rPr lang="en-US" altLang="ja-JP" sz="2400" b="0" cap="none" dirty="0">
                <a:latin typeface="Times New Roman" panose="02020603050405020304" pitchFamily="18" charset="0"/>
                <a:cs typeface="Times New Roman" panose="02020603050405020304" pitchFamily="18" charset="0"/>
              </a:rPr>
              <a:t>Pedigree  of  “</a:t>
            </a:r>
            <a:r>
              <a:rPr lang="en-US" altLang="ja-JP" sz="2400" b="0" cap="none" dirty="0" err="1">
                <a:latin typeface="Times New Roman" panose="02020603050405020304" pitchFamily="18" charset="0"/>
                <a:cs typeface="Times New Roman" panose="02020603050405020304" pitchFamily="18" charset="0"/>
              </a:rPr>
              <a:t>Yusho</a:t>
            </a:r>
            <a:r>
              <a:rPr lang="en-US" altLang="ja-JP" sz="2400" b="0" cap="none" dirty="0">
                <a:latin typeface="Times New Roman" panose="02020603050405020304" pitchFamily="18" charset="0"/>
                <a:cs typeface="Times New Roman" panose="02020603050405020304" pitchFamily="18" charset="0"/>
              </a:rPr>
              <a:t>” (4:</a:t>
            </a:r>
            <a:r>
              <a:rPr lang="en-US" altLang="ja-JP" sz="1400" b="0" cap="none" dirty="0">
                <a:latin typeface="Times New Roman" panose="02020603050405020304" pitchFamily="18" charset="0"/>
                <a:cs typeface="Times New Roman" panose="02020603050405020304" pitchFamily="18" charset="0"/>
              </a:rPr>
              <a:t>case3,</a:t>
            </a:r>
            <a:r>
              <a:rPr lang="en-US" altLang="ja-JP" sz="1600" b="0" cap="none" dirty="0">
                <a:latin typeface="Times New Roman" panose="02020603050405020304" pitchFamily="18" charset="0"/>
                <a:cs typeface="Times New Roman" panose="02020603050405020304" pitchFamily="18" charset="0"/>
              </a:rPr>
              <a:t> </a:t>
            </a:r>
            <a:r>
              <a:rPr lang="en-US" altLang="ja-JP" sz="1400" b="0" cap="none" dirty="0">
                <a:latin typeface="Times New Roman" panose="02020603050405020304" pitchFamily="18" charset="0"/>
                <a:cs typeface="Times New Roman" panose="02020603050405020304" pitchFamily="18" charset="0"/>
              </a:rPr>
              <a:t>5, 8 and 12 </a:t>
            </a:r>
            <a:r>
              <a:rPr lang="en-US" altLang="ja-JP" sz="2400" b="0" cap="none" dirty="0">
                <a:latin typeface="Times New Roman" panose="02020603050405020304" pitchFamily="18" charset="0"/>
                <a:cs typeface="Times New Roman" panose="02020603050405020304" pitchFamily="18" charset="0"/>
              </a:rPr>
              <a:t>/8:</a:t>
            </a:r>
            <a:r>
              <a:rPr lang="en-US" altLang="ja-JP" sz="1400" b="0" cap="none" dirty="0">
                <a:latin typeface="Times New Roman" panose="02020603050405020304" pitchFamily="18" charset="0"/>
                <a:cs typeface="Times New Roman" panose="02020603050405020304" pitchFamily="18" charset="0"/>
              </a:rPr>
              <a:t>case2-8,12</a:t>
            </a:r>
            <a:r>
              <a:rPr lang="en-US" altLang="ja-JP" sz="2400" b="0" cap="none" dirty="0">
                <a:latin typeface="Times New Roman" panose="02020603050405020304" pitchFamily="18" charset="0"/>
                <a:cs typeface="Times New Roman" panose="02020603050405020304" pitchFamily="18" charset="0"/>
              </a:rPr>
              <a:t>)</a:t>
            </a:r>
            <a:br>
              <a:rPr lang="en-US" altLang="ja-JP" sz="1400" b="0" cap="none" dirty="0">
                <a:latin typeface="Times New Roman" panose="02020603050405020304" pitchFamily="18" charset="0"/>
                <a:cs typeface="Times New Roman" panose="02020603050405020304" pitchFamily="18" charset="0"/>
              </a:rPr>
            </a:br>
            <a:r>
              <a:rPr lang="en-US" altLang="ja-JP" sz="1400" b="0" cap="none" dirty="0">
                <a:latin typeface="Times New Roman" panose="02020603050405020304" pitchFamily="18" charset="0"/>
                <a:cs typeface="Times New Roman" panose="02020603050405020304" pitchFamily="18" charset="0"/>
              </a:rPr>
              <a:t>                                            </a:t>
            </a:r>
            <a:r>
              <a:rPr lang="ja-JP" altLang="en-US" sz="2400" b="0" cap="none" dirty="0">
                <a:latin typeface="Times New Roman" panose="02020603050405020304" pitchFamily="18" charset="0"/>
                <a:cs typeface="Times New Roman" panose="02020603050405020304" pitchFamily="18" charset="0"/>
              </a:rPr>
              <a:t> </a:t>
            </a:r>
            <a:r>
              <a:rPr lang="en-US" altLang="ja-JP" sz="2400" b="0" cap="none" dirty="0">
                <a:latin typeface="Times New Roman" panose="02020603050405020304" pitchFamily="18" charset="0"/>
                <a:cs typeface="Times New Roman" panose="02020603050405020304" pitchFamily="18" charset="0"/>
              </a:rPr>
              <a:t>50.0% vs Control</a:t>
            </a:r>
            <a:r>
              <a:rPr lang="ja-JP" altLang="en-US" sz="2400" b="0" cap="none" dirty="0">
                <a:latin typeface="Times New Roman" panose="02020603050405020304" pitchFamily="18" charset="0"/>
                <a:cs typeface="Times New Roman" panose="02020603050405020304" pitchFamily="18" charset="0"/>
              </a:rPr>
              <a:t>＊</a:t>
            </a:r>
            <a:r>
              <a:rPr lang="en-US" altLang="ja-JP" sz="2400" b="0" cap="none" dirty="0">
                <a:latin typeface="Times New Roman" panose="02020603050405020304" pitchFamily="18" charset="0"/>
                <a:cs typeface="Times New Roman" panose="02020603050405020304" pitchFamily="18" charset="0"/>
              </a:rPr>
              <a:t> : 10.1%</a:t>
            </a:r>
            <a:br>
              <a:rPr lang="en-US" altLang="ja-JP" sz="2400" b="0" cap="none" dirty="0">
                <a:latin typeface="Times New Roman" panose="02020603050405020304" pitchFamily="18" charset="0"/>
                <a:cs typeface="Times New Roman" panose="02020603050405020304" pitchFamily="18" charset="0"/>
              </a:rPr>
            </a:br>
            <a:br>
              <a:rPr lang="en-US" altLang="ja-JP" sz="2400" b="0" cap="none" dirty="0">
                <a:latin typeface="Times New Roman" panose="02020603050405020304" pitchFamily="18" charset="0"/>
                <a:cs typeface="Times New Roman" panose="02020603050405020304" pitchFamily="18" charset="0"/>
              </a:rPr>
            </a:br>
            <a:r>
              <a:rPr lang="en-US" altLang="ja-JP" sz="2400" b="0" cap="none" dirty="0">
                <a:latin typeface="Times New Roman" panose="02020603050405020304" pitchFamily="18" charset="0"/>
                <a:cs typeface="Times New Roman" panose="02020603050405020304" pitchFamily="18" charset="0"/>
              </a:rPr>
              <a:t>The number of teeth deficiencies per person</a:t>
            </a:r>
            <a:br>
              <a:rPr lang="en-US" altLang="ja-JP" sz="2400" b="0" cap="none" dirty="0">
                <a:latin typeface="Times New Roman" panose="02020603050405020304" pitchFamily="18" charset="0"/>
                <a:cs typeface="Times New Roman" panose="02020603050405020304" pitchFamily="18" charset="0"/>
              </a:rPr>
            </a:br>
            <a:r>
              <a:rPr lang="en-US" altLang="ja-JP" sz="2400" b="0" cap="none" dirty="0">
                <a:latin typeface="Times New Roman" panose="02020603050405020304" pitchFamily="18" charset="0"/>
                <a:cs typeface="Times New Roman" panose="02020603050405020304" pitchFamily="18" charset="0"/>
              </a:rPr>
              <a:t>    In four teeth (</a:t>
            </a:r>
            <a:r>
              <a:rPr lang="en-US" altLang="ja-JP" sz="1800" b="0" cap="none" dirty="0">
                <a:latin typeface="Times New Roman" panose="02020603050405020304" pitchFamily="18" charset="0"/>
                <a:cs typeface="Times New Roman" panose="02020603050405020304" pitchFamily="18" charset="0"/>
              </a:rPr>
              <a:t>case3</a:t>
            </a:r>
            <a:r>
              <a:rPr lang="en-US" altLang="ja-JP" sz="2400" b="0" cap="none" dirty="0">
                <a:latin typeface="Times New Roman" panose="02020603050405020304" pitchFamily="18" charset="0"/>
                <a:cs typeface="Times New Roman" panose="02020603050405020304" pitchFamily="18" charset="0"/>
              </a:rPr>
              <a:t>)    12.5 % vs  Control</a:t>
            </a:r>
            <a:r>
              <a:rPr lang="ja-JP" altLang="en-US" sz="2400" b="0" cap="none" dirty="0">
                <a:latin typeface="Times New Roman" panose="02020603050405020304" pitchFamily="18" charset="0"/>
                <a:cs typeface="Times New Roman" panose="02020603050405020304" pitchFamily="18" charset="0"/>
              </a:rPr>
              <a:t>＊</a:t>
            </a:r>
            <a:r>
              <a:rPr lang="en-US" altLang="ja-JP" sz="2400" b="0" cap="none" dirty="0">
                <a:latin typeface="Times New Roman" panose="02020603050405020304" pitchFamily="18" charset="0"/>
                <a:cs typeface="Times New Roman" panose="02020603050405020304" pitchFamily="18" charset="0"/>
              </a:rPr>
              <a:t>: 2.9%)</a:t>
            </a:r>
            <a:br>
              <a:rPr lang="en-US" altLang="ja-JP" sz="2400" b="0" cap="none" dirty="0">
                <a:latin typeface="Times New Roman" panose="02020603050405020304" pitchFamily="18" charset="0"/>
                <a:cs typeface="Times New Roman" panose="02020603050405020304" pitchFamily="18" charset="0"/>
              </a:rPr>
            </a:br>
            <a:r>
              <a:rPr lang="en-US" altLang="ja-JP" sz="2400" b="0" cap="none" dirty="0">
                <a:latin typeface="Times New Roman" panose="02020603050405020304" pitchFamily="18" charset="0"/>
                <a:cs typeface="Times New Roman" panose="02020603050405020304" pitchFamily="18" charset="0"/>
              </a:rPr>
              <a:t>    In two teeth (</a:t>
            </a:r>
            <a:r>
              <a:rPr lang="en-US" altLang="ja-JP" sz="1600" b="0" cap="none" dirty="0">
                <a:latin typeface="Times New Roman" panose="02020603050405020304" pitchFamily="18" charset="0"/>
                <a:cs typeface="Times New Roman" panose="02020603050405020304" pitchFamily="18" charset="0"/>
              </a:rPr>
              <a:t>case12</a:t>
            </a:r>
            <a:r>
              <a:rPr lang="en-US" altLang="ja-JP" sz="2400" b="0" cap="none" dirty="0">
                <a:latin typeface="Times New Roman" panose="02020603050405020304" pitchFamily="18" charset="0"/>
                <a:cs typeface="Times New Roman" panose="02020603050405020304" pitchFamily="18" charset="0"/>
              </a:rPr>
              <a:t>)    12.5 % vs  Control</a:t>
            </a:r>
            <a:r>
              <a:rPr lang="ja-JP" altLang="en-US" sz="2400" b="0" cap="none" dirty="0">
                <a:latin typeface="Times New Roman" panose="02020603050405020304" pitchFamily="18" charset="0"/>
                <a:cs typeface="Times New Roman" panose="02020603050405020304" pitchFamily="18" charset="0"/>
              </a:rPr>
              <a:t>＊</a:t>
            </a:r>
            <a:r>
              <a:rPr lang="en-US" altLang="ja-JP" sz="2400" b="0" cap="none" dirty="0">
                <a:latin typeface="Times New Roman" panose="02020603050405020304" pitchFamily="18" charset="0"/>
                <a:cs typeface="Times New Roman" panose="02020603050405020304" pitchFamily="18" charset="0"/>
              </a:rPr>
              <a:t> : 0.50%)</a:t>
            </a:r>
            <a:br>
              <a:rPr lang="en-US" altLang="ja-JP" sz="2400" b="0" cap="none" dirty="0">
                <a:latin typeface="Times New Roman" panose="02020603050405020304" pitchFamily="18" charset="0"/>
                <a:cs typeface="Times New Roman" panose="02020603050405020304" pitchFamily="18" charset="0"/>
              </a:rPr>
            </a:br>
            <a:r>
              <a:rPr lang="en-US" altLang="ja-JP" sz="2400" b="0" cap="none" dirty="0">
                <a:latin typeface="Times New Roman" panose="02020603050405020304" pitchFamily="18" charset="0"/>
                <a:cs typeface="Times New Roman" panose="02020603050405020304" pitchFamily="18" charset="0"/>
              </a:rPr>
              <a:t>Various abnormal types of teeth are frequently observed in the pedigree of “Kanemi </a:t>
            </a:r>
            <a:r>
              <a:rPr lang="en-US" altLang="ja-JP" sz="2400" b="0" cap="none" dirty="0" err="1">
                <a:latin typeface="Times New Roman" panose="02020603050405020304" pitchFamily="18" charset="0"/>
                <a:cs typeface="Times New Roman" panose="02020603050405020304" pitchFamily="18" charset="0"/>
              </a:rPr>
              <a:t>Yusho</a:t>
            </a:r>
            <a:r>
              <a:rPr lang="en-US" altLang="ja-JP" sz="2400" b="0" cap="none" dirty="0">
                <a:latin typeface="Times New Roman" panose="02020603050405020304" pitchFamily="18" charset="0"/>
                <a:cs typeface="Times New Roman" panose="02020603050405020304" pitchFamily="18" charset="0"/>
              </a:rPr>
              <a:t>” patients. </a:t>
            </a:r>
            <a:br>
              <a:rPr lang="en-US" altLang="ja-JP" sz="2400" b="0" cap="none" dirty="0">
                <a:latin typeface="Times New Roman" panose="02020603050405020304" pitchFamily="18" charset="0"/>
                <a:cs typeface="Times New Roman" panose="02020603050405020304" pitchFamily="18" charset="0"/>
              </a:rPr>
            </a:br>
            <a:br>
              <a:rPr lang="en-US" altLang="ja-JP" sz="2400" b="0" cap="none" dirty="0">
                <a:latin typeface="Times New Roman" panose="02020603050405020304" pitchFamily="18" charset="0"/>
                <a:cs typeface="Times New Roman" panose="02020603050405020304" pitchFamily="18" charset="0"/>
              </a:rPr>
            </a:br>
            <a:r>
              <a:rPr lang="ja-JP" altLang="en-US" sz="2400" b="0" cap="none" dirty="0">
                <a:latin typeface="Times New Roman" panose="02020603050405020304" pitchFamily="18" charset="0"/>
                <a:cs typeface="Times New Roman" panose="02020603050405020304" pitchFamily="18" charset="0"/>
              </a:rPr>
              <a:t>＊</a:t>
            </a:r>
            <a:r>
              <a:rPr lang="en-US" altLang="ja-JP" sz="2400" b="0" cap="none" dirty="0">
                <a:latin typeface="Times New Roman" panose="02020603050405020304" pitchFamily="18" charset="0"/>
                <a:cs typeface="Times New Roman" panose="02020603050405020304" pitchFamily="18" charset="0"/>
              </a:rPr>
              <a:t>Control values are calculated from Japan Pediatric</a:t>
            </a:r>
            <a:r>
              <a:rPr lang="ja-JP" altLang="en-US" sz="2400" b="0" cap="none" dirty="0">
                <a:latin typeface="Times New Roman" panose="02020603050405020304" pitchFamily="18" charset="0"/>
                <a:cs typeface="Times New Roman" panose="02020603050405020304" pitchFamily="18" charset="0"/>
              </a:rPr>
              <a:t>　　　</a:t>
            </a:r>
            <a:br>
              <a:rPr lang="en-US" altLang="ja-JP" sz="2400" b="0" cap="none" dirty="0">
                <a:latin typeface="Times New Roman" panose="02020603050405020304" pitchFamily="18" charset="0"/>
                <a:cs typeface="Times New Roman" panose="02020603050405020304" pitchFamily="18" charset="0"/>
              </a:rPr>
            </a:br>
            <a:r>
              <a:rPr lang="ja-JP" altLang="en-US" sz="2400" b="0" cap="none" dirty="0">
                <a:latin typeface="Times New Roman" panose="02020603050405020304" pitchFamily="18" charset="0"/>
                <a:cs typeface="Times New Roman" panose="02020603050405020304" pitchFamily="18" charset="0"/>
              </a:rPr>
              <a:t>　</a:t>
            </a:r>
            <a:r>
              <a:rPr lang="en-US" altLang="ja-JP" sz="2400" b="0" cap="none" dirty="0">
                <a:latin typeface="Times New Roman" panose="02020603050405020304" pitchFamily="18" charset="0"/>
                <a:cs typeface="Times New Roman" panose="02020603050405020304" pitchFamily="18" charset="0"/>
              </a:rPr>
              <a:t>Dentistry Academic Committee (2010).  </a:t>
            </a:r>
            <a:br>
              <a:rPr lang="en-US" altLang="ja-JP" sz="2400" b="0" cap="none" dirty="0">
                <a:latin typeface="Times New Roman" panose="02020603050405020304" pitchFamily="18" charset="0"/>
                <a:cs typeface="Times New Roman" panose="02020603050405020304" pitchFamily="18" charset="0"/>
              </a:rPr>
            </a:br>
            <a:r>
              <a:rPr lang="en-US" altLang="ja-JP" sz="2400" b="0" cap="none" dirty="0">
                <a:latin typeface="Times New Roman" panose="02020603050405020304" pitchFamily="18" charset="0"/>
                <a:cs typeface="Times New Roman" panose="02020603050405020304" pitchFamily="18" charset="0"/>
              </a:rPr>
              <a:t>       (Data were collected from 15,544 people.)</a:t>
            </a:r>
            <a:br>
              <a:rPr lang="en-US" altLang="ja-JP" sz="2400" b="0" cap="none" dirty="0">
                <a:latin typeface="Times New Roman" panose="02020603050405020304" pitchFamily="18" charset="0"/>
                <a:cs typeface="Times New Roman" panose="02020603050405020304" pitchFamily="18" charset="0"/>
              </a:rPr>
            </a:br>
            <a:br>
              <a:rPr lang="en-US" altLang="ja-JP" sz="2400" b="0" dirty="0">
                <a:latin typeface="Century" panose="02040604050505020304" pitchFamily="18" charset="0"/>
              </a:rPr>
            </a:br>
            <a:endParaRPr kumimoji="1" lang="ja-JP" altLang="en-US" sz="2400" b="0" dirty="0">
              <a:latin typeface="Century" panose="02040604050505020304" pitchFamily="18" charset="0"/>
            </a:endParaRPr>
          </a:p>
        </p:txBody>
      </p:sp>
      <p:sp>
        <p:nvSpPr>
          <p:cNvPr id="3" name="テキスト プレースホルダー 2"/>
          <p:cNvSpPr>
            <a:spLocks noGrp="1"/>
          </p:cNvSpPr>
          <p:nvPr>
            <p:ph type="body" idx="1"/>
          </p:nvPr>
        </p:nvSpPr>
        <p:spPr>
          <a:xfrm>
            <a:off x="649941" y="-243408"/>
            <a:ext cx="7772400" cy="1368152"/>
          </a:xfrm>
        </p:spPr>
        <p:txBody>
          <a:bodyPr>
            <a:normAutofit/>
          </a:bodyPr>
          <a:lstStyle/>
          <a:p>
            <a:r>
              <a:rPr lang="en-US" altLang="ja-JP" sz="3200" b="1" i="1" u="sng" dirty="0">
                <a:solidFill>
                  <a:schemeClr val="tx1"/>
                </a:solidFill>
                <a:latin typeface="Times New Roman" panose="02020603050405020304" pitchFamily="18" charset="0"/>
                <a:cs typeface="Times New Roman" panose="02020603050405020304" pitchFamily="18" charset="0"/>
              </a:rPr>
              <a:t>Summary of c</a:t>
            </a:r>
            <a:r>
              <a:rPr kumimoji="1" lang="en-US" altLang="ja-JP" sz="3200" b="1" i="1" u="sng" dirty="0">
                <a:solidFill>
                  <a:schemeClr val="tx1"/>
                </a:solidFill>
                <a:latin typeface="Times New Roman" panose="02020603050405020304" pitchFamily="18" charset="0"/>
                <a:cs typeface="Times New Roman" panose="02020603050405020304" pitchFamily="18" charset="0"/>
              </a:rPr>
              <a:t>ongenital permanent </a:t>
            </a:r>
            <a:r>
              <a:rPr lang="en-US" altLang="ja-JP" sz="3200" b="1" i="1" u="sng" dirty="0">
                <a:solidFill>
                  <a:schemeClr val="tx1"/>
                </a:solidFill>
                <a:latin typeface="Times New Roman" panose="02020603050405020304" pitchFamily="18" charset="0"/>
                <a:cs typeface="Times New Roman" panose="02020603050405020304" pitchFamily="18" charset="0"/>
              </a:rPr>
              <a:t>teeth deficiency using dental radiography </a:t>
            </a:r>
            <a:endParaRPr kumimoji="1" lang="ja-JP" altLang="en-US" sz="3200" b="1" i="1" u="sng"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07504"/>
            <a:ext cx="8229600" cy="2808312"/>
          </a:xfrm>
        </p:spPr>
        <p:txBody>
          <a:bodyPr>
            <a:normAutofit/>
          </a:bodyPr>
          <a:lstStyle/>
          <a:p>
            <a:r>
              <a:rPr kumimoji="1" lang="en-US" altLang="ja-JP" sz="2800" b="1" i="1" u="sng" dirty="0">
                <a:latin typeface="Times New Roman" panose="02020603050405020304" pitchFamily="18" charset="0"/>
                <a:cs typeface="Times New Roman" panose="02020603050405020304" pitchFamily="18" charset="0"/>
              </a:rPr>
              <a:t>Glanzmann </a:t>
            </a:r>
            <a:r>
              <a:rPr lang="en-US" altLang="ja-JP" sz="2800" b="1" i="1" u="sng" dirty="0" err="1">
                <a:latin typeface="Times New Roman" panose="02020603050405020304" pitchFamily="18" charset="0"/>
                <a:cs typeface="Times New Roman" panose="02020603050405020304" pitchFamily="18" charset="0"/>
              </a:rPr>
              <a:t>Thrombastenia</a:t>
            </a:r>
            <a:r>
              <a:rPr lang="ja-JP" altLang="en-US" sz="2800" b="1" i="1" u="sng" dirty="0">
                <a:latin typeface="Times New Roman" panose="02020603050405020304" pitchFamily="18" charset="0"/>
                <a:cs typeface="Times New Roman" panose="02020603050405020304" pitchFamily="18" charset="0"/>
              </a:rPr>
              <a:t>　（</a:t>
            </a:r>
            <a:r>
              <a:rPr lang="en-US" altLang="ja-JP" sz="2800" b="1" i="1" u="sng" dirty="0">
                <a:latin typeface="Times New Roman" panose="02020603050405020304" pitchFamily="18" charset="0"/>
                <a:cs typeface="Times New Roman" panose="02020603050405020304" pitchFamily="18" charset="0"/>
              </a:rPr>
              <a:t>GT : Nagoya st</a:t>
            </a:r>
            <a:r>
              <a:rPr lang="en-US" altLang="ja-JP" sz="2800" b="1" i="1" u="sng" dirty="0">
                <a:solidFill>
                  <a:schemeClr val="tx1"/>
                </a:solidFill>
                <a:latin typeface="Times New Roman" panose="02020603050405020304" pitchFamily="18" charset="0"/>
                <a:cs typeface="Times New Roman" panose="02020603050405020304" pitchFamily="18" charset="0"/>
              </a:rPr>
              <a:t>u</a:t>
            </a:r>
            <a:r>
              <a:rPr lang="en-US" altLang="ja-JP" sz="2800" b="1" i="1" u="sng" dirty="0">
                <a:latin typeface="Times New Roman" panose="02020603050405020304" pitchFamily="18" charset="0"/>
                <a:cs typeface="Times New Roman" panose="02020603050405020304" pitchFamily="18" charset="0"/>
              </a:rPr>
              <a:t>dy</a:t>
            </a:r>
            <a:r>
              <a:rPr lang="ja-JP" altLang="en-US" sz="2800" b="1" i="1" u="sng" dirty="0">
                <a:latin typeface="Times New Roman" panose="02020603050405020304" pitchFamily="18" charset="0"/>
                <a:cs typeface="Times New Roman" panose="02020603050405020304" pitchFamily="18" charset="0"/>
              </a:rPr>
              <a:t>）</a:t>
            </a:r>
            <a:endParaRPr kumimoji="1" lang="ja-JP" altLang="en-US" sz="2800" b="1" i="1" u="sng"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457200" y="980728"/>
            <a:ext cx="8229600" cy="5145435"/>
          </a:xfrm>
        </p:spPr>
        <p:txBody>
          <a:bodyPr>
            <a:normAutofit fontScale="77500" lnSpcReduction="20000"/>
          </a:bodyPr>
          <a:lstStyle/>
          <a:p>
            <a:pPr marL="0" indent="0">
              <a:buNone/>
            </a:pPr>
            <a:r>
              <a:rPr lang="en-US" altLang="ja-JP" sz="2800" b="1" i="1" u="sng" dirty="0">
                <a:latin typeface="Times New Roman" panose="02020603050405020304" pitchFamily="18" charset="0"/>
                <a:cs typeface="Times New Roman" panose="02020603050405020304" pitchFamily="18" charset="0"/>
              </a:rPr>
              <a:t> GT are frequently </a:t>
            </a:r>
            <a:r>
              <a:rPr lang="en-US" altLang="ja-JP" sz="2800" b="1" i="1" u="sng" dirty="0" err="1">
                <a:latin typeface="Times New Roman" panose="02020603050405020304" pitchFamily="18" charset="0"/>
                <a:cs typeface="Times New Roman" panose="02020603050405020304" pitchFamily="18" charset="0"/>
              </a:rPr>
              <a:t>obsevered</a:t>
            </a:r>
            <a:r>
              <a:rPr lang="en-US" altLang="ja-JP" sz="2800" b="1" i="1" u="sng" dirty="0">
                <a:latin typeface="Times New Roman" panose="02020603050405020304" pitchFamily="18" charset="0"/>
                <a:cs typeface="Times New Roman" panose="02020603050405020304" pitchFamily="18" charset="0"/>
              </a:rPr>
              <a:t> in the same pedigree observed various teeth abnormality.</a:t>
            </a:r>
          </a:p>
          <a:p>
            <a:pPr marL="0" indent="0">
              <a:buNone/>
            </a:pPr>
            <a:endParaRPr lang="en-US" altLang="ja-JP" sz="2800" b="1" i="1" u="sng" dirty="0">
              <a:latin typeface="Times New Roman" panose="02020603050405020304" pitchFamily="18" charset="0"/>
              <a:cs typeface="Times New Roman" panose="02020603050405020304" pitchFamily="18" charset="0"/>
            </a:endParaRPr>
          </a:p>
          <a:p>
            <a:pPr marL="0" indent="0">
              <a:buNone/>
            </a:pPr>
            <a:r>
              <a:rPr lang="en-US" altLang="ja-JP" sz="2600" dirty="0">
                <a:latin typeface="Times New Roman" panose="02020603050405020304" pitchFamily="18" charset="0"/>
                <a:cs typeface="Times New Roman" panose="02020603050405020304" pitchFamily="18" charset="0"/>
              </a:rPr>
              <a:t>In this case, fathers did not ingest rice oil and were not diagnosed with Glanzmann thrombasthenia (GT), The mother, all five children, and  two </a:t>
            </a:r>
            <a:r>
              <a:rPr lang="ja-JP" altLang="en-US" sz="2600" dirty="0">
                <a:latin typeface="Times New Roman" panose="02020603050405020304" pitchFamily="18" charset="0"/>
                <a:cs typeface="Times New Roman" panose="02020603050405020304" pitchFamily="18" charset="0"/>
              </a:rPr>
              <a:t>　</a:t>
            </a:r>
            <a:r>
              <a:rPr lang="en-US" altLang="ja-JP" sz="2600" dirty="0">
                <a:latin typeface="Times New Roman" panose="02020603050405020304" pitchFamily="18" charset="0"/>
                <a:cs typeface="Times New Roman" panose="02020603050405020304" pitchFamily="18" charset="0"/>
              </a:rPr>
              <a:t>of the three </a:t>
            </a:r>
            <a:r>
              <a:rPr kumimoji="1" lang="en-US" altLang="ja-JP" sz="2600" dirty="0">
                <a:latin typeface="Times New Roman" panose="02020603050405020304" pitchFamily="18" charset="0"/>
                <a:cs typeface="Times New Roman" panose="02020603050405020304" pitchFamily="18" charset="0"/>
              </a:rPr>
              <a:t>grandchildren (one was not medically examined) were diagnosed with GT </a:t>
            </a:r>
            <a:r>
              <a:rPr lang="en-US" altLang="ja-JP" sz="2600" dirty="0">
                <a:latin typeface="Times New Roman" panose="02020603050405020304" pitchFamily="18" charset="0"/>
                <a:cs typeface="Times New Roman" panose="02020603050405020304" pitchFamily="18" charset="0"/>
              </a:rPr>
              <a:t>in</a:t>
            </a:r>
            <a:r>
              <a:rPr kumimoji="1" lang="en-US" altLang="ja-JP" sz="2600" dirty="0">
                <a:latin typeface="Times New Roman" panose="02020603050405020304" pitchFamily="18" charset="0"/>
                <a:cs typeface="Times New Roman" panose="02020603050405020304" pitchFamily="18" charset="0"/>
              </a:rPr>
              <a:t> </a:t>
            </a:r>
            <a:r>
              <a:rPr lang="en-US" altLang="ja-JP" sz="2600" dirty="0">
                <a:latin typeface="Times New Roman" panose="02020603050405020304" pitchFamily="18" charset="0"/>
                <a:cs typeface="Times New Roman" panose="02020603050405020304" pitchFamily="18" charset="0"/>
              </a:rPr>
              <a:t>N</a:t>
            </a:r>
            <a:r>
              <a:rPr kumimoji="1" lang="en-US" altLang="ja-JP" sz="2600" dirty="0">
                <a:latin typeface="Times New Roman" panose="02020603050405020304" pitchFamily="18" charset="0"/>
                <a:cs typeface="Times New Roman" panose="02020603050405020304" pitchFamily="18" charset="0"/>
              </a:rPr>
              <a:t>agoya</a:t>
            </a:r>
            <a:r>
              <a:rPr lang="ja-JP" altLang="en-US" sz="2600" dirty="0">
                <a:latin typeface="Times New Roman" panose="02020603050405020304" pitchFamily="18" charset="0"/>
                <a:cs typeface="Times New Roman" panose="02020603050405020304" pitchFamily="18" charset="0"/>
              </a:rPr>
              <a:t> </a:t>
            </a:r>
            <a:r>
              <a:rPr lang="en-US" altLang="ja-JP" sz="2600" dirty="0">
                <a:latin typeface="Times New Roman" panose="02020603050405020304" pitchFamily="18" charset="0"/>
                <a:cs typeface="Times New Roman" panose="02020603050405020304" pitchFamily="18" charset="0"/>
              </a:rPr>
              <a:t>University.</a:t>
            </a:r>
          </a:p>
          <a:p>
            <a:r>
              <a:rPr kumimoji="1" lang="en-US" altLang="ja-JP" sz="2600" dirty="0">
                <a:latin typeface="Times New Roman" panose="02020603050405020304" pitchFamily="18" charset="0"/>
                <a:cs typeface="Times New Roman" panose="02020603050405020304" pitchFamily="18" charset="0"/>
              </a:rPr>
              <a:t>Rare </a:t>
            </a:r>
            <a:r>
              <a:rPr lang="en-US" altLang="ja-JP" sz="2600" dirty="0">
                <a:latin typeface="Times New Roman" panose="02020603050405020304" pitchFamily="18" charset="0"/>
                <a:cs typeface="Times New Roman" panose="02020603050405020304" pitchFamily="18" charset="0"/>
              </a:rPr>
              <a:t>d</a:t>
            </a:r>
            <a:r>
              <a:rPr kumimoji="1" lang="en-US" altLang="ja-JP" sz="2600" dirty="0">
                <a:latin typeface="Times New Roman" panose="02020603050405020304" pitchFamily="18" charset="0"/>
                <a:cs typeface="Times New Roman" panose="02020603050405020304" pitchFamily="18" charset="0"/>
              </a:rPr>
              <a:t>isease with difficulty </a:t>
            </a:r>
            <a:r>
              <a:rPr lang="en-US" altLang="ja-JP" sz="2600" dirty="0">
                <a:latin typeface="Times New Roman" panose="02020603050405020304" pitchFamily="18" charset="0"/>
                <a:cs typeface="Times New Roman" panose="02020603050405020304" pitchFamily="18" charset="0"/>
              </a:rPr>
              <a:t>in </a:t>
            </a:r>
            <a:r>
              <a:rPr kumimoji="1" lang="en-US" altLang="ja-JP" sz="2600" dirty="0">
                <a:latin typeface="Times New Roman" panose="02020603050405020304" pitchFamily="18" charset="0"/>
                <a:cs typeface="Times New Roman" panose="02020603050405020304" pitchFamily="18" charset="0"/>
              </a:rPr>
              <a:t>blood coagulation. </a:t>
            </a:r>
          </a:p>
          <a:p>
            <a:r>
              <a:rPr kumimoji="1" lang="en-US" altLang="ja-JP" sz="2600" dirty="0">
                <a:latin typeface="Times New Roman" panose="02020603050405020304" pitchFamily="18" charset="0"/>
                <a:cs typeface="Times New Roman" panose="02020603050405020304" pitchFamily="18" charset="0"/>
              </a:rPr>
              <a:t>Difficulty in blood coagulation during bleeding. </a:t>
            </a:r>
          </a:p>
          <a:p>
            <a:r>
              <a:rPr lang="en-US" altLang="ja-JP" sz="2600" dirty="0">
                <a:latin typeface="Times New Roman" panose="02020603050405020304" pitchFamily="18" charset="0"/>
                <a:cs typeface="Times New Roman" panose="02020603050405020304" pitchFamily="18" charset="0"/>
              </a:rPr>
              <a:t>Responsible gene is an autosomal recessive gene : chromosome 17</a:t>
            </a:r>
          </a:p>
          <a:p>
            <a:r>
              <a:rPr lang="en-US" altLang="ja-JP" sz="2600" dirty="0">
                <a:latin typeface="Times New Roman" panose="02020603050405020304" pitchFamily="18" charset="0"/>
                <a:cs typeface="Times New Roman" panose="02020603050405020304" pitchFamily="18" charset="0"/>
              </a:rPr>
              <a:t>Deficiency in glycoprotein in the membrane of  platelets (GP1b/IX/V: integrin αII</a:t>
            </a:r>
            <a:r>
              <a:rPr lang="ja-JP" altLang="en-US" sz="2600" dirty="0">
                <a:latin typeface="Times New Roman" panose="02020603050405020304" pitchFamily="18" charset="0"/>
                <a:cs typeface="Times New Roman" panose="02020603050405020304" pitchFamily="18" charset="0"/>
              </a:rPr>
              <a:t>ｂ</a:t>
            </a:r>
            <a:r>
              <a:rPr lang="en-US" altLang="ja-JP" sz="2600" dirty="0">
                <a:latin typeface="Times New Roman" panose="02020603050405020304" pitchFamily="18" charset="0"/>
                <a:cs typeface="Times New Roman" panose="02020603050405020304" pitchFamily="18" charset="0"/>
              </a:rPr>
              <a:t>/β</a:t>
            </a:r>
            <a:r>
              <a:rPr lang="ja-JP" altLang="en-US" sz="2600" dirty="0">
                <a:latin typeface="Times New Roman" panose="02020603050405020304" pitchFamily="18" charset="0"/>
                <a:cs typeface="Times New Roman" panose="02020603050405020304" pitchFamily="18" charset="0"/>
              </a:rPr>
              <a:t>３</a:t>
            </a:r>
            <a:r>
              <a:rPr lang="en-US" altLang="ja-JP" sz="2600" dirty="0">
                <a:latin typeface="Times New Roman" panose="02020603050405020304" pitchFamily="18" charset="0"/>
                <a:cs typeface="Times New Roman" panose="02020603050405020304" pitchFamily="18" charset="0"/>
              </a:rPr>
              <a:t>)</a:t>
            </a:r>
          </a:p>
          <a:p>
            <a:r>
              <a:rPr lang="en-US" altLang="ja-JP" sz="2600" dirty="0">
                <a:latin typeface="Times New Roman" panose="02020603050405020304" pitchFamily="18" charset="0"/>
                <a:cs typeface="Times New Roman" panose="02020603050405020304" pitchFamily="18" charset="0"/>
              </a:rPr>
              <a:t>Number of platelets is normal.</a:t>
            </a:r>
          </a:p>
          <a:p>
            <a:r>
              <a:rPr lang="en-US" altLang="ja-JP" sz="2600" dirty="0">
                <a:latin typeface="Times New Roman" panose="02020603050405020304" pitchFamily="18" charset="0"/>
                <a:cs typeface="Times New Roman" panose="02020603050405020304" pitchFamily="18" charset="0"/>
              </a:rPr>
              <a:t>Very high incidence in a specific pedigree of “Kanemi </a:t>
            </a:r>
            <a:r>
              <a:rPr lang="en-US" altLang="ja-JP" sz="2600" dirty="0" err="1">
                <a:latin typeface="Times New Roman" panose="02020603050405020304" pitchFamily="18" charset="0"/>
                <a:cs typeface="Times New Roman" panose="02020603050405020304" pitchFamily="18" charset="0"/>
              </a:rPr>
              <a:t>Yusho</a:t>
            </a:r>
            <a:r>
              <a:rPr lang="en-US" altLang="ja-JP" sz="2600" dirty="0">
                <a:latin typeface="Times New Roman" panose="02020603050405020304" pitchFamily="18" charset="0"/>
                <a:cs typeface="Times New Roman" panose="02020603050405020304" pitchFamily="18" charset="0"/>
              </a:rPr>
              <a:t>”.</a:t>
            </a:r>
          </a:p>
          <a:p>
            <a:r>
              <a:rPr lang="en-US" altLang="ja-JP" sz="2600" dirty="0">
                <a:latin typeface="Times New Roman" panose="02020603050405020304" pitchFamily="18" charset="0"/>
                <a:cs typeface="Times New Roman" panose="02020603050405020304" pitchFamily="18" charset="0"/>
              </a:rPr>
              <a:t>Mutation or biallelic incidence might be included ?</a:t>
            </a:r>
          </a:p>
          <a:p>
            <a:r>
              <a:rPr lang="en-US" altLang="ja-JP" sz="2600" b="1" i="1" u="sng" dirty="0">
                <a:latin typeface="Times New Roman" panose="02020603050405020304" pitchFamily="18" charset="0"/>
                <a:cs typeface="Times New Roman" panose="02020603050405020304" pitchFamily="18" charset="0"/>
              </a:rPr>
              <a:t>We assumed that various mutations and/or epimutation simultaneously occur in “Kanemi </a:t>
            </a:r>
            <a:r>
              <a:rPr lang="en-US" altLang="ja-JP" sz="2600" b="1" i="1" u="sng" dirty="0" err="1">
                <a:latin typeface="Times New Roman" panose="02020603050405020304" pitchFamily="18" charset="0"/>
                <a:cs typeface="Times New Roman" panose="02020603050405020304" pitchFamily="18" charset="0"/>
              </a:rPr>
              <a:t>Yusho</a:t>
            </a:r>
            <a:r>
              <a:rPr lang="en-US" altLang="ja-JP" sz="2600" b="1" i="1" u="sng" dirty="0">
                <a:latin typeface="Times New Roman" panose="02020603050405020304" pitchFamily="18" charset="0"/>
                <a:cs typeface="Times New Roman" panose="02020603050405020304" pitchFamily="18" charset="0"/>
              </a:rPr>
              <a:t>”</a:t>
            </a:r>
          </a:p>
          <a:p>
            <a:endParaRPr lang="en-US" altLang="ja-JP" sz="2600" b="1" i="1" u="sng" dirty="0">
              <a:latin typeface="Times New Roman" panose="02020603050405020304" pitchFamily="18" charset="0"/>
              <a:cs typeface="Times New Roman" panose="02020603050405020304" pitchFamily="18" charset="0"/>
            </a:endParaRPr>
          </a:p>
          <a:p>
            <a:endParaRPr lang="en-US" altLang="ja-JP" sz="2800" dirty="0"/>
          </a:p>
          <a:p>
            <a:endParaRPr kumimoji="1" lang="ja-JP" altLang="en-US" sz="28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B53CD76-C93A-4A2D-AC2B-52913674FFF4}" type="slidenum">
              <a:rPr lang="ja-JP" altLang="en-US" smtClean="0"/>
              <a:pPr>
                <a:defRPr/>
              </a:pPr>
              <a:t>99</a:t>
            </a:fld>
            <a:endParaRPr lang="ja-JP" altLang="en-US"/>
          </a:p>
        </p:txBody>
      </p:sp>
      <p:graphicFrame>
        <p:nvGraphicFramePr>
          <p:cNvPr id="192" name="オブジェクト 191">
            <a:extLst>
              <a:ext uri="{FF2B5EF4-FFF2-40B4-BE49-F238E27FC236}">
                <a16:creationId xmlns:a16="http://schemas.microsoft.com/office/drawing/2014/main" id="{7DCC5A29-1533-D244-1C04-F7CD3C19C392}"/>
              </a:ext>
            </a:extLst>
          </p:cNvPr>
          <p:cNvGraphicFramePr>
            <a:graphicFrameLocks noChangeAspect="1"/>
          </p:cNvGraphicFramePr>
          <p:nvPr/>
        </p:nvGraphicFramePr>
        <p:xfrm>
          <a:off x="103484" y="632891"/>
          <a:ext cx="8861003" cy="6235987"/>
        </p:xfrm>
        <a:graphic>
          <a:graphicData uri="http://schemas.openxmlformats.org/presentationml/2006/ole">
            <mc:AlternateContent xmlns:mc="http://schemas.openxmlformats.org/markup-compatibility/2006">
              <mc:Choice xmlns:v="urn:schemas-microsoft-com:vml" Requires="v">
                <p:oleObj name="Worksheet" r:id="rId2" imgW="9401312" imgH="8315449" progId="Excel.Sheet.12">
                  <p:embed/>
                </p:oleObj>
              </mc:Choice>
              <mc:Fallback>
                <p:oleObj name="Worksheet" r:id="rId2" imgW="9401312" imgH="8315449" progId="Excel.Sheet.12">
                  <p:embed/>
                  <p:pic>
                    <p:nvPicPr>
                      <p:cNvPr id="192" name="オブジェクト 191">
                        <a:extLst>
                          <a:ext uri="{FF2B5EF4-FFF2-40B4-BE49-F238E27FC236}">
                            <a16:creationId xmlns:a16="http://schemas.microsoft.com/office/drawing/2014/main" id="{7DCC5A29-1533-D244-1C04-F7CD3C19C392}"/>
                          </a:ext>
                        </a:extLst>
                      </p:cNvPr>
                      <p:cNvPicPr/>
                      <p:nvPr/>
                    </p:nvPicPr>
                    <p:blipFill>
                      <a:blip r:embed="rId3"/>
                      <a:stretch>
                        <a:fillRect/>
                      </a:stretch>
                    </p:blipFill>
                    <p:spPr>
                      <a:xfrm>
                        <a:off x="103484" y="632891"/>
                        <a:ext cx="8861003" cy="6235987"/>
                      </a:xfrm>
                      <a:prstGeom prst="rect">
                        <a:avLst/>
                      </a:prstGeom>
                    </p:spPr>
                  </p:pic>
                </p:oleObj>
              </mc:Fallback>
            </mc:AlternateContent>
          </a:graphicData>
        </a:graphic>
      </p:graphicFrame>
      <p:sp>
        <p:nvSpPr>
          <p:cNvPr id="193" name="タイトル 2">
            <a:extLst>
              <a:ext uri="{FF2B5EF4-FFF2-40B4-BE49-F238E27FC236}">
                <a16:creationId xmlns:a16="http://schemas.microsoft.com/office/drawing/2014/main" id="{EB62A1B2-F068-504F-F8C7-D9111EB61EB6}"/>
              </a:ext>
            </a:extLst>
          </p:cNvPr>
          <p:cNvSpPr txBox="1">
            <a:spLocks/>
          </p:cNvSpPr>
          <p:nvPr/>
        </p:nvSpPr>
        <p:spPr>
          <a:xfrm>
            <a:off x="395537" y="-9525"/>
            <a:ext cx="8861004" cy="774229"/>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2pPr>
            <a:lvl3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3pPr>
            <a:lvl4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4pPr>
            <a:lvl5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ea typeface="ＭＳ Ｐゴシック" charset="-128"/>
              </a:defRPr>
            </a:lvl6pPr>
            <a:lvl7pPr marL="914400" algn="l" rtl="0" fontAlgn="base">
              <a:spcBef>
                <a:spcPct val="0"/>
              </a:spcBef>
              <a:spcAft>
                <a:spcPct val="0"/>
              </a:spcAft>
              <a:defRPr kumimoji="1" sz="4100" b="1">
                <a:solidFill>
                  <a:schemeClr val="tx2"/>
                </a:solidFill>
                <a:latin typeface="Lucida Sans Unicode" pitchFamily="34" charset="0"/>
                <a:ea typeface="ＭＳ Ｐゴシック" charset="-128"/>
              </a:defRPr>
            </a:lvl7pPr>
            <a:lvl8pPr marL="1371600" algn="l" rtl="0" fontAlgn="base">
              <a:spcBef>
                <a:spcPct val="0"/>
              </a:spcBef>
              <a:spcAft>
                <a:spcPct val="0"/>
              </a:spcAft>
              <a:defRPr kumimoji="1" sz="4100" b="1">
                <a:solidFill>
                  <a:schemeClr val="tx2"/>
                </a:solidFill>
                <a:latin typeface="Lucida Sans Unicode" pitchFamily="34" charset="0"/>
                <a:ea typeface="ＭＳ Ｐゴシック" charset="-128"/>
              </a:defRPr>
            </a:lvl8pPr>
            <a:lvl9pPr marL="1828800" algn="l" rtl="0" fontAlgn="base">
              <a:spcBef>
                <a:spcPct val="0"/>
              </a:spcBef>
              <a:spcAft>
                <a:spcPct val="0"/>
              </a:spcAft>
              <a:defRPr kumimoji="1" sz="4100" b="1">
                <a:solidFill>
                  <a:schemeClr val="tx2"/>
                </a:solidFill>
                <a:latin typeface="Lucida Sans Unicode" pitchFamily="34" charset="0"/>
                <a:ea typeface="ＭＳ Ｐゴシック" charset="-128"/>
              </a:defRPr>
            </a:lvl9pPr>
            <a:extLst/>
          </a:lstStyle>
          <a:p>
            <a:pPr marR="0" lvl="0" algn="l" defTabSz="914400" rtl="0" eaLnBrk="0" fontAlgn="base" latinLnBrk="0" hangingPunct="0">
              <a:lnSpc>
                <a:spcPct val="100000"/>
              </a:lnSpc>
              <a:spcBef>
                <a:spcPct val="0"/>
              </a:spcBef>
              <a:spcAft>
                <a:spcPct val="0"/>
              </a:spcAft>
              <a:buClrTx/>
              <a:buSzTx/>
              <a:tabLst/>
              <a:defRPr/>
            </a:pPr>
            <a:r>
              <a:rPr kumimoji="1" lang="en-US" altLang="ja-JP" sz="24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Investigation</a:t>
            </a:r>
            <a:r>
              <a:rPr kumimoji="1" lang="ja-JP"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in Nagoya        </a:t>
            </a:r>
            <a:r>
              <a:rPr lang="en-US" altLang="ja-JP" sz="24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N</a:t>
            </a:r>
            <a:r>
              <a:rPr kumimoji="1" lang="en-US" altLang="ja-JP" sz="2400" dirty="0" err="1">
                <a:solidFill>
                  <a:schemeClr val="tx1"/>
                </a:solidFill>
                <a:effectLst/>
                <a:latin typeface="Times New Roman" panose="02020603050405020304" pitchFamily="18" charset="0"/>
                <a:cs typeface="Times New Roman" panose="02020603050405020304" pitchFamily="18" charset="0"/>
              </a:rPr>
              <a:t>asal</a:t>
            </a:r>
            <a:r>
              <a:rPr kumimoji="1" lang="en-US" altLang="ja-JP" sz="2400" dirty="0">
                <a:solidFill>
                  <a:schemeClr val="tx1"/>
                </a:solidFill>
                <a:effectLst/>
                <a:latin typeface="Times New Roman" panose="02020603050405020304" pitchFamily="18" charset="0"/>
                <a:cs typeface="Times New Roman" panose="02020603050405020304" pitchFamily="18" charset="0"/>
              </a:rPr>
              <a:t> bleeding, </a:t>
            </a:r>
            <a:r>
              <a:rPr kumimoji="1" lang="en-US" altLang="ja-JP" sz="24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dirty="0">
                <a:solidFill>
                  <a:schemeClr val="tx1"/>
                </a:solidFill>
                <a:effectLst/>
                <a:latin typeface="Times New Roman" panose="02020603050405020304" pitchFamily="18" charset="0"/>
                <a:cs typeface="Times New Roman" panose="02020603050405020304" pitchFamily="18" charset="0"/>
              </a:rPr>
              <a:t>Glanzmann thrombasthenia,</a:t>
            </a:r>
            <a:r>
              <a:rPr lang="en-US" altLang="ja-JP" sz="2400" dirty="0">
                <a:solidFill>
                  <a:schemeClr val="tx1"/>
                </a:solidFill>
                <a:effectLst/>
                <a:latin typeface="Times New Roman" panose="02020603050405020304" pitchFamily="18" charset="0"/>
                <a:ea typeface="ＭＳ Ｐゴシック" panose="020B0600070205080204" pitchFamily="50" charset="-128"/>
                <a:cs typeface="Times New Roman" panose="02020603050405020304" pitchFamily="18" charset="0"/>
              </a:rPr>
              <a:t> and c</a:t>
            </a:r>
            <a:r>
              <a:rPr kumimoji="1" lang="en-US" altLang="ja-JP" sz="2400" dirty="0">
                <a:solidFill>
                  <a:schemeClr val="tx1"/>
                </a:solidFill>
                <a:effectLst/>
                <a:latin typeface="Times New Roman" panose="02020603050405020304" pitchFamily="18" charset="0"/>
                <a:cs typeface="Times New Roman" panose="02020603050405020304" pitchFamily="18" charset="0"/>
              </a:rPr>
              <a:t>ongenital permanent teeth</a:t>
            </a:r>
            <a:r>
              <a:rPr lang="ja-JP" altLang="en-US" sz="2400" dirty="0">
                <a:solidFill>
                  <a:schemeClr val="tx1"/>
                </a:solidFill>
                <a:effectLst/>
                <a:latin typeface="Times New Roman" panose="02020603050405020304" pitchFamily="18" charset="0"/>
                <a:cs typeface="Times New Roman" panose="02020603050405020304" pitchFamily="18" charset="0"/>
              </a:rPr>
              <a:t> </a:t>
            </a:r>
            <a:r>
              <a:rPr kumimoji="1" lang="en-US" altLang="ja-JP" sz="2400" dirty="0">
                <a:solidFill>
                  <a:schemeClr val="tx1"/>
                </a:solidFill>
                <a:effectLst/>
                <a:latin typeface="Times New Roman" panose="02020603050405020304" pitchFamily="18" charset="0"/>
                <a:cs typeface="Times New Roman" panose="02020603050405020304" pitchFamily="18" charset="0"/>
              </a:rPr>
              <a:t>deficiency</a:t>
            </a:r>
          </a:p>
        </p:txBody>
      </p:sp>
    </p:spTree>
    <p:extLst>
      <p:ext uri="{BB962C8B-B14F-4D97-AF65-F5344CB8AC3E}">
        <p14:creationId xmlns:p14="http://schemas.microsoft.com/office/powerpoint/2010/main" val="25188133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0.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rtsy">
  <a:themeElements>
    <a:clrScheme name="Artsy 7">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Artsy 1">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2">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4">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5">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6">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rtsy">
  <a:themeElements>
    <a:clrScheme name="Artsy 7">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Artsy 1">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2">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4">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5">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6">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6138</TotalTime>
  <Words>8240</Words>
  <Application>Microsoft Office PowerPoint</Application>
  <PresentationFormat>画面に合わせる (4:3)</PresentationFormat>
  <Paragraphs>1479</Paragraphs>
  <Slides>101</Slides>
  <Notes>77</Notes>
  <HiddenSlides>10</HiddenSlides>
  <MMClips>0</MMClips>
  <ScaleCrop>false</ScaleCrop>
  <HeadingPairs>
    <vt:vector size="8" baseType="variant">
      <vt:variant>
        <vt:lpstr>使用されているフォント</vt:lpstr>
      </vt:variant>
      <vt:variant>
        <vt:i4>18</vt:i4>
      </vt:variant>
      <vt:variant>
        <vt:lpstr>テーマ</vt:lpstr>
      </vt:variant>
      <vt:variant>
        <vt:i4>10</vt:i4>
      </vt:variant>
      <vt:variant>
        <vt:lpstr>埋め込まれた OLE サーバー</vt:lpstr>
      </vt:variant>
      <vt:variant>
        <vt:i4>2</vt:i4>
      </vt:variant>
      <vt:variant>
        <vt:lpstr>スライド タイトル</vt:lpstr>
      </vt:variant>
      <vt:variant>
        <vt:i4>101</vt:i4>
      </vt:variant>
    </vt:vector>
  </HeadingPairs>
  <TitlesOfParts>
    <vt:vector size="131" baseType="lpstr">
      <vt:lpstr>Arial Unicode MS</vt:lpstr>
      <vt:lpstr>HGP創英角ﾎﾟｯﾌﾟ体</vt:lpstr>
      <vt:lpstr>HGS創英角ﾎﾟｯﾌﾟ体</vt:lpstr>
      <vt:lpstr>ＭＳ Ｐゴシック</vt:lpstr>
      <vt:lpstr>ＭＳ Ｐ明朝</vt:lpstr>
      <vt:lpstr>ＭＳ 明朝</vt:lpstr>
      <vt:lpstr>MuseoSans</vt:lpstr>
      <vt:lpstr>游ゴシック</vt:lpstr>
      <vt:lpstr>游明朝</vt:lpstr>
      <vt:lpstr>Arial</vt:lpstr>
      <vt:lpstr>Arial Black</vt:lpstr>
      <vt:lpstr>Calibri</vt:lpstr>
      <vt:lpstr>Calibri Light</vt:lpstr>
      <vt:lpstr>Century</vt:lpstr>
      <vt:lpstr>Franklin Gothic Medium</vt:lpstr>
      <vt:lpstr>Symbol</vt:lpstr>
      <vt:lpstr>Times New Roman</vt:lpstr>
      <vt:lpstr>Wingdings</vt:lpstr>
      <vt:lpstr>Office テーマ</vt:lpstr>
      <vt:lpstr>1_Artsy</vt:lpstr>
      <vt:lpstr>Office Theme</vt:lpstr>
      <vt:lpstr>2_Office テーマ</vt:lpstr>
      <vt:lpstr>1_Office テーマ</vt:lpstr>
      <vt:lpstr>3_Office テーマ</vt:lpstr>
      <vt:lpstr>1_標準デザイン</vt:lpstr>
      <vt:lpstr>Artsy</vt:lpstr>
      <vt:lpstr>Office ​​テーマ</vt:lpstr>
      <vt:lpstr>1_Network</vt:lpstr>
      <vt:lpstr>CS ChemDraw Drawing</vt:lpstr>
      <vt:lpstr>Worksheet</vt:lpstr>
      <vt:lpstr>PowerPoint プレゼンテーション</vt:lpstr>
      <vt:lpstr>PowerPoint プレゼンテーション</vt:lpstr>
      <vt:lpstr>“Kanemi Yusho”</vt:lpstr>
      <vt:lpstr>“Kanemi Yusho”</vt:lpstr>
      <vt:lpstr>PowerPoint プレゼンテーション</vt:lpstr>
      <vt:lpstr>Time trend of PCB level in ambient air (log scale) (1974-2000)</vt:lpstr>
      <vt:lpstr>PowerPoint プレゼンテーション</vt:lpstr>
      <vt:lpstr>Time trend of PCB level in ambient air (2002-2017) MOE Japan</vt:lpstr>
      <vt:lpstr>PowerPoint プレゼンテーション</vt:lpstr>
      <vt:lpstr>PowerPoint プレゼンテーション</vt:lpstr>
      <vt:lpstr>Time trend of PCB level in  breast milk (1973-2000)</vt:lpstr>
      <vt:lpstr>Time trend of breast milk levels </vt:lpstr>
      <vt:lpstr>PCB congener profile in environmental and human samples</vt:lpstr>
      <vt:lpstr>PCB     　Congeners   Separation mono             3                      3 di                  12                    10 tri                  24                    23 tetra           42                    39 penta           46                    38 hexa           42                    40 hepta           24                    23 octa                  12                    12 nona             3                      3 deca             1                      1     Total         209                  192</vt:lpstr>
      <vt:lpstr>PowerPoint プレゼンテーション</vt:lpstr>
      <vt:lpstr>PowerPoint プレゼンテーション</vt:lpstr>
      <vt:lpstr>PowerPoint プレゼンテーション</vt:lpstr>
      <vt:lpstr>PowerPoint プレゼンテーション</vt:lpstr>
      <vt:lpstr>PCB congener profile  in human samples (blood) </vt:lpstr>
      <vt:lpstr>PowerPoint プレゼンテーション</vt:lpstr>
      <vt:lpstr>PowerPoint プレゼンテーション</vt:lpstr>
      <vt:lpstr>PowerPoint プレゼンテーション</vt:lpstr>
      <vt:lpstr>  Air, water, plankton, fish, birds, wildlife, humans  Homologue profiles change widely due to differences  in metabolic capacity.</vt:lpstr>
      <vt:lpstr>PowerPoint プレゼンテーション</vt:lpstr>
      <vt:lpstr>PowerPoint プレゼンテーション</vt:lpstr>
      <vt:lpstr>PowerPoint プレゼンテーション</vt:lpstr>
      <vt:lpstr>  PCB congener profile in human samples and environment  Why are they so different?</vt:lpstr>
      <vt:lpstr>Some isomers are more easily metabolized than others  Because the molecular structure of PCB congeners is structurally dependent on the reaction with enzymes and various receptors</vt:lpstr>
      <vt:lpstr>Dechlorination, hydroxylation, reactions occur specifically due to differences in molecular structure.  The differences are caused by the magnitude of the interaction  PCB with the enzyme/recepter.</vt:lpstr>
      <vt:lpstr>Metabolic degradation shows different dechlorination and hydroxylation activities depending on the type of cytochrom P450 subfamily. </vt:lpstr>
      <vt:lpstr>  Monitoring OH-PCBs in PCB transport worker’s urine  as a non-invasive exposure assessment tool  Haga Y., Nakano T. et al  (2017 ESPR)</vt:lpstr>
      <vt:lpstr>PowerPoint プレゼンテーション</vt:lpstr>
      <vt:lpstr>  Thank you for your attention</vt:lpstr>
      <vt:lpstr>Unintentional formation of PCB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The differences are also observed in the optical isomers. The r- and s- of chiral PCBs (atropisomer) also show significant differences in toxicity.</vt:lpstr>
      <vt:lpstr>This difference in toxicity is observed as a difference in the magnitude of the reaction with enzymes and the interaction with receptors. </vt:lpstr>
      <vt:lpstr>The interaction with RYR, which is responsible for Ca channeling in the hippocampus of the brain, causes a large difference between the r- and s-PCB  </vt:lpstr>
      <vt:lpstr>Enantiomers by chiral recognition separation column  Actual measurement of the specific rotatory degree  Confirmation of the specific rotatory degree by quantum chemical calculation</vt:lpstr>
      <vt:lpstr>Assignment of the absolute configuration of each fraction  Assessment of the chiral separation  Metabolic experiment toxicity   Correspondence between actual measurement calculation result</vt:lpstr>
      <vt:lpstr>Chiral PCBs</vt:lpstr>
      <vt:lpstr>PowerPoint プレゼンテーション</vt:lpstr>
      <vt:lpstr>PowerPoint プレゼンテーション</vt:lpstr>
      <vt:lpstr>PowerPoint プレゼンテーション</vt:lpstr>
      <vt:lpstr>PowerPoint プレゼンテーション</vt:lpstr>
      <vt:lpstr>Enantioselective oxidation  by cytochrome P450  </vt:lpstr>
      <vt:lpstr>PowerPoint プレゼンテーション</vt:lpstr>
      <vt:lpstr>PowerPoint プレゼンテーション</vt:lpstr>
      <vt:lpstr>Enantioselective toxicity : PCB 95  Ryanodine Receptors (RyRs)  Hippocampal Neuronal Networks</vt:lpstr>
      <vt:lpstr>PowerPoint プレゼンテーション</vt:lpstr>
      <vt:lpstr>PowerPoint プレゼンテーション</vt:lpstr>
      <vt:lpstr>Specific rotation of chiral PCB and computational chemistry</vt:lpstr>
      <vt:lpstr>PowerPoint プレゼンテーション</vt:lpstr>
      <vt:lpstr>PowerPoint プレゼンテーション</vt:lpstr>
      <vt:lpstr>2,5- / 2,4,5- : aR-(+) 2,3- : aR-(-)</vt:lpstr>
      <vt:lpstr>  Finally.  Message for the Future  from old reseracher</vt:lpstr>
      <vt:lpstr>“Kanemi Yusho”</vt:lpstr>
      <vt:lpstr>“Kanemi Yusho”</vt:lpstr>
      <vt:lpstr>PowerPoint プレゼンテーション</vt:lpstr>
      <vt:lpstr>  Thank you for your attention</vt:lpstr>
      <vt:lpstr>PowerPoint プレゼンテーション</vt:lpstr>
      <vt:lpstr>PowerPoint プレゼンテーション</vt:lpstr>
      <vt:lpstr>　 PCDFs　↓   　                          </vt:lpstr>
      <vt:lpstr>Secondary Interim report of “Research Group“(June, 2023)</vt:lpstr>
      <vt:lpstr>PowerPoint プレゼンテーション</vt:lpstr>
      <vt:lpstr>PowerPoint プレゼンテーション</vt:lpstr>
      <vt:lpstr> Case3: second daughter of case 1,  born in June, 1974;  Congenital deficiency in the upper/lower second molar</vt:lpstr>
      <vt:lpstr>PowerPoint プレゼンテーション</vt:lpstr>
      <vt:lpstr>PowerPoint プレゼンテーション</vt:lpstr>
      <vt:lpstr>PowerPoint プレゼンテーション</vt:lpstr>
      <vt:lpstr> “Kanemi Yusho” and Transgenerational    Epigenetic Inheritance 　 　　　　　        　　　     </vt:lpstr>
      <vt:lpstr>“Kanemi Yusho”</vt:lpstr>
      <vt:lpstr>PowerPoint プレゼンテーション</vt:lpstr>
      <vt:lpstr>　 PCDFs　↓   　                          </vt:lpstr>
      <vt:lpstr>Secondary Interim report of “Research Group“(June, 2023)</vt:lpstr>
      <vt:lpstr>PowerPoint プレゼンテーション</vt:lpstr>
      <vt:lpstr>PowerPoint プレゼンテーション</vt:lpstr>
      <vt:lpstr>PowerPoint プレゼンテーション</vt:lpstr>
      <vt:lpstr> Case3: second daughter of case 1,  born in June, 1974;  Congenital deficiency in the upper/lower second molar</vt:lpstr>
      <vt:lpstr>PowerPoint プレゼンテーション</vt:lpstr>
      <vt:lpstr>PowerPoint プレゼンテーション</vt:lpstr>
      <vt:lpstr>Frequency of appearance Pedigree  of  “Yusho” (4:case3, 5, 8 and 12 /8:case2-8,12)                                              50.0% vs Control＊ : 10.1%  The number of teeth deficiencies per person     In four teeth (case3)    12.5 % vs  Control＊: 2.9%)     In two teeth (case12)    12.5 % vs  Control＊ : 0.50%) Various abnormal types of teeth are frequently observed in the pedigree of “Kanemi Yusho” patients.   ＊Control values are calculated from Japan Pediatric　　　 　Dentistry Academic Committee (2010).          (Data were collected from 15,544 people.)  </vt:lpstr>
      <vt:lpstr>Glanzmann Thrombastenia　（GT : Nagoya study）</vt:lpstr>
      <vt:lpstr>PowerPoint プレゼンテーション</vt:lpstr>
      <vt:lpstr>PowerPoint プレゼンテーション</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Takeshi Nakano</dc:creator>
  <cp:lastModifiedBy>Takeshi Nakano</cp:lastModifiedBy>
  <cp:revision>27</cp:revision>
  <dcterms:created xsi:type="dcterms:W3CDTF">2023-09-09T06:51:18Z</dcterms:created>
  <dcterms:modified xsi:type="dcterms:W3CDTF">2024-02-27T08:18:47Z</dcterms:modified>
</cp:coreProperties>
</file>