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64" r:id="rId4"/>
    <p:sldId id="267" r:id="rId5"/>
    <p:sldId id="263" r:id="rId6"/>
    <p:sldId id="262" r:id="rId7"/>
    <p:sldId id="261" r:id="rId8"/>
    <p:sldId id="266" r:id="rId9"/>
    <p:sldId id="260" r:id="rId10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BD166-378A-43D9-93CA-0C6362F252F7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F2BC3-761C-48CE-AA76-9D4048942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28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03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59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3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9191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81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87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105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1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284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58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61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49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01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39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67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61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25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084E38-1EDD-4C2D-B73C-97AE74892338}" type="datetimeFigureOut">
              <a:rPr kumimoji="1" lang="ja-JP" altLang="en-US" smtClean="0"/>
              <a:t>2024/6/3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A814EE-B842-43D8-99AB-24B6A61AD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4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5D2F02D4-E27B-926A-BBAE-490CAA91A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149080"/>
            <a:ext cx="3819457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xmlns="" id="{FEFA7D2F-DFCE-20DE-7C7C-4938680A6D53}"/>
              </a:ext>
            </a:extLst>
          </p:cNvPr>
          <p:cNvSpPr txBox="1">
            <a:spLocks/>
          </p:cNvSpPr>
          <p:nvPr/>
        </p:nvSpPr>
        <p:spPr>
          <a:xfrm>
            <a:off x="1475656" y="1484784"/>
            <a:ext cx="6499101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rgbClr val="002060"/>
                </a:solidFill>
              </a:rPr>
              <a:t>The Method of passive SAMPLING</a:t>
            </a:r>
            <a:r>
              <a:rPr lang="ja-JP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ja-JP" sz="4000" b="1" dirty="0">
                <a:solidFill>
                  <a:srgbClr val="002060"/>
                </a:solidFill>
              </a:rPr>
              <a:t>for</a:t>
            </a:r>
            <a:r>
              <a:rPr lang="ja-JP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ja-JP" sz="4000" b="1" dirty="0">
                <a:solidFill>
                  <a:srgbClr val="002060"/>
                </a:solidFill>
              </a:rPr>
              <a:t>measuring mercury concentration in the atmosphere</a:t>
            </a:r>
            <a:endParaRPr lang="ja-JP" alt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0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252520" cy="1944216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kumimoji="1" lang="en-US" altLang="ja-JP" sz="4000" cap="none" dirty="0">
                <a:solidFill>
                  <a:schemeClr val="accent1">
                    <a:lumMod val="75000"/>
                  </a:schemeClr>
                </a:solidFill>
              </a:rPr>
              <a:t>Standard Sampling of </a:t>
            </a:r>
            <a:r>
              <a:rPr lang="en-US" altLang="ja-JP" sz="4000" cap="none" dirty="0">
                <a:solidFill>
                  <a:schemeClr val="accent1">
                    <a:lumMod val="75000"/>
                  </a:schemeClr>
                </a:solidFill>
              </a:rPr>
              <a:t>Mercury</a:t>
            </a:r>
            <a:r>
              <a:rPr lang="ja-JP" altLang="en-US" sz="4000" cap="non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ja-JP" sz="4000" cap="none" dirty="0">
                <a:solidFill>
                  <a:schemeClr val="accent1">
                    <a:lumMod val="75000"/>
                  </a:schemeClr>
                </a:solidFill>
              </a:rPr>
              <a:t>in The Atmosphere</a:t>
            </a:r>
            <a:r>
              <a:rPr lang="ja-JP" altLang="en-US" sz="4000" cap="none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ja-JP" altLang="en-US" sz="4000" cap="non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ja-JP" sz="4000" cap="none" dirty="0">
                <a:solidFill>
                  <a:schemeClr val="accent1">
                    <a:lumMod val="75000"/>
                  </a:schemeClr>
                </a:solidFill>
              </a:rPr>
              <a:t>(Active Sampling Method)</a:t>
            </a:r>
            <a:endParaRPr kumimoji="1" lang="ja-JP" altLang="en-US" sz="40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100_00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2" y="2468520"/>
            <a:ext cx="383251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100_00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09" y="3701207"/>
            <a:ext cx="2799631" cy="21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5a_01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52161"/>
            <a:ext cx="2189069" cy="160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矢印コネクタ 9"/>
          <p:cNvCxnSpPr/>
          <p:nvPr/>
        </p:nvCxnSpPr>
        <p:spPr>
          <a:xfrm flipH="1" flipV="1">
            <a:off x="2981474" y="3112933"/>
            <a:ext cx="180020" cy="32743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タイトル 1"/>
          <p:cNvSpPr txBox="1">
            <a:spLocks/>
          </p:cNvSpPr>
          <p:nvPr/>
        </p:nvSpPr>
        <p:spPr>
          <a:xfrm>
            <a:off x="3003946" y="3440363"/>
            <a:ext cx="775965" cy="371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dirty="0">
                <a:solidFill>
                  <a:srgbClr val="FFC000"/>
                </a:solidFill>
              </a:rPr>
              <a:t>Air</a:t>
            </a:r>
            <a:endParaRPr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6516216" y="5398030"/>
            <a:ext cx="2043236" cy="4072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solidFill>
                  <a:srgbClr val="0070C0"/>
                </a:solidFill>
              </a:rPr>
              <a:t>Sampling pump</a:t>
            </a:r>
            <a:endParaRPr lang="ja-JP" altLang="en-US" sz="1800" dirty="0">
              <a:solidFill>
                <a:srgbClr val="0070C0"/>
              </a:solidFill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5148064" y="2514664"/>
            <a:ext cx="1800200" cy="2788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solidFill>
                  <a:srgbClr val="0070C0"/>
                </a:solidFill>
              </a:rPr>
              <a:t>Sampling tube</a:t>
            </a:r>
            <a:endParaRPr lang="ja-JP" altLang="en-US" sz="1800" dirty="0">
              <a:solidFill>
                <a:srgbClr val="0070C0"/>
              </a:solidFill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267744" y="5013177"/>
            <a:ext cx="2520279" cy="936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solidFill>
                  <a:srgbClr val="0070C0"/>
                </a:solidFill>
              </a:rPr>
              <a:t>Active sampling</a:t>
            </a:r>
          </a:p>
          <a:p>
            <a:pPr algn="l"/>
            <a:r>
              <a:rPr lang="en-US" altLang="ja-JP" sz="2000" dirty="0">
                <a:solidFill>
                  <a:srgbClr val="0070C0"/>
                </a:solidFill>
              </a:rPr>
              <a:t>Flow rate 0.5L/min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1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611560" y="1268759"/>
            <a:ext cx="8229600" cy="2736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6400" b="0" i="0" dirty="0">
                <a:effectLst/>
                <a:highlight>
                  <a:srgbClr val="FFFFFF"/>
                </a:highlight>
                <a:latin typeface="+mj-ea"/>
              </a:rPr>
              <a:t>・</a:t>
            </a:r>
            <a:r>
              <a:rPr lang="en-US" altLang="ja-JP" sz="6400" b="0" i="0" dirty="0">
                <a:effectLst/>
                <a:highlight>
                  <a:srgbClr val="FFFFFF"/>
                </a:highlight>
                <a:latin typeface="+mj-ea"/>
              </a:rPr>
              <a:t>No Power Supply</a:t>
            </a:r>
          </a:p>
          <a:p>
            <a:pPr algn="l"/>
            <a:endParaRPr lang="en-US" altLang="ja-JP" sz="6400" dirty="0">
              <a:latin typeface="+mj-e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6400" b="0" i="0" dirty="0" smtClean="0">
                <a:effectLst/>
                <a:highlight>
                  <a:srgbClr val="FFFFFF"/>
                </a:highlight>
                <a:latin typeface="+mj-ea"/>
              </a:rPr>
              <a:t>Compact </a:t>
            </a:r>
            <a:r>
              <a:rPr lang="en-US" altLang="ja-JP" sz="6400" b="0" i="0" dirty="0">
                <a:effectLst/>
                <a:highlight>
                  <a:srgbClr val="FFFFFF"/>
                </a:highlight>
                <a:latin typeface="+mj-ea"/>
              </a:rPr>
              <a:t>and Cheap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ja-JP" altLang="en-US" sz="6400" b="0" i="0" dirty="0">
              <a:effectLst/>
              <a:highlight>
                <a:srgbClr val="FFFFFF"/>
              </a:highlight>
              <a:latin typeface="+mj-e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6400" b="0" i="0" dirty="0">
                <a:effectLst/>
                <a:highlight>
                  <a:srgbClr val="FFFFFF"/>
                </a:highlight>
                <a:latin typeface="+mj-ea"/>
              </a:rPr>
              <a:t>Can </a:t>
            </a:r>
            <a:r>
              <a:rPr lang="en-US" altLang="ja-JP" sz="6400" dirty="0">
                <a:highlight>
                  <a:srgbClr val="FFFFFF"/>
                </a:highlight>
                <a:latin typeface="+mj-ea"/>
              </a:rPr>
              <a:t>S</a:t>
            </a:r>
            <a:r>
              <a:rPr lang="en-US" altLang="ja-JP" sz="6400" b="0" i="0" dirty="0">
                <a:effectLst/>
                <a:highlight>
                  <a:srgbClr val="FFFFFF"/>
                </a:highlight>
                <a:latin typeface="+mj-ea"/>
              </a:rPr>
              <a:t>tudy </a:t>
            </a:r>
            <a:r>
              <a:rPr lang="en-US" altLang="ja-JP" sz="6400" dirty="0">
                <a:highlight>
                  <a:srgbClr val="FFFFFF"/>
                </a:highlight>
                <a:latin typeface="+mj-ea"/>
              </a:rPr>
              <a:t>f</a:t>
            </a:r>
            <a:r>
              <a:rPr lang="en-US" altLang="ja-JP" sz="6400" b="0" i="0" dirty="0">
                <a:effectLst/>
                <a:highlight>
                  <a:srgbClr val="FFFFFF"/>
                </a:highlight>
                <a:latin typeface="+mj-ea"/>
              </a:rPr>
              <a:t>or Long Term Contamination Level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ja-JP" altLang="en-US" sz="6400" b="0" i="0" dirty="0">
              <a:effectLst/>
              <a:highlight>
                <a:srgbClr val="FFFFFF"/>
              </a:highlight>
              <a:latin typeface="+mj-e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6400" dirty="0">
                <a:highlight>
                  <a:srgbClr val="FFFFFF"/>
                </a:highlight>
                <a:latin typeface="+mj-ea"/>
              </a:rPr>
              <a:t>Wide Range and Multi-point Measurement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ja-JP" altLang="en-US" sz="6400" b="0" i="0" dirty="0">
              <a:effectLst/>
              <a:highlight>
                <a:srgbClr val="FFFFFF"/>
              </a:highlight>
              <a:latin typeface="+mj-e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6400" b="0" i="0" dirty="0">
                <a:effectLst/>
                <a:highlight>
                  <a:srgbClr val="FFFFFF"/>
                </a:highlight>
                <a:latin typeface="+mj-ea"/>
              </a:rPr>
              <a:t>Suitable for Personal , Indoor and </a:t>
            </a:r>
            <a:r>
              <a:rPr lang="en-US" altLang="ja-JP" sz="6400" b="0" i="0" dirty="0" smtClean="0">
                <a:effectLst/>
                <a:highlight>
                  <a:srgbClr val="FFFFFF"/>
                </a:highlight>
                <a:latin typeface="+mj-ea"/>
              </a:rPr>
              <a:t>Field </a:t>
            </a:r>
            <a:r>
              <a:rPr lang="en-US" altLang="ja-JP" sz="6400" b="0" i="0" dirty="0">
                <a:effectLst/>
                <a:highlight>
                  <a:srgbClr val="FFFFFF"/>
                </a:highlight>
                <a:latin typeface="+mj-ea"/>
              </a:rPr>
              <a:t>Monitoring</a:t>
            </a:r>
            <a:endParaRPr lang="ja-JP" altLang="en-US" dirty="0">
              <a:latin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81408"/>
            <a:ext cx="2026568" cy="202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26" y="4009400"/>
            <a:ext cx="2098576" cy="209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1809314" y="6107977"/>
            <a:ext cx="1826582" cy="70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dirty="0"/>
              <a:t>Disk</a:t>
            </a:r>
            <a:r>
              <a:rPr lang="ja-JP" altLang="en-US" sz="2400" dirty="0"/>
              <a:t> </a:t>
            </a:r>
            <a:r>
              <a:rPr lang="en-US" altLang="ja-JP" sz="2400" dirty="0"/>
              <a:t>type</a:t>
            </a:r>
            <a:endParaRPr lang="ja-JP" altLang="en-US" sz="24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292080" y="6107977"/>
            <a:ext cx="1944216" cy="70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dirty="0"/>
              <a:t>Tube</a:t>
            </a:r>
            <a:r>
              <a:rPr lang="ja-JP" altLang="en-US" sz="2400" dirty="0"/>
              <a:t> </a:t>
            </a:r>
            <a:r>
              <a:rPr lang="en-US" altLang="ja-JP" sz="2400" dirty="0"/>
              <a:t>type</a:t>
            </a:r>
            <a:endParaRPr lang="ja-JP" altLang="en-US" sz="2400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096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</a:rPr>
              <a:t>  Advantage of Passive Sampling</a:t>
            </a:r>
            <a:endParaRPr lang="ja-JP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8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6096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ja-JP" sz="4000" b="0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F0502020204030204" pitchFamily="2" charset="0"/>
              </a:rPr>
              <a:t>Usage</a:t>
            </a:r>
            <a:r>
              <a:rPr lang="en-US" altLang="ja-JP" sz="40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F0502020204030204" pitchFamily="2" charset="0"/>
              </a:rPr>
              <a:t>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</a:rPr>
              <a:t>of Passive Sampling</a:t>
            </a:r>
            <a:endParaRPr lang="ja-JP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1B60CD83-0C74-C7EB-0A40-779A1F4B0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06" y="1988840"/>
            <a:ext cx="4128457" cy="3096343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xmlns="" id="{17ECDAC2-7CB7-F302-77CC-4E5EC5E81AD7}"/>
              </a:ext>
            </a:extLst>
          </p:cNvPr>
          <p:cNvSpPr txBox="1">
            <a:spLocks/>
          </p:cNvSpPr>
          <p:nvPr/>
        </p:nvSpPr>
        <p:spPr>
          <a:xfrm>
            <a:off x="1331640" y="5085183"/>
            <a:ext cx="3024336" cy="70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latin typeface="+mj-ea"/>
              </a:rPr>
              <a:t>VOC</a:t>
            </a:r>
            <a:r>
              <a:rPr lang="ja-JP" altLang="en-US" sz="2800" dirty="0">
                <a:latin typeface="+mj-ea"/>
              </a:rPr>
              <a:t> </a:t>
            </a:r>
            <a:r>
              <a:rPr lang="en-US" altLang="ja-JP" sz="2800" dirty="0">
                <a:latin typeface="+mj-ea"/>
              </a:rPr>
              <a:t>monitoring</a:t>
            </a:r>
            <a:endParaRPr lang="ja-JP" altLang="en-US" sz="2800" dirty="0">
              <a:latin typeface="+mj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289A8A0E-58E0-33D6-4590-8301725E7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599963"/>
            <a:ext cx="1800200" cy="2825895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xmlns="" id="{CDDF572C-53A8-8FDD-5ECB-4B1DAFA5E1D9}"/>
              </a:ext>
            </a:extLst>
          </p:cNvPr>
          <p:cNvSpPr txBox="1">
            <a:spLocks/>
          </p:cNvSpPr>
          <p:nvPr/>
        </p:nvSpPr>
        <p:spPr>
          <a:xfrm>
            <a:off x="5580112" y="5589240"/>
            <a:ext cx="3024336" cy="70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latin typeface="+mj-ea"/>
              </a:rPr>
              <a:t>Measurement of </a:t>
            </a:r>
            <a:r>
              <a:rPr lang="en-US" altLang="ja-JP" sz="2800" dirty="0" err="1">
                <a:latin typeface="+mj-ea"/>
              </a:rPr>
              <a:t>parsonal</a:t>
            </a:r>
            <a:r>
              <a:rPr lang="en-US" altLang="ja-JP" sz="2800" dirty="0">
                <a:latin typeface="+mj-ea"/>
              </a:rPr>
              <a:t> exposure</a:t>
            </a:r>
            <a:endParaRPr lang="ja-JP" altLang="en-US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556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332" y="-39385"/>
            <a:ext cx="7773338" cy="1596177"/>
          </a:xfrm>
        </p:spPr>
        <p:txBody>
          <a:bodyPr>
            <a:normAutofit/>
          </a:bodyPr>
          <a:lstStyle/>
          <a:p>
            <a:r>
              <a:rPr lang="en-US" altLang="ja-JP" sz="4000" cap="none" dirty="0">
                <a:solidFill>
                  <a:schemeClr val="accent1">
                    <a:lumMod val="75000"/>
                  </a:schemeClr>
                </a:solidFill>
              </a:rPr>
              <a:t>Principle of Passive Sampling</a:t>
            </a:r>
            <a:endParaRPr kumimoji="1" lang="ja-JP" altLang="en-US" sz="40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165285" y="2732377"/>
            <a:ext cx="4464496" cy="1008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949261" y="2732377"/>
            <a:ext cx="432048" cy="1008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6435582" y="2716759"/>
            <a:ext cx="432048" cy="10081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623476" y="3169059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389421" y="2811717"/>
            <a:ext cx="0" cy="252000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4037493" y="2811717"/>
            <a:ext cx="0" cy="252000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829581" y="2811717"/>
            <a:ext cx="0" cy="252000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261629" y="2823165"/>
            <a:ext cx="0" cy="252000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3749461" y="3350111"/>
            <a:ext cx="0" cy="324000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4325525" y="3344253"/>
            <a:ext cx="0" cy="324000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5045605" y="3344253"/>
            <a:ext cx="0" cy="324000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3390235" y="2055427"/>
            <a:ext cx="0" cy="684000"/>
          </a:xfrm>
          <a:prstGeom prst="straightConnector1">
            <a:avLst/>
          </a:prstGeom>
          <a:ln w="28575"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037493" y="2107255"/>
            <a:ext cx="0" cy="684000"/>
          </a:xfrm>
          <a:prstGeom prst="straightConnector1">
            <a:avLst/>
          </a:prstGeom>
          <a:ln w="28575"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4829581" y="2062419"/>
            <a:ext cx="0" cy="684000"/>
          </a:xfrm>
          <a:prstGeom prst="straightConnector1">
            <a:avLst/>
          </a:prstGeom>
          <a:ln w="28575"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261629" y="2062419"/>
            <a:ext cx="0" cy="684000"/>
          </a:xfrm>
          <a:prstGeom prst="straightConnector1">
            <a:avLst/>
          </a:prstGeom>
          <a:ln w="28575"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4333424" y="3724871"/>
            <a:ext cx="0" cy="648000"/>
          </a:xfrm>
          <a:prstGeom prst="straightConnector1">
            <a:avLst/>
          </a:prstGeom>
          <a:ln w="28575"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3749461" y="3724871"/>
            <a:ext cx="0" cy="648000"/>
          </a:xfrm>
          <a:prstGeom prst="straightConnector1">
            <a:avLst/>
          </a:prstGeom>
          <a:ln w="28575"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5040945" y="3751308"/>
            <a:ext cx="0" cy="648000"/>
          </a:xfrm>
          <a:prstGeom prst="straightConnector1">
            <a:avLst/>
          </a:prstGeom>
          <a:ln w="28575"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角丸四角形 23"/>
          <p:cNvSpPr/>
          <p:nvPr/>
        </p:nvSpPr>
        <p:spPr>
          <a:xfrm>
            <a:off x="2774885" y="3202279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863165" y="3230228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2999259" y="3202279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3130562" y="3176803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3271460" y="3176803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3392229" y="3194893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角丸四角形 29"/>
          <p:cNvSpPr/>
          <p:nvPr/>
        </p:nvSpPr>
        <p:spPr>
          <a:xfrm>
            <a:off x="3749461" y="3178395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865956" y="3150478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4040423" y="3150478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4220245" y="3094267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4397533" y="3128421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4484766" y="3220815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4572000" y="3186267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4714976" y="3138681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3558952" y="3134087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4829581" y="3150478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4958371" y="3106925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角丸四角形 40"/>
          <p:cNvSpPr/>
          <p:nvPr/>
        </p:nvSpPr>
        <p:spPr>
          <a:xfrm>
            <a:off x="5065182" y="3111814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5174395" y="3122216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4543439" y="3070383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 43"/>
          <p:cNvSpPr/>
          <p:nvPr/>
        </p:nvSpPr>
        <p:spPr>
          <a:xfrm>
            <a:off x="5424735" y="3104049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/>
          <p:cNvSpPr/>
          <p:nvPr/>
        </p:nvSpPr>
        <p:spPr>
          <a:xfrm>
            <a:off x="5349886" y="3176803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5582973" y="3124385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3311804" y="3086881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3953189" y="3094267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5688482" y="3053968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5670206" y="3148546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角丸四角形 50"/>
          <p:cNvSpPr/>
          <p:nvPr/>
        </p:nvSpPr>
        <p:spPr>
          <a:xfrm>
            <a:off x="2878543" y="3124385"/>
            <a:ext cx="174467" cy="2160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 txBox="1">
            <a:spLocks/>
          </p:cNvSpPr>
          <p:nvPr/>
        </p:nvSpPr>
        <p:spPr>
          <a:xfrm>
            <a:off x="3733419" y="1708747"/>
            <a:ext cx="2682159" cy="394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solidFill>
                  <a:schemeClr val="accent2">
                    <a:lumMod val="75000"/>
                  </a:schemeClr>
                </a:solidFill>
              </a:rPr>
              <a:t>Gaseous</a:t>
            </a:r>
            <a:r>
              <a:rPr lang="ja-JP" altLang="en-US" sz="1800" dirty="0"/>
              <a:t> </a:t>
            </a:r>
            <a:r>
              <a:rPr lang="en-US" altLang="ja-JP" sz="1800" dirty="0">
                <a:solidFill>
                  <a:schemeClr val="accent2">
                    <a:lumMod val="75000"/>
                  </a:schemeClr>
                </a:solidFill>
              </a:rPr>
              <a:t>Hg</a:t>
            </a:r>
            <a:r>
              <a:rPr lang="ja-JP" altLang="en-US" sz="1800" dirty="0">
                <a:solidFill>
                  <a:schemeClr val="accent2">
                    <a:lumMod val="75000"/>
                  </a:schemeClr>
                </a:solidFill>
              </a:rPr>
              <a:t>（</a:t>
            </a:r>
            <a:r>
              <a:rPr lang="en-US" altLang="ja-JP" sz="1800" dirty="0">
                <a:solidFill>
                  <a:schemeClr val="accent2">
                    <a:lumMod val="75000"/>
                  </a:schemeClr>
                </a:solidFill>
              </a:rPr>
              <a:t>Target</a:t>
            </a:r>
            <a:r>
              <a:rPr lang="ja-JP" altLang="en-US" sz="1800" dirty="0">
                <a:solidFill>
                  <a:schemeClr val="accent2">
                    <a:lumMod val="75000"/>
                  </a:schemeClr>
                </a:solidFill>
              </a:rPr>
              <a:t>）</a:t>
            </a:r>
          </a:p>
        </p:txBody>
      </p:sp>
      <p:cxnSp>
        <p:nvCxnSpPr>
          <p:cNvPr id="54" name="直線矢印コネクタ 53"/>
          <p:cNvCxnSpPr/>
          <p:nvPr/>
        </p:nvCxnSpPr>
        <p:spPr>
          <a:xfrm flipH="1" flipV="1">
            <a:off x="5472199" y="3780686"/>
            <a:ext cx="539961" cy="72843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6012160" y="4509120"/>
            <a:ext cx="2016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タイトル 1"/>
          <p:cNvSpPr txBox="1">
            <a:spLocks/>
          </p:cNvSpPr>
          <p:nvPr/>
        </p:nvSpPr>
        <p:spPr>
          <a:xfrm>
            <a:off x="6840000" y="4114567"/>
            <a:ext cx="2252987" cy="394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solidFill>
                  <a:schemeClr val="tx2"/>
                </a:solidFill>
              </a:rPr>
              <a:t>Diffusive Surface</a:t>
            </a:r>
            <a:endParaRPr lang="ja-JP" altLang="en-US" sz="1800" dirty="0">
              <a:solidFill>
                <a:schemeClr val="tx2"/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 flipH="1" flipV="1">
            <a:off x="5818397" y="2777656"/>
            <a:ext cx="1283469" cy="173146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899592" y="2276872"/>
            <a:ext cx="165166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>
            <a:off x="2546531" y="2276872"/>
            <a:ext cx="656098" cy="8851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タイトル 1"/>
          <p:cNvSpPr txBox="1">
            <a:spLocks/>
          </p:cNvSpPr>
          <p:nvPr/>
        </p:nvSpPr>
        <p:spPr>
          <a:xfrm>
            <a:off x="709432" y="1865142"/>
            <a:ext cx="1914044" cy="394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solidFill>
                  <a:schemeClr val="accent6">
                    <a:lumMod val="75000"/>
                  </a:schemeClr>
                </a:solidFill>
              </a:rPr>
              <a:t>Adsorbing Surface</a:t>
            </a:r>
            <a:endParaRPr lang="ja-JP" alt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タイトル 1"/>
          <p:cNvSpPr txBox="1">
            <a:spLocks/>
          </p:cNvSpPr>
          <p:nvPr/>
        </p:nvSpPr>
        <p:spPr>
          <a:xfrm>
            <a:off x="600176" y="4847126"/>
            <a:ext cx="8229600" cy="1822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dirty="0">
                <a:latin typeface="+mj-ea"/>
              </a:rPr>
              <a:t>The target substance permeation the tube and diffuses to the adsorbent surface in the tube and is collected</a:t>
            </a:r>
          </a:p>
          <a:p>
            <a:pPr algn="l"/>
            <a:endParaRPr lang="en-US" altLang="ja-JP" sz="2400" dirty="0">
              <a:latin typeface="+mj-ea"/>
            </a:endParaRPr>
          </a:p>
          <a:p>
            <a:pPr algn="l"/>
            <a:r>
              <a:rPr lang="en-US" altLang="ja-JP" sz="2400" dirty="0">
                <a:latin typeface="+mj-ea"/>
              </a:rPr>
              <a:t>The amount of collection depends on the sampling time</a:t>
            </a:r>
          </a:p>
        </p:txBody>
      </p:sp>
      <p:pic>
        <p:nvPicPr>
          <p:cNvPr id="60" name="Picture 2" descr="染谷_内×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01453"/>
            <a:ext cx="1709914" cy="13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タイトル 1"/>
          <p:cNvSpPr txBox="1">
            <a:spLocks/>
          </p:cNvSpPr>
          <p:nvPr/>
        </p:nvSpPr>
        <p:spPr>
          <a:xfrm>
            <a:off x="7616866" y="2825340"/>
            <a:ext cx="1377291" cy="369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000" dirty="0"/>
              <a:t>Electronic microscope image</a:t>
            </a:r>
            <a:endParaRPr lang="ja-JP" altLang="en-US" sz="1000" dirty="0"/>
          </a:p>
        </p:txBody>
      </p:sp>
      <p:pic>
        <p:nvPicPr>
          <p:cNvPr id="62" name="図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05" y="1133482"/>
            <a:ext cx="1718730" cy="151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タイトル 1"/>
          <p:cNvSpPr txBox="1">
            <a:spLocks/>
          </p:cNvSpPr>
          <p:nvPr/>
        </p:nvSpPr>
        <p:spPr>
          <a:xfrm>
            <a:off x="6995889" y="1158938"/>
            <a:ext cx="1531201" cy="325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000" dirty="0"/>
              <a:t>Tube </a:t>
            </a:r>
            <a:r>
              <a:rPr lang="en-US" altLang="ja-JP" sz="1000" dirty="0" err="1"/>
              <a:t>fo</a:t>
            </a:r>
            <a:r>
              <a:rPr lang="en-US" altLang="ja-JP" sz="1000" dirty="0"/>
              <a:t> passive sampler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003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332" y="-39385"/>
            <a:ext cx="7773338" cy="1596177"/>
          </a:xfrm>
        </p:spPr>
        <p:txBody>
          <a:bodyPr>
            <a:normAutofit/>
          </a:bodyPr>
          <a:lstStyle/>
          <a:p>
            <a:r>
              <a:rPr kumimoji="1" lang="en-US" altLang="ja-JP" sz="4000" cap="none" dirty="0">
                <a:solidFill>
                  <a:schemeClr val="accent1">
                    <a:lumMod val="75000"/>
                  </a:schemeClr>
                </a:solidFill>
              </a:rPr>
              <a:t>Calculation of </a:t>
            </a:r>
            <a:r>
              <a:rPr lang="en-US" altLang="ja-JP" sz="4000" cap="none" dirty="0">
                <a:solidFill>
                  <a:schemeClr val="accent1">
                    <a:lumMod val="75000"/>
                  </a:schemeClr>
                </a:solidFill>
              </a:rPr>
              <a:t>Atmospheric Concentration</a:t>
            </a:r>
            <a:r>
              <a:rPr lang="ja-JP" altLang="en-US" sz="4000" cap="non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kumimoji="1" lang="ja-JP" altLang="en-US" sz="40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755576" y="2916907"/>
            <a:ext cx="7488832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dirty="0"/>
              <a:t>C</a:t>
            </a:r>
            <a:r>
              <a:rPr lang="ja-JP" altLang="en-US" sz="2400" dirty="0"/>
              <a:t>：</a:t>
            </a:r>
            <a:r>
              <a:rPr lang="en-US" altLang="ja-JP" sz="2400" dirty="0"/>
              <a:t>Atmospheric concentration</a:t>
            </a:r>
            <a:r>
              <a:rPr lang="ja-JP" altLang="en-US" sz="2400" dirty="0"/>
              <a:t> </a:t>
            </a:r>
            <a:r>
              <a:rPr lang="en-US" altLang="ja-JP" sz="2400" dirty="0"/>
              <a:t>of </a:t>
            </a:r>
            <a:r>
              <a:rPr lang="en-US" altLang="ja-JP" sz="2400" dirty="0" smtClean="0"/>
              <a:t>mercury</a:t>
            </a:r>
            <a:r>
              <a:rPr lang="ja-JP" altLang="en-US" sz="2400" dirty="0" smtClean="0"/>
              <a:t>（</a:t>
            </a:r>
            <a:r>
              <a:rPr lang="en-US" altLang="ja-JP" sz="2400" dirty="0"/>
              <a:t>ng/m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)</a:t>
            </a:r>
          </a:p>
          <a:p>
            <a:pPr algn="l"/>
            <a:r>
              <a:rPr lang="en-US" altLang="ja-JP" sz="2400" dirty="0" err="1"/>
              <a:t>Ws</a:t>
            </a:r>
            <a:r>
              <a:rPr lang="en-US" altLang="ja-JP" sz="2400" dirty="0"/>
              <a:t> : Amount of adsorbed mercury (ng)</a:t>
            </a:r>
          </a:p>
          <a:p>
            <a:pPr algn="l"/>
            <a:r>
              <a:rPr lang="en-US" altLang="ja-JP" sz="2400" dirty="0" err="1"/>
              <a:t>Wb</a:t>
            </a:r>
            <a:r>
              <a:rPr lang="en-US" altLang="ja-JP" sz="2400" dirty="0"/>
              <a:t> : Amount of  sample blank (ng)</a:t>
            </a:r>
          </a:p>
          <a:p>
            <a:pPr algn="l"/>
            <a:r>
              <a:rPr lang="en-US" altLang="ja-JP" sz="2400" u="sng" dirty="0">
                <a:solidFill>
                  <a:srgbClr val="FF0000"/>
                </a:solidFill>
              </a:rPr>
              <a:t>SR : Sampling rate (ng/(ng/m</a:t>
            </a:r>
            <a:r>
              <a:rPr lang="en-US" altLang="ja-JP" sz="2400" u="sng" baseline="30000" dirty="0">
                <a:solidFill>
                  <a:srgbClr val="FF0000"/>
                </a:solidFill>
              </a:rPr>
              <a:t>3</a:t>
            </a:r>
            <a:r>
              <a:rPr lang="en-US" altLang="ja-JP" sz="2400" u="sng" dirty="0">
                <a:solidFill>
                  <a:srgbClr val="FF0000"/>
                </a:solidFill>
              </a:rPr>
              <a:t>)/day)</a:t>
            </a:r>
          </a:p>
          <a:p>
            <a:pPr algn="l"/>
            <a:r>
              <a:rPr lang="en-US" altLang="ja-JP" sz="2400" dirty="0"/>
              <a:t>T</a:t>
            </a:r>
            <a:r>
              <a:rPr lang="ja-JP" altLang="en-US" sz="2400" dirty="0"/>
              <a:t> </a:t>
            </a:r>
            <a:r>
              <a:rPr lang="en-US" altLang="ja-JP" sz="2400" dirty="0"/>
              <a:t>: Sampling time (day)</a:t>
            </a:r>
          </a:p>
          <a:p>
            <a:pPr algn="l"/>
            <a:endParaRPr lang="en-US" altLang="ja-JP" sz="2400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4884106" y="5373216"/>
            <a:ext cx="4226768" cy="936104"/>
          </a:xfrm>
          <a:prstGeom prst="wedgeRoundRectCallout">
            <a:avLst>
              <a:gd name="adj1" fmla="val -46287"/>
              <a:gd name="adj2" fmla="val -1043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Before passive sampler monitoring, sampling rate must be determined.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97601" y="1537153"/>
            <a:ext cx="7481455" cy="12437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i="1" dirty="0">
                <a:latin typeface="+mn-lt"/>
              </a:rPr>
              <a:t>C</a:t>
            </a:r>
            <a:r>
              <a:rPr lang="ja-JP" altLang="en-US" i="1" dirty="0">
                <a:latin typeface="+mn-lt"/>
              </a:rPr>
              <a:t>＝（</a:t>
            </a:r>
            <a:r>
              <a:rPr lang="en-US" altLang="ja-JP" i="1" dirty="0" err="1">
                <a:latin typeface="+mn-lt"/>
              </a:rPr>
              <a:t>Ws-W</a:t>
            </a:r>
            <a:r>
              <a:rPr lang="en-US" altLang="ja-JP" sz="3600" i="1" dirty="0" err="1">
                <a:latin typeface="+mn-lt"/>
              </a:rPr>
              <a:t>b</a:t>
            </a:r>
            <a:r>
              <a:rPr lang="ja-JP" altLang="en-US" i="1" dirty="0">
                <a:latin typeface="+mn-lt"/>
              </a:rPr>
              <a:t>）</a:t>
            </a:r>
            <a:r>
              <a:rPr lang="en-US" altLang="ja-JP" i="1" dirty="0">
                <a:latin typeface="+mn-lt"/>
              </a:rPr>
              <a:t>/</a:t>
            </a:r>
            <a:r>
              <a:rPr lang="ja-JP" altLang="en-US" i="1" dirty="0">
                <a:latin typeface="+mn-lt"/>
              </a:rPr>
              <a:t>（</a:t>
            </a:r>
            <a:r>
              <a:rPr lang="en-US" altLang="ja-JP" i="1" dirty="0">
                <a:latin typeface="+mn-lt"/>
              </a:rPr>
              <a:t>SR×T</a:t>
            </a:r>
            <a:r>
              <a:rPr lang="ja-JP" altLang="en-US" i="1" dirty="0">
                <a:latin typeface="+mn-lt"/>
              </a:rPr>
              <a:t>）</a:t>
            </a:r>
            <a:endParaRPr lang="en-US" altLang="ja-JP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788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332" y="-39385"/>
            <a:ext cx="7773338" cy="1596177"/>
          </a:xfrm>
        </p:spPr>
        <p:txBody>
          <a:bodyPr>
            <a:normAutofit/>
          </a:bodyPr>
          <a:lstStyle/>
          <a:p>
            <a:r>
              <a:rPr kumimoji="1" lang="en-US" altLang="ja-JP" sz="4000" cap="none" dirty="0">
                <a:solidFill>
                  <a:schemeClr val="accent1">
                    <a:lumMod val="75000"/>
                  </a:schemeClr>
                </a:solidFill>
              </a:rPr>
              <a:t>Passive Sampling </a:t>
            </a:r>
            <a:r>
              <a:rPr kumimoji="1" lang="en-US" altLang="ja-JP" sz="4000" cap="none" dirty="0" smtClean="0">
                <a:solidFill>
                  <a:schemeClr val="accent1">
                    <a:lumMod val="75000"/>
                  </a:schemeClr>
                </a:solidFill>
              </a:rPr>
              <a:t>vs </a:t>
            </a:r>
            <a:r>
              <a:rPr kumimoji="1" lang="en-US" altLang="ja-JP" sz="4000" cap="none" dirty="0">
                <a:solidFill>
                  <a:schemeClr val="accent1">
                    <a:lumMod val="75000"/>
                  </a:schemeClr>
                </a:solidFill>
              </a:rPr>
              <a:t>Active Sampling</a:t>
            </a:r>
            <a:endParaRPr kumimoji="1" lang="ja-JP" altLang="en-US" sz="40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734888" y="3861048"/>
            <a:ext cx="8229600" cy="2268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dirty="0"/>
              <a:t>During the same period, passive and active sampling will be performed concurrently.</a:t>
            </a:r>
          </a:p>
          <a:p>
            <a:pPr algn="l"/>
            <a:r>
              <a:rPr lang="en-US" altLang="ja-JP" sz="2400" dirty="0"/>
              <a:t>The amount of mercury collected for each is measured, and the SR is calculated from the correlation.</a:t>
            </a:r>
          </a:p>
        </p:txBody>
      </p:sp>
      <p:sp>
        <p:nvSpPr>
          <p:cNvPr id="38" name="タイトル 1"/>
          <p:cNvSpPr txBox="1">
            <a:spLocks/>
          </p:cNvSpPr>
          <p:nvPr/>
        </p:nvSpPr>
        <p:spPr>
          <a:xfrm>
            <a:off x="1115616" y="5877272"/>
            <a:ext cx="3083127" cy="5125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i="1" dirty="0">
                <a:latin typeface="+mn-lt"/>
              </a:rPr>
              <a:t>C</a:t>
            </a:r>
            <a:r>
              <a:rPr lang="ja-JP" altLang="en-US" i="1" dirty="0">
                <a:latin typeface="+mn-lt"/>
              </a:rPr>
              <a:t>＝（</a:t>
            </a:r>
            <a:r>
              <a:rPr lang="en-US" altLang="ja-JP" i="1" dirty="0" err="1">
                <a:latin typeface="+mn-lt"/>
              </a:rPr>
              <a:t>Ws-Wb</a:t>
            </a:r>
            <a:r>
              <a:rPr lang="ja-JP" altLang="en-US" i="1" dirty="0">
                <a:latin typeface="+mn-lt"/>
              </a:rPr>
              <a:t>）</a:t>
            </a:r>
            <a:r>
              <a:rPr lang="en-US" altLang="ja-JP" i="1" dirty="0">
                <a:latin typeface="+mn-lt"/>
              </a:rPr>
              <a:t>/</a:t>
            </a:r>
            <a:r>
              <a:rPr lang="ja-JP" altLang="en-US" i="1" dirty="0">
                <a:latin typeface="+mn-lt"/>
              </a:rPr>
              <a:t>（</a:t>
            </a:r>
            <a:r>
              <a:rPr lang="en-US" altLang="ja-JP" i="1" dirty="0">
                <a:latin typeface="+mn-lt"/>
              </a:rPr>
              <a:t>SR×T</a:t>
            </a:r>
            <a:r>
              <a:rPr lang="ja-JP" altLang="en-US" i="1" dirty="0">
                <a:latin typeface="+mn-lt"/>
              </a:rPr>
              <a:t>）</a:t>
            </a:r>
            <a:endParaRPr lang="en-US" altLang="ja-JP" i="1" dirty="0">
              <a:latin typeface="+mn-lt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5343546" y="5578831"/>
            <a:ext cx="2679310" cy="1099284"/>
            <a:chOff x="3413267" y="3068960"/>
            <a:chExt cx="2022829" cy="1099284"/>
          </a:xfrm>
        </p:grpSpPr>
        <p:sp>
          <p:nvSpPr>
            <p:cNvPr id="40" name="正方形/長方形 39"/>
            <p:cNvSpPr/>
            <p:nvPr/>
          </p:nvSpPr>
          <p:spPr>
            <a:xfrm>
              <a:off x="4480887" y="3068960"/>
              <a:ext cx="5364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 err="1"/>
                <a:t>Ws</a:t>
              </a:r>
              <a:r>
                <a:rPr lang="ja-JP" altLang="en-US" sz="2800" dirty="0"/>
                <a:t>　</a:t>
              </a:r>
              <a:endParaRPr lang="en-US" altLang="ja-JP" sz="280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3413267" y="3342134"/>
              <a:ext cx="7266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>
                  <a:solidFill>
                    <a:srgbClr val="FF0000"/>
                  </a:solidFill>
                </a:rPr>
                <a:t>SR</a:t>
              </a:r>
              <a:r>
                <a:rPr lang="en-US" altLang="ja-JP" sz="2800" b="1" dirty="0"/>
                <a:t>=</a:t>
              </a:r>
              <a:r>
                <a:rPr lang="ja-JP" altLang="en-US" sz="2800" dirty="0"/>
                <a:t>　</a:t>
              </a:r>
              <a:endParaRPr lang="en-US" altLang="ja-JP" sz="2800" dirty="0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143233" y="3645024"/>
              <a:ext cx="12928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 smtClean="0"/>
                <a:t>　</a:t>
              </a:r>
              <a:r>
                <a:rPr lang="en-US" altLang="ja-JP" sz="2800" dirty="0" smtClean="0"/>
                <a:t>(</a:t>
              </a:r>
              <a:r>
                <a:rPr lang="en-US" altLang="ja-JP" sz="2800" dirty="0"/>
                <a:t>C×T</a:t>
              </a:r>
              <a:r>
                <a:rPr lang="ja-JP" altLang="en-US" sz="2800" dirty="0"/>
                <a:t>）</a:t>
              </a:r>
              <a:endParaRPr lang="en-US" altLang="ja-JP" sz="2800" dirty="0"/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4134150" y="3625973"/>
              <a:ext cx="122993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31" name="直線矢印コネクタ 1030"/>
          <p:cNvCxnSpPr/>
          <p:nvPr/>
        </p:nvCxnSpPr>
        <p:spPr>
          <a:xfrm>
            <a:off x="4391352" y="6154256"/>
            <a:ext cx="946448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0" name="グループ化 1039"/>
          <p:cNvGrpSpPr/>
          <p:nvPr/>
        </p:nvGrpSpPr>
        <p:grpSpPr>
          <a:xfrm>
            <a:off x="1015362" y="1391594"/>
            <a:ext cx="2643486" cy="2643486"/>
            <a:chOff x="632148" y="1073546"/>
            <a:chExt cx="2643486" cy="2643486"/>
          </a:xfrm>
        </p:grpSpPr>
        <p:sp>
          <p:nvSpPr>
            <p:cNvPr id="29" name="正方形/長方形 28"/>
            <p:cNvSpPr/>
            <p:nvPr/>
          </p:nvSpPr>
          <p:spPr>
            <a:xfrm>
              <a:off x="891934" y="2708920"/>
              <a:ext cx="720080" cy="14401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二等辺三角形 29"/>
            <p:cNvSpPr/>
            <p:nvPr/>
          </p:nvSpPr>
          <p:spPr>
            <a:xfrm>
              <a:off x="1072140" y="2341470"/>
              <a:ext cx="360040" cy="363105"/>
            </a:xfrm>
            <a:prstGeom prst="triangl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24" name="直線コネクタ 1023"/>
            <p:cNvCxnSpPr>
              <a:stCxn id="30" idx="0"/>
            </p:cNvCxnSpPr>
            <p:nvPr/>
          </p:nvCxnSpPr>
          <p:spPr>
            <a:xfrm flipV="1">
              <a:off x="1252160" y="1628800"/>
              <a:ext cx="0" cy="71267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" name="円/楕円 1024"/>
            <p:cNvSpPr/>
            <p:nvPr/>
          </p:nvSpPr>
          <p:spPr>
            <a:xfrm>
              <a:off x="1161871" y="1538697"/>
              <a:ext cx="180206" cy="1802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正方形/長方形 1027"/>
            <p:cNvSpPr/>
            <p:nvPr/>
          </p:nvSpPr>
          <p:spPr>
            <a:xfrm>
              <a:off x="1342077" y="1628800"/>
              <a:ext cx="125324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正方形/長方形 1028"/>
            <p:cNvSpPr/>
            <p:nvPr/>
          </p:nvSpPr>
          <p:spPr>
            <a:xfrm>
              <a:off x="2235281" y="1323847"/>
              <a:ext cx="144000" cy="22777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円/楕円 1032"/>
            <p:cNvSpPr/>
            <p:nvPr/>
          </p:nvSpPr>
          <p:spPr>
            <a:xfrm>
              <a:off x="632148" y="1073546"/>
              <a:ext cx="2643486" cy="26434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41" name="グループ化 1040"/>
          <p:cNvGrpSpPr/>
          <p:nvPr/>
        </p:nvGrpSpPr>
        <p:grpSpPr>
          <a:xfrm>
            <a:off x="5005718" y="1412776"/>
            <a:ext cx="2643486" cy="2643486"/>
            <a:chOff x="4562684" y="1678189"/>
            <a:chExt cx="2643486" cy="2643486"/>
          </a:xfrm>
        </p:grpSpPr>
        <p:sp>
          <p:nvSpPr>
            <p:cNvPr id="3" name="角丸四角形 2"/>
            <p:cNvSpPr/>
            <p:nvPr/>
          </p:nvSpPr>
          <p:spPr>
            <a:xfrm>
              <a:off x="5026375" y="3089770"/>
              <a:ext cx="1213792" cy="7920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正方形/長方形 1031"/>
            <p:cNvSpPr/>
            <p:nvPr/>
          </p:nvSpPr>
          <p:spPr>
            <a:xfrm>
              <a:off x="5427569" y="3313559"/>
              <a:ext cx="632525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4562684" y="1678189"/>
              <a:ext cx="2643486" cy="26434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/>
            <p:cNvSpPr/>
            <p:nvPr/>
          </p:nvSpPr>
          <p:spPr>
            <a:xfrm>
              <a:off x="5876925" y="2113659"/>
              <a:ext cx="669177" cy="839860"/>
            </a:xfrm>
            <a:custGeom>
              <a:avLst/>
              <a:gdLst>
                <a:gd name="connsiteX0" fmla="*/ 0 w 669177"/>
                <a:gd name="connsiteY0" fmla="*/ 835587 h 839860"/>
                <a:gd name="connsiteX1" fmla="*/ 19050 w 669177"/>
                <a:gd name="connsiteY1" fmla="*/ 749862 h 839860"/>
                <a:gd name="connsiteX2" fmla="*/ 19050 w 669177"/>
                <a:gd name="connsiteY2" fmla="*/ 225987 h 839860"/>
                <a:gd name="connsiteX3" fmla="*/ 209550 w 669177"/>
                <a:gd name="connsiteY3" fmla="*/ 35487 h 839860"/>
                <a:gd name="connsiteX4" fmla="*/ 542925 w 669177"/>
                <a:gd name="connsiteY4" fmla="*/ 16437 h 839860"/>
                <a:gd name="connsiteX5" fmla="*/ 657225 w 669177"/>
                <a:gd name="connsiteY5" fmla="*/ 216462 h 839860"/>
                <a:gd name="connsiteX6" fmla="*/ 666750 w 669177"/>
                <a:gd name="connsiteY6" fmla="*/ 321237 h 839860"/>
                <a:gd name="connsiteX7" fmla="*/ 666750 w 669177"/>
                <a:gd name="connsiteY7" fmla="*/ 435537 h 83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177" h="839860">
                  <a:moveTo>
                    <a:pt x="0" y="835587"/>
                  </a:moveTo>
                  <a:cubicBezTo>
                    <a:pt x="7937" y="843524"/>
                    <a:pt x="15875" y="851462"/>
                    <a:pt x="19050" y="749862"/>
                  </a:cubicBezTo>
                  <a:cubicBezTo>
                    <a:pt x="22225" y="648262"/>
                    <a:pt x="-12700" y="345049"/>
                    <a:pt x="19050" y="225987"/>
                  </a:cubicBezTo>
                  <a:cubicBezTo>
                    <a:pt x="50800" y="106924"/>
                    <a:pt x="122238" y="70412"/>
                    <a:pt x="209550" y="35487"/>
                  </a:cubicBezTo>
                  <a:cubicBezTo>
                    <a:pt x="296862" y="562"/>
                    <a:pt x="468313" y="-13726"/>
                    <a:pt x="542925" y="16437"/>
                  </a:cubicBezTo>
                  <a:cubicBezTo>
                    <a:pt x="617538" y="46599"/>
                    <a:pt x="636588" y="165662"/>
                    <a:pt x="657225" y="216462"/>
                  </a:cubicBezTo>
                  <a:cubicBezTo>
                    <a:pt x="677862" y="267262"/>
                    <a:pt x="665163" y="284725"/>
                    <a:pt x="666750" y="321237"/>
                  </a:cubicBezTo>
                  <a:cubicBezTo>
                    <a:pt x="668337" y="357749"/>
                    <a:pt x="667543" y="396643"/>
                    <a:pt x="666750" y="435537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正方形/長方形 1035"/>
            <p:cNvSpPr/>
            <p:nvPr/>
          </p:nvSpPr>
          <p:spPr>
            <a:xfrm>
              <a:off x="5758036" y="2924944"/>
              <a:ext cx="252782" cy="164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 rot="16200000">
              <a:off x="6255315" y="2661685"/>
              <a:ext cx="565289" cy="108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3" name="メモ 1042"/>
          <p:cNvSpPr/>
          <p:nvPr/>
        </p:nvSpPr>
        <p:spPr>
          <a:xfrm>
            <a:off x="2969778" y="2780768"/>
            <a:ext cx="1129062" cy="592404"/>
          </a:xfrm>
          <a:prstGeom prst="foldedCorne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 err="1"/>
              <a:t>Ws</a:t>
            </a:r>
            <a:r>
              <a:rPr kumimoji="1" lang="en-US" altLang="ja-JP" sz="2400" i="1" dirty="0"/>
              <a:t> </a:t>
            </a:r>
            <a:r>
              <a:rPr kumimoji="1" lang="en-US" altLang="ja-JP" dirty="0"/>
              <a:t>(ng)</a:t>
            </a:r>
            <a:endParaRPr kumimoji="1" lang="ja-JP" altLang="en-US" dirty="0"/>
          </a:p>
        </p:txBody>
      </p:sp>
      <p:sp>
        <p:nvSpPr>
          <p:cNvPr id="60" name="メモ 59"/>
          <p:cNvSpPr/>
          <p:nvPr/>
        </p:nvSpPr>
        <p:spPr>
          <a:xfrm>
            <a:off x="4572000" y="1891416"/>
            <a:ext cx="1424613" cy="601480"/>
          </a:xfrm>
          <a:prstGeom prst="foldedCorne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>
                <a:solidFill>
                  <a:schemeClr val="bg1"/>
                </a:solidFill>
              </a:rPr>
              <a:t>C </a:t>
            </a:r>
            <a:r>
              <a:rPr kumimoji="1" lang="en-US" altLang="ja-JP" dirty="0">
                <a:solidFill>
                  <a:schemeClr val="bg1"/>
                </a:solidFill>
              </a:rPr>
              <a:t>(ng/m</a:t>
            </a:r>
            <a:r>
              <a:rPr kumimoji="1" lang="en-US" altLang="ja-JP" baseline="30000" dirty="0">
                <a:solidFill>
                  <a:schemeClr val="bg1"/>
                </a:solidFill>
              </a:rPr>
              <a:t>3</a:t>
            </a:r>
            <a:r>
              <a:rPr kumimoji="1" lang="en-US" altLang="ja-JP" dirty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1" name="タイトル 1"/>
          <p:cNvSpPr txBox="1">
            <a:spLocks/>
          </p:cNvSpPr>
          <p:nvPr/>
        </p:nvSpPr>
        <p:spPr>
          <a:xfrm>
            <a:off x="4067944" y="2924181"/>
            <a:ext cx="93610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VS</a:t>
            </a:r>
            <a:endParaRPr lang="ja-JP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4" name="正方形/長方形 1043"/>
          <p:cNvSpPr/>
          <p:nvPr/>
        </p:nvSpPr>
        <p:spPr>
          <a:xfrm>
            <a:off x="4266899" y="6274297"/>
            <a:ext cx="1809406" cy="305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(ng/(ng/m</a:t>
            </a:r>
            <a:r>
              <a:rPr lang="en-US" altLang="ja-JP" baseline="30000" dirty="0"/>
              <a:t>3</a:t>
            </a:r>
            <a:r>
              <a:rPr lang="en-US" altLang="ja-JP" dirty="0"/>
              <a:t>)/day)</a:t>
            </a:r>
          </a:p>
        </p:txBody>
      </p:sp>
    </p:spTree>
    <p:extLst>
      <p:ext uri="{BB962C8B-B14F-4D97-AF65-F5344CB8AC3E}">
        <p14:creationId xmlns:p14="http://schemas.microsoft.com/office/powerpoint/2010/main" val="18630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cap="none" dirty="0">
                <a:solidFill>
                  <a:schemeClr val="accent1">
                    <a:lumMod val="75000"/>
                  </a:schemeClr>
                </a:solidFill>
              </a:rPr>
              <a:t>Verification Test</a:t>
            </a:r>
            <a:r>
              <a:rPr lang="ja-JP" altLang="en-US" sz="4000" cap="non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ja-JP" sz="4000" cap="none" dirty="0">
                <a:solidFill>
                  <a:schemeClr val="accent1">
                    <a:lumMod val="75000"/>
                  </a:schemeClr>
                </a:solidFill>
              </a:rPr>
              <a:t>for SR Determine </a:t>
            </a:r>
            <a:endParaRPr kumimoji="1" lang="ja-JP" altLang="en-US" sz="40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42463"/>
              </p:ext>
            </p:extLst>
          </p:nvPr>
        </p:nvGraphicFramePr>
        <p:xfrm>
          <a:off x="1475656" y="2420888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213556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bg1"/>
                          </a:solidFill>
                        </a:rPr>
                        <a:t>Sampling period (day)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bg1"/>
                          </a:solidFill>
                        </a:rPr>
                        <a:t>Active</a:t>
                      </a:r>
                      <a:r>
                        <a:rPr kumimoji="1" lang="en-US" altLang="ja-JP" b="0" baseline="0" dirty="0" smtClean="0">
                          <a:solidFill>
                            <a:schemeClr val="bg1"/>
                          </a:solidFill>
                        </a:rPr>
                        <a:t> sampling volume (m</a:t>
                      </a:r>
                      <a:r>
                        <a:rPr kumimoji="1" lang="en-US" altLang="ja-JP" b="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kumimoji="1" lang="en-US" altLang="ja-JP" b="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bg1"/>
                          </a:solidFill>
                        </a:rPr>
                        <a:t>0.998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bg1"/>
                          </a:solidFill>
                        </a:rPr>
                        <a:t>Amount of mercury (Active)</a:t>
                      </a:r>
                      <a:r>
                        <a:rPr kumimoji="1" lang="en-US" altLang="ja-JP" b="0" baseline="0" dirty="0" smtClean="0">
                          <a:solidFill>
                            <a:schemeClr val="bg1"/>
                          </a:solidFill>
                        </a:rPr>
                        <a:t> (ng)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bg1"/>
                          </a:solidFill>
                        </a:rPr>
                        <a:t>1.43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bg1"/>
                          </a:solidFill>
                        </a:rPr>
                        <a:t>Atmospheric concentration of mercury </a:t>
                      </a:r>
                      <a:r>
                        <a:rPr kumimoji="1" lang="ja-JP" altLang="en-US" b="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kumimoji="1" lang="en-US" altLang="ja-JP" b="0" dirty="0" smtClean="0">
                          <a:solidFill>
                            <a:schemeClr val="bg1"/>
                          </a:solidFill>
                        </a:rPr>
                        <a:t>ng/m</a:t>
                      </a:r>
                      <a:r>
                        <a:rPr kumimoji="1" lang="en-US" altLang="ja-JP" b="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kumimoji="1" lang="en-US" altLang="ja-JP" b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bg1"/>
                          </a:solidFill>
                        </a:rPr>
                        <a:t>1.43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 smtClean="0">
                          <a:solidFill>
                            <a:schemeClr val="bg1"/>
                          </a:solidFill>
                        </a:rPr>
                        <a:t>Amount of mercury (Passive)</a:t>
                      </a:r>
                      <a:r>
                        <a:rPr kumimoji="1" lang="en-US" altLang="ja-JP" b="0" baseline="0" dirty="0" smtClean="0">
                          <a:solidFill>
                            <a:schemeClr val="bg1"/>
                          </a:solidFill>
                        </a:rPr>
                        <a:t> (ng)</a:t>
                      </a:r>
                      <a:endParaRPr kumimoji="1" lang="ja-JP" altLang="en-US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bg1"/>
                          </a:solidFill>
                        </a:rPr>
                        <a:t>0.727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bg1"/>
                          </a:solidFill>
                        </a:rPr>
                        <a:t>Sampling</a:t>
                      </a:r>
                      <a:r>
                        <a:rPr kumimoji="1" lang="en-US" altLang="ja-JP" b="0" baseline="0" dirty="0" smtClean="0">
                          <a:solidFill>
                            <a:schemeClr val="bg1"/>
                          </a:solidFill>
                        </a:rPr>
                        <a:t> rate 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bg1"/>
                          </a:solidFill>
                        </a:rPr>
                        <a:t>0.073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80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xmlns="" id="{83FF1FE3-3B3F-B32C-7952-D47EE7E2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1328767"/>
            <a:ext cx="7773338" cy="1596177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solidFill>
                  <a:schemeClr val="accent4">
                    <a:lumMod val="75000"/>
                  </a:schemeClr>
                </a:solidFill>
              </a:rPr>
              <a:t>Now let's move on to the practical training !</a:t>
            </a:r>
            <a:br>
              <a:rPr lang="en-US" altLang="ja-JP" sz="40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ja-JP" alt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8895DA58-8896-C4F8-02E5-9E7E2B0A7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65" y="3140968"/>
            <a:ext cx="549646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31971"/>
      </p:ext>
    </p:extLst>
  </p:cSld>
  <p:clrMapOvr>
    <a:masterClrMapping/>
  </p:clrMapOvr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TM04033925[[fn=しずく]]</Template>
  <TotalTime>1331</TotalTime>
  <Words>316</Words>
  <Application>Microsoft Office PowerPoint</Application>
  <PresentationFormat>画面に合わせる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しずく</vt:lpstr>
      <vt:lpstr>PowerPoint プレゼンテーション</vt:lpstr>
      <vt:lpstr>Standard Sampling of Mercury in The Atmosphere (Active Sampling Method)</vt:lpstr>
      <vt:lpstr>PowerPoint プレゼンテーション</vt:lpstr>
      <vt:lpstr>PowerPoint プレゼンテーション</vt:lpstr>
      <vt:lpstr>Principle of Passive Sampling</vt:lpstr>
      <vt:lpstr>Calculation of Atmospheric Concentration </vt:lpstr>
      <vt:lpstr>Passive Sampling vs Active Sampling</vt:lpstr>
      <vt:lpstr>Verification Test for SR Determine </vt:lpstr>
      <vt:lpstr>Now let's move on to the practical training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大気中の水銀濃度測定における パッシブサンプリングの活用について</dc:title>
  <dc:creator>y-abe</dc:creator>
  <cp:lastModifiedBy>y-abe</cp:lastModifiedBy>
  <cp:revision>59</cp:revision>
  <cp:lastPrinted>2024-06-03T00:22:09Z</cp:lastPrinted>
  <dcterms:created xsi:type="dcterms:W3CDTF">2024-05-29T23:54:59Z</dcterms:created>
  <dcterms:modified xsi:type="dcterms:W3CDTF">2024-06-03T00:31:44Z</dcterms:modified>
</cp:coreProperties>
</file>