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7"/>
  </p:notesMasterIdLst>
  <p:handoutMasterIdLst>
    <p:handoutMasterId r:id="rId8"/>
  </p:handoutMasterIdLst>
  <p:sldIdLst>
    <p:sldId id="260" r:id="rId2"/>
    <p:sldId id="316" r:id="rId3"/>
    <p:sldId id="265" r:id="rId4"/>
    <p:sldId id="266" r:id="rId5"/>
    <p:sldId id="286" r:id="rId6"/>
  </p:sldIdLst>
  <p:sldSz cx="12192000" cy="6858000"/>
  <p:notesSz cx="6797675" cy="9928225"/>
  <p:custDataLst>
    <p:tags r:id="rId9"/>
  </p:custDataLst>
  <p:defaultTextStyle>
    <a:defPPr>
      <a:defRPr lang="j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A8"/>
    <a:srgbClr val="2D4E77"/>
    <a:srgbClr val="1754A5"/>
    <a:srgbClr val="EAEBED"/>
    <a:srgbClr val="E21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6" autoAdjust="0"/>
    <p:restoredTop sz="93857" autoAdjust="0"/>
  </p:normalViewPr>
  <p:slideViewPr>
    <p:cSldViewPr snapToGrid="0" showGuides="1">
      <p:cViewPr varScale="1">
        <p:scale>
          <a:sx n="75" d="100"/>
          <a:sy n="75" d="100"/>
        </p:scale>
        <p:origin x="2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0A8F7-4D42-4F6F-811D-080EF0EAFED1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F2DCE-9507-4137-9451-C7CBA6861808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6" name="hc" descr=" "/>
          <p:cNvSpPr txBox="1"/>
          <p:nvPr/>
        </p:nvSpPr>
        <p:spPr>
          <a:xfrm>
            <a:off x="0" y="0"/>
            <a:ext cx="6797675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sr-Latn-RS" sz="120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5788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E1C50-DF8C-4AA5-B0CD-CA1F4F7D8C3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05C2F-CB77-4EE3-ADE0-620F552BF6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" descr=" "/>
          <p:cNvSpPr txBox="1"/>
          <p:nvPr/>
        </p:nvSpPr>
        <p:spPr>
          <a:xfrm>
            <a:off x="0" y="0"/>
            <a:ext cx="6797675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sr-Latn-RS" sz="1200" b="0" i="0" u="none" baseline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6620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1D2A-DD4A-45DE-8B3E-BC1EADD83F9C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9667-2585-41D4-9FA8-819319D46B9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512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1D2A-DD4A-45DE-8B3E-BC1EADD83F9C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9667-2585-41D4-9FA8-819319D46B9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2062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1D2A-DD4A-45DE-8B3E-BC1EADD83F9C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9667-2585-41D4-9FA8-819319D46B9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085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АСЛОВНИ СЛАЈ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8C4A269-0F62-5842-AF93-FE195E71E585}"/>
              </a:ext>
            </a:extLst>
          </p:cNvPr>
          <p:cNvGrpSpPr/>
          <p:nvPr userDrawn="1"/>
        </p:nvGrpSpPr>
        <p:grpSpPr>
          <a:xfrm>
            <a:off x="0" y="0"/>
            <a:ext cx="12192000" cy="6884894"/>
            <a:chOff x="0" y="0"/>
            <a:chExt cx="12192000" cy="688489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C91309-A1EC-B840-9C92-994BEF9089B6}"/>
                </a:ext>
              </a:extLst>
            </p:cNvPr>
            <p:cNvSpPr/>
            <p:nvPr userDrawn="1"/>
          </p:nvSpPr>
          <p:spPr>
            <a:xfrm>
              <a:off x="0" y="0"/>
              <a:ext cx="12192000" cy="6884894"/>
            </a:xfrm>
            <a:prstGeom prst="rect">
              <a:avLst/>
            </a:prstGeom>
            <a:solidFill>
              <a:srgbClr val="EA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l" defTabSz="914400" rtl="0" eaLnBrk="1" latinLnBrk="0" hangingPunct="1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1F62E7-0D11-0D4D-8453-DB68C6AE6369}"/>
                </a:ext>
              </a:extLst>
            </p:cNvPr>
            <p:cNvSpPr/>
            <p:nvPr userDrawn="1"/>
          </p:nvSpPr>
          <p:spPr>
            <a:xfrm>
              <a:off x="856567" y="0"/>
              <a:ext cx="9361391" cy="5607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DD627C-6B49-8345-BC5F-0245F5CD5CF2}"/>
                </a:ext>
              </a:extLst>
            </p:cNvPr>
            <p:cNvSpPr/>
            <p:nvPr userDrawn="1"/>
          </p:nvSpPr>
          <p:spPr>
            <a:xfrm>
              <a:off x="2184741" y="4983173"/>
              <a:ext cx="8033220" cy="1901721"/>
            </a:xfrm>
            <a:prstGeom prst="rect">
              <a:avLst/>
            </a:prstGeom>
            <a:solidFill>
              <a:srgbClr val="D91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197C8F-ADBE-A344-B909-F97419C11860}"/>
                </a:ext>
              </a:extLst>
            </p:cNvPr>
            <p:cNvSpPr/>
            <p:nvPr userDrawn="1"/>
          </p:nvSpPr>
          <p:spPr>
            <a:xfrm>
              <a:off x="10217960" y="4983173"/>
              <a:ext cx="1974040" cy="1901721"/>
            </a:xfrm>
            <a:prstGeom prst="rect">
              <a:avLst/>
            </a:prstGeom>
            <a:solidFill>
              <a:srgbClr val="1754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0" i="0" spc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hip-</a:t>
              </a:r>
              <a:r>
                <a:rPr lang="en-US" sz="1200" b="0" i="0" spc="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pertohemija.com</a:t>
              </a:r>
              <a:endParaRPr lang="en-US" sz="1200" b="0" i="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7875" y="1122363"/>
            <a:ext cx="700059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rgbClr val="0057A8"/>
                </a:solidFill>
                <a:latin typeface="Calibri" panose="020F0502020204030204" pitchFamily="34" charset="0"/>
              </a:defRPr>
            </a:lvl1pPr>
          </a:lstStyle>
          <a:p>
            <a:r>
              <a:rPr lang="sr-Latn-RS" dirty="0"/>
              <a:t>Glavni naslov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7875" y="3602038"/>
            <a:ext cx="7000592" cy="10302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57A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 dirty="0"/>
              <a:t>Podnaslov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27463" y="5309808"/>
            <a:ext cx="5855624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r-Latn-RS" dirty="0"/>
              <a:t>Datum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27463" y="5517383"/>
            <a:ext cx="5855624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r-Latn-RS" dirty="0"/>
              <a:t>Ime i prezime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527463" y="5724957"/>
            <a:ext cx="5855624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r-Latn-RS" dirty="0"/>
              <a:t>Poslovna jedinica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2C083F-E7B6-2D47-95F4-346F57249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687" y="447262"/>
            <a:ext cx="2328896" cy="5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25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KST: 1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86968" y="6432657"/>
            <a:ext cx="9266314" cy="432000"/>
          </a:xfrm>
          <a:prstGeom prst="rect">
            <a:avLst/>
          </a:prstGeom>
          <a:solidFill>
            <a:srgbClr val="EA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156722" y="6432657"/>
            <a:ext cx="2035277" cy="432000"/>
          </a:xfrm>
          <a:prstGeom prst="rect">
            <a:avLst/>
          </a:prstGeom>
          <a:solidFill>
            <a:srgbClr val="E21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32657"/>
            <a:ext cx="886968" cy="432000"/>
          </a:xfrm>
          <a:prstGeom prst="rect">
            <a:avLst/>
          </a:prstGeom>
          <a:solidFill>
            <a:srgbClr val="175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12192000" cy="562967"/>
          </a:xfrm>
          <a:prstGeom prst="rect">
            <a:avLst/>
          </a:prstGeom>
          <a:solidFill>
            <a:srgbClr val="175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04799" y="18288"/>
            <a:ext cx="11554691" cy="562966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r-Latn-RS" dirty="0"/>
              <a:t>Naslov slajda – tekst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73177" y="6467689"/>
            <a:ext cx="526473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44930828-9CE0-4878-87A7-5F8B23242B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04798" y="740903"/>
            <a:ext cx="11554691" cy="5459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b="0" baseline="0">
                <a:solidFill>
                  <a:srgbClr val="1754A5"/>
                </a:solidFill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sr-Cyrl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76611-57BB-7640-BDDA-97A489897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7756" y="6513114"/>
            <a:ext cx="1153208" cy="28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9551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KST: 2 RE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"/>
            <a:ext cx="12192000" cy="850394"/>
          </a:xfrm>
          <a:prstGeom prst="rect">
            <a:avLst/>
          </a:prstGeom>
          <a:solidFill>
            <a:srgbClr val="175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04799" y="9144"/>
            <a:ext cx="11554691" cy="850392"/>
          </a:xfrm>
          <a:prstGeom prst="rect">
            <a:avLst/>
          </a:prstGeom>
        </p:spPr>
        <p:txBody>
          <a:bodyPr anchor="ctr" anchorCtr="0"/>
          <a:lstStyle>
            <a:lvl1pPr>
              <a:defRPr sz="2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r-Latn-RS" dirty="0"/>
              <a:t>Naslov slajda – tekst</a:t>
            </a:r>
            <a:br>
              <a:rPr lang="en-US" dirty="0"/>
            </a:br>
            <a:r>
              <a:rPr lang="en-US" dirty="0" err="1"/>
              <a:t>Podnaslov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04798" y="1016001"/>
            <a:ext cx="11554691" cy="5257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b="0" baseline="0">
                <a:solidFill>
                  <a:srgbClr val="1754A5"/>
                </a:solidFill>
              </a:defRPr>
            </a:lvl1pPr>
          </a:lstStyle>
          <a:p>
            <a:pPr lvl="0"/>
            <a:r>
              <a:rPr lang="en-US" dirty="0"/>
              <a:t>Lorem ipsum dolor sit</a:t>
            </a:r>
            <a:endParaRPr lang="sr-Cyrl-R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86968" y="6432657"/>
            <a:ext cx="9266314" cy="432000"/>
          </a:xfrm>
          <a:prstGeom prst="rect">
            <a:avLst/>
          </a:prstGeom>
          <a:solidFill>
            <a:srgbClr val="EA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0156722" y="6432657"/>
            <a:ext cx="2035277" cy="432000"/>
          </a:xfrm>
          <a:prstGeom prst="rect">
            <a:avLst/>
          </a:prstGeom>
          <a:solidFill>
            <a:srgbClr val="E21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432657"/>
            <a:ext cx="886968" cy="432000"/>
          </a:xfrm>
          <a:prstGeom prst="rect">
            <a:avLst/>
          </a:prstGeom>
          <a:solidFill>
            <a:srgbClr val="175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3177" y="6467689"/>
            <a:ext cx="526473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44930828-9CE0-4878-87A7-5F8B23242B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6B8FD7-6379-2F4D-BD59-1EE9D37F7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7756" y="6513114"/>
            <a:ext cx="1153208" cy="28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1793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1D2A-DD4A-45DE-8B3E-BC1EADD83F9C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9667-2585-41D4-9FA8-819319D46B9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1622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1D2A-DD4A-45DE-8B3E-BC1EADD83F9C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9667-2585-41D4-9FA8-819319D46B9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359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1D2A-DD4A-45DE-8B3E-BC1EADD83F9C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9667-2585-41D4-9FA8-819319D46B9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8758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1D2A-DD4A-45DE-8B3E-BC1EADD83F9C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9667-2585-41D4-9FA8-819319D46B9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8427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1D2A-DD4A-45DE-8B3E-BC1EADD83F9C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9667-2585-41D4-9FA8-819319D46B9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964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1D2A-DD4A-45DE-8B3E-BC1EADD83F9C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9667-2585-41D4-9FA8-819319D46B9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2682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1D2A-DD4A-45DE-8B3E-BC1EADD83F9C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9667-2585-41D4-9FA8-819319D46B9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455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1D2A-DD4A-45DE-8B3E-BC1EADD83F9C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9667-2585-41D4-9FA8-819319D46B9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8773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E1D2A-DD4A-45DE-8B3E-BC1EADD83F9C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09667-2585-41D4-9FA8-819319D46B98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hc" descr=" "/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sr-Latn-RS" sz="1200" b="0" i="0" u="none" baseline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E241505B-D14A-4C92-9113-26E15903D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3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emf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1400" i="1" baseline="0">
                <a:solidFill>
                  <a:srgbClr val="1754A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ja" altLang="en-US" sz="3200" b="1" i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兵庫</a:t>
            </a:r>
            <a:r>
              <a:rPr lang="ja" sz="3200" b="1" i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研修レポート</a:t>
            </a:r>
            <a:br>
              <a:rPr lang="sr-Latn-RS" sz="32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3200" b="1" i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HEAA</a:t>
            </a:r>
            <a:r>
              <a:rPr lang="ja" altLang="en-US" sz="3200" b="1" i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とJICA関西</a:t>
            </a:r>
            <a:endParaRPr lang="sr-Latn-RS" altLang="en-US" sz="3200" b="1" i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x-none" altLang="en-US" sz="28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875" y="3602038"/>
            <a:ext cx="7627348" cy="1030288"/>
          </a:xfrm>
        </p:spPr>
        <p:txBody>
          <a:bodyPr/>
          <a:lstStyle/>
          <a:p>
            <a:pPr>
              <a:defRPr/>
            </a:pPr>
            <a:endParaRPr lang="sr-Latn-RS" dirty="0">
              <a:cs typeface="Arial" pitchFamily="34" charset="0"/>
            </a:endParaRPr>
          </a:p>
          <a:p>
            <a:pPr>
              <a:defRPr/>
            </a:pPr>
            <a:r>
              <a:rPr lang="ja" dirty="0">
                <a:cs typeface="Arial" pitchFamily="34" charset="0"/>
              </a:rPr>
              <a:t>2024年日本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" dirty="0"/>
              <a:t>2024 年 6 月 10 日。</a:t>
            </a:r>
            <a:endParaRPr lang="en-US" dirty="0"/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8157CAB1-FE74-485C-8E2E-6FBFC484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19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850257-AFEB-4577-9A38-912FF975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esta za broj slajda 2">
            <a:extLst>
              <a:ext uri="{FF2B5EF4-FFF2-40B4-BE49-F238E27FC236}">
                <a16:creationId xmlns:a16="http://schemas.microsoft.com/office/drawing/2014/main" id="{97EAEB60-1307-4F46-963B-E271B469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0828-9CE0-4878-87A7-5F8B23242B1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BF056833-AE1F-47B1-82E4-570568A1C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1D4A406-CE6A-46E2-8315-14F729106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8" t="10803" r="6397" b="3006"/>
          <a:stretch/>
        </p:blipFill>
        <p:spPr>
          <a:xfrm>
            <a:off x="72894" y="25186"/>
            <a:ext cx="12056353" cy="665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0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>
              <a:defRPr/>
            </a:pPr>
            <a:r>
              <a:rPr lang="ja" b="1" dirty="0">
                <a:latin typeface="Arial" pitchFamily="34" charset="0"/>
                <a:cs typeface="Arial" pitchFamily="34" charset="0"/>
              </a:rPr>
              <a:t>HIP -</a:t>
            </a:r>
            <a:r>
              <a:rPr lang="ja" b="1" dirty="0" err="1">
                <a:latin typeface="Arial" pitchFamily="34" charset="0"/>
                <a:cs typeface="Arial" pitchFamily="34" charset="0"/>
              </a:rPr>
              <a:t>石油化学</a:t>
            </a:r>
            <a:r>
              <a:rPr lang="ja" b="1" dirty="0">
                <a:latin typeface="Arial" pitchFamily="34" charset="0"/>
                <a:cs typeface="Arial" pitchFamily="34" charset="0"/>
              </a:rPr>
              <a:t>- 土地および</a:t>
            </a:r>
            <a:r>
              <a:rPr lang="ja" b="1" dirty="0" err="1">
                <a:latin typeface="Arial" pitchFamily="34" charset="0"/>
                <a:cs typeface="Arial" pitchFamily="34" charset="0"/>
              </a:rPr>
              <a:t>地下</a:t>
            </a:r>
            <a:r>
              <a:rPr lang="ja" b="1" dirty="0">
                <a:latin typeface="Arial" pitchFamily="34" charset="0"/>
                <a:cs typeface="Arial" pitchFamily="34" charset="0"/>
              </a:rPr>
              <a:t>水における経験</a:t>
            </a:r>
            <a:r>
              <a:rPr lang="ja" b="1" dirty="0" err="1">
                <a:latin typeface="Arial" pitchFamily="34" charset="0"/>
                <a:cs typeface="Arial" pitchFamily="34" charset="0"/>
              </a:rPr>
              <a:t>の応用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0828-9CE0-4878-87A7-5F8B23242B1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3C6A5053-29AB-4404-99AF-527B18C8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6" t="10643" r="13535" b="4298"/>
          <a:stretch/>
        </p:blipFill>
        <p:spPr>
          <a:xfrm>
            <a:off x="5219844" y="677527"/>
            <a:ext cx="3995556" cy="3231776"/>
          </a:xfrm>
          <a:prstGeom prst="rect">
            <a:avLst/>
          </a:prstGeom>
        </p:spPr>
      </p:pic>
      <p:sp>
        <p:nvSpPr>
          <p:cNvPr id="10" name="Pravougaonik 9">
            <a:extLst>
              <a:ext uri="{FF2B5EF4-FFF2-40B4-BE49-F238E27FC236}">
                <a16:creationId xmlns:a16="http://schemas.microsoft.com/office/drawing/2014/main" id="{132DC62F-CA12-41AD-968B-05495A3B038A}"/>
              </a:ext>
            </a:extLst>
          </p:cNvPr>
          <p:cNvSpPr/>
          <p:nvPr/>
        </p:nvSpPr>
        <p:spPr>
          <a:xfrm>
            <a:off x="304798" y="677527"/>
            <a:ext cx="4787321" cy="3738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ja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塩素化炭化水素と芳香族炭化水素と水銀</a:t>
            </a:r>
            <a:r>
              <a:rPr lang="ja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が流出し、土壌と地下水が汚染された。 HIP-ペトロヘミハ地域では</a:t>
            </a:r>
            <a:r>
              <a:rPr lang="ja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、</a:t>
            </a:r>
            <a:r>
              <a:rPr lang="ja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特定の汚染が広がるゾーン、すなわち1,2</a:t>
            </a:r>
            <a:r>
              <a:rPr lang="ja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二塩化エチレン</a:t>
            </a:r>
            <a:r>
              <a:rPr lang="ja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（EDC）と</a:t>
            </a:r>
            <a:r>
              <a:rPr lang="ja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塩化ビニルが特定されています。</a:t>
            </a:r>
            <a:r>
              <a:rPr lang="ja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PVC および VCM 工場の敷地内には</a:t>
            </a:r>
            <a:r>
              <a:rPr lang="ja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モノマー(VCM)、</a:t>
            </a:r>
            <a:r>
              <a:rPr lang="ja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電解工場の敷地内には</a:t>
            </a:r>
            <a:r>
              <a:rPr lang="ja" dirty="0">
                <a:solidFill>
                  <a:srgbClr val="FF0000"/>
                </a:solidFill>
                <a:latin typeface="Arial" panose="020B0604020202020204" pitchFamily="34" charset="0"/>
              </a:rPr>
              <a:t>水銀 ( </a:t>
            </a:r>
            <a:r>
              <a:rPr lang="ja" dirty="0" err="1">
                <a:solidFill>
                  <a:srgbClr val="FF0000"/>
                </a:solidFill>
                <a:latin typeface="Arial" panose="020B0604020202020204" pitchFamily="34" charset="0"/>
              </a:rPr>
              <a:t>Hg )</a:t>
            </a:r>
            <a:r>
              <a:rPr lang="ja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、エチレン工場の周囲には芳香族有機化合物 (BTEX) が存在します。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ja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この研修で得た知識を応用して、前述の汚染のより詳細な調査の解決策を見つけていきます。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EC30AF60-F0AE-4608-9839-1BBC46E7E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13" y="3083859"/>
            <a:ext cx="4787322" cy="3383830"/>
          </a:xfrm>
          <a:prstGeom prst="rect">
            <a:avLst/>
          </a:prstGeom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00399F50-6389-4E7D-92D6-7E1D9B3C9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39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0828-9CE0-4878-87A7-5F8B23242B1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70FF5E-B2EB-459E-A500-6E2EA029CE08}"/>
              </a:ext>
            </a:extLst>
          </p:cNvPr>
          <p:cNvSpPr txBox="1">
            <a:spLocks/>
          </p:cNvSpPr>
          <p:nvPr/>
        </p:nvSpPr>
        <p:spPr>
          <a:xfrm>
            <a:off x="173177" y="134828"/>
            <a:ext cx="11554691" cy="5629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" b="1" dirty="0">
                <a:latin typeface="Arial" pitchFamily="34" charset="0"/>
                <a:cs typeface="Arial" pitchFamily="34" charset="0"/>
              </a:rPr>
              <a:t>日本での研修を踏まえた行動計画</a:t>
            </a:r>
          </a:p>
        </p:txBody>
      </p:sp>
      <p:pic>
        <p:nvPicPr>
          <p:cNvPr id="6150" name="80917331-8EBA-4D80-92CC-80ACD9273555" descr="IMG_2677.jpg">
            <a:extLst>
              <a:ext uri="{FF2B5EF4-FFF2-40B4-BE49-F238E27FC236}">
                <a16:creationId xmlns:a16="http://schemas.microsoft.com/office/drawing/2014/main" id="{1029BB75-3E6C-4531-A39F-4990FB889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t="11764" r="40435" b="-784"/>
          <a:stretch/>
        </p:blipFill>
        <p:spPr bwMode="auto">
          <a:xfrm rot="5400000">
            <a:off x="7726695" y="2789948"/>
            <a:ext cx="2603255" cy="458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1704AF7-C511-4441-924C-7AB437C955C8}"/>
              </a:ext>
            </a:extLst>
          </p:cNvPr>
          <p:cNvSpPr/>
          <p:nvPr/>
        </p:nvSpPr>
        <p:spPr>
          <a:xfrm>
            <a:off x="658636" y="899053"/>
            <a:ext cx="10589312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sr-Latn-C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j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地下水と土壌の検査に関する技術的課題の定義 - 2024 年 7 月。</a:t>
            </a:r>
          </a:p>
          <a:p>
            <a:pPr lvl="0" algn="just">
              <a:spcAft>
                <a:spcPts val="0"/>
              </a:spcAft>
            </a:pPr>
            <a:r>
              <a:rPr lang="j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日本国内での廃汚泥処分の可能性について JESCO に連絡 - 2024 年 7 月。</a:t>
            </a:r>
          </a:p>
          <a:p>
            <a:pPr lvl="0" algn="just">
              <a:spcAft>
                <a:spcPts val="0"/>
              </a:spcAft>
            </a:pPr>
            <a:r>
              <a:rPr lang="ja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 環境保護に対する業界の重要性を示すため、未就学児への研修を拡大 - 2025 年。</a:t>
            </a:r>
          </a:p>
          <a:p>
            <a:pPr lvl="0" algn="just">
              <a:spcAft>
                <a:spcPts val="0"/>
              </a:spcAft>
            </a:pPr>
            <a:endParaRPr lang="sr-Latn-C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sr-Latn-C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3" name="318FD5F2-50AC-4DC9-9EF2-0CB9584B1FD1" descr="b0e10c6e-65da-4c5e-933e-9f4378187691.JPG">
            <a:extLst>
              <a:ext uri="{FF2B5EF4-FFF2-40B4-BE49-F238E27FC236}">
                <a16:creationId xmlns:a16="http://schemas.microsoft.com/office/drawing/2014/main" id="{E6A21808-9AF2-49BC-ACEB-28E2E4873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3595976"/>
            <a:ext cx="5366532" cy="279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D73411E2-4B71-4D2C-AA40-28E8C0667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86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74" y="1122363"/>
            <a:ext cx="7578725" cy="2387600"/>
          </a:xfrm>
        </p:spPr>
        <p:txBody>
          <a:bodyPr/>
          <a:lstStyle/>
          <a:p>
            <a:r>
              <a:rPr lang="ja" dirty="0"/>
              <a:t>ご清聴ありがとうございました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05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</TotalTime>
  <Words>221</Words>
  <Application>Microsoft Office PowerPoint</Application>
  <PresentationFormat>ワイド画面</PresentationFormat>
  <Paragraphs>16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游ゴシック</vt:lpstr>
      <vt:lpstr>游ゴシック Light</vt:lpstr>
      <vt:lpstr>Arial</vt:lpstr>
      <vt:lpstr>Calibri</vt:lpstr>
      <vt:lpstr>Calibri Light</vt:lpstr>
      <vt:lpstr>Times New Roman</vt:lpstr>
      <vt:lpstr>Verdana</vt:lpstr>
      <vt:lpstr>Office Theme</vt:lpstr>
      <vt:lpstr>兵庫研修レポート HEAAとJICA関西 </vt:lpstr>
      <vt:lpstr>PowerPoint プレゼンテーション</vt:lpstr>
      <vt:lpstr>HIP -石油化学- 土地および地下水における経験の応用</vt:lpstr>
      <vt:lpstr>PowerPoint プレゼンテーション</vt:lpstr>
      <vt:lpstr>ご清聴ありがとうございました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</dc:creator>
  <cp:keywords>Klasifikacija: Без ограничења/Unrestricted</cp:keywords>
  <cp:lastModifiedBy>kanken031</cp:lastModifiedBy>
  <cp:revision>206</cp:revision>
  <cp:lastPrinted>2024-03-27T12:20:18Z</cp:lastPrinted>
  <dcterms:created xsi:type="dcterms:W3CDTF">2016-08-15T12:15:56Z</dcterms:created>
  <dcterms:modified xsi:type="dcterms:W3CDTF">2024-10-18T02:44:53Z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81c6d340-956d-42d4-ae4a-a4c6e2003712</vt:lpwstr>
  </property>
  <property fmtid="{D5CDD505-2E9C-101B-9397-08002B2CF9AE}" pid="3" name="Klasifikacija">
    <vt:lpwstr>Bez-ogranicenja-Unrestricted</vt:lpwstr>
  </property>
</Properties>
</file>